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7"/>
  </p:notesMasterIdLst>
  <p:sldIdLst>
    <p:sldId id="256" r:id="rId2"/>
    <p:sldId id="257" r:id="rId3"/>
    <p:sldId id="258" r:id="rId4"/>
    <p:sldId id="259" r:id="rId5"/>
    <p:sldId id="260" r:id="rId6"/>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C111D1C-3D3E-4558-8C4C-813EE753560E}">
  <a:tblStyle styleId="{BC111D1C-3D3E-4558-8C4C-813EE753560E}"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940" y="3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12"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uise Stanier" userId="6e7e2a67-3a20-418b-b2b4-d37ea3867835" providerId="ADAL" clId="{65D05222-CD50-4746-8326-5A064A4B1C61}"/>
    <pc:docChg chg="modSld">
      <pc:chgData name="Louise Stanier" userId="6e7e2a67-3a20-418b-b2b4-d37ea3867835" providerId="ADAL" clId="{65D05222-CD50-4746-8326-5A064A4B1C61}" dt="2024-09-16T11:30:32.624" v="26" actId="1076"/>
      <pc:docMkLst>
        <pc:docMk/>
      </pc:docMkLst>
      <pc:sldChg chg="modSp mod">
        <pc:chgData name="Louise Stanier" userId="6e7e2a67-3a20-418b-b2b4-d37ea3867835" providerId="ADAL" clId="{65D05222-CD50-4746-8326-5A064A4B1C61}" dt="2024-09-16T11:29:43.994" v="4" actId="20577"/>
        <pc:sldMkLst>
          <pc:docMk/>
          <pc:sldMk cId="0" sldId="256"/>
        </pc:sldMkLst>
        <pc:spChg chg="mod">
          <ac:chgData name="Louise Stanier" userId="6e7e2a67-3a20-418b-b2b4-d37ea3867835" providerId="ADAL" clId="{65D05222-CD50-4746-8326-5A064A4B1C61}" dt="2024-09-16T11:29:43.994" v="4" actId="20577"/>
          <ac:spMkLst>
            <pc:docMk/>
            <pc:sldMk cId="0" sldId="256"/>
            <ac:spMk id="56" creationId="{00000000-0000-0000-0000-000000000000}"/>
          </ac:spMkLst>
        </pc:spChg>
      </pc:sldChg>
      <pc:sldChg chg="modSp mod">
        <pc:chgData name="Louise Stanier" userId="6e7e2a67-3a20-418b-b2b4-d37ea3867835" providerId="ADAL" clId="{65D05222-CD50-4746-8326-5A064A4B1C61}" dt="2024-09-16T11:29:49.237" v="9" actId="20577"/>
        <pc:sldMkLst>
          <pc:docMk/>
          <pc:sldMk cId="0" sldId="257"/>
        </pc:sldMkLst>
        <pc:spChg chg="mod">
          <ac:chgData name="Louise Stanier" userId="6e7e2a67-3a20-418b-b2b4-d37ea3867835" providerId="ADAL" clId="{65D05222-CD50-4746-8326-5A064A4B1C61}" dt="2024-09-16T11:29:49.237" v="9" actId="20577"/>
          <ac:spMkLst>
            <pc:docMk/>
            <pc:sldMk cId="0" sldId="257"/>
            <ac:spMk id="64" creationId="{00000000-0000-0000-0000-000000000000}"/>
          </ac:spMkLst>
        </pc:spChg>
      </pc:sldChg>
      <pc:sldChg chg="modSp mod">
        <pc:chgData name="Louise Stanier" userId="6e7e2a67-3a20-418b-b2b4-d37ea3867835" providerId="ADAL" clId="{65D05222-CD50-4746-8326-5A064A4B1C61}" dt="2024-09-16T11:29:56.515" v="14" actId="20577"/>
        <pc:sldMkLst>
          <pc:docMk/>
          <pc:sldMk cId="0" sldId="258"/>
        </pc:sldMkLst>
        <pc:spChg chg="mod">
          <ac:chgData name="Louise Stanier" userId="6e7e2a67-3a20-418b-b2b4-d37ea3867835" providerId="ADAL" clId="{65D05222-CD50-4746-8326-5A064A4B1C61}" dt="2024-09-16T11:29:56.515" v="14" actId="20577"/>
          <ac:spMkLst>
            <pc:docMk/>
            <pc:sldMk cId="0" sldId="258"/>
            <ac:spMk id="85" creationId="{00000000-0000-0000-0000-000000000000}"/>
          </ac:spMkLst>
        </pc:spChg>
      </pc:sldChg>
      <pc:sldChg chg="modSp mod">
        <pc:chgData name="Louise Stanier" userId="6e7e2a67-3a20-418b-b2b4-d37ea3867835" providerId="ADAL" clId="{65D05222-CD50-4746-8326-5A064A4B1C61}" dt="2024-09-16T11:30:04.464" v="19" actId="20577"/>
        <pc:sldMkLst>
          <pc:docMk/>
          <pc:sldMk cId="0" sldId="259"/>
        </pc:sldMkLst>
        <pc:spChg chg="mod">
          <ac:chgData name="Louise Stanier" userId="6e7e2a67-3a20-418b-b2b4-d37ea3867835" providerId="ADAL" clId="{65D05222-CD50-4746-8326-5A064A4B1C61}" dt="2024-09-16T11:30:04.464" v="19" actId="20577"/>
          <ac:spMkLst>
            <pc:docMk/>
            <pc:sldMk cId="0" sldId="259"/>
            <ac:spMk id="101" creationId="{00000000-0000-0000-0000-000000000000}"/>
          </ac:spMkLst>
        </pc:spChg>
      </pc:sldChg>
      <pc:sldChg chg="modSp mod">
        <pc:chgData name="Louise Stanier" userId="6e7e2a67-3a20-418b-b2b4-d37ea3867835" providerId="ADAL" clId="{65D05222-CD50-4746-8326-5A064A4B1C61}" dt="2024-09-16T11:30:32.624" v="26" actId="1076"/>
        <pc:sldMkLst>
          <pc:docMk/>
          <pc:sldMk cId="0" sldId="260"/>
        </pc:sldMkLst>
        <pc:spChg chg="mod">
          <ac:chgData name="Louise Stanier" userId="6e7e2a67-3a20-418b-b2b4-d37ea3867835" providerId="ADAL" clId="{65D05222-CD50-4746-8326-5A064A4B1C61}" dt="2024-09-16T11:30:10.698" v="24" actId="20577"/>
          <ac:spMkLst>
            <pc:docMk/>
            <pc:sldMk cId="0" sldId="260"/>
            <ac:spMk id="116" creationId="{00000000-0000-0000-0000-000000000000}"/>
          </ac:spMkLst>
        </pc:spChg>
        <pc:spChg chg="mod">
          <ac:chgData name="Louise Stanier" userId="6e7e2a67-3a20-418b-b2b4-d37ea3867835" providerId="ADAL" clId="{65D05222-CD50-4746-8326-5A064A4B1C61}" dt="2024-09-16T11:30:32.624" v="26" actId="1076"/>
          <ac:spMkLst>
            <pc:docMk/>
            <pc:sldMk cId="0" sldId="260"/>
            <ac:spMk id="121"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2b001695d6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2b001695d6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2b001695d6c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2b001695d6c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2b001695d6c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2b001695d6c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2b001695d6c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2b001695d6c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2b001695d6c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2b001695d6c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p:nvPr/>
        </p:nvSpPr>
        <p:spPr>
          <a:xfrm>
            <a:off x="1317800" y="227800"/>
            <a:ext cx="42876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800">
              <a:solidFill>
                <a:schemeClr val="dk2"/>
              </a:solidFill>
            </a:endParaRPr>
          </a:p>
        </p:txBody>
      </p:sp>
      <p:sp>
        <p:nvSpPr>
          <p:cNvPr id="55" name="Google Shape;55;p13"/>
          <p:cNvSpPr txBox="1"/>
          <p:nvPr/>
        </p:nvSpPr>
        <p:spPr>
          <a:xfrm>
            <a:off x="30050" y="77250"/>
            <a:ext cx="9051300" cy="305400"/>
          </a:xfrm>
          <a:prstGeom prst="rect">
            <a:avLst/>
          </a:prstGeom>
          <a:solidFill>
            <a:srgbClr val="E69138"/>
          </a:solidFill>
          <a:ln w="19050" cap="flat" cmpd="sng">
            <a:solidFill>
              <a:srgbClr val="F6B26B"/>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GB" sz="1100" b="1"/>
              <a:t>IGCSE GEOGRAPHY 0460: 2.1  THE CHALLENGE OF NATURAL HAZARDS</a:t>
            </a:r>
            <a:endParaRPr sz="1100" b="1"/>
          </a:p>
          <a:p>
            <a:pPr marL="0" lvl="0" indent="0" algn="ctr" rtl="0">
              <a:spcBef>
                <a:spcPts val="0"/>
              </a:spcBef>
              <a:spcAft>
                <a:spcPts val="0"/>
              </a:spcAft>
              <a:buNone/>
            </a:pPr>
            <a:endParaRPr sz="1100" b="1"/>
          </a:p>
          <a:p>
            <a:pPr marL="0" lvl="0" indent="0" algn="ctr" rtl="0">
              <a:spcBef>
                <a:spcPts val="0"/>
              </a:spcBef>
              <a:spcAft>
                <a:spcPts val="0"/>
              </a:spcAft>
              <a:buNone/>
            </a:pPr>
            <a:endParaRPr sz="1100" b="1"/>
          </a:p>
          <a:p>
            <a:pPr marL="0" lvl="0" indent="0" algn="ctr" rtl="0">
              <a:spcBef>
                <a:spcPts val="0"/>
              </a:spcBef>
              <a:spcAft>
                <a:spcPts val="0"/>
              </a:spcAft>
              <a:buNone/>
            </a:pPr>
            <a:endParaRPr sz="1100" b="1"/>
          </a:p>
        </p:txBody>
      </p:sp>
      <p:sp>
        <p:nvSpPr>
          <p:cNvPr id="56" name="Google Shape;56;p13"/>
          <p:cNvSpPr txBox="1"/>
          <p:nvPr/>
        </p:nvSpPr>
        <p:spPr>
          <a:xfrm>
            <a:off x="30050" y="77250"/>
            <a:ext cx="9114000" cy="305400"/>
          </a:xfrm>
          <a:prstGeom prst="rect">
            <a:avLst/>
          </a:prstGeom>
          <a:solidFill>
            <a:srgbClr val="CFE2F3"/>
          </a:solidFill>
          <a:ln w="19050" cap="flat" cmpd="sng">
            <a:solidFill>
              <a:srgbClr val="CFE2F3"/>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GB" sz="1100" b="1" dirty="0"/>
              <a:t>IGCSE GEOGRAPHY: 3.2  FOOD PRODUCTION</a:t>
            </a:r>
            <a:endParaRPr sz="1100" b="1" dirty="0"/>
          </a:p>
          <a:p>
            <a:pPr marL="0" lvl="0" indent="0" algn="ctr" rtl="0">
              <a:spcBef>
                <a:spcPts val="0"/>
              </a:spcBef>
              <a:spcAft>
                <a:spcPts val="0"/>
              </a:spcAft>
              <a:buNone/>
            </a:pPr>
            <a:endParaRPr sz="1100" b="1" dirty="0"/>
          </a:p>
          <a:p>
            <a:pPr marL="0" lvl="0" indent="0" algn="ctr" rtl="0">
              <a:spcBef>
                <a:spcPts val="0"/>
              </a:spcBef>
              <a:spcAft>
                <a:spcPts val="0"/>
              </a:spcAft>
              <a:buNone/>
            </a:pPr>
            <a:endParaRPr sz="1100" b="1" dirty="0"/>
          </a:p>
        </p:txBody>
      </p:sp>
      <p:pic>
        <p:nvPicPr>
          <p:cNvPr id="57" name="Google Shape;57;p13"/>
          <p:cNvPicPr preferRelativeResize="0"/>
          <p:nvPr/>
        </p:nvPicPr>
        <p:blipFill>
          <a:blip r:embed="rId3">
            <a:alphaModFix/>
          </a:blip>
          <a:stretch>
            <a:fillRect/>
          </a:stretch>
        </p:blipFill>
        <p:spPr>
          <a:xfrm>
            <a:off x="30050" y="460900"/>
            <a:ext cx="6934925" cy="45729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4"/>
          <p:cNvSpPr txBox="1"/>
          <p:nvPr/>
        </p:nvSpPr>
        <p:spPr>
          <a:xfrm>
            <a:off x="1317800" y="227800"/>
            <a:ext cx="42876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800">
              <a:solidFill>
                <a:schemeClr val="dk2"/>
              </a:solidFill>
            </a:endParaRPr>
          </a:p>
        </p:txBody>
      </p:sp>
      <p:sp>
        <p:nvSpPr>
          <p:cNvPr id="63" name="Google Shape;63;p14"/>
          <p:cNvSpPr txBox="1"/>
          <p:nvPr/>
        </p:nvSpPr>
        <p:spPr>
          <a:xfrm>
            <a:off x="30050" y="77250"/>
            <a:ext cx="9051300" cy="305400"/>
          </a:xfrm>
          <a:prstGeom prst="rect">
            <a:avLst/>
          </a:prstGeom>
          <a:solidFill>
            <a:srgbClr val="E69138"/>
          </a:solidFill>
          <a:ln w="19050" cap="flat" cmpd="sng">
            <a:solidFill>
              <a:srgbClr val="F6B26B"/>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GB" sz="1100" b="1"/>
              <a:t>IGCSE GEOGRAPHY 0460: 2.1  THE CHALLENGE OF NATURAL HAZARDS</a:t>
            </a:r>
            <a:endParaRPr sz="1100" b="1"/>
          </a:p>
          <a:p>
            <a:pPr marL="0" lvl="0" indent="0" algn="ctr" rtl="0">
              <a:spcBef>
                <a:spcPts val="0"/>
              </a:spcBef>
              <a:spcAft>
                <a:spcPts val="0"/>
              </a:spcAft>
              <a:buNone/>
            </a:pPr>
            <a:endParaRPr sz="1100" b="1"/>
          </a:p>
          <a:p>
            <a:pPr marL="0" lvl="0" indent="0" algn="ctr" rtl="0">
              <a:spcBef>
                <a:spcPts val="0"/>
              </a:spcBef>
              <a:spcAft>
                <a:spcPts val="0"/>
              </a:spcAft>
              <a:buNone/>
            </a:pPr>
            <a:endParaRPr sz="1100" b="1"/>
          </a:p>
          <a:p>
            <a:pPr marL="0" lvl="0" indent="0" algn="ctr" rtl="0">
              <a:spcBef>
                <a:spcPts val="0"/>
              </a:spcBef>
              <a:spcAft>
                <a:spcPts val="0"/>
              </a:spcAft>
              <a:buNone/>
            </a:pPr>
            <a:endParaRPr sz="1100" b="1"/>
          </a:p>
        </p:txBody>
      </p:sp>
      <p:sp>
        <p:nvSpPr>
          <p:cNvPr id="64" name="Google Shape;64;p14"/>
          <p:cNvSpPr txBox="1"/>
          <p:nvPr/>
        </p:nvSpPr>
        <p:spPr>
          <a:xfrm>
            <a:off x="30050" y="77250"/>
            <a:ext cx="9051300" cy="305400"/>
          </a:xfrm>
          <a:prstGeom prst="rect">
            <a:avLst/>
          </a:prstGeom>
          <a:solidFill>
            <a:srgbClr val="CFE2F3"/>
          </a:solidFill>
          <a:ln w="19050" cap="flat" cmpd="sng">
            <a:solidFill>
              <a:srgbClr val="CFE2F3"/>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GB" sz="1100" b="1" dirty="0"/>
              <a:t>IGCSE GEOGRAPHY: 3.2  FOOD PRODUCTION</a:t>
            </a:r>
            <a:endParaRPr sz="1100" b="1" dirty="0"/>
          </a:p>
          <a:p>
            <a:pPr marL="0" lvl="0" indent="0" algn="ctr" rtl="0">
              <a:spcBef>
                <a:spcPts val="0"/>
              </a:spcBef>
              <a:spcAft>
                <a:spcPts val="0"/>
              </a:spcAft>
              <a:buNone/>
            </a:pPr>
            <a:endParaRPr sz="1100" b="1" dirty="0"/>
          </a:p>
          <a:p>
            <a:pPr marL="0" lvl="0" indent="0" algn="ctr" rtl="0">
              <a:spcBef>
                <a:spcPts val="0"/>
              </a:spcBef>
              <a:spcAft>
                <a:spcPts val="0"/>
              </a:spcAft>
              <a:buNone/>
            </a:pPr>
            <a:endParaRPr sz="1100" b="1" dirty="0"/>
          </a:p>
        </p:txBody>
      </p:sp>
      <p:graphicFrame>
        <p:nvGraphicFramePr>
          <p:cNvPr id="65" name="Google Shape;65;p14"/>
          <p:cNvGraphicFramePr/>
          <p:nvPr/>
        </p:nvGraphicFramePr>
        <p:xfrm>
          <a:off x="30050" y="476250"/>
          <a:ext cx="3960100" cy="4602300"/>
        </p:xfrm>
        <a:graphic>
          <a:graphicData uri="http://schemas.openxmlformats.org/drawingml/2006/table">
            <a:tbl>
              <a:tblPr>
                <a:noFill/>
                <a:tableStyleId>{BC111D1C-3D3E-4558-8C4C-813EE753560E}</a:tableStyleId>
              </a:tblPr>
              <a:tblGrid>
                <a:gridCol w="3960100">
                  <a:extLst>
                    <a:ext uri="{9D8B030D-6E8A-4147-A177-3AD203B41FA5}">
                      <a16:colId xmlns:a16="http://schemas.microsoft.com/office/drawing/2014/main" val="20000"/>
                    </a:ext>
                  </a:extLst>
                </a:gridCol>
              </a:tblGrid>
              <a:tr h="381000">
                <a:tc>
                  <a:txBody>
                    <a:bodyPr/>
                    <a:lstStyle/>
                    <a:p>
                      <a:pPr marL="0" lvl="0" indent="0" algn="ctr" rtl="0">
                        <a:spcBef>
                          <a:spcPts val="0"/>
                        </a:spcBef>
                        <a:spcAft>
                          <a:spcPts val="0"/>
                        </a:spcAft>
                        <a:buNone/>
                      </a:pPr>
                      <a:r>
                        <a:rPr lang="en-GB" sz="1000" b="1">
                          <a:solidFill>
                            <a:schemeClr val="dk1"/>
                          </a:solidFill>
                        </a:rPr>
                        <a:t>Key terms</a:t>
                      </a:r>
                      <a:endParaRPr sz="1000" b="1">
                        <a:solidFill>
                          <a:schemeClr val="dk1"/>
                        </a:solidFill>
                      </a:endParaRPr>
                    </a:p>
                  </a:txBody>
                  <a:tcPr marL="91425" marR="91425" marT="91425" marB="91425">
                    <a:lnL w="28575" cap="flat" cmpd="sng">
                      <a:solidFill>
                        <a:srgbClr val="CFE2F3"/>
                      </a:solidFill>
                      <a:prstDash val="solid"/>
                      <a:round/>
                      <a:headEnd type="none" w="sm" len="sm"/>
                      <a:tailEnd type="none" w="sm" len="sm"/>
                    </a:lnL>
                    <a:lnR w="28575" cap="flat" cmpd="sng">
                      <a:solidFill>
                        <a:srgbClr val="CFE2F3"/>
                      </a:solidFill>
                      <a:prstDash val="solid"/>
                      <a:round/>
                      <a:headEnd type="none" w="sm" len="sm"/>
                      <a:tailEnd type="none" w="sm" len="sm"/>
                    </a:lnR>
                    <a:lnT w="28575" cap="flat" cmpd="sng">
                      <a:solidFill>
                        <a:srgbClr val="CFE2F3"/>
                      </a:solidFill>
                      <a:prstDash val="solid"/>
                      <a:round/>
                      <a:headEnd type="none" w="sm" len="sm"/>
                      <a:tailEnd type="none" w="sm" len="sm"/>
                    </a:lnT>
                    <a:lnB w="28575" cap="flat" cmpd="sng">
                      <a:solidFill>
                        <a:srgbClr val="CFE2F3"/>
                      </a:solidFill>
                      <a:prstDash val="solid"/>
                      <a:round/>
                      <a:headEnd type="none" w="sm" len="sm"/>
                      <a:tailEnd type="none" w="sm" len="sm"/>
                    </a:lnB>
                  </a:tcPr>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Clr>
                          <a:schemeClr val="dk1"/>
                        </a:buClr>
                        <a:buSzPts val="1100"/>
                        <a:buFont typeface="Arial"/>
                        <a:buNone/>
                      </a:pPr>
                      <a:r>
                        <a:rPr lang="en-GB" sz="1000" b="1">
                          <a:solidFill>
                            <a:schemeClr val="dk1"/>
                          </a:solidFill>
                        </a:rPr>
                        <a:t>Agriculture:</a:t>
                      </a:r>
                      <a:r>
                        <a:rPr lang="en-GB" sz="1000">
                          <a:solidFill>
                            <a:schemeClr val="dk1"/>
                          </a:solidFill>
                        </a:rPr>
                        <a:t> Refers to farming. It is the artificial cultivation of plants and the rearing of animals for food and other products. </a:t>
                      </a:r>
                      <a:endParaRPr sz="1000">
                        <a:solidFill>
                          <a:schemeClr val="dk1"/>
                        </a:solidFill>
                      </a:endParaRPr>
                    </a:p>
                  </a:txBody>
                  <a:tcPr marL="91425" marR="91425" marT="91425" marB="91425">
                    <a:lnL w="28575" cap="flat" cmpd="sng">
                      <a:solidFill>
                        <a:srgbClr val="CFE2F3"/>
                      </a:solidFill>
                      <a:prstDash val="solid"/>
                      <a:round/>
                      <a:headEnd type="none" w="sm" len="sm"/>
                      <a:tailEnd type="none" w="sm" len="sm"/>
                    </a:lnL>
                    <a:lnR w="28575" cap="flat" cmpd="sng">
                      <a:solidFill>
                        <a:srgbClr val="CFE2F3"/>
                      </a:solidFill>
                      <a:prstDash val="solid"/>
                      <a:round/>
                      <a:headEnd type="none" w="sm" len="sm"/>
                      <a:tailEnd type="none" w="sm" len="sm"/>
                    </a:lnR>
                    <a:lnT w="28575" cap="flat" cmpd="sng">
                      <a:solidFill>
                        <a:srgbClr val="CFE2F3"/>
                      </a:solidFill>
                      <a:prstDash val="solid"/>
                      <a:round/>
                      <a:headEnd type="none" w="sm" len="sm"/>
                      <a:tailEnd type="none" w="sm" len="sm"/>
                    </a:lnT>
                    <a:lnB w="28575" cap="flat" cmpd="sng">
                      <a:solidFill>
                        <a:srgbClr val="CFE2F3"/>
                      </a:solidFill>
                      <a:prstDash val="solid"/>
                      <a:round/>
                      <a:headEnd type="none" w="sm" len="sm"/>
                      <a:tailEnd type="none" w="sm" len="sm"/>
                    </a:lnB>
                  </a:tcPr>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Clr>
                          <a:schemeClr val="dk1"/>
                        </a:buClr>
                        <a:buSzPts val="1100"/>
                        <a:buFont typeface="Arial"/>
                        <a:buNone/>
                      </a:pPr>
                      <a:r>
                        <a:rPr lang="en-GB" sz="1000" b="1">
                          <a:solidFill>
                            <a:schemeClr val="dk1"/>
                          </a:solidFill>
                        </a:rPr>
                        <a:t>Commercial farming:</a:t>
                      </a:r>
                      <a:r>
                        <a:rPr lang="en-GB" sz="1000">
                          <a:solidFill>
                            <a:schemeClr val="dk1"/>
                          </a:solidFill>
                        </a:rPr>
                        <a:t> Crops are grown and animals are reared (outputs) for profit. Usually modern, large-scale farming. Crops sold for money are known as cash crops.</a:t>
                      </a:r>
                      <a:endParaRPr sz="1000">
                        <a:solidFill>
                          <a:schemeClr val="dk1"/>
                        </a:solidFill>
                      </a:endParaRPr>
                    </a:p>
                  </a:txBody>
                  <a:tcPr marL="91425" marR="91425" marT="91425" marB="91425">
                    <a:lnL w="28575" cap="flat" cmpd="sng">
                      <a:solidFill>
                        <a:srgbClr val="CFE2F3"/>
                      </a:solidFill>
                      <a:prstDash val="solid"/>
                      <a:round/>
                      <a:headEnd type="none" w="sm" len="sm"/>
                      <a:tailEnd type="none" w="sm" len="sm"/>
                    </a:lnL>
                    <a:lnR w="28575" cap="flat" cmpd="sng">
                      <a:solidFill>
                        <a:srgbClr val="CFE2F3"/>
                      </a:solidFill>
                      <a:prstDash val="solid"/>
                      <a:round/>
                      <a:headEnd type="none" w="sm" len="sm"/>
                      <a:tailEnd type="none" w="sm" len="sm"/>
                    </a:lnR>
                    <a:lnT w="28575" cap="flat" cmpd="sng">
                      <a:solidFill>
                        <a:srgbClr val="CFE2F3"/>
                      </a:solidFill>
                      <a:prstDash val="solid"/>
                      <a:round/>
                      <a:headEnd type="none" w="sm" len="sm"/>
                      <a:tailEnd type="none" w="sm" len="sm"/>
                    </a:lnT>
                    <a:lnB w="28575" cap="flat" cmpd="sng">
                      <a:solidFill>
                        <a:srgbClr val="CFE2F3"/>
                      </a:solidFill>
                      <a:prstDash val="solid"/>
                      <a:round/>
                      <a:headEnd type="none" w="sm" len="sm"/>
                      <a:tailEnd type="none" w="sm" len="sm"/>
                    </a:lnB>
                  </a:tcPr>
                </a:tc>
                <a:extLst>
                  <a:ext uri="{0D108BD9-81ED-4DB2-BD59-A6C34878D82A}">
                    <a16:rowId xmlns:a16="http://schemas.microsoft.com/office/drawing/2014/main" val="10002"/>
                  </a:ext>
                </a:extLst>
              </a:tr>
              <a:tr h="0">
                <a:tc>
                  <a:txBody>
                    <a:bodyPr/>
                    <a:lstStyle/>
                    <a:p>
                      <a:pPr marL="0" lvl="0" indent="0" algn="l" rtl="0">
                        <a:spcBef>
                          <a:spcPts val="0"/>
                        </a:spcBef>
                        <a:spcAft>
                          <a:spcPts val="0"/>
                        </a:spcAft>
                        <a:buClr>
                          <a:schemeClr val="dk1"/>
                        </a:buClr>
                        <a:buSzPts val="1100"/>
                        <a:buFont typeface="Arial"/>
                        <a:buNone/>
                      </a:pPr>
                      <a:r>
                        <a:rPr lang="en-GB" sz="1000" b="1">
                          <a:solidFill>
                            <a:schemeClr val="dk1"/>
                          </a:solidFill>
                        </a:rPr>
                        <a:t>Subsistence farming</a:t>
                      </a:r>
                      <a:r>
                        <a:rPr lang="en-GB" sz="1000">
                          <a:solidFill>
                            <a:schemeClr val="dk1"/>
                          </a:solidFill>
                        </a:rPr>
                        <a:t>: This type of farming is usually much more small scale, whereby the farming is growing crops and or rearing animals for themselves and their family. </a:t>
                      </a:r>
                      <a:endParaRPr sz="1000">
                        <a:solidFill>
                          <a:schemeClr val="dk1"/>
                        </a:solidFill>
                      </a:endParaRPr>
                    </a:p>
                  </a:txBody>
                  <a:tcPr marL="91425" marR="91425" marT="91425" marB="91425">
                    <a:lnL w="28575" cap="flat" cmpd="sng">
                      <a:solidFill>
                        <a:srgbClr val="CFE2F3"/>
                      </a:solidFill>
                      <a:prstDash val="solid"/>
                      <a:round/>
                      <a:headEnd type="none" w="sm" len="sm"/>
                      <a:tailEnd type="none" w="sm" len="sm"/>
                    </a:lnL>
                    <a:lnR w="28575" cap="flat" cmpd="sng">
                      <a:solidFill>
                        <a:srgbClr val="CFE2F3"/>
                      </a:solidFill>
                      <a:prstDash val="solid"/>
                      <a:round/>
                      <a:headEnd type="none" w="sm" len="sm"/>
                      <a:tailEnd type="none" w="sm" len="sm"/>
                    </a:lnR>
                    <a:lnT w="28575" cap="flat" cmpd="sng">
                      <a:solidFill>
                        <a:srgbClr val="CFE2F3"/>
                      </a:solidFill>
                      <a:prstDash val="solid"/>
                      <a:round/>
                      <a:headEnd type="none" w="sm" len="sm"/>
                      <a:tailEnd type="none" w="sm" len="sm"/>
                    </a:lnT>
                    <a:lnB w="28575" cap="flat" cmpd="sng">
                      <a:solidFill>
                        <a:srgbClr val="CFE2F3"/>
                      </a:solidFill>
                      <a:prstDash val="solid"/>
                      <a:round/>
                      <a:headEnd type="none" w="sm" len="sm"/>
                      <a:tailEnd type="none" w="sm" len="sm"/>
                    </a:lnB>
                  </a:tcPr>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Clr>
                          <a:schemeClr val="dk1"/>
                        </a:buClr>
                        <a:buSzPts val="1100"/>
                        <a:buFont typeface="Arial"/>
                        <a:buNone/>
                      </a:pPr>
                      <a:r>
                        <a:rPr lang="en-GB" sz="1000" b="1">
                          <a:solidFill>
                            <a:schemeClr val="dk1"/>
                          </a:solidFill>
                        </a:rPr>
                        <a:t>Pastoral farming</a:t>
                      </a:r>
                      <a:r>
                        <a:rPr lang="en-GB" sz="1000">
                          <a:solidFill>
                            <a:schemeClr val="dk1"/>
                          </a:solidFill>
                        </a:rPr>
                        <a:t>: Rearing of animals </a:t>
                      </a:r>
                      <a:endParaRPr sz="1000">
                        <a:solidFill>
                          <a:schemeClr val="dk1"/>
                        </a:solidFill>
                      </a:endParaRPr>
                    </a:p>
                  </a:txBody>
                  <a:tcPr marL="91425" marR="91425" marT="91425" marB="91425">
                    <a:lnL w="28575" cap="flat" cmpd="sng">
                      <a:solidFill>
                        <a:srgbClr val="CFE2F3"/>
                      </a:solidFill>
                      <a:prstDash val="solid"/>
                      <a:round/>
                      <a:headEnd type="none" w="sm" len="sm"/>
                      <a:tailEnd type="none" w="sm" len="sm"/>
                    </a:lnL>
                    <a:lnR w="28575" cap="flat" cmpd="sng">
                      <a:solidFill>
                        <a:srgbClr val="CFE2F3"/>
                      </a:solidFill>
                      <a:prstDash val="solid"/>
                      <a:round/>
                      <a:headEnd type="none" w="sm" len="sm"/>
                      <a:tailEnd type="none" w="sm" len="sm"/>
                    </a:lnR>
                    <a:lnT w="28575" cap="flat" cmpd="sng">
                      <a:solidFill>
                        <a:srgbClr val="CFE2F3"/>
                      </a:solidFill>
                      <a:prstDash val="solid"/>
                      <a:round/>
                      <a:headEnd type="none" w="sm" len="sm"/>
                      <a:tailEnd type="none" w="sm" len="sm"/>
                    </a:lnT>
                    <a:lnB w="28575" cap="flat" cmpd="sng">
                      <a:solidFill>
                        <a:srgbClr val="CFE2F3"/>
                      </a:solidFill>
                      <a:prstDash val="solid"/>
                      <a:round/>
                      <a:headEnd type="none" w="sm" len="sm"/>
                      <a:tailEnd type="none" w="sm" len="sm"/>
                    </a:lnB>
                  </a:tcPr>
                </a:tc>
                <a:extLst>
                  <a:ext uri="{0D108BD9-81ED-4DB2-BD59-A6C34878D82A}">
                    <a16:rowId xmlns:a16="http://schemas.microsoft.com/office/drawing/2014/main" val="10004"/>
                  </a:ext>
                </a:extLst>
              </a:tr>
              <a:tr h="0">
                <a:tc>
                  <a:txBody>
                    <a:bodyPr/>
                    <a:lstStyle/>
                    <a:p>
                      <a:pPr marL="0" lvl="0" indent="0" algn="l" rtl="0">
                        <a:spcBef>
                          <a:spcPts val="0"/>
                        </a:spcBef>
                        <a:spcAft>
                          <a:spcPts val="0"/>
                        </a:spcAft>
                        <a:buClr>
                          <a:schemeClr val="dk1"/>
                        </a:buClr>
                        <a:buSzPts val="1100"/>
                        <a:buFont typeface="Arial"/>
                        <a:buNone/>
                      </a:pPr>
                      <a:r>
                        <a:rPr lang="en-GB" sz="1000" b="1">
                          <a:solidFill>
                            <a:schemeClr val="dk1"/>
                          </a:solidFill>
                        </a:rPr>
                        <a:t>Arable farming: </a:t>
                      </a:r>
                      <a:r>
                        <a:rPr lang="en-GB" sz="1000">
                          <a:solidFill>
                            <a:schemeClr val="dk1"/>
                          </a:solidFill>
                        </a:rPr>
                        <a:t>Cultivation of crops </a:t>
                      </a:r>
                      <a:endParaRPr sz="1000">
                        <a:solidFill>
                          <a:schemeClr val="dk1"/>
                        </a:solidFill>
                      </a:endParaRPr>
                    </a:p>
                  </a:txBody>
                  <a:tcPr marL="91425" marR="91425" marT="91425" marB="91425">
                    <a:lnL w="28575" cap="flat" cmpd="sng">
                      <a:solidFill>
                        <a:srgbClr val="CFE2F3"/>
                      </a:solidFill>
                      <a:prstDash val="solid"/>
                      <a:round/>
                      <a:headEnd type="none" w="sm" len="sm"/>
                      <a:tailEnd type="none" w="sm" len="sm"/>
                    </a:lnL>
                    <a:lnR w="28575" cap="flat" cmpd="sng">
                      <a:solidFill>
                        <a:srgbClr val="CFE2F3"/>
                      </a:solidFill>
                      <a:prstDash val="solid"/>
                      <a:round/>
                      <a:headEnd type="none" w="sm" len="sm"/>
                      <a:tailEnd type="none" w="sm" len="sm"/>
                    </a:lnR>
                    <a:lnT w="28575" cap="flat" cmpd="sng">
                      <a:solidFill>
                        <a:srgbClr val="CFE2F3"/>
                      </a:solidFill>
                      <a:prstDash val="solid"/>
                      <a:round/>
                      <a:headEnd type="none" w="sm" len="sm"/>
                      <a:tailEnd type="none" w="sm" len="sm"/>
                    </a:lnT>
                    <a:lnB w="28575" cap="flat" cmpd="sng">
                      <a:solidFill>
                        <a:srgbClr val="CFE2F3"/>
                      </a:solidFill>
                      <a:prstDash val="solid"/>
                      <a:round/>
                      <a:headEnd type="none" w="sm" len="sm"/>
                      <a:tailEnd type="none" w="sm" len="sm"/>
                    </a:lnB>
                  </a:tcPr>
                </a:tc>
                <a:extLst>
                  <a:ext uri="{0D108BD9-81ED-4DB2-BD59-A6C34878D82A}">
                    <a16:rowId xmlns:a16="http://schemas.microsoft.com/office/drawing/2014/main" val="10005"/>
                  </a:ext>
                </a:extLst>
              </a:tr>
              <a:tr h="617175">
                <a:tc>
                  <a:txBody>
                    <a:bodyPr/>
                    <a:lstStyle/>
                    <a:p>
                      <a:pPr marL="0" lvl="0" indent="0" algn="l" rtl="0">
                        <a:spcBef>
                          <a:spcPts val="0"/>
                        </a:spcBef>
                        <a:spcAft>
                          <a:spcPts val="0"/>
                        </a:spcAft>
                        <a:buNone/>
                      </a:pPr>
                      <a:r>
                        <a:rPr lang="en-GB" sz="1000" b="1">
                          <a:solidFill>
                            <a:schemeClr val="dk1"/>
                          </a:solidFill>
                        </a:rPr>
                        <a:t>Intensive farming: </a:t>
                      </a:r>
                      <a:r>
                        <a:rPr lang="en-GB" sz="1000">
                          <a:solidFill>
                            <a:schemeClr val="dk1"/>
                          </a:solidFill>
                        </a:rPr>
                        <a:t>Farmers use a high level of inputs, such as fertilizers, pesticides, and machinery, to maximize the production of crops or livestock. Aims to increase yields efficiently but can have environmental concerns due to its intensive use.</a:t>
                      </a:r>
                      <a:endParaRPr sz="1000">
                        <a:solidFill>
                          <a:schemeClr val="dk1"/>
                        </a:solidFill>
                      </a:endParaRPr>
                    </a:p>
                  </a:txBody>
                  <a:tcPr marL="91425" marR="91425" marT="91425" marB="91425">
                    <a:lnL w="28575" cap="flat" cmpd="sng">
                      <a:solidFill>
                        <a:srgbClr val="CFE2F3"/>
                      </a:solidFill>
                      <a:prstDash val="solid"/>
                      <a:round/>
                      <a:headEnd type="none" w="sm" len="sm"/>
                      <a:tailEnd type="none" w="sm" len="sm"/>
                    </a:lnL>
                    <a:lnR w="28575" cap="flat" cmpd="sng">
                      <a:solidFill>
                        <a:srgbClr val="CFE2F3"/>
                      </a:solidFill>
                      <a:prstDash val="solid"/>
                      <a:round/>
                      <a:headEnd type="none" w="sm" len="sm"/>
                      <a:tailEnd type="none" w="sm" len="sm"/>
                    </a:lnR>
                    <a:lnT w="28575" cap="flat" cmpd="sng">
                      <a:solidFill>
                        <a:srgbClr val="CFE2F3"/>
                      </a:solidFill>
                      <a:prstDash val="solid"/>
                      <a:round/>
                      <a:headEnd type="none" w="sm" len="sm"/>
                      <a:tailEnd type="none" w="sm" len="sm"/>
                    </a:lnT>
                    <a:lnB w="28575" cap="flat" cmpd="sng">
                      <a:solidFill>
                        <a:srgbClr val="CFE2F3"/>
                      </a:solidFill>
                      <a:prstDash val="solid"/>
                      <a:round/>
                      <a:headEnd type="none" w="sm" len="sm"/>
                      <a:tailEnd type="none" w="sm" len="sm"/>
                    </a:lnB>
                  </a:tcPr>
                </a:tc>
                <a:extLst>
                  <a:ext uri="{0D108BD9-81ED-4DB2-BD59-A6C34878D82A}">
                    <a16:rowId xmlns:a16="http://schemas.microsoft.com/office/drawing/2014/main" val="10006"/>
                  </a:ext>
                </a:extLst>
              </a:tr>
              <a:tr h="381000">
                <a:tc>
                  <a:txBody>
                    <a:bodyPr/>
                    <a:lstStyle/>
                    <a:p>
                      <a:pPr marL="0" lvl="0" indent="0" algn="l" rtl="0">
                        <a:spcBef>
                          <a:spcPts val="0"/>
                        </a:spcBef>
                        <a:spcAft>
                          <a:spcPts val="0"/>
                        </a:spcAft>
                        <a:buNone/>
                      </a:pPr>
                      <a:r>
                        <a:rPr lang="en-GB" sz="1000" b="1">
                          <a:solidFill>
                            <a:schemeClr val="dk1"/>
                          </a:solidFill>
                        </a:rPr>
                        <a:t>Extensive farming: </a:t>
                      </a:r>
                      <a:r>
                        <a:rPr lang="en-GB" sz="1000">
                          <a:solidFill>
                            <a:schemeClr val="dk1"/>
                          </a:solidFill>
                        </a:rPr>
                        <a:t>Farmers use large areas of land with lower inputs, such as fewer fertilizers and machinery. The goal is to produce crops or livestock with minimal intervention, relying more on natural processes. Extensive farming often involves lower yields per acre but can be more sustainable than intensive farming.</a:t>
                      </a:r>
                      <a:endParaRPr sz="1000">
                        <a:solidFill>
                          <a:schemeClr val="dk1"/>
                        </a:solidFill>
                      </a:endParaRPr>
                    </a:p>
                  </a:txBody>
                  <a:tcPr marL="91425" marR="91425" marT="91425" marB="91425">
                    <a:lnL w="28575" cap="flat" cmpd="sng">
                      <a:solidFill>
                        <a:srgbClr val="CFE2F3"/>
                      </a:solidFill>
                      <a:prstDash val="solid"/>
                      <a:round/>
                      <a:headEnd type="none" w="sm" len="sm"/>
                      <a:tailEnd type="none" w="sm" len="sm"/>
                    </a:lnL>
                    <a:lnR w="28575" cap="flat" cmpd="sng">
                      <a:solidFill>
                        <a:srgbClr val="CFE2F3"/>
                      </a:solidFill>
                      <a:prstDash val="solid"/>
                      <a:round/>
                      <a:headEnd type="none" w="sm" len="sm"/>
                      <a:tailEnd type="none" w="sm" len="sm"/>
                    </a:lnR>
                    <a:lnT w="28575" cap="flat" cmpd="sng">
                      <a:solidFill>
                        <a:srgbClr val="CFE2F3"/>
                      </a:solidFill>
                      <a:prstDash val="solid"/>
                      <a:round/>
                      <a:headEnd type="none" w="sm" len="sm"/>
                      <a:tailEnd type="none" w="sm" len="sm"/>
                    </a:lnT>
                    <a:lnB w="28575" cap="flat" cmpd="sng">
                      <a:solidFill>
                        <a:srgbClr val="CFE2F3"/>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
        <p:nvSpPr>
          <p:cNvPr id="66" name="Google Shape;66;p14"/>
          <p:cNvSpPr/>
          <p:nvPr/>
        </p:nvSpPr>
        <p:spPr>
          <a:xfrm>
            <a:off x="4069375" y="529800"/>
            <a:ext cx="1402200" cy="305400"/>
          </a:xfrm>
          <a:prstGeom prst="rect">
            <a:avLst/>
          </a:prstGeom>
          <a:solidFill>
            <a:srgbClr val="D9EAD3"/>
          </a:solidFill>
          <a:ln w="9525" cap="flat" cmpd="sng">
            <a:solidFill>
              <a:srgbClr val="6AA84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200"/>
              <a:t>Inputs</a:t>
            </a:r>
            <a:endParaRPr sz="1200"/>
          </a:p>
        </p:txBody>
      </p:sp>
      <p:cxnSp>
        <p:nvCxnSpPr>
          <p:cNvPr id="67" name="Google Shape;67;p14"/>
          <p:cNvCxnSpPr>
            <a:stCxn id="66" idx="3"/>
            <a:endCxn id="68" idx="1"/>
          </p:cNvCxnSpPr>
          <p:nvPr/>
        </p:nvCxnSpPr>
        <p:spPr>
          <a:xfrm>
            <a:off x="5471575" y="682500"/>
            <a:ext cx="495300" cy="0"/>
          </a:xfrm>
          <a:prstGeom prst="straightConnector1">
            <a:avLst/>
          </a:prstGeom>
          <a:noFill/>
          <a:ln w="19050" cap="flat" cmpd="sng">
            <a:solidFill>
              <a:srgbClr val="6AA84F"/>
            </a:solidFill>
            <a:prstDash val="solid"/>
            <a:round/>
            <a:headEnd type="none" w="med" len="med"/>
            <a:tailEnd type="triangle" w="med" len="med"/>
          </a:ln>
        </p:spPr>
      </p:cxnSp>
      <p:sp>
        <p:nvSpPr>
          <p:cNvPr id="69" name="Google Shape;69;p14"/>
          <p:cNvSpPr txBox="1"/>
          <p:nvPr/>
        </p:nvSpPr>
        <p:spPr>
          <a:xfrm>
            <a:off x="4069375" y="918400"/>
            <a:ext cx="1372200" cy="2034600"/>
          </a:xfrm>
          <a:prstGeom prst="rect">
            <a:avLst/>
          </a:prstGeom>
          <a:noFill/>
          <a:ln w="19050" cap="flat" cmpd="sng">
            <a:solidFill>
              <a:srgbClr val="6AA84F"/>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sz="1000" b="1">
                <a:solidFill>
                  <a:schemeClr val="dk1"/>
                </a:solidFill>
              </a:rPr>
              <a:t>Physical inputs</a:t>
            </a:r>
            <a:endParaRPr sz="1000" b="1">
              <a:solidFill>
                <a:schemeClr val="dk1"/>
              </a:solidFill>
            </a:endParaRPr>
          </a:p>
          <a:p>
            <a:pPr marL="0" lvl="0" indent="0" algn="l" rtl="0">
              <a:spcBef>
                <a:spcPts val="0"/>
              </a:spcBef>
              <a:spcAft>
                <a:spcPts val="0"/>
              </a:spcAft>
              <a:buNone/>
            </a:pPr>
            <a:r>
              <a:rPr lang="en-GB" sz="1000" i="1">
                <a:solidFill>
                  <a:schemeClr val="dk1"/>
                </a:solidFill>
              </a:rPr>
              <a:t>Climate</a:t>
            </a:r>
            <a:endParaRPr sz="1000" i="1">
              <a:solidFill>
                <a:schemeClr val="dk1"/>
              </a:solidFill>
            </a:endParaRPr>
          </a:p>
          <a:p>
            <a:pPr marL="0" lvl="0" indent="0" algn="l" rtl="0">
              <a:spcBef>
                <a:spcPts val="0"/>
              </a:spcBef>
              <a:spcAft>
                <a:spcPts val="0"/>
              </a:spcAft>
              <a:buNone/>
            </a:pPr>
            <a:r>
              <a:rPr lang="en-GB" sz="1000">
                <a:solidFill>
                  <a:schemeClr val="dk1"/>
                </a:solidFill>
              </a:rPr>
              <a:t>- Temperature</a:t>
            </a:r>
            <a:endParaRPr sz="1000">
              <a:solidFill>
                <a:schemeClr val="dk1"/>
              </a:solidFill>
            </a:endParaRPr>
          </a:p>
          <a:p>
            <a:pPr marL="0" lvl="0" indent="0" algn="l" rtl="0">
              <a:spcBef>
                <a:spcPts val="0"/>
              </a:spcBef>
              <a:spcAft>
                <a:spcPts val="0"/>
              </a:spcAft>
              <a:buNone/>
            </a:pPr>
            <a:r>
              <a:rPr lang="en-GB" sz="1000">
                <a:solidFill>
                  <a:schemeClr val="dk1"/>
                </a:solidFill>
              </a:rPr>
              <a:t>- Length of growing season </a:t>
            </a:r>
            <a:endParaRPr sz="1000">
              <a:solidFill>
                <a:schemeClr val="dk1"/>
              </a:solidFill>
            </a:endParaRPr>
          </a:p>
          <a:p>
            <a:pPr marL="0" lvl="0" indent="0" algn="l" rtl="0">
              <a:spcBef>
                <a:spcPts val="0"/>
              </a:spcBef>
              <a:spcAft>
                <a:spcPts val="0"/>
              </a:spcAft>
              <a:buNone/>
            </a:pPr>
            <a:r>
              <a:rPr lang="en-GB" sz="1000">
                <a:solidFill>
                  <a:schemeClr val="dk1"/>
                </a:solidFill>
              </a:rPr>
              <a:t>- Precipitation </a:t>
            </a:r>
            <a:endParaRPr sz="1000">
              <a:solidFill>
                <a:schemeClr val="dk1"/>
              </a:solidFill>
            </a:endParaRPr>
          </a:p>
          <a:p>
            <a:pPr marL="0" lvl="0" indent="0" algn="l" rtl="0">
              <a:spcBef>
                <a:spcPts val="0"/>
              </a:spcBef>
              <a:spcAft>
                <a:spcPts val="0"/>
              </a:spcAft>
              <a:buNone/>
            </a:pPr>
            <a:r>
              <a:rPr lang="en-GB" sz="1000" i="1">
                <a:solidFill>
                  <a:schemeClr val="dk1"/>
                </a:solidFill>
              </a:rPr>
              <a:t>Relief </a:t>
            </a:r>
            <a:endParaRPr sz="1000" i="1">
              <a:solidFill>
                <a:schemeClr val="dk1"/>
              </a:solidFill>
            </a:endParaRPr>
          </a:p>
          <a:p>
            <a:pPr marL="0" lvl="0" indent="0" algn="l" rtl="0">
              <a:spcBef>
                <a:spcPts val="0"/>
              </a:spcBef>
              <a:spcAft>
                <a:spcPts val="0"/>
              </a:spcAft>
              <a:buNone/>
            </a:pPr>
            <a:r>
              <a:rPr lang="en-GB" sz="1000" i="1">
                <a:solidFill>
                  <a:schemeClr val="dk1"/>
                </a:solidFill>
              </a:rPr>
              <a:t>-</a:t>
            </a:r>
            <a:r>
              <a:rPr lang="en-GB" sz="1000">
                <a:solidFill>
                  <a:schemeClr val="dk1"/>
                </a:solidFill>
              </a:rPr>
              <a:t> High or low</a:t>
            </a:r>
            <a:endParaRPr sz="1000">
              <a:solidFill>
                <a:schemeClr val="dk1"/>
              </a:solidFill>
            </a:endParaRPr>
          </a:p>
          <a:p>
            <a:pPr marL="0" lvl="0" indent="0" algn="l" rtl="0">
              <a:spcBef>
                <a:spcPts val="0"/>
              </a:spcBef>
              <a:spcAft>
                <a:spcPts val="0"/>
              </a:spcAft>
              <a:buNone/>
            </a:pPr>
            <a:r>
              <a:rPr lang="en-GB" sz="1000">
                <a:solidFill>
                  <a:schemeClr val="dk1"/>
                </a:solidFill>
              </a:rPr>
              <a:t>- Steep or flat </a:t>
            </a:r>
            <a:endParaRPr sz="1000">
              <a:solidFill>
                <a:schemeClr val="dk1"/>
              </a:solidFill>
            </a:endParaRPr>
          </a:p>
          <a:p>
            <a:pPr marL="0" lvl="0" indent="0" algn="l" rtl="0">
              <a:spcBef>
                <a:spcPts val="0"/>
              </a:spcBef>
              <a:spcAft>
                <a:spcPts val="0"/>
              </a:spcAft>
              <a:buNone/>
            </a:pPr>
            <a:r>
              <a:rPr lang="en-GB" sz="1000" i="1">
                <a:solidFill>
                  <a:schemeClr val="dk1"/>
                </a:solidFill>
              </a:rPr>
              <a:t>Soils</a:t>
            </a:r>
            <a:endParaRPr sz="1000" i="1">
              <a:solidFill>
                <a:schemeClr val="dk1"/>
              </a:solidFill>
            </a:endParaRPr>
          </a:p>
          <a:p>
            <a:pPr marL="0" lvl="0" indent="0" algn="l" rtl="0">
              <a:spcBef>
                <a:spcPts val="0"/>
              </a:spcBef>
              <a:spcAft>
                <a:spcPts val="0"/>
              </a:spcAft>
              <a:buNone/>
            </a:pPr>
            <a:r>
              <a:rPr lang="en-GB" sz="1000">
                <a:solidFill>
                  <a:schemeClr val="dk1"/>
                </a:solidFill>
              </a:rPr>
              <a:t>- Deep or thin </a:t>
            </a:r>
            <a:endParaRPr sz="1000">
              <a:solidFill>
                <a:schemeClr val="dk1"/>
              </a:solidFill>
            </a:endParaRPr>
          </a:p>
          <a:p>
            <a:pPr marL="0" lvl="0" indent="0" algn="l" rtl="0">
              <a:spcBef>
                <a:spcPts val="0"/>
              </a:spcBef>
              <a:spcAft>
                <a:spcPts val="0"/>
              </a:spcAft>
              <a:buNone/>
            </a:pPr>
            <a:r>
              <a:rPr lang="en-GB" sz="1000">
                <a:solidFill>
                  <a:schemeClr val="dk1"/>
                </a:solidFill>
              </a:rPr>
              <a:t>- Rich or poor </a:t>
            </a:r>
            <a:endParaRPr sz="1000">
              <a:solidFill>
                <a:schemeClr val="dk1"/>
              </a:solidFill>
            </a:endParaRPr>
          </a:p>
        </p:txBody>
      </p:sp>
      <p:sp>
        <p:nvSpPr>
          <p:cNvPr id="70" name="Google Shape;70;p14"/>
          <p:cNvSpPr txBox="1"/>
          <p:nvPr/>
        </p:nvSpPr>
        <p:spPr>
          <a:xfrm>
            <a:off x="4084382" y="3036200"/>
            <a:ext cx="1372200" cy="2034600"/>
          </a:xfrm>
          <a:prstGeom prst="rect">
            <a:avLst/>
          </a:prstGeom>
          <a:noFill/>
          <a:ln w="19050" cap="flat" cmpd="sng">
            <a:solidFill>
              <a:srgbClr val="6AA84F"/>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sz="1000" b="1">
                <a:solidFill>
                  <a:schemeClr val="dk1"/>
                </a:solidFill>
              </a:rPr>
              <a:t>Human and economic impacts</a:t>
            </a:r>
            <a:endParaRPr sz="1000" b="1">
              <a:solidFill>
                <a:schemeClr val="dk1"/>
              </a:solidFill>
            </a:endParaRPr>
          </a:p>
          <a:p>
            <a:pPr marL="0" lvl="0" indent="0" algn="l" rtl="0">
              <a:spcBef>
                <a:spcPts val="0"/>
              </a:spcBef>
              <a:spcAft>
                <a:spcPts val="0"/>
              </a:spcAft>
              <a:buNone/>
            </a:pPr>
            <a:r>
              <a:rPr lang="en-GB" sz="1000">
                <a:solidFill>
                  <a:schemeClr val="dk1"/>
                </a:solidFill>
              </a:rPr>
              <a:t>- Labour </a:t>
            </a:r>
            <a:endParaRPr sz="1000">
              <a:solidFill>
                <a:schemeClr val="dk1"/>
              </a:solidFill>
            </a:endParaRPr>
          </a:p>
          <a:p>
            <a:pPr marL="0" lvl="0" indent="0" algn="l" rtl="0">
              <a:spcBef>
                <a:spcPts val="0"/>
              </a:spcBef>
              <a:spcAft>
                <a:spcPts val="0"/>
              </a:spcAft>
              <a:buNone/>
            </a:pPr>
            <a:r>
              <a:rPr lang="en-GB" sz="1000">
                <a:solidFill>
                  <a:schemeClr val="dk1"/>
                </a:solidFill>
              </a:rPr>
              <a:t>- Buildings </a:t>
            </a:r>
            <a:endParaRPr sz="1000">
              <a:solidFill>
                <a:schemeClr val="dk1"/>
              </a:solidFill>
            </a:endParaRPr>
          </a:p>
          <a:p>
            <a:pPr marL="0" lvl="0" indent="0" algn="l" rtl="0">
              <a:spcBef>
                <a:spcPts val="0"/>
              </a:spcBef>
              <a:spcAft>
                <a:spcPts val="0"/>
              </a:spcAft>
              <a:buNone/>
            </a:pPr>
            <a:r>
              <a:rPr lang="en-GB" sz="1000">
                <a:solidFill>
                  <a:schemeClr val="dk1"/>
                </a:solidFill>
              </a:rPr>
              <a:t>- Machinery </a:t>
            </a:r>
            <a:endParaRPr sz="1000">
              <a:solidFill>
                <a:schemeClr val="dk1"/>
              </a:solidFill>
            </a:endParaRPr>
          </a:p>
          <a:p>
            <a:pPr marL="0" lvl="0" indent="0" algn="l" rtl="0">
              <a:spcBef>
                <a:spcPts val="0"/>
              </a:spcBef>
              <a:spcAft>
                <a:spcPts val="0"/>
              </a:spcAft>
              <a:buNone/>
            </a:pPr>
            <a:r>
              <a:rPr lang="en-GB" sz="1000">
                <a:solidFill>
                  <a:schemeClr val="dk1"/>
                </a:solidFill>
              </a:rPr>
              <a:t>- Materials and transport</a:t>
            </a:r>
            <a:endParaRPr sz="1000">
              <a:solidFill>
                <a:schemeClr val="dk1"/>
              </a:solidFill>
            </a:endParaRPr>
          </a:p>
          <a:p>
            <a:pPr marL="0" lvl="0" indent="0" algn="l" rtl="0">
              <a:spcBef>
                <a:spcPts val="0"/>
              </a:spcBef>
              <a:spcAft>
                <a:spcPts val="0"/>
              </a:spcAft>
              <a:buNone/>
            </a:pPr>
            <a:r>
              <a:rPr lang="en-GB" sz="1000">
                <a:solidFill>
                  <a:schemeClr val="dk1"/>
                </a:solidFill>
              </a:rPr>
              <a:t>- Money/capital</a:t>
            </a:r>
            <a:endParaRPr sz="1000">
              <a:solidFill>
                <a:schemeClr val="dk1"/>
              </a:solidFill>
            </a:endParaRPr>
          </a:p>
          <a:p>
            <a:pPr marL="0" lvl="0" indent="0" algn="l" rtl="0">
              <a:spcBef>
                <a:spcPts val="0"/>
              </a:spcBef>
              <a:spcAft>
                <a:spcPts val="0"/>
              </a:spcAft>
              <a:buNone/>
            </a:pPr>
            <a:r>
              <a:rPr lang="en-GB" sz="1000">
                <a:solidFill>
                  <a:schemeClr val="dk1"/>
                </a:solidFill>
              </a:rPr>
              <a:t>- Subsidies </a:t>
            </a:r>
            <a:endParaRPr sz="1000">
              <a:solidFill>
                <a:schemeClr val="dk1"/>
              </a:solidFill>
            </a:endParaRPr>
          </a:p>
          <a:p>
            <a:pPr marL="0" lvl="0" indent="0" algn="l" rtl="0">
              <a:spcBef>
                <a:spcPts val="0"/>
              </a:spcBef>
              <a:spcAft>
                <a:spcPts val="0"/>
              </a:spcAft>
              <a:buNone/>
            </a:pPr>
            <a:r>
              <a:rPr lang="en-GB" sz="1000">
                <a:solidFill>
                  <a:schemeClr val="dk1"/>
                </a:solidFill>
              </a:rPr>
              <a:t>-Seeds and animal breeds</a:t>
            </a:r>
            <a:endParaRPr sz="1000">
              <a:solidFill>
                <a:schemeClr val="dk1"/>
              </a:solidFill>
            </a:endParaRPr>
          </a:p>
          <a:p>
            <a:pPr marL="0" lvl="0" indent="0" algn="l" rtl="0">
              <a:spcBef>
                <a:spcPts val="0"/>
              </a:spcBef>
              <a:spcAft>
                <a:spcPts val="0"/>
              </a:spcAft>
              <a:buNone/>
            </a:pPr>
            <a:r>
              <a:rPr lang="en-GB" sz="1000">
                <a:solidFill>
                  <a:schemeClr val="dk1"/>
                </a:solidFill>
              </a:rPr>
              <a:t>- Pesticides, fertilizer </a:t>
            </a:r>
            <a:endParaRPr sz="1000">
              <a:solidFill>
                <a:schemeClr val="dk1"/>
              </a:solidFill>
            </a:endParaRPr>
          </a:p>
        </p:txBody>
      </p:sp>
      <p:sp>
        <p:nvSpPr>
          <p:cNvPr id="68" name="Google Shape;68;p14"/>
          <p:cNvSpPr/>
          <p:nvPr/>
        </p:nvSpPr>
        <p:spPr>
          <a:xfrm>
            <a:off x="5966750" y="529800"/>
            <a:ext cx="1402200" cy="305400"/>
          </a:xfrm>
          <a:prstGeom prst="rect">
            <a:avLst/>
          </a:prstGeom>
          <a:solidFill>
            <a:srgbClr val="D9D2E9"/>
          </a:solidFill>
          <a:ln w="9525" cap="flat" cmpd="sng">
            <a:solidFill>
              <a:srgbClr val="9900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200"/>
              <a:t>Processes </a:t>
            </a:r>
            <a:endParaRPr sz="1200"/>
          </a:p>
        </p:txBody>
      </p:sp>
      <p:cxnSp>
        <p:nvCxnSpPr>
          <p:cNvPr id="71" name="Google Shape;71;p14"/>
          <p:cNvCxnSpPr>
            <a:stCxn id="68" idx="3"/>
          </p:cNvCxnSpPr>
          <p:nvPr/>
        </p:nvCxnSpPr>
        <p:spPr>
          <a:xfrm>
            <a:off x="7368950" y="682500"/>
            <a:ext cx="518100" cy="7200"/>
          </a:xfrm>
          <a:prstGeom prst="straightConnector1">
            <a:avLst/>
          </a:prstGeom>
          <a:noFill/>
          <a:ln w="19050" cap="flat" cmpd="sng">
            <a:solidFill>
              <a:srgbClr val="9900FF"/>
            </a:solidFill>
            <a:prstDash val="solid"/>
            <a:round/>
            <a:headEnd type="none" w="med" len="med"/>
            <a:tailEnd type="triangle" w="med" len="med"/>
          </a:ln>
        </p:spPr>
      </p:cxnSp>
      <p:pic>
        <p:nvPicPr>
          <p:cNvPr id="72" name="Google Shape;72;p14"/>
          <p:cNvPicPr preferRelativeResize="0"/>
          <p:nvPr/>
        </p:nvPicPr>
        <p:blipFill rotWithShape="1">
          <a:blip r:embed="rId3">
            <a:alphaModFix/>
          </a:blip>
          <a:srcRect l="25056" r="20272"/>
          <a:stretch/>
        </p:blipFill>
        <p:spPr>
          <a:xfrm>
            <a:off x="5555350" y="1080750"/>
            <a:ext cx="2226668" cy="2130925"/>
          </a:xfrm>
          <a:prstGeom prst="rect">
            <a:avLst/>
          </a:prstGeom>
          <a:noFill/>
          <a:ln>
            <a:noFill/>
          </a:ln>
        </p:spPr>
      </p:pic>
      <p:sp>
        <p:nvSpPr>
          <p:cNvPr id="73" name="Google Shape;73;p14"/>
          <p:cNvSpPr txBox="1"/>
          <p:nvPr/>
        </p:nvSpPr>
        <p:spPr>
          <a:xfrm>
            <a:off x="5561157" y="3196800"/>
            <a:ext cx="2226600" cy="1257300"/>
          </a:xfrm>
          <a:prstGeom prst="rect">
            <a:avLst/>
          </a:prstGeom>
          <a:solidFill>
            <a:srgbClr val="D9D2E9"/>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000" b="1">
                <a:solidFill>
                  <a:schemeClr val="dk1"/>
                </a:solidFill>
              </a:rPr>
              <a:t>Processes </a:t>
            </a:r>
            <a:endParaRPr sz="1000" b="1">
              <a:solidFill>
                <a:schemeClr val="dk1"/>
              </a:solidFill>
            </a:endParaRPr>
          </a:p>
          <a:p>
            <a:pPr marL="0" lvl="0" indent="0" algn="l" rtl="0">
              <a:spcBef>
                <a:spcPts val="0"/>
              </a:spcBef>
              <a:spcAft>
                <a:spcPts val="0"/>
              </a:spcAft>
              <a:buNone/>
            </a:pPr>
            <a:r>
              <a:rPr lang="en-GB" sz="1000">
                <a:solidFill>
                  <a:schemeClr val="dk1"/>
                </a:solidFill>
              </a:rPr>
              <a:t>- Ploughing</a:t>
            </a:r>
            <a:endParaRPr sz="1000">
              <a:solidFill>
                <a:schemeClr val="dk1"/>
              </a:solidFill>
            </a:endParaRPr>
          </a:p>
          <a:p>
            <a:pPr marL="0" lvl="0" indent="0" algn="l" rtl="0">
              <a:spcBef>
                <a:spcPts val="0"/>
              </a:spcBef>
              <a:spcAft>
                <a:spcPts val="0"/>
              </a:spcAft>
              <a:buNone/>
            </a:pPr>
            <a:r>
              <a:rPr lang="en-GB" sz="1000">
                <a:solidFill>
                  <a:schemeClr val="dk1"/>
                </a:solidFill>
              </a:rPr>
              <a:t>- Planting </a:t>
            </a:r>
            <a:endParaRPr sz="1000">
              <a:solidFill>
                <a:schemeClr val="dk1"/>
              </a:solidFill>
            </a:endParaRPr>
          </a:p>
          <a:p>
            <a:pPr marL="0" lvl="0" indent="0" algn="l" rtl="0">
              <a:spcBef>
                <a:spcPts val="0"/>
              </a:spcBef>
              <a:spcAft>
                <a:spcPts val="0"/>
              </a:spcAft>
              <a:buNone/>
            </a:pPr>
            <a:r>
              <a:rPr lang="en-GB" sz="1000">
                <a:solidFill>
                  <a:schemeClr val="dk1"/>
                </a:solidFill>
              </a:rPr>
              <a:t>- Weeding, pest control </a:t>
            </a:r>
            <a:endParaRPr sz="1000">
              <a:solidFill>
                <a:schemeClr val="dk1"/>
              </a:solidFill>
            </a:endParaRPr>
          </a:p>
          <a:p>
            <a:pPr marL="0" lvl="0" indent="0" algn="l" rtl="0">
              <a:spcBef>
                <a:spcPts val="0"/>
              </a:spcBef>
              <a:spcAft>
                <a:spcPts val="0"/>
              </a:spcAft>
              <a:buNone/>
            </a:pPr>
            <a:r>
              <a:rPr lang="en-GB" sz="1000">
                <a:solidFill>
                  <a:schemeClr val="dk1"/>
                </a:solidFill>
              </a:rPr>
              <a:t>- Harvesting </a:t>
            </a:r>
            <a:endParaRPr sz="1000">
              <a:solidFill>
                <a:schemeClr val="dk1"/>
              </a:solidFill>
            </a:endParaRPr>
          </a:p>
          <a:p>
            <a:pPr marL="0" lvl="0" indent="0" algn="l" rtl="0">
              <a:spcBef>
                <a:spcPts val="0"/>
              </a:spcBef>
              <a:spcAft>
                <a:spcPts val="0"/>
              </a:spcAft>
              <a:buNone/>
            </a:pPr>
            <a:r>
              <a:rPr lang="en-GB" sz="1000">
                <a:solidFill>
                  <a:schemeClr val="dk1"/>
                </a:solidFill>
              </a:rPr>
              <a:t>- Grazing </a:t>
            </a:r>
            <a:endParaRPr sz="1000">
              <a:solidFill>
                <a:schemeClr val="dk1"/>
              </a:solidFill>
            </a:endParaRPr>
          </a:p>
          <a:p>
            <a:pPr marL="0" lvl="0" indent="0" algn="l" rtl="0">
              <a:spcBef>
                <a:spcPts val="0"/>
              </a:spcBef>
              <a:spcAft>
                <a:spcPts val="0"/>
              </a:spcAft>
              <a:buNone/>
            </a:pPr>
            <a:r>
              <a:rPr lang="en-GB" sz="1000">
                <a:solidFill>
                  <a:schemeClr val="dk1"/>
                </a:solidFill>
              </a:rPr>
              <a:t>- Shearing/milking </a:t>
            </a:r>
            <a:endParaRPr sz="1000">
              <a:solidFill>
                <a:schemeClr val="dk1"/>
              </a:solidFill>
            </a:endParaRPr>
          </a:p>
        </p:txBody>
      </p:sp>
      <p:sp>
        <p:nvSpPr>
          <p:cNvPr id="74" name="Google Shape;74;p14"/>
          <p:cNvSpPr/>
          <p:nvPr/>
        </p:nvSpPr>
        <p:spPr>
          <a:xfrm>
            <a:off x="7864125" y="529800"/>
            <a:ext cx="1217100" cy="305400"/>
          </a:xfrm>
          <a:prstGeom prst="rect">
            <a:avLst/>
          </a:prstGeom>
          <a:solidFill>
            <a:srgbClr val="FFE599"/>
          </a:solidFill>
          <a:ln w="9525"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200"/>
              <a:t>Outputs</a:t>
            </a:r>
            <a:endParaRPr sz="1200"/>
          </a:p>
        </p:txBody>
      </p:sp>
      <p:sp>
        <p:nvSpPr>
          <p:cNvPr id="75" name="Google Shape;75;p14"/>
          <p:cNvSpPr txBox="1"/>
          <p:nvPr/>
        </p:nvSpPr>
        <p:spPr>
          <a:xfrm>
            <a:off x="7875675" y="918400"/>
            <a:ext cx="1194000" cy="2682300"/>
          </a:xfrm>
          <a:prstGeom prst="rect">
            <a:avLst/>
          </a:prstGeom>
          <a:noFill/>
          <a:ln w="19050" cap="flat" cmpd="sng">
            <a:solidFill>
              <a:srgbClr val="FF99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sz="1000" b="1">
                <a:solidFill>
                  <a:schemeClr val="dk1"/>
                </a:solidFill>
              </a:rPr>
              <a:t>Outputs </a:t>
            </a:r>
            <a:endParaRPr sz="1000" b="1">
              <a:solidFill>
                <a:schemeClr val="dk1"/>
              </a:solidFill>
            </a:endParaRPr>
          </a:p>
          <a:p>
            <a:pPr marL="0" lvl="0" indent="0" algn="l" rtl="0">
              <a:spcBef>
                <a:spcPts val="0"/>
              </a:spcBef>
              <a:spcAft>
                <a:spcPts val="0"/>
              </a:spcAft>
              <a:buNone/>
            </a:pPr>
            <a:r>
              <a:rPr lang="en-GB" sz="1000" i="1">
                <a:solidFill>
                  <a:schemeClr val="dk1"/>
                </a:solidFill>
              </a:rPr>
              <a:t>Crops</a:t>
            </a:r>
            <a:endParaRPr sz="1000" i="1">
              <a:solidFill>
                <a:schemeClr val="dk1"/>
              </a:solidFill>
            </a:endParaRPr>
          </a:p>
          <a:p>
            <a:pPr marL="0" lvl="0" indent="0" algn="l" rtl="0">
              <a:spcBef>
                <a:spcPts val="0"/>
              </a:spcBef>
              <a:spcAft>
                <a:spcPts val="0"/>
              </a:spcAft>
              <a:buNone/>
            </a:pPr>
            <a:r>
              <a:rPr lang="en-GB" sz="1000" i="1">
                <a:solidFill>
                  <a:schemeClr val="dk1"/>
                </a:solidFill>
              </a:rPr>
              <a:t>-</a:t>
            </a:r>
            <a:r>
              <a:rPr lang="en-GB" sz="1000">
                <a:solidFill>
                  <a:schemeClr val="dk1"/>
                </a:solidFill>
              </a:rPr>
              <a:t> Wheat, barley</a:t>
            </a:r>
            <a:endParaRPr sz="1000">
              <a:solidFill>
                <a:schemeClr val="dk1"/>
              </a:solidFill>
            </a:endParaRPr>
          </a:p>
          <a:p>
            <a:pPr marL="0" lvl="0" indent="0" algn="l" rtl="0">
              <a:spcBef>
                <a:spcPts val="0"/>
              </a:spcBef>
              <a:spcAft>
                <a:spcPts val="0"/>
              </a:spcAft>
              <a:buNone/>
            </a:pPr>
            <a:r>
              <a:rPr lang="en-GB" sz="1000">
                <a:solidFill>
                  <a:schemeClr val="dk1"/>
                </a:solidFill>
              </a:rPr>
              <a:t>- Potatoes</a:t>
            </a:r>
            <a:endParaRPr sz="1000">
              <a:solidFill>
                <a:schemeClr val="dk1"/>
              </a:solidFill>
            </a:endParaRPr>
          </a:p>
          <a:p>
            <a:pPr marL="0" lvl="0" indent="0" algn="l" rtl="0">
              <a:spcBef>
                <a:spcPts val="0"/>
              </a:spcBef>
              <a:spcAft>
                <a:spcPts val="0"/>
              </a:spcAft>
              <a:buNone/>
            </a:pPr>
            <a:r>
              <a:rPr lang="en-GB" sz="1000">
                <a:solidFill>
                  <a:schemeClr val="dk1"/>
                </a:solidFill>
              </a:rPr>
              <a:t>- Vegetables </a:t>
            </a:r>
            <a:endParaRPr sz="1000">
              <a:solidFill>
                <a:schemeClr val="dk1"/>
              </a:solidFill>
            </a:endParaRPr>
          </a:p>
          <a:p>
            <a:pPr marL="0" lvl="0" indent="0" algn="l" rtl="0">
              <a:spcBef>
                <a:spcPts val="0"/>
              </a:spcBef>
              <a:spcAft>
                <a:spcPts val="0"/>
              </a:spcAft>
              <a:buNone/>
            </a:pPr>
            <a:r>
              <a:rPr lang="en-GB" sz="1000">
                <a:solidFill>
                  <a:schemeClr val="dk1"/>
                </a:solidFill>
              </a:rPr>
              <a:t>- Tomatoes</a:t>
            </a:r>
            <a:endParaRPr sz="1000">
              <a:solidFill>
                <a:schemeClr val="dk1"/>
              </a:solidFill>
            </a:endParaRPr>
          </a:p>
          <a:p>
            <a:pPr marL="0" lvl="0" indent="0" algn="l" rtl="0">
              <a:spcBef>
                <a:spcPts val="0"/>
              </a:spcBef>
              <a:spcAft>
                <a:spcPts val="0"/>
              </a:spcAft>
              <a:buNone/>
            </a:pPr>
            <a:r>
              <a:rPr lang="en-GB" sz="1000">
                <a:solidFill>
                  <a:schemeClr val="dk1"/>
                </a:solidFill>
              </a:rPr>
              <a:t>- Flowers</a:t>
            </a:r>
            <a:endParaRPr sz="1000">
              <a:solidFill>
                <a:schemeClr val="dk1"/>
              </a:solidFill>
            </a:endParaRPr>
          </a:p>
          <a:p>
            <a:pPr marL="0" lvl="0" indent="0" algn="l" rtl="0">
              <a:spcBef>
                <a:spcPts val="0"/>
              </a:spcBef>
              <a:spcAft>
                <a:spcPts val="0"/>
              </a:spcAft>
              <a:buNone/>
            </a:pPr>
            <a:r>
              <a:rPr lang="en-GB" sz="1000" i="1">
                <a:solidFill>
                  <a:schemeClr val="dk1"/>
                </a:solidFill>
              </a:rPr>
              <a:t>Animal products </a:t>
            </a:r>
            <a:endParaRPr sz="1000" i="1">
              <a:solidFill>
                <a:schemeClr val="dk1"/>
              </a:solidFill>
            </a:endParaRPr>
          </a:p>
          <a:p>
            <a:pPr marL="0" lvl="0" indent="0" algn="l" rtl="0">
              <a:spcBef>
                <a:spcPts val="0"/>
              </a:spcBef>
              <a:spcAft>
                <a:spcPts val="0"/>
              </a:spcAft>
              <a:buNone/>
            </a:pPr>
            <a:r>
              <a:rPr lang="en-GB" sz="1000" i="1">
                <a:solidFill>
                  <a:schemeClr val="dk1"/>
                </a:solidFill>
              </a:rPr>
              <a:t>- </a:t>
            </a:r>
            <a:r>
              <a:rPr lang="en-GB" sz="1000">
                <a:solidFill>
                  <a:schemeClr val="dk1"/>
                </a:solidFill>
              </a:rPr>
              <a:t>Wool, milk, etc</a:t>
            </a:r>
            <a:endParaRPr sz="1000">
              <a:solidFill>
                <a:schemeClr val="dk1"/>
              </a:solidFill>
            </a:endParaRPr>
          </a:p>
          <a:p>
            <a:pPr marL="0" lvl="0" indent="0" algn="l" rtl="0">
              <a:spcBef>
                <a:spcPts val="0"/>
              </a:spcBef>
              <a:spcAft>
                <a:spcPts val="0"/>
              </a:spcAft>
              <a:buNone/>
            </a:pPr>
            <a:r>
              <a:rPr lang="en-GB" sz="1000">
                <a:solidFill>
                  <a:schemeClr val="dk1"/>
                </a:solidFill>
              </a:rPr>
              <a:t>- Leather</a:t>
            </a:r>
            <a:endParaRPr sz="1000">
              <a:solidFill>
                <a:schemeClr val="dk1"/>
              </a:solidFill>
            </a:endParaRPr>
          </a:p>
          <a:p>
            <a:pPr marL="0" lvl="0" indent="0" algn="l" rtl="0">
              <a:spcBef>
                <a:spcPts val="0"/>
              </a:spcBef>
              <a:spcAft>
                <a:spcPts val="0"/>
              </a:spcAft>
              <a:buNone/>
            </a:pPr>
            <a:r>
              <a:rPr lang="en-GB" sz="1000">
                <a:solidFill>
                  <a:schemeClr val="dk1"/>
                </a:solidFill>
              </a:rPr>
              <a:t>- Beef, mutton, lamb </a:t>
            </a:r>
            <a:endParaRPr sz="1000">
              <a:solidFill>
                <a:schemeClr val="dk1"/>
              </a:solidFill>
            </a:endParaRPr>
          </a:p>
          <a:p>
            <a:pPr marL="0" lvl="0" indent="0" algn="l" rtl="0">
              <a:spcBef>
                <a:spcPts val="0"/>
              </a:spcBef>
              <a:spcAft>
                <a:spcPts val="0"/>
              </a:spcAft>
              <a:buNone/>
            </a:pPr>
            <a:r>
              <a:rPr lang="en-GB" sz="1000">
                <a:solidFill>
                  <a:schemeClr val="dk1"/>
                </a:solidFill>
              </a:rPr>
              <a:t>-  Chicken </a:t>
            </a:r>
            <a:endParaRPr sz="1000">
              <a:solidFill>
                <a:schemeClr val="dk1"/>
              </a:solidFill>
            </a:endParaRPr>
          </a:p>
          <a:p>
            <a:pPr marL="0" lvl="0" indent="0" algn="l" rtl="0">
              <a:spcBef>
                <a:spcPts val="0"/>
              </a:spcBef>
              <a:spcAft>
                <a:spcPts val="0"/>
              </a:spcAft>
              <a:buNone/>
            </a:pPr>
            <a:r>
              <a:rPr lang="en-GB" sz="1000" i="1">
                <a:solidFill>
                  <a:schemeClr val="dk1"/>
                </a:solidFill>
              </a:rPr>
              <a:t>Animals </a:t>
            </a:r>
            <a:endParaRPr sz="1000" i="1">
              <a:solidFill>
                <a:schemeClr val="dk1"/>
              </a:solidFill>
            </a:endParaRPr>
          </a:p>
          <a:p>
            <a:pPr marL="0" lvl="0" indent="0" algn="l" rtl="0">
              <a:spcBef>
                <a:spcPts val="0"/>
              </a:spcBef>
              <a:spcAft>
                <a:spcPts val="0"/>
              </a:spcAft>
              <a:buNone/>
            </a:pPr>
            <a:r>
              <a:rPr lang="en-GB" sz="1000">
                <a:solidFill>
                  <a:schemeClr val="dk1"/>
                </a:solidFill>
              </a:rPr>
              <a:t>- Lambs, calves, chicks etc. </a:t>
            </a:r>
            <a:endParaRPr sz="1000">
              <a:solidFill>
                <a:schemeClr val="dk1"/>
              </a:solidFill>
            </a:endParaRPr>
          </a:p>
        </p:txBody>
      </p:sp>
      <p:sp>
        <p:nvSpPr>
          <p:cNvPr id="76" name="Google Shape;76;p14"/>
          <p:cNvSpPr/>
          <p:nvPr/>
        </p:nvSpPr>
        <p:spPr>
          <a:xfrm>
            <a:off x="8141175" y="3683900"/>
            <a:ext cx="663000" cy="1332900"/>
          </a:xfrm>
          <a:prstGeom prst="leftUpArrow">
            <a:avLst/>
          </a:prstGeom>
          <a:solidFill>
            <a:srgbClr val="FFE599"/>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77" name="Google Shape;77;p14"/>
          <p:cNvSpPr/>
          <p:nvPr/>
        </p:nvSpPr>
        <p:spPr>
          <a:xfrm>
            <a:off x="6133750" y="4711400"/>
            <a:ext cx="1860000" cy="305400"/>
          </a:xfrm>
          <a:prstGeom prst="rect">
            <a:avLst/>
          </a:prstGeom>
          <a:solidFill>
            <a:srgbClr val="FFE599"/>
          </a:solidFill>
          <a:ln w="9525"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000" b="1"/>
              <a:t>Feedback:</a:t>
            </a:r>
            <a:r>
              <a:rPr lang="en-GB" sz="1000"/>
              <a:t> profit, manure, animals </a:t>
            </a:r>
            <a:endParaRPr sz="1000"/>
          </a:p>
        </p:txBody>
      </p:sp>
      <p:cxnSp>
        <p:nvCxnSpPr>
          <p:cNvPr id="78" name="Google Shape;78;p14"/>
          <p:cNvCxnSpPr>
            <a:stCxn id="77" idx="1"/>
          </p:cNvCxnSpPr>
          <p:nvPr/>
        </p:nvCxnSpPr>
        <p:spPr>
          <a:xfrm rot="10800000">
            <a:off x="5555350" y="4858100"/>
            <a:ext cx="578400" cy="6000"/>
          </a:xfrm>
          <a:prstGeom prst="straightConnector1">
            <a:avLst/>
          </a:prstGeom>
          <a:noFill/>
          <a:ln w="19050" cap="flat" cmpd="sng">
            <a:solidFill>
              <a:schemeClr val="accent4"/>
            </a:solidFill>
            <a:prstDash val="solid"/>
            <a:round/>
            <a:headEnd type="none" w="med" len="med"/>
            <a:tailEnd type="triangle" w="med" len="med"/>
          </a:ln>
        </p:spPr>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5"/>
          <p:cNvSpPr/>
          <p:nvPr/>
        </p:nvSpPr>
        <p:spPr>
          <a:xfrm>
            <a:off x="1453800" y="786825"/>
            <a:ext cx="3522300" cy="4302300"/>
          </a:xfrm>
          <a:prstGeom prst="rect">
            <a:avLst/>
          </a:prstGeom>
          <a:noFill/>
          <a:ln w="19050" cap="flat" cmpd="sng">
            <a:solidFill>
              <a:srgbClr val="6FA8D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4" name="Google Shape;84;p15"/>
          <p:cNvSpPr/>
          <p:nvPr/>
        </p:nvSpPr>
        <p:spPr>
          <a:xfrm>
            <a:off x="57600" y="2526825"/>
            <a:ext cx="1337100" cy="2562300"/>
          </a:xfrm>
          <a:prstGeom prst="rect">
            <a:avLst/>
          </a:prstGeom>
          <a:noFill/>
          <a:ln w="19050" cap="flat" cmpd="sng">
            <a:solidFill>
              <a:srgbClr val="6FA8D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5" name="Google Shape;85;p15"/>
          <p:cNvSpPr txBox="1"/>
          <p:nvPr/>
        </p:nvSpPr>
        <p:spPr>
          <a:xfrm>
            <a:off x="57600" y="0"/>
            <a:ext cx="9028800" cy="305400"/>
          </a:xfrm>
          <a:prstGeom prst="rect">
            <a:avLst/>
          </a:prstGeom>
          <a:solidFill>
            <a:srgbClr val="CFE2F3"/>
          </a:solidFill>
          <a:ln w="19050" cap="flat" cmpd="sng">
            <a:solidFill>
              <a:srgbClr val="6FA8DC"/>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GB" sz="1100" b="1" dirty="0"/>
              <a:t>IGCSE GEOGRAPHY: 3.2  FOOD PRODUCTION</a:t>
            </a:r>
            <a:endParaRPr sz="1100" b="1" dirty="0"/>
          </a:p>
          <a:p>
            <a:pPr marL="0" lvl="0" indent="0" algn="ctr" rtl="0">
              <a:spcBef>
                <a:spcPts val="0"/>
              </a:spcBef>
              <a:spcAft>
                <a:spcPts val="0"/>
              </a:spcAft>
              <a:buNone/>
            </a:pPr>
            <a:endParaRPr sz="1100" b="1" dirty="0"/>
          </a:p>
          <a:p>
            <a:pPr marL="0" lvl="0" indent="0" algn="ctr" rtl="0">
              <a:spcBef>
                <a:spcPts val="0"/>
              </a:spcBef>
              <a:spcAft>
                <a:spcPts val="0"/>
              </a:spcAft>
              <a:buNone/>
            </a:pPr>
            <a:endParaRPr sz="1100" b="1" dirty="0"/>
          </a:p>
        </p:txBody>
      </p:sp>
      <p:sp>
        <p:nvSpPr>
          <p:cNvPr id="86" name="Google Shape;86;p15"/>
          <p:cNvSpPr txBox="1"/>
          <p:nvPr/>
        </p:nvSpPr>
        <p:spPr>
          <a:xfrm>
            <a:off x="53400" y="400825"/>
            <a:ext cx="9037200" cy="305400"/>
          </a:xfrm>
          <a:prstGeom prst="rect">
            <a:avLst/>
          </a:prstGeom>
          <a:noFill/>
          <a:ln w="19050" cap="flat" cmpd="sng">
            <a:solidFill>
              <a:srgbClr val="6FA8DC"/>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GB" sz="1000" b="1">
                <a:solidFill>
                  <a:schemeClr val="dk1"/>
                </a:solidFill>
              </a:rPr>
              <a:t>CASE STUDY: AGRICULTURAL SYSTEM, BRAZIL COMMERCIAL BEEF FARMING</a:t>
            </a:r>
            <a:endParaRPr sz="1000" b="1">
              <a:solidFill>
                <a:schemeClr val="dk1"/>
              </a:solidFill>
            </a:endParaRPr>
          </a:p>
        </p:txBody>
      </p:sp>
      <p:sp>
        <p:nvSpPr>
          <p:cNvPr id="87" name="Google Shape;87;p15"/>
          <p:cNvSpPr txBox="1"/>
          <p:nvPr/>
        </p:nvSpPr>
        <p:spPr>
          <a:xfrm>
            <a:off x="40200" y="2526825"/>
            <a:ext cx="1371900" cy="2647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000" b="1">
                <a:solidFill>
                  <a:schemeClr val="dk1"/>
                </a:solidFill>
              </a:rPr>
              <a:t>Context:</a:t>
            </a:r>
            <a:r>
              <a:rPr lang="en-GB" sz="1000">
                <a:solidFill>
                  <a:schemeClr val="dk1"/>
                </a:solidFill>
              </a:rPr>
              <a:t> Brazil is an NIC in South America.  </a:t>
            </a:r>
            <a:endParaRPr sz="1000">
              <a:solidFill>
                <a:schemeClr val="dk1"/>
              </a:solidFill>
            </a:endParaRPr>
          </a:p>
          <a:p>
            <a:pPr marL="0" lvl="0" indent="0" algn="l" rtl="0">
              <a:spcBef>
                <a:spcPts val="0"/>
              </a:spcBef>
              <a:spcAft>
                <a:spcPts val="0"/>
              </a:spcAft>
              <a:buNone/>
            </a:pPr>
            <a:endParaRPr sz="1000">
              <a:solidFill>
                <a:schemeClr val="dk1"/>
              </a:solidFill>
            </a:endParaRPr>
          </a:p>
          <a:p>
            <a:pPr marL="0" lvl="0" indent="0" algn="l" rtl="0">
              <a:spcBef>
                <a:spcPts val="0"/>
              </a:spcBef>
              <a:spcAft>
                <a:spcPts val="0"/>
              </a:spcAft>
              <a:buNone/>
            </a:pPr>
            <a:r>
              <a:rPr lang="en-GB" sz="1000">
                <a:solidFill>
                  <a:schemeClr val="dk1"/>
                </a:solidFill>
              </a:rPr>
              <a:t>Second largest beef producer in the world. </a:t>
            </a:r>
            <a:endParaRPr sz="1000">
              <a:solidFill>
                <a:schemeClr val="dk1"/>
              </a:solidFill>
            </a:endParaRPr>
          </a:p>
          <a:p>
            <a:pPr marL="0" lvl="0" indent="0" algn="l" rtl="0">
              <a:spcBef>
                <a:spcPts val="0"/>
              </a:spcBef>
              <a:spcAft>
                <a:spcPts val="0"/>
              </a:spcAft>
              <a:buNone/>
            </a:pPr>
            <a:endParaRPr sz="1000">
              <a:solidFill>
                <a:schemeClr val="dk1"/>
              </a:solidFill>
            </a:endParaRPr>
          </a:p>
          <a:p>
            <a:pPr marL="0" lvl="0" indent="0" algn="l" rtl="0">
              <a:spcBef>
                <a:spcPts val="0"/>
              </a:spcBef>
              <a:spcAft>
                <a:spcPts val="0"/>
              </a:spcAft>
              <a:buNone/>
            </a:pPr>
            <a:r>
              <a:rPr lang="en-GB" sz="1000">
                <a:solidFill>
                  <a:schemeClr val="dk1"/>
                </a:solidFill>
              </a:rPr>
              <a:t>One of the largest beef exporter.  </a:t>
            </a:r>
            <a:endParaRPr sz="1000">
              <a:solidFill>
                <a:schemeClr val="dk1"/>
              </a:solidFill>
            </a:endParaRPr>
          </a:p>
          <a:p>
            <a:pPr marL="0" lvl="0" indent="0" algn="l" rtl="0">
              <a:spcBef>
                <a:spcPts val="0"/>
              </a:spcBef>
              <a:spcAft>
                <a:spcPts val="0"/>
              </a:spcAft>
              <a:buNone/>
            </a:pPr>
            <a:endParaRPr sz="1000">
              <a:solidFill>
                <a:schemeClr val="dk1"/>
              </a:solidFill>
            </a:endParaRPr>
          </a:p>
          <a:p>
            <a:pPr marL="0" lvl="0" indent="0" algn="l" rtl="0">
              <a:spcBef>
                <a:spcPts val="0"/>
              </a:spcBef>
              <a:spcAft>
                <a:spcPts val="0"/>
              </a:spcAft>
              <a:buNone/>
            </a:pPr>
            <a:r>
              <a:rPr lang="en-GB" sz="1000">
                <a:solidFill>
                  <a:schemeClr val="dk1"/>
                </a:solidFill>
              </a:rPr>
              <a:t>In 2010 Brazil’s share of the world’s beef export market was 25% and on the increase.</a:t>
            </a:r>
            <a:endParaRPr sz="1000">
              <a:solidFill>
                <a:schemeClr val="dk1"/>
              </a:solidFill>
            </a:endParaRPr>
          </a:p>
        </p:txBody>
      </p:sp>
      <p:sp>
        <p:nvSpPr>
          <p:cNvPr id="88" name="Google Shape;88;p15"/>
          <p:cNvSpPr txBox="1"/>
          <p:nvPr/>
        </p:nvSpPr>
        <p:spPr>
          <a:xfrm>
            <a:off x="1454563" y="801650"/>
            <a:ext cx="3568200" cy="4340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000" b="1" u="sng">
                <a:solidFill>
                  <a:schemeClr val="dk1"/>
                </a:solidFill>
              </a:rPr>
              <a:t>Physical Inputs</a:t>
            </a:r>
            <a:r>
              <a:rPr lang="en-GB" sz="1000" b="1">
                <a:solidFill>
                  <a:schemeClr val="dk1"/>
                </a:solidFill>
              </a:rPr>
              <a:t> </a:t>
            </a:r>
            <a:endParaRPr sz="1000" b="1">
              <a:solidFill>
                <a:schemeClr val="dk1"/>
              </a:solidFill>
            </a:endParaRPr>
          </a:p>
          <a:p>
            <a:pPr marL="0" lvl="0" indent="0" algn="l" rtl="0">
              <a:spcBef>
                <a:spcPts val="0"/>
              </a:spcBef>
              <a:spcAft>
                <a:spcPts val="0"/>
              </a:spcAft>
              <a:buNone/>
            </a:pPr>
            <a:endParaRPr sz="1000" b="1">
              <a:solidFill>
                <a:schemeClr val="dk1"/>
              </a:solidFill>
            </a:endParaRPr>
          </a:p>
          <a:p>
            <a:pPr marL="0" lvl="0" indent="0" algn="l" rtl="0">
              <a:spcBef>
                <a:spcPts val="0"/>
              </a:spcBef>
              <a:spcAft>
                <a:spcPts val="0"/>
              </a:spcAft>
              <a:buNone/>
            </a:pPr>
            <a:r>
              <a:rPr lang="en-GB" sz="1000" b="1">
                <a:solidFill>
                  <a:schemeClr val="dk1"/>
                </a:solidFill>
              </a:rPr>
              <a:t>Land: </a:t>
            </a:r>
            <a:r>
              <a:rPr lang="en-GB" sz="1000">
                <a:solidFill>
                  <a:schemeClr val="dk1"/>
                </a:solidFill>
              </a:rPr>
              <a:t>Most important physical input is large areas of land. The density of beef cattle is low - approximately one single animal per hectare.</a:t>
            </a:r>
            <a:endParaRPr sz="1000">
              <a:solidFill>
                <a:schemeClr val="dk1"/>
              </a:solidFill>
            </a:endParaRPr>
          </a:p>
          <a:p>
            <a:pPr marL="0" lvl="0" indent="0" algn="l" rtl="0">
              <a:spcBef>
                <a:spcPts val="0"/>
              </a:spcBef>
              <a:spcAft>
                <a:spcPts val="0"/>
              </a:spcAft>
              <a:buNone/>
            </a:pPr>
            <a:endParaRPr sz="1000">
              <a:solidFill>
                <a:schemeClr val="dk1"/>
              </a:solidFill>
            </a:endParaRPr>
          </a:p>
          <a:p>
            <a:pPr marL="0" lvl="0" indent="0" algn="l" rtl="0">
              <a:spcBef>
                <a:spcPts val="0"/>
              </a:spcBef>
              <a:spcAft>
                <a:spcPts val="0"/>
              </a:spcAft>
              <a:buNone/>
            </a:pPr>
            <a:r>
              <a:rPr lang="en-GB" sz="1000" b="1">
                <a:solidFill>
                  <a:schemeClr val="dk1"/>
                </a:solidFill>
              </a:rPr>
              <a:t>Climate:</a:t>
            </a:r>
            <a:r>
              <a:rPr lang="en-GB" sz="1000">
                <a:solidFill>
                  <a:schemeClr val="dk1"/>
                </a:solidFill>
              </a:rPr>
              <a:t> The north region is the largest beef producing region. This is mainly due to it’s tropical climate, which allows 2000-3000 mm of rainfall per year, which allows fertile soil and naturally irrigated grass for cattle to graze on.</a:t>
            </a:r>
            <a:endParaRPr sz="1000">
              <a:solidFill>
                <a:schemeClr val="dk1"/>
              </a:solidFill>
            </a:endParaRPr>
          </a:p>
          <a:p>
            <a:pPr marL="0" lvl="0" indent="0" algn="l" rtl="0">
              <a:spcBef>
                <a:spcPts val="0"/>
              </a:spcBef>
              <a:spcAft>
                <a:spcPts val="0"/>
              </a:spcAft>
              <a:buNone/>
            </a:pPr>
            <a:endParaRPr sz="1000">
              <a:solidFill>
                <a:schemeClr val="dk1"/>
              </a:solidFill>
            </a:endParaRPr>
          </a:p>
          <a:p>
            <a:pPr marL="0" lvl="0" indent="0" algn="l" rtl="0">
              <a:spcBef>
                <a:spcPts val="0"/>
              </a:spcBef>
              <a:spcAft>
                <a:spcPts val="0"/>
              </a:spcAft>
              <a:buNone/>
            </a:pPr>
            <a:r>
              <a:rPr lang="en-GB" sz="1000" b="1" u="sng">
                <a:solidFill>
                  <a:schemeClr val="dk1"/>
                </a:solidFill>
              </a:rPr>
              <a:t>Human Inputs</a:t>
            </a:r>
            <a:endParaRPr sz="1000" b="1" u="sng">
              <a:solidFill>
                <a:schemeClr val="dk1"/>
              </a:solidFill>
            </a:endParaRPr>
          </a:p>
          <a:p>
            <a:pPr marL="0" lvl="0" indent="0" algn="l" rtl="0">
              <a:spcBef>
                <a:spcPts val="0"/>
              </a:spcBef>
              <a:spcAft>
                <a:spcPts val="0"/>
              </a:spcAft>
              <a:buNone/>
            </a:pPr>
            <a:endParaRPr sz="1000">
              <a:solidFill>
                <a:schemeClr val="dk1"/>
              </a:solidFill>
            </a:endParaRPr>
          </a:p>
          <a:p>
            <a:pPr marL="0" lvl="0" indent="0" algn="l" rtl="0">
              <a:spcBef>
                <a:spcPts val="0"/>
              </a:spcBef>
              <a:spcAft>
                <a:spcPts val="0"/>
              </a:spcAft>
              <a:buNone/>
            </a:pPr>
            <a:r>
              <a:rPr lang="en-GB" sz="1000" b="1">
                <a:solidFill>
                  <a:schemeClr val="dk1"/>
                </a:solidFill>
              </a:rPr>
              <a:t>Market:  </a:t>
            </a:r>
            <a:r>
              <a:rPr lang="en-GB" sz="1000">
                <a:solidFill>
                  <a:schemeClr val="dk1"/>
                </a:solidFill>
              </a:rPr>
              <a:t>As countries become more affluent beef consumption increases so does demand.  Brazil is the fifth populous country in the world, therefore it has large domestic market. Major international retail chains operate there e.g. Carrefour (France) and Walmart (USA).  </a:t>
            </a:r>
            <a:endParaRPr sz="1000">
              <a:solidFill>
                <a:schemeClr val="dk1"/>
              </a:solidFill>
            </a:endParaRPr>
          </a:p>
          <a:p>
            <a:pPr marL="0" lvl="0" indent="0" algn="l" rtl="0">
              <a:spcBef>
                <a:spcPts val="0"/>
              </a:spcBef>
              <a:spcAft>
                <a:spcPts val="0"/>
              </a:spcAft>
              <a:buNone/>
            </a:pPr>
            <a:endParaRPr sz="1000">
              <a:solidFill>
                <a:schemeClr val="dk1"/>
              </a:solidFill>
            </a:endParaRPr>
          </a:p>
          <a:p>
            <a:pPr marL="0" lvl="0" indent="0" algn="l" rtl="0">
              <a:spcBef>
                <a:spcPts val="0"/>
              </a:spcBef>
              <a:spcAft>
                <a:spcPts val="0"/>
              </a:spcAft>
              <a:buNone/>
            </a:pPr>
            <a:r>
              <a:rPr lang="en-GB" sz="1000" b="1">
                <a:solidFill>
                  <a:schemeClr val="dk1"/>
                </a:solidFill>
              </a:rPr>
              <a:t>Capital: </a:t>
            </a:r>
            <a:r>
              <a:rPr lang="en-GB" sz="1000">
                <a:solidFill>
                  <a:schemeClr val="dk1"/>
                </a:solidFill>
              </a:rPr>
              <a:t>As an NIC, Brazil attracts a lot of multinational companies who are interested in investing their capital in beef production.</a:t>
            </a:r>
            <a:endParaRPr sz="1000">
              <a:solidFill>
                <a:schemeClr val="dk1"/>
              </a:solidFill>
            </a:endParaRPr>
          </a:p>
          <a:p>
            <a:pPr marL="0" lvl="0" indent="0" algn="l" rtl="0">
              <a:spcBef>
                <a:spcPts val="0"/>
              </a:spcBef>
              <a:spcAft>
                <a:spcPts val="0"/>
              </a:spcAft>
              <a:buNone/>
            </a:pPr>
            <a:endParaRPr sz="1000">
              <a:solidFill>
                <a:schemeClr val="dk1"/>
              </a:solidFill>
            </a:endParaRPr>
          </a:p>
          <a:p>
            <a:pPr marL="0" lvl="0" indent="0" algn="l" rtl="0">
              <a:spcBef>
                <a:spcPts val="0"/>
              </a:spcBef>
              <a:spcAft>
                <a:spcPts val="0"/>
              </a:spcAft>
              <a:buNone/>
            </a:pPr>
            <a:r>
              <a:rPr lang="en-GB" sz="1000" b="1">
                <a:solidFill>
                  <a:schemeClr val="dk1"/>
                </a:solidFill>
              </a:rPr>
              <a:t>Labour: </a:t>
            </a:r>
            <a:r>
              <a:rPr lang="en-GB" sz="1000">
                <a:solidFill>
                  <a:schemeClr val="dk1"/>
                </a:solidFill>
              </a:rPr>
              <a:t>In the south of the country where beef rearing has been going on a very long time you have skilled workers and regions where there is high level of poverty, labour has been acquired cheaply.</a:t>
            </a:r>
            <a:endParaRPr sz="1000">
              <a:solidFill>
                <a:schemeClr val="dk1"/>
              </a:solidFill>
            </a:endParaRPr>
          </a:p>
        </p:txBody>
      </p:sp>
      <p:sp>
        <p:nvSpPr>
          <p:cNvPr id="89" name="Google Shape;89;p15"/>
          <p:cNvSpPr txBox="1"/>
          <p:nvPr/>
        </p:nvSpPr>
        <p:spPr>
          <a:xfrm>
            <a:off x="4038600" y="640075"/>
            <a:ext cx="30000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000">
              <a:solidFill>
                <a:schemeClr val="dk1"/>
              </a:solidFill>
            </a:endParaRPr>
          </a:p>
        </p:txBody>
      </p:sp>
      <p:sp>
        <p:nvSpPr>
          <p:cNvPr id="90" name="Google Shape;90;p15"/>
          <p:cNvSpPr txBox="1"/>
          <p:nvPr/>
        </p:nvSpPr>
        <p:spPr>
          <a:xfrm>
            <a:off x="4976175" y="706225"/>
            <a:ext cx="4110300" cy="2493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000" b="1" u="sng">
                <a:solidFill>
                  <a:schemeClr val="dk1"/>
                </a:solidFill>
              </a:rPr>
              <a:t>Processes</a:t>
            </a:r>
            <a:r>
              <a:rPr lang="en-GB" sz="1000" u="sng">
                <a:solidFill>
                  <a:schemeClr val="dk1"/>
                </a:solidFill>
              </a:rPr>
              <a:t> </a:t>
            </a:r>
            <a:endParaRPr sz="1000" u="sng">
              <a:solidFill>
                <a:schemeClr val="dk1"/>
              </a:solidFill>
            </a:endParaRPr>
          </a:p>
          <a:p>
            <a:pPr marL="0" lvl="0" indent="0" algn="l" rtl="0">
              <a:spcBef>
                <a:spcPts val="0"/>
              </a:spcBef>
              <a:spcAft>
                <a:spcPts val="0"/>
              </a:spcAft>
              <a:buNone/>
            </a:pPr>
            <a:endParaRPr sz="1000" u="sng">
              <a:solidFill>
                <a:schemeClr val="dk1"/>
              </a:solidFill>
            </a:endParaRPr>
          </a:p>
          <a:p>
            <a:pPr marL="457200" lvl="0" indent="-292100" algn="l" rtl="0">
              <a:spcBef>
                <a:spcPts val="0"/>
              </a:spcBef>
              <a:spcAft>
                <a:spcPts val="0"/>
              </a:spcAft>
              <a:buClr>
                <a:schemeClr val="dk1"/>
              </a:buClr>
              <a:buSzPts val="1000"/>
              <a:buChar char="●"/>
            </a:pPr>
            <a:r>
              <a:rPr lang="en-GB" sz="1000">
                <a:solidFill>
                  <a:schemeClr val="dk1"/>
                </a:solidFill>
              </a:rPr>
              <a:t>To access the beef market, Brazil needs to ensure its beef is of top quality - this requires a lot of traceability and standardization of the product. </a:t>
            </a:r>
            <a:endParaRPr sz="1000">
              <a:solidFill>
                <a:schemeClr val="dk1"/>
              </a:solidFill>
            </a:endParaRPr>
          </a:p>
          <a:p>
            <a:pPr marL="457200" lvl="0" indent="0" algn="l" rtl="0">
              <a:spcBef>
                <a:spcPts val="0"/>
              </a:spcBef>
              <a:spcAft>
                <a:spcPts val="0"/>
              </a:spcAft>
              <a:buNone/>
            </a:pPr>
            <a:endParaRPr sz="1000">
              <a:solidFill>
                <a:schemeClr val="dk1"/>
              </a:solidFill>
            </a:endParaRPr>
          </a:p>
          <a:p>
            <a:pPr marL="457200" lvl="0" indent="-292100" algn="l" rtl="0">
              <a:spcBef>
                <a:spcPts val="0"/>
              </a:spcBef>
              <a:spcAft>
                <a:spcPts val="0"/>
              </a:spcAft>
              <a:buClr>
                <a:schemeClr val="dk1"/>
              </a:buClr>
              <a:buSzPts val="1000"/>
              <a:buChar char="●"/>
            </a:pPr>
            <a:r>
              <a:rPr lang="en-GB" sz="1000">
                <a:solidFill>
                  <a:schemeClr val="dk1"/>
                </a:solidFill>
              </a:rPr>
              <a:t>In the north region, the felling (cutting) of rainforest is followed by seeding and grazing as well as specialist producers concentrate on the breeding stage of cattle. </a:t>
            </a:r>
            <a:endParaRPr sz="1000">
              <a:solidFill>
                <a:schemeClr val="dk1"/>
              </a:solidFill>
            </a:endParaRPr>
          </a:p>
          <a:p>
            <a:pPr marL="457200" lvl="0" indent="0" algn="l" rtl="0">
              <a:spcBef>
                <a:spcPts val="0"/>
              </a:spcBef>
              <a:spcAft>
                <a:spcPts val="0"/>
              </a:spcAft>
              <a:buNone/>
            </a:pPr>
            <a:endParaRPr sz="1000">
              <a:solidFill>
                <a:schemeClr val="dk1"/>
              </a:solidFill>
            </a:endParaRPr>
          </a:p>
          <a:p>
            <a:pPr marL="457200" lvl="0" indent="-292100" algn="l" rtl="0">
              <a:spcBef>
                <a:spcPts val="0"/>
              </a:spcBef>
              <a:spcAft>
                <a:spcPts val="0"/>
              </a:spcAft>
              <a:buClr>
                <a:schemeClr val="dk1"/>
              </a:buClr>
              <a:buSzPts val="1000"/>
              <a:buChar char="●"/>
            </a:pPr>
            <a:r>
              <a:rPr lang="en-GB" sz="1000">
                <a:solidFill>
                  <a:schemeClr val="dk1"/>
                </a:solidFill>
              </a:rPr>
              <a:t>In the southeast and central-west, production is concentrated on the later stages of growth and fatten of the cattle in pens. </a:t>
            </a:r>
            <a:endParaRPr sz="1000">
              <a:solidFill>
                <a:schemeClr val="dk1"/>
              </a:solidFill>
            </a:endParaRPr>
          </a:p>
          <a:p>
            <a:pPr marL="457200" lvl="0" indent="0" algn="l" rtl="0">
              <a:spcBef>
                <a:spcPts val="0"/>
              </a:spcBef>
              <a:spcAft>
                <a:spcPts val="0"/>
              </a:spcAft>
              <a:buNone/>
            </a:pPr>
            <a:endParaRPr sz="1000">
              <a:solidFill>
                <a:schemeClr val="dk1"/>
              </a:solidFill>
            </a:endParaRPr>
          </a:p>
          <a:p>
            <a:pPr marL="457200" lvl="0" indent="-292100" algn="l" rtl="0">
              <a:spcBef>
                <a:spcPts val="0"/>
              </a:spcBef>
              <a:spcAft>
                <a:spcPts val="0"/>
              </a:spcAft>
              <a:buClr>
                <a:schemeClr val="dk1"/>
              </a:buClr>
              <a:buSzPts val="1000"/>
              <a:buChar char="●"/>
            </a:pPr>
            <a:r>
              <a:rPr lang="en-GB" sz="1000">
                <a:solidFill>
                  <a:schemeClr val="dk1"/>
                </a:solidFill>
              </a:rPr>
              <a:t>Meat has to be stored and packaged for transportation and market </a:t>
            </a:r>
            <a:endParaRPr sz="1000">
              <a:solidFill>
                <a:schemeClr val="dk1"/>
              </a:solidFill>
            </a:endParaRPr>
          </a:p>
        </p:txBody>
      </p:sp>
      <p:sp>
        <p:nvSpPr>
          <p:cNvPr id="91" name="Google Shape;91;p15"/>
          <p:cNvSpPr txBox="1"/>
          <p:nvPr/>
        </p:nvSpPr>
        <p:spPr>
          <a:xfrm>
            <a:off x="5069400" y="3134275"/>
            <a:ext cx="4074600" cy="2339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000" b="1" u="sng">
                <a:solidFill>
                  <a:schemeClr val="dk1"/>
                </a:solidFill>
              </a:rPr>
              <a:t>Output</a:t>
            </a:r>
            <a:endParaRPr sz="1000" b="1" u="sng">
              <a:solidFill>
                <a:schemeClr val="dk1"/>
              </a:solidFill>
            </a:endParaRPr>
          </a:p>
          <a:p>
            <a:pPr marL="0" lvl="0" indent="0" algn="l" rtl="0">
              <a:spcBef>
                <a:spcPts val="0"/>
              </a:spcBef>
              <a:spcAft>
                <a:spcPts val="0"/>
              </a:spcAft>
              <a:buNone/>
            </a:pPr>
            <a:endParaRPr sz="1000" u="sng">
              <a:solidFill>
                <a:schemeClr val="dk1"/>
              </a:solidFill>
            </a:endParaRPr>
          </a:p>
          <a:p>
            <a:pPr marL="0" lvl="0" indent="0" algn="l" rtl="0">
              <a:spcBef>
                <a:spcPts val="0"/>
              </a:spcBef>
              <a:spcAft>
                <a:spcPts val="0"/>
              </a:spcAft>
              <a:buNone/>
            </a:pPr>
            <a:r>
              <a:rPr lang="en-GB" sz="1000">
                <a:solidFill>
                  <a:schemeClr val="dk1"/>
                </a:solidFill>
              </a:rPr>
              <a:t>Due to Refrigeration and canning several products can be produced from cattle. </a:t>
            </a:r>
            <a:endParaRPr sz="1000">
              <a:solidFill>
                <a:schemeClr val="dk1"/>
              </a:solidFill>
            </a:endParaRPr>
          </a:p>
          <a:p>
            <a:pPr marL="0" lvl="0" indent="0" algn="l" rtl="0">
              <a:spcBef>
                <a:spcPts val="0"/>
              </a:spcBef>
              <a:spcAft>
                <a:spcPts val="0"/>
              </a:spcAft>
              <a:buNone/>
            </a:pPr>
            <a:endParaRPr sz="1000">
              <a:solidFill>
                <a:schemeClr val="dk1"/>
              </a:solidFill>
            </a:endParaRPr>
          </a:p>
          <a:p>
            <a:pPr marL="0" lvl="0" indent="0" algn="l" rtl="0">
              <a:spcBef>
                <a:spcPts val="0"/>
              </a:spcBef>
              <a:spcAft>
                <a:spcPts val="0"/>
              </a:spcAft>
              <a:buNone/>
            </a:pPr>
            <a:r>
              <a:rPr lang="en-GB" sz="1000">
                <a:solidFill>
                  <a:schemeClr val="dk1"/>
                </a:solidFill>
              </a:rPr>
              <a:t>Fresh beef: sold in fast food restaurants sold all over Brazil, Russia and many other countries. </a:t>
            </a:r>
            <a:endParaRPr sz="1000">
              <a:solidFill>
                <a:schemeClr val="dk1"/>
              </a:solidFill>
            </a:endParaRPr>
          </a:p>
          <a:p>
            <a:pPr marL="0" lvl="0" indent="0" algn="l" rtl="0">
              <a:spcBef>
                <a:spcPts val="0"/>
              </a:spcBef>
              <a:spcAft>
                <a:spcPts val="0"/>
              </a:spcAft>
              <a:buNone/>
            </a:pPr>
            <a:endParaRPr sz="1000">
              <a:solidFill>
                <a:schemeClr val="dk1"/>
              </a:solidFill>
            </a:endParaRPr>
          </a:p>
          <a:p>
            <a:pPr marL="0" lvl="0" indent="0" algn="l" rtl="0">
              <a:spcBef>
                <a:spcPts val="0"/>
              </a:spcBef>
              <a:spcAft>
                <a:spcPts val="0"/>
              </a:spcAft>
              <a:buNone/>
            </a:pPr>
            <a:r>
              <a:rPr lang="en-GB" sz="1000">
                <a:solidFill>
                  <a:schemeClr val="dk1"/>
                </a:solidFill>
              </a:rPr>
              <a:t>Processed meat:  canned and ready meals all the way to Europe.</a:t>
            </a:r>
            <a:endParaRPr sz="1000">
              <a:solidFill>
                <a:schemeClr val="dk1"/>
              </a:solidFill>
            </a:endParaRPr>
          </a:p>
          <a:p>
            <a:pPr marL="0" lvl="0" indent="0" algn="l" rtl="0">
              <a:spcBef>
                <a:spcPts val="0"/>
              </a:spcBef>
              <a:spcAft>
                <a:spcPts val="0"/>
              </a:spcAft>
              <a:buNone/>
            </a:pPr>
            <a:endParaRPr sz="1000">
              <a:solidFill>
                <a:schemeClr val="dk1"/>
              </a:solidFill>
            </a:endParaRPr>
          </a:p>
          <a:p>
            <a:pPr marL="0" lvl="0" indent="0" algn="l" rtl="0">
              <a:spcBef>
                <a:spcPts val="0"/>
              </a:spcBef>
              <a:spcAft>
                <a:spcPts val="0"/>
              </a:spcAft>
              <a:buNone/>
            </a:pPr>
            <a:r>
              <a:rPr lang="en-GB" sz="1000">
                <a:solidFill>
                  <a:schemeClr val="dk1"/>
                </a:solidFill>
              </a:rPr>
              <a:t>Leather: primarily shipped to China, Italy and Vietnam use for shoes and clothes which are sold all over the world. </a:t>
            </a:r>
            <a:endParaRPr sz="1000">
              <a:solidFill>
                <a:schemeClr val="dk1"/>
              </a:solidFill>
            </a:endParaRPr>
          </a:p>
          <a:p>
            <a:pPr marL="0" lvl="0" indent="0" algn="l" rtl="0">
              <a:spcBef>
                <a:spcPts val="0"/>
              </a:spcBef>
              <a:spcAft>
                <a:spcPts val="0"/>
              </a:spcAft>
              <a:buNone/>
            </a:pPr>
            <a:endParaRPr sz="1000" u="sng">
              <a:solidFill>
                <a:schemeClr val="dk1"/>
              </a:solidFill>
            </a:endParaRPr>
          </a:p>
          <a:p>
            <a:pPr marL="0" lvl="0" indent="0" algn="l" rtl="0">
              <a:spcBef>
                <a:spcPts val="0"/>
              </a:spcBef>
              <a:spcAft>
                <a:spcPts val="0"/>
              </a:spcAft>
              <a:buNone/>
            </a:pPr>
            <a:endParaRPr sz="1000">
              <a:solidFill>
                <a:schemeClr val="dk1"/>
              </a:solidFill>
            </a:endParaRPr>
          </a:p>
        </p:txBody>
      </p:sp>
      <p:sp>
        <p:nvSpPr>
          <p:cNvPr id="92" name="Google Shape;92;p15"/>
          <p:cNvSpPr/>
          <p:nvPr/>
        </p:nvSpPr>
        <p:spPr>
          <a:xfrm>
            <a:off x="5017800" y="3199825"/>
            <a:ext cx="4074600" cy="1889100"/>
          </a:xfrm>
          <a:prstGeom prst="rect">
            <a:avLst/>
          </a:prstGeom>
          <a:noFill/>
          <a:ln w="19050" cap="flat" cmpd="sng">
            <a:solidFill>
              <a:srgbClr val="6FA8D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3" name="Google Shape;93;p15"/>
          <p:cNvSpPr/>
          <p:nvPr/>
        </p:nvSpPr>
        <p:spPr>
          <a:xfrm>
            <a:off x="5021975" y="786825"/>
            <a:ext cx="4074600" cy="2339700"/>
          </a:xfrm>
          <a:prstGeom prst="rect">
            <a:avLst/>
          </a:prstGeom>
          <a:noFill/>
          <a:ln w="19050" cap="flat" cmpd="sng">
            <a:solidFill>
              <a:srgbClr val="6FA8D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94" name="Google Shape;94;p15"/>
          <p:cNvPicPr preferRelativeResize="0"/>
          <p:nvPr/>
        </p:nvPicPr>
        <p:blipFill>
          <a:blip r:embed="rId3">
            <a:alphaModFix/>
          </a:blip>
          <a:stretch>
            <a:fillRect/>
          </a:stretch>
        </p:blipFill>
        <p:spPr>
          <a:xfrm>
            <a:off x="70825" y="786825"/>
            <a:ext cx="1337100" cy="779875"/>
          </a:xfrm>
          <a:prstGeom prst="rect">
            <a:avLst/>
          </a:prstGeom>
          <a:noFill/>
          <a:ln>
            <a:noFill/>
          </a:ln>
        </p:spPr>
      </p:pic>
      <p:pic>
        <p:nvPicPr>
          <p:cNvPr id="95" name="Google Shape;95;p15"/>
          <p:cNvPicPr preferRelativeResize="0"/>
          <p:nvPr/>
        </p:nvPicPr>
        <p:blipFill>
          <a:blip r:embed="rId4">
            <a:alphaModFix/>
          </a:blip>
          <a:stretch>
            <a:fillRect/>
          </a:stretch>
        </p:blipFill>
        <p:spPr>
          <a:xfrm>
            <a:off x="53401" y="1656825"/>
            <a:ext cx="1337100" cy="7798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6"/>
          <p:cNvSpPr txBox="1"/>
          <p:nvPr/>
        </p:nvSpPr>
        <p:spPr>
          <a:xfrm>
            <a:off x="1317800" y="227800"/>
            <a:ext cx="42876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800">
                <a:solidFill>
                  <a:schemeClr val="dk2"/>
                </a:solidFill>
              </a:rPr>
              <a:t>``	            </a:t>
            </a:r>
            <a:endParaRPr sz="1800">
              <a:solidFill>
                <a:schemeClr val="dk2"/>
              </a:solidFill>
            </a:endParaRPr>
          </a:p>
        </p:txBody>
      </p:sp>
      <p:sp>
        <p:nvSpPr>
          <p:cNvPr id="101" name="Google Shape;101;p16"/>
          <p:cNvSpPr txBox="1"/>
          <p:nvPr/>
        </p:nvSpPr>
        <p:spPr>
          <a:xfrm>
            <a:off x="77700" y="71300"/>
            <a:ext cx="8988600" cy="305400"/>
          </a:xfrm>
          <a:prstGeom prst="rect">
            <a:avLst/>
          </a:prstGeom>
          <a:solidFill>
            <a:srgbClr val="CFE2F3"/>
          </a:solidFill>
          <a:ln w="19050" cap="flat" cmpd="sng">
            <a:solidFill>
              <a:srgbClr val="CFE2F3"/>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GB" sz="1100" b="1" dirty="0"/>
              <a:t>IGCSE GEOGRAPHY: 3.2  FOOD PRODUCTION</a:t>
            </a:r>
            <a:endParaRPr sz="1100" b="1" dirty="0"/>
          </a:p>
          <a:p>
            <a:pPr marL="0" lvl="0" indent="0" algn="ctr" rtl="0">
              <a:spcBef>
                <a:spcPts val="0"/>
              </a:spcBef>
              <a:spcAft>
                <a:spcPts val="0"/>
              </a:spcAft>
              <a:buNone/>
            </a:pPr>
            <a:endParaRPr sz="1100" b="1" dirty="0"/>
          </a:p>
          <a:p>
            <a:pPr marL="0" lvl="0" indent="0" algn="ctr" rtl="0">
              <a:spcBef>
                <a:spcPts val="0"/>
              </a:spcBef>
              <a:spcAft>
                <a:spcPts val="0"/>
              </a:spcAft>
              <a:buNone/>
            </a:pPr>
            <a:endParaRPr sz="1100" b="1" dirty="0"/>
          </a:p>
        </p:txBody>
      </p:sp>
      <p:sp>
        <p:nvSpPr>
          <p:cNvPr id="102" name="Google Shape;102;p16"/>
          <p:cNvSpPr txBox="1"/>
          <p:nvPr/>
        </p:nvSpPr>
        <p:spPr>
          <a:xfrm>
            <a:off x="5179275" y="468625"/>
            <a:ext cx="3902100" cy="4686900"/>
          </a:xfrm>
          <a:prstGeom prst="rect">
            <a:avLst/>
          </a:prstGeom>
          <a:noFill/>
          <a:ln>
            <a:noFill/>
          </a:ln>
        </p:spPr>
        <p:txBody>
          <a:bodyPr spcFirstLastPara="1" wrap="square" lIns="91425" tIns="91425" rIns="91425" bIns="91425" anchor="t" anchorCtr="0">
            <a:spAutoFit/>
          </a:bodyPr>
          <a:lstStyle/>
          <a:p>
            <a:pPr marL="0" lvl="0" indent="0" algn="ctr" rtl="0">
              <a:lnSpc>
                <a:spcPct val="100000"/>
              </a:lnSpc>
              <a:spcBef>
                <a:spcPts val="0"/>
              </a:spcBef>
              <a:spcAft>
                <a:spcPts val="0"/>
              </a:spcAft>
              <a:buNone/>
            </a:pPr>
            <a:r>
              <a:rPr lang="en-GB" sz="1000" b="1">
                <a:solidFill>
                  <a:schemeClr val="dk1"/>
                </a:solidFill>
              </a:rPr>
              <a:t>Impacts of Food shortages / Insecurity </a:t>
            </a:r>
            <a:endParaRPr sz="1000" b="1">
              <a:solidFill>
                <a:schemeClr val="dk1"/>
              </a:solidFill>
            </a:endParaRPr>
          </a:p>
          <a:p>
            <a:pPr marL="0" lvl="0" indent="0" algn="l" rtl="0">
              <a:lnSpc>
                <a:spcPct val="100000"/>
              </a:lnSpc>
              <a:spcBef>
                <a:spcPts val="1500"/>
              </a:spcBef>
              <a:spcAft>
                <a:spcPts val="0"/>
              </a:spcAft>
              <a:buNone/>
            </a:pPr>
            <a:r>
              <a:rPr lang="en-GB" sz="1000" b="1">
                <a:solidFill>
                  <a:schemeClr val="dk1"/>
                </a:solidFill>
              </a:rPr>
              <a:t>Hunger/Malnutrition: </a:t>
            </a:r>
            <a:r>
              <a:rPr lang="en-GB" sz="1000">
                <a:solidFill>
                  <a:schemeClr val="dk1"/>
                </a:solidFill>
              </a:rPr>
              <a:t>Not enough food leads to hunger and malnutrition. About 828 million people worldwide suffer from hunger.</a:t>
            </a:r>
            <a:endParaRPr sz="1000">
              <a:solidFill>
                <a:schemeClr val="dk1"/>
              </a:solidFill>
            </a:endParaRPr>
          </a:p>
          <a:p>
            <a:pPr marL="0" lvl="0" indent="0" algn="l" rtl="0">
              <a:lnSpc>
                <a:spcPct val="100000"/>
              </a:lnSpc>
              <a:spcBef>
                <a:spcPts val="1500"/>
              </a:spcBef>
              <a:spcAft>
                <a:spcPts val="0"/>
              </a:spcAft>
              <a:buNone/>
            </a:pPr>
            <a:r>
              <a:rPr lang="en-GB" sz="1000" b="1">
                <a:solidFill>
                  <a:schemeClr val="dk1"/>
                </a:solidFill>
              </a:rPr>
              <a:t>Soil Erosion: </a:t>
            </a:r>
            <a:r>
              <a:rPr lang="en-GB" sz="1000">
                <a:solidFill>
                  <a:schemeClr val="dk1"/>
                </a:solidFill>
              </a:rPr>
              <a:t>Trying to get more from their land, farmers contribute to faster soil erosion, especially in dry areas.</a:t>
            </a:r>
            <a:endParaRPr sz="1000">
              <a:solidFill>
                <a:schemeClr val="dk1"/>
              </a:solidFill>
            </a:endParaRPr>
          </a:p>
          <a:p>
            <a:pPr marL="0" lvl="0" indent="0" algn="l" rtl="0">
              <a:lnSpc>
                <a:spcPct val="100000"/>
              </a:lnSpc>
              <a:spcBef>
                <a:spcPts val="1500"/>
              </a:spcBef>
              <a:spcAft>
                <a:spcPts val="0"/>
              </a:spcAft>
              <a:buNone/>
            </a:pPr>
            <a:r>
              <a:rPr lang="en-GB" sz="1000" b="1">
                <a:solidFill>
                  <a:schemeClr val="dk1"/>
                </a:solidFill>
              </a:rPr>
              <a:t>Rising Prices:</a:t>
            </a:r>
            <a:r>
              <a:rPr lang="en-GB" sz="1000">
                <a:solidFill>
                  <a:schemeClr val="dk1"/>
                </a:solidFill>
              </a:rPr>
              <a:t> Less food means higher prices. Global food prices increased by over 30% in 2021, hitting poorer countries the hardest.</a:t>
            </a:r>
            <a:endParaRPr sz="1000">
              <a:solidFill>
                <a:schemeClr val="dk1"/>
              </a:solidFill>
            </a:endParaRPr>
          </a:p>
          <a:p>
            <a:pPr marL="0" lvl="0" indent="0" algn="l" rtl="0">
              <a:lnSpc>
                <a:spcPct val="100000"/>
              </a:lnSpc>
              <a:spcBef>
                <a:spcPts val="1500"/>
              </a:spcBef>
              <a:spcAft>
                <a:spcPts val="0"/>
              </a:spcAft>
              <a:buNone/>
            </a:pPr>
            <a:r>
              <a:rPr lang="en-GB" sz="1000" b="1">
                <a:solidFill>
                  <a:schemeClr val="dk1"/>
                </a:solidFill>
              </a:rPr>
              <a:t>Reduced Productivity:</a:t>
            </a:r>
            <a:r>
              <a:rPr lang="en-GB" sz="1000">
                <a:solidFill>
                  <a:schemeClr val="dk1"/>
                </a:solidFill>
              </a:rPr>
              <a:t> Not enough food makes people less productive, hurting economic growth.</a:t>
            </a:r>
            <a:endParaRPr sz="1000">
              <a:solidFill>
                <a:schemeClr val="dk1"/>
              </a:solidFill>
            </a:endParaRPr>
          </a:p>
          <a:p>
            <a:pPr marL="0" lvl="0" indent="0" algn="l" rtl="0">
              <a:lnSpc>
                <a:spcPct val="100000"/>
              </a:lnSpc>
              <a:spcBef>
                <a:spcPts val="1500"/>
              </a:spcBef>
              <a:spcAft>
                <a:spcPts val="0"/>
              </a:spcAft>
              <a:buNone/>
            </a:pPr>
            <a:r>
              <a:rPr lang="en-GB" sz="1000" b="1">
                <a:solidFill>
                  <a:schemeClr val="dk1"/>
                </a:solidFill>
              </a:rPr>
              <a:t>Poverty:</a:t>
            </a:r>
            <a:r>
              <a:rPr lang="en-GB" sz="1000">
                <a:solidFill>
                  <a:schemeClr val="dk1"/>
                </a:solidFill>
              </a:rPr>
              <a:t> Farmers earn less, and poverty increases.</a:t>
            </a:r>
            <a:endParaRPr sz="1000">
              <a:solidFill>
                <a:schemeClr val="dk1"/>
              </a:solidFill>
            </a:endParaRPr>
          </a:p>
          <a:p>
            <a:pPr marL="0" lvl="0" indent="0" algn="l" rtl="0">
              <a:lnSpc>
                <a:spcPct val="100000"/>
              </a:lnSpc>
              <a:spcBef>
                <a:spcPts val="1500"/>
              </a:spcBef>
              <a:spcAft>
                <a:spcPts val="0"/>
              </a:spcAft>
              <a:buNone/>
            </a:pPr>
            <a:r>
              <a:rPr lang="en-GB" sz="1000" b="1">
                <a:solidFill>
                  <a:schemeClr val="dk1"/>
                </a:solidFill>
              </a:rPr>
              <a:t>Social unrest: </a:t>
            </a:r>
            <a:r>
              <a:rPr lang="en-GB" sz="1000">
                <a:solidFill>
                  <a:schemeClr val="dk1"/>
                </a:solidFill>
              </a:rPr>
              <a:t>Scarcity leads to fights for survival. Example: Riots in Venezuela (2016-2017) were sparked by food shortages, causing a 250% inflation rate and doubling prices. </a:t>
            </a:r>
            <a:endParaRPr sz="1000">
              <a:solidFill>
                <a:schemeClr val="dk1"/>
              </a:solidFill>
            </a:endParaRPr>
          </a:p>
          <a:p>
            <a:pPr marL="0" lvl="0" indent="0" algn="l" rtl="0">
              <a:lnSpc>
                <a:spcPct val="100000"/>
              </a:lnSpc>
              <a:spcBef>
                <a:spcPts val="1500"/>
              </a:spcBef>
              <a:spcAft>
                <a:spcPts val="0"/>
              </a:spcAft>
              <a:buNone/>
            </a:pPr>
            <a:endParaRPr sz="1000">
              <a:solidFill>
                <a:schemeClr val="dk1"/>
              </a:solidFill>
            </a:endParaRPr>
          </a:p>
          <a:p>
            <a:pPr marL="0" lvl="0" indent="0" algn="l" rtl="0">
              <a:lnSpc>
                <a:spcPct val="100000"/>
              </a:lnSpc>
              <a:spcBef>
                <a:spcPts val="1500"/>
              </a:spcBef>
              <a:spcAft>
                <a:spcPts val="0"/>
              </a:spcAft>
              <a:buNone/>
            </a:pPr>
            <a:endParaRPr sz="1000">
              <a:solidFill>
                <a:schemeClr val="dk1"/>
              </a:solidFill>
            </a:endParaRPr>
          </a:p>
          <a:p>
            <a:pPr marL="0" lvl="0" indent="0" algn="l" rtl="0">
              <a:lnSpc>
                <a:spcPct val="100000"/>
              </a:lnSpc>
              <a:spcBef>
                <a:spcPts val="1500"/>
              </a:spcBef>
              <a:spcAft>
                <a:spcPts val="1000"/>
              </a:spcAft>
              <a:buNone/>
            </a:pPr>
            <a:endParaRPr sz="1000">
              <a:solidFill>
                <a:schemeClr val="dk1"/>
              </a:solidFill>
            </a:endParaRPr>
          </a:p>
        </p:txBody>
      </p:sp>
      <p:graphicFrame>
        <p:nvGraphicFramePr>
          <p:cNvPr id="103" name="Google Shape;103;p16"/>
          <p:cNvGraphicFramePr/>
          <p:nvPr/>
        </p:nvGraphicFramePr>
        <p:xfrm>
          <a:off x="77700" y="468663"/>
          <a:ext cx="5015450" cy="4579878"/>
        </p:xfrm>
        <a:graphic>
          <a:graphicData uri="http://schemas.openxmlformats.org/drawingml/2006/table">
            <a:tbl>
              <a:tblPr>
                <a:noFill/>
                <a:tableStyleId>{BC111D1C-3D3E-4558-8C4C-813EE753560E}</a:tableStyleId>
              </a:tblPr>
              <a:tblGrid>
                <a:gridCol w="1406975">
                  <a:extLst>
                    <a:ext uri="{9D8B030D-6E8A-4147-A177-3AD203B41FA5}">
                      <a16:colId xmlns:a16="http://schemas.microsoft.com/office/drawing/2014/main" val="20000"/>
                    </a:ext>
                  </a:extLst>
                </a:gridCol>
                <a:gridCol w="1790550">
                  <a:extLst>
                    <a:ext uri="{9D8B030D-6E8A-4147-A177-3AD203B41FA5}">
                      <a16:colId xmlns:a16="http://schemas.microsoft.com/office/drawing/2014/main" val="20001"/>
                    </a:ext>
                  </a:extLst>
                </a:gridCol>
                <a:gridCol w="1817925">
                  <a:extLst>
                    <a:ext uri="{9D8B030D-6E8A-4147-A177-3AD203B41FA5}">
                      <a16:colId xmlns:a16="http://schemas.microsoft.com/office/drawing/2014/main" val="20002"/>
                    </a:ext>
                  </a:extLst>
                </a:gridCol>
              </a:tblGrid>
              <a:tr h="264000">
                <a:tc gridSpan="3">
                  <a:txBody>
                    <a:bodyPr/>
                    <a:lstStyle/>
                    <a:p>
                      <a:pPr marL="0" lvl="0" indent="0" algn="ctr" rtl="0">
                        <a:spcBef>
                          <a:spcPts val="0"/>
                        </a:spcBef>
                        <a:spcAft>
                          <a:spcPts val="0"/>
                        </a:spcAft>
                        <a:buNone/>
                      </a:pPr>
                      <a:r>
                        <a:rPr lang="en-GB" sz="1000" b="1"/>
                        <a:t>Causes of Food Shortages </a:t>
                      </a:r>
                      <a:endParaRPr sz="1000" b="1"/>
                    </a:p>
                  </a:txBody>
                  <a:tcPr marL="91425" marR="91425" marT="91425" marB="91425" anchor="ctr">
                    <a:lnL w="19050" cap="flat" cmpd="sng">
                      <a:solidFill>
                        <a:srgbClr val="6FA8DC"/>
                      </a:solidFill>
                      <a:prstDash val="solid"/>
                      <a:round/>
                      <a:headEnd type="none" w="sm" len="sm"/>
                      <a:tailEnd type="none" w="sm" len="sm"/>
                    </a:lnL>
                    <a:lnR w="19050" cap="flat" cmpd="sng">
                      <a:solidFill>
                        <a:srgbClr val="6FA8DC"/>
                      </a:solidFill>
                      <a:prstDash val="solid"/>
                      <a:round/>
                      <a:headEnd type="none" w="sm" len="sm"/>
                      <a:tailEnd type="none" w="sm" len="sm"/>
                    </a:lnR>
                    <a:lnT w="19050" cap="flat" cmpd="sng">
                      <a:solidFill>
                        <a:srgbClr val="6FA8DC"/>
                      </a:solidFill>
                      <a:prstDash val="solid"/>
                      <a:round/>
                      <a:headEnd type="none" w="sm" len="sm"/>
                      <a:tailEnd type="none" w="sm" len="sm"/>
                    </a:lnT>
                    <a:lnB w="19050" cap="flat" cmpd="sng">
                      <a:solidFill>
                        <a:srgbClr val="6FA8DC"/>
                      </a:solidFill>
                      <a:prstDash val="solid"/>
                      <a:round/>
                      <a:headEnd type="none" w="sm" len="sm"/>
                      <a:tailEnd type="none" w="sm" len="sm"/>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074925">
                <a:tc>
                  <a:txBody>
                    <a:bodyPr/>
                    <a:lstStyle/>
                    <a:p>
                      <a:pPr marL="0" lvl="0" indent="0" algn="l" rtl="0">
                        <a:lnSpc>
                          <a:spcPct val="115000"/>
                        </a:lnSpc>
                        <a:spcBef>
                          <a:spcPts val="0"/>
                        </a:spcBef>
                        <a:spcAft>
                          <a:spcPts val="0"/>
                        </a:spcAft>
                        <a:buNone/>
                      </a:pPr>
                      <a:r>
                        <a:rPr lang="en-GB" sz="1000" b="1">
                          <a:solidFill>
                            <a:schemeClr val="dk1"/>
                          </a:solidFill>
                        </a:rPr>
                        <a:t>Physical </a:t>
                      </a:r>
                      <a:endParaRPr sz="1000" b="1">
                        <a:solidFill>
                          <a:schemeClr val="dk1"/>
                        </a:solidFill>
                      </a:endParaRPr>
                    </a:p>
                    <a:p>
                      <a:pPr marL="0" lvl="0" indent="0" algn="l" rtl="0">
                        <a:lnSpc>
                          <a:spcPct val="115000"/>
                        </a:lnSpc>
                        <a:spcBef>
                          <a:spcPts val="1500"/>
                        </a:spcBef>
                        <a:spcAft>
                          <a:spcPts val="0"/>
                        </a:spcAft>
                        <a:buNone/>
                      </a:pPr>
                      <a:r>
                        <a:rPr lang="en-GB" sz="1000" b="1">
                          <a:solidFill>
                            <a:schemeClr val="dk1"/>
                          </a:solidFill>
                        </a:rPr>
                        <a:t>Natural Disasters: </a:t>
                      </a:r>
                      <a:r>
                        <a:rPr lang="en-GB" sz="1000">
                          <a:solidFill>
                            <a:schemeClr val="dk1"/>
                          </a:solidFill>
                        </a:rPr>
                        <a:t>Droughts, floods, and tropical storms devastate crops (2011 drought in East Africa).</a:t>
                      </a:r>
                      <a:endParaRPr sz="1000">
                        <a:solidFill>
                          <a:schemeClr val="dk1"/>
                        </a:solidFill>
                      </a:endParaRPr>
                    </a:p>
                    <a:p>
                      <a:pPr marL="0" lvl="0" indent="0" algn="l" rtl="0">
                        <a:lnSpc>
                          <a:spcPct val="115000"/>
                        </a:lnSpc>
                        <a:spcBef>
                          <a:spcPts val="1500"/>
                        </a:spcBef>
                        <a:spcAft>
                          <a:spcPts val="0"/>
                        </a:spcAft>
                        <a:buNone/>
                      </a:pPr>
                      <a:r>
                        <a:rPr lang="en-GB" sz="1000" b="1">
                          <a:solidFill>
                            <a:schemeClr val="dk1"/>
                          </a:solidFill>
                        </a:rPr>
                        <a:t>Pest Infestations: </a:t>
                      </a:r>
                      <a:r>
                        <a:rPr lang="en-GB" sz="1000">
                          <a:solidFill>
                            <a:schemeClr val="dk1"/>
                          </a:solidFill>
                        </a:rPr>
                        <a:t>Severe pest outbreaks, like locusts (East Africa, 2020-2021), destroy crops.</a:t>
                      </a:r>
                      <a:endParaRPr sz="1000">
                        <a:solidFill>
                          <a:schemeClr val="dk1"/>
                        </a:solidFill>
                      </a:endParaRPr>
                    </a:p>
                    <a:p>
                      <a:pPr marL="0" lvl="0" indent="0" algn="l" rtl="0">
                        <a:lnSpc>
                          <a:spcPct val="115000"/>
                        </a:lnSpc>
                        <a:spcBef>
                          <a:spcPts val="1500"/>
                        </a:spcBef>
                        <a:spcAft>
                          <a:spcPts val="1500"/>
                        </a:spcAft>
                        <a:buNone/>
                      </a:pPr>
                      <a:r>
                        <a:rPr lang="en-GB" sz="1000" b="1">
                          <a:solidFill>
                            <a:schemeClr val="dk1"/>
                          </a:solidFill>
                        </a:rPr>
                        <a:t>Climate Change: </a:t>
                      </a:r>
                      <a:r>
                        <a:rPr lang="en-GB" sz="1000">
                          <a:solidFill>
                            <a:schemeClr val="dk1"/>
                          </a:solidFill>
                        </a:rPr>
                        <a:t>Climate change alters weather patterns, impacting agriculture (flooding in Bangladesh affects rice).</a:t>
                      </a:r>
                      <a:endParaRPr/>
                    </a:p>
                  </a:txBody>
                  <a:tcPr marL="91425" marR="91425" marT="91425" marB="91425">
                    <a:lnL w="19050" cap="flat" cmpd="sng">
                      <a:solidFill>
                        <a:srgbClr val="6FA8DC"/>
                      </a:solidFill>
                      <a:prstDash val="solid"/>
                      <a:round/>
                      <a:headEnd type="none" w="sm" len="sm"/>
                      <a:tailEnd type="none" w="sm" len="sm"/>
                    </a:lnL>
                    <a:lnR w="19050" cap="flat" cmpd="sng">
                      <a:solidFill>
                        <a:srgbClr val="6FA8DC"/>
                      </a:solidFill>
                      <a:prstDash val="solid"/>
                      <a:round/>
                      <a:headEnd type="none" w="sm" len="sm"/>
                      <a:tailEnd type="none" w="sm" len="sm"/>
                    </a:lnR>
                    <a:lnT w="19050" cap="flat" cmpd="sng">
                      <a:solidFill>
                        <a:srgbClr val="6FA8DC"/>
                      </a:solidFill>
                      <a:prstDash val="solid"/>
                      <a:round/>
                      <a:headEnd type="none" w="sm" len="sm"/>
                      <a:tailEnd type="none" w="sm" len="sm"/>
                    </a:lnT>
                    <a:lnB w="19050" cap="flat" cmpd="sng">
                      <a:solidFill>
                        <a:srgbClr val="6FA8D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GB" sz="1000" b="1">
                          <a:solidFill>
                            <a:schemeClr val="dk1"/>
                          </a:solidFill>
                        </a:rPr>
                        <a:t>Economic </a:t>
                      </a:r>
                      <a:endParaRPr sz="1000" b="1">
                        <a:solidFill>
                          <a:schemeClr val="dk1"/>
                        </a:solidFill>
                      </a:endParaRPr>
                    </a:p>
                    <a:p>
                      <a:pPr marL="0" lvl="0" indent="0" algn="l" rtl="0">
                        <a:lnSpc>
                          <a:spcPct val="115000"/>
                        </a:lnSpc>
                        <a:spcBef>
                          <a:spcPts val="1500"/>
                        </a:spcBef>
                        <a:spcAft>
                          <a:spcPts val="0"/>
                        </a:spcAft>
                        <a:buNone/>
                      </a:pPr>
                      <a:r>
                        <a:rPr lang="en-GB" sz="1000" b="1">
                          <a:solidFill>
                            <a:schemeClr val="dk1"/>
                          </a:solidFill>
                        </a:rPr>
                        <a:t>Poverty: </a:t>
                      </a:r>
                      <a:r>
                        <a:rPr lang="en-GB" sz="1000">
                          <a:solidFill>
                            <a:schemeClr val="dk1"/>
                          </a:solidFill>
                        </a:rPr>
                        <a:t>Lack income can limit people's ability to access food. The GDP per capita of Swaziland is approx. $1,000 this means farmers do not have enough money to feed themselves or to sell.</a:t>
                      </a:r>
                      <a:endParaRPr sz="1000">
                        <a:solidFill>
                          <a:schemeClr val="dk1"/>
                        </a:solidFill>
                      </a:endParaRPr>
                    </a:p>
                    <a:p>
                      <a:pPr marL="0" lvl="0" indent="0" algn="l" rtl="0">
                        <a:lnSpc>
                          <a:spcPct val="115000"/>
                        </a:lnSpc>
                        <a:spcBef>
                          <a:spcPts val="1500"/>
                        </a:spcBef>
                        <a:spcAft>
                          <a:spcPts val="0"/>
                        </a:spcAft>
                        <a:buNone/>
                      </a:pPr>
                      <a:r>
                        <a:rPr lang="en-GB" sz="1000" b="1">
                          <a:solidFill>
                            <a:schemeClr val="dk1"/>
                          </a:solidFill>
                        </a:rPr>
                        <a:t>Market Failures: </a:t>
                      </a:r>
                      <a:r>
                        <a:rPr lang="en-GB" sz="1000">
                          <a:solidFill>
                            <a:schemeClr val="dk1"/>
                          </a:solidFill>
                        </a:rPr>
                        <a:t>Issues such as poor transportation or inefficient distribution systems can hinder the flow of food to areas in need e.g. Venezuela. </a:t>
                      </a:r>
                      <a:endParaRPr sz="1000">
                        <a:solidFill>
                          <a:schemeClr val="dk1"/>
                        </a:solidFill>
                      </a:endParaRPr>
                    </a:p>
                    <a:p>
                      <a:pPr marL="0" lvl="0" indent="0" algn="l" rtl="0">
                        <a:lnSpc>
                          <a:spcPct val="115000"/>
                        </a:lnSpc>
                        <a:spcBef>
                          <a:spcPts val="1500"/>
                        </a:spcBef>
                        <a:spcAft>
                          <a:spcPts val="1500"/>
                        </a:spcAft>
                        <a:buNone/>
                      </a:pPr>
                      <a:r>
                        <a:rPr lang="en-GB" sz="1000" b="1">
                          <a:solidFill>
                            <a:schemeClr val="dk1"/>
                          </a:solidFill>
                        </a:rPr>
                        <a:t>Unemployment: </a:t>
                      </a:r>
                      <a:r>
                        <a:rPr lang="en-GB" sz="1000">
                          <a:solidFill>
                            <a:schemeClr val="dk1"/>
                          </a:solidFill>
                        </a:rPr>
                        <a:t>High unemployment in Zimbabwe's economic crisis makes accessing adequate food difficult.</a:t>
                      </a:r>
                      <a:endParaRPr/>
                    </a:p>
                  </a:txBody>
                  <a:tcPr marL="91425" marR="91425" marT="91425" marB="91425">
                    <a:lnL w="19050" cap="flat" cmpd="sng">
                      <a:solidFill>
                        <a:srgbClr val="6FA8DC"/>
                      </a:solidFill>
                      <a:prstDash val="solid"/>
                      <a:round/>
                      <a:headEnd type="none" w="sm" len="sm"/>
                      <a:tailEnd type="none" w="sm" len="sm"/>
                    </a:lnL>
                    <a:lnR w="19050" cap="flat" cmpd="sng">
                      <a:solidFill>
                        <a:srgbClr val="6FA8DC"/>
                      </a:solidFill>
                      <a:prstDash val="solid"/>
                      <a:round/>
                      <a:headEnd type="none" w="sm" len="sm"/>
                      <a:tailEnd type="none" w="sm" len="sm"/>
                    </a:lnR>
                    <a:lnT w="19050" cap="flat" cmpd="sng">
                      <a:solidFill>
                        <a:srgbClr val="6FA8DC"/>
                      </a:solidFill>
                      <a:prstDash val="solid"/>
                      <a:round/>
                      <a:headEnd type="none" w="sm" len="sm"/>
                      <a:tailEnd type="none" w="sm" len="sm"/>
                    </a:lnT>
                    <a:lnB w="19050" cap="flat" cmpd="sng">
                      <a:solidFill>
                        <a:srgbClr val="6FA8DC"/>
                      </a:solidFill>
                      <a:prstDash val="solid"/>
                      <a:round/>
                      <a:headEnd type="none" w="sm" len="sm"/>
                      <a:tailEnd type="none" w="sm" len="sm"/>
                    </a:lnB>
                  </a:tcPr>
                </a:tc>
                <a:tc>
                  <a:txBody>
                    <a:bodyPr/>
                    <a:lstStyle/>
                    <a:p>
                      <a:pPr marL="0" lvl="0" indent="0" algn="l" rtl="0">
                        <a:lnSpc>
                          <a:spcPct val="115000"/>
                        </a:lnSpc>
                        <a:spcBef>
                          <a:spcPts val="1500"/>
                        </a:spcBef>
                        <a:spcAft>
                          <a:spcPts val="0"/>
                        </a:spcAft>
                        <a:buNone/>
                      </a:pPr>
                      <a:r>
                        <a:rPr lang="en-GB" sz="1000" b="1">
                          <a:solidFill>
                            <a:schemeClr val="dk1"/>
                          </a:solidFill>
                        </a:rPr>
                        <a:t>Political </a:t>
                      </a:r>
                      <a:endParaRPr sz="1000" b="1">
                        <a:solidFill>
                          <a:schemeClr val="dk1"/>
                        </a:solidFill>
                      </a:endParaRPr>
                    </a:p>
                    <a:p>
                      <a:pPr marL="0" lvl="0" indent="0" algn="l" rtl="0">
                        <a:lnSpc>
                          <a:spcPct val="115000"/>
                        </a:lnSpc>
                        <a:spcBef>
                          <a:spcPts val="1500"/>
                        </a:spcBef>
                        <a:spcAft>
                          <a:spcPts val="0"/>
                        </a:spcAft>
                        <a:buNone/>
                      </a:pPr>
                      <a:r>
                        <a:rPr lang="en-GB" sz="1000" b="1">
                          <a:solidFill>
                            <a:schemeClr val="dk1"/>
                          </a:solidFill>
                        </a:rPr>
                        <a:t>Conflict and War: </a:t>
                      </a:r>
                      <a:r>
                        <a:rPr lang="en-GB" sz="1000">
                          <a:solidFill>
                            <a:schemeClr val="dk1"/>
                          </a:solidFill>
                        </a:rPr>
                        <a:t>Armed conflicts disrupt agriculture. Farmers may flee their land or fight in conflict. Food used as a weapon by cutting food supplies or crops destroyed (e.g., civil war in South Sudan).</a:t>
                      </a:r>
                      <a:endParaRPr sz="1000">
                        <a:solidFill>
                          <a:schemeClr val="dk1"/>
                        </a:solidFill>
                      </a:endParaRPr>
                    </a:p>
                    <a:p>
                      <a:pPr marL="0" lvl="0" indent="0" algn="l" rtl="0">
                        <a:lnSpc>
                          <a:spcPct val="115000"/>
                        </a:lnSpc>
                        <a:spcBef>
                          <a:spcPts val="1500"/>
                        </a:spcBef>
                        <a:spcAft>
                          <a:spcPts val="0"/>
                        </a:spcAft>
                        <a:buNone/>
                      </a:pPr>
                      <a:r>
                        <a:rPr lang="en-GB" sz="1000" b="1">
                          <a:solidFill>
                            <a:schemeClr val="dk1"/>
                          </a:solidFill>
                        </a:rPr>
                        <a:t>Government Policies:</a:t>
                      </a:r>
                      <a:r>
                        <a:rPr lang="en-GB" sz="1000">
                          <a:solidFill>
                            <a:schemeClr val="dk1"/>
                          </a:solidFill>
                        </a:rPr>
                        <a:t> Poor governance, corruption, or mismanagement can lead to food crises. Poor governance worsened the 1984-1985 famine in Ethiopia.</a:t>
                      </a:r>
                      <a:endParaRPr sz="1000">
                        <a:solidFill>
                          <a:schemeClr val="dk1"/>
                        </a:solidFill>
                      </a:endParaRPr>
                    </a:p>
                    <a:p>
                      <a:pPr marL="0" lvl="0" indent="0" algn="l" rtl="0">
                        <a:lnSpc>
                          <a:spcPct val="115000"/>
                        </a:lnSpc>
                        <a:spcBef>
                          <a:spcPts val="1500"/>
                        </a:spcBef>
                        <a:spcAft>
                          <a:spcPts val="0"/>
                        </a:spcAft>
                        <a:buNone/>
                      </a:pPr>
                      <a:r>
                        <a:rPr lang="en-GB" sz="1000" b="1">
                          <a:solidFill>
                            <a:schemeClr val="dk1"/>
                          </a:solidFill>
                        </a:rPr>
                        <a:t>Trade Policies: </a:t>
                      </a:r>
                      <a:r>
                        <a:rPr lang="en-GB" sz="1000">
                          <a:solidFill>
                            <a:schemeClr val="dk1"/>
                          </a:solidFill>
                        </a:rPr>
                        <a:t>International barriers, like North Korea's restrictions, hinder food imports during shortages.</a:t>
                      </a:r>
                      <a:endParaRPr/>
                    </a:p>
                  </a:txBody>
                  <a:tcPr marL="91425" marR="91425" marT="91425" marB="91425">
                    <a:lnL w="19050" cap="flat" cmpd="sng">
                      <a:solidFill>
                        <a:srgbClr val="6FA8DC"/>
                      </a:solidFill>
                      <a:prstDash val="solid"/>
                      <a:round/>
                      <a:headEnd type="none" w="sm" len="sm"/>
                      <a:tailEnd type="none" w="sm" len="sm"/>
                    </a:lnL>
                    <a:lnR w="19050" cap="flat" cmpd="sng">
                      <a:solidFill>
                        <a:srgbClr val="6FA8DC"/>
                      </a:solidFill>
                      <a:prstDash val="solid"/>
                      <a:round/>
                      <a:headEnd type="none" w="sm" len="sm"/>
                      <a:tailEnd type="none" w="sm" len="sm"/>
                    </a:lnR>
                    <a:lnT w="19050" cap="flat" cmpd="sng">
                      <a:solidFill>
                        <a:srgbClr val="6FA8DC"/>
                      </a:solidFill>
                      <a:prstDash val="solid"/>
                      <a:round/>
                      <a:headEnd type="none" w="sm" len="sm"/>
                      <a:tailEnd type="none" w="sm" len="sm"/>
                    </a:lnT>
                    <a:lnB w="19050" cap="flat" cmpd="sng">
                      <a:solidFill>
                        <a:srgbClr val="6FA8DC"/>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pic>
        <p:nvPicPr>
          <p:cNvPr id="104" name="Google Shape;104;p16"/>
          <p:cNvPicPr preferRelativeResize="0"/>
          <p:nvPr/>
        </p:nvPicPr>
        <p:blipFill>
          <a:blip r:embed="rId3">
            <a:alphaModFix/>
          </a:blip>
          <a:stretch>
            <a:fillRect/>
          </a:stretch>
        </p:blipFill>
        <p:spPr>
          <a:xfrm>
            <a:off x="5271863" y="4166688"/>
            <a:ext cx="791650" cy="791650"/>
          </a:xfrm>
          <a:prstGeom prst="rect">
            <a:avLst/>
          </a:prstGeom>
          <a:noFill/>
          <a:ln>
            <a:noFill/>
          </a:ln>
        </p:spPr>
      </p:pic>
      <p:pic>
        <p:nvPicPr>
          <p:cNvPr id="105" name="Google Shape;105;p16"/>
          <p:cNvPicPr preferRelativeResize="0"/>
          <p:nvPr/>
        </p:nvPicPr>
        <p:blipFill rotWithShape="1">
          <a:blip r:embed="rId4">
            <a:alphaModFix/>
          </a:blip>
          <a:srcRect l="17672" t="10996" r="38454" b="21124"/>
          <a:stretch/>
        </p:blipFill>
        <p:spPr>
          <a:xfrm>
            <a:off x="6278338" y="4249900"/>
            <a:ext cx="607275" cy="625228"/>
          </a:xfrm>
          <a:prstGeom prst="rect">
            <a:avLst/>
          </a:prstGeom>
          <a:noFill/>
          <a:ln>
            <a:noFill/>
          </a:ln>
        </p:spPr>
      </p:pic>
      <p:pic>
        <p:nvPicPr>
          <p:cNvPr id="106" name="Google Shape;106;p16"/>
          <p:cNvPicPr preferRelativeResize="0"/>
          <p:nvPr/>
        </p:nvPicPr>
        <p:blipFill>
          <a:blip r:embed="rId5">
            <a:alphaModFix/>
          </a:blip>
          <a:stretch>
            <a:fillRect/>
          </a:stretch>
        </p:blipFill>
        <p:spPr>
          <a:xfrm>
            <a:off x="7100425" y="4232400"/>
            <a:ext cx="660250" cy="660225"/>
          </a:xfrm>
          <a:prstGeom prst="rect">
            <a:avLst/>
          </a:prstGeom>
          <a:noFill/>
          <a:ln>
            <a:noFill/>
          </a:ln>
        </p:spPr>
      </p:pic>
      <p:pic>
        <p:nvPicPr>
          <p:cNvPr id="107" name="Google Shape;107;p16"/>
          <p:cNvPicPr preferRelativeResize="0"/>
          <p:nvPr/>
        </p:nvPicPr>
        <p:blipFill>
          <a:blip r:embed="rId6">
            <a:alphaModFix/>
          </a:blip>
          <a:stretch>
            <a:fillRect/>
          </a:stretch>
        </p:blipFill>
        <p:spPr>
          <a:xfrm>
            <a:off x="7908493" y="4211943"/>
            <a:ext cx="1053625" cy="701125"/>
          </a:xfrm>
          <a:prstGeom prst="rect">
            <a:avLst/>
          </a:prstGeom>
          <a:noFill/>
          <a:ln>
            <a:noFill/>
          </a:ln>
        </p:spPr>
      </p:pic>
      <p:sp>
        <p:nvSpPr>
          <p:cNvPr id="108" name="Google Shape;108;p16"/>
          <p:cNvSpPr/>
          <p:nvPr/>
        </p:nvSpPr>
        <p:spPr>
          <a:xfrm>
            <a:off x="5179275" y="468625"/>
            <a:ext cx="3887100" cy="4572000"/>
          </a:xfrm>
          <a:prstGeom prst="rect">
            <a:avLst/>
          </a:prstGeom>
          <a:noFill/>
          <a:ln w="19050" cap="flat" cmpd="sng">
            <a:solidFill>
              <a:srgbClr val="6FA8D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17"/>
          <p:cNvSpPr/>
          <p:nvPr/>
        </p:nvSpPr>
        <p:spPr>
          <a:xfrm>
            <a:off x="5297025" y="770100"/>
            <a:ext cx="1977000" cy="4326900"/>
          </a:xfrm>
          <a:prstGeom prst="rect">
            <a:avLst/>
          </a:prstGeom>
          <a:noFill/>
          <a:ln w="19050" cap="flat" cmpd="sng">
            <a:solidFill>
              <a:srgbClr val="6FA8D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14" name="Google Shape;114;p17"/>
          <p:cNvSpPr txBox="1"/>
          <p:nvPr/>
        </p:nvSpPr>
        <p:spPr>
          <a:xfrm>
            <a:off x="1317800" y="227800"/>
            <a:ext cx="42876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800">
              <a:solidFill>
                <a:schemeClr val="dk2"/>
              </a:solidFill>
            </a:endParaRPr>
          </a:p>
        </p:txBody>
      </p:sp>
      <p:sp>
        <p:nvSpPr>
          <p:cNvPr id="115" name="Google Shape;115;p17"/>
          <p:cNvSpPr txBox="1"/>
          <p:nvPr/>
        </p:nvSpPr>
        <p:spPr>
          <a:xfrm>
            <a:off x="30050" y="77250"/>
            <a:ext cx="9051300" cy="305400"/>
          </a:xfrm>
          <a:prstGeom prst="rect">
            <a:avLst/>
          </a:prstGeom>
          <a:solidFill>
            <a:srgbClr val="E69138"/>
          </a:solidFill>
          <a:ln w="19050" cap="flat" cmpd="sng">
            <a:solidFill>
              <a:srgbClr val="F6B26B"/>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GB" sz="1100" b="1"/>
              <a:t>IGCSE GEOGRAPHY 0460: 2.1  THE CHALLENGE OF NATURAL HAZARDS</a:t>
            </a:r>
            <a:endParaRPr sz="1100" b="1"/>
          </a:p>
          <a:p>
            <a:pPr marL="0" lvl="0" indent="0" algn="ctr" rtl="0">
              <a:spcBef>
                <a:spcPts val="0"/>
              </a:spcBef>
              <a:spcAft>
                <a:spcPts val="0"/>
              </a:spcAft>
              <a:buNone/>
            </a:pPr>
            <a:endParaRPr sz="1100" b="1"/>
          </a:p>
          <a:p>
            <a:pPr marL="0" lvl="0" indent="0" algn="ctr" rtl="0">
              <a:spcBef>
                <a:spcPts val="0"/>
              </a:spcBef>
              <a:spcAft>
                <a:spcPts val="0"/>
              </a:spcAft>
              <a:buNone/>
            </a:pPr>
            <a:endParaRPr sz="1100" b="1"/>
          </a:p>
          <a:p>
            <a:pPr marL="0" lvl="0" indent="0" algn="ctr" rtl="0">
              <a:spcBef>
                <a:spcPts val="0"/>
              </a:spcBef>
              <a:spcAft>
                <a:spcPts val="0"/>
              </a:spcAft>
              <a:buNone/>
            </a:pPr>
            <a:endParaRPr sz="1100" b="1"/>
          </a:p>
        </p:txBody>
      </p:sp>
      <p:sp>
        <p:nvSpPr>
          <p:cNvPr id="116" name="Google Shape;116;p17"/>
          <p:cNvSpPr txBox="1"/>
          <p:nvPr/>
        </p:nvSpPr>
        <p:spPr>
          <a:xfrm>
            <a:off x="30050" y="77250"/>
            <a:ext cx="9114000" cy="305400"/>
          </a:xfrm>
          <a:prstGeom prst="rect">
            <a:avLst/>
          </a:prstGeom>
          <a:solidFill>
            <a:srgbClr val="CFE2F3"/>
          </a:solidFill>
          <a:ln w="19050" cap="flat" cmpd="sng">
            <a:solidFill>
              <a:srgbClr val="CFE2F3"/>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GB" sz="1100" b="1" dirty="0"/>
              <a:t>IGCSE GEOGRAPHY: 3.2  FOOD PRODUCTION</a:t>
            </a:r>
            <a:endParaRPr sz="1100" b="1" dirty="0"/>
          </a:p>
          <a:p>
            <a:pPr marL="0" lvl="0" indent="0" algn="ctr" rtl="0">
              <a:spcBef>
                <a:spcPts val="0"/>
              </a:spcBef>
              <a:spcAft>
                <a:spcPts val="0"/>
              </a:spcAft>
              <a:buNone/>
            </a:pPr>
            <a:endParaRPr sz="1100" b="1" dirty="0"/>
          </a:p>
          <a:p>
            <a:pPr marL="0" lvl="0" indent="0" algn="ctr" rtl="0">
              <a:spcBef>
                <a:spcPts val="0"/>
              </a:spcBef>
              <a:spcAft>
                <a:spcPts val="0"/>
              </a:spcAft>
              <a:buNone/>
            </a:pPr>
            <a:endParaRPr sz="1100" b="1" dirty="0"/>
          </a:p>
        </p:txBody>
      </p:sp>
      <p:sp>
        <p:nvSpPr>
          <p:cNvPr id="117" name="Google Shape;117;p17"/>
          <p:cNvSpPr txBox="1"/>
          <p:nvPr/>
        </p:nvSpPr>
        <p:spPr>
          <a:xfrm>
            <a:off x="53400" y="400825"/>
            <a:ext cx="9037200" cy="305400"/>
          </a:xfrm>
          <a:prstGeom prst="rect">
            <a:avLst/>
          </a:prstGeom>
          <a:noFill/>
          <a:ln w="19050" cap="flat" cmpd="sng">
            <a:solidFill>
              <a:srgbClr val="6FA8DC"/>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GB" sz="1000" b="1">
                <a:solidFill>
                  <a:schemeClr val="dk1"/>
                </a:solidFill>
              </a:rPr>
              <a:t>CASE STUDY: SOUTH SUDAN </a:t>
            </a:r>
            <a:endParaRPr sz="1000" b="1">
              <a:solidFill>
                <a:schemeClr val="dk1"/>
              </a:solidFill>
            </a:endParaRPr>
          </a:p>
        </p:txBody>
      </p:sp>
      <p:sp>
        <p:nvSpPr>
          <p:cNvPr id="118" name="Google Shape;118;p17"/>
          <p:cNvSpPr txBox="1"/>
          <p:nvPr/>
        </p:nvSpPr>
        <p:spPr>
          <a:xfrm>
            <a:off x="91025" y="2507125"/>
            <a:ext cx="1458300" cy="2670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500"/>
              </a:spcBef>
              <a:spcAft>
                <a:spcPts val="0"/>
              </a:spcAft>
              <a:buNone/>
            </a:pPr>
            <a:r>
              <a:rPr lang="en-GB" sz="1000" b="1">
                <a:solidFill>
                  <a:schemeClr val="dk1"/>
                </a:solidFill>
              </a:rPr>
              <a:t>Context: </a:t>
            </a:r>
            <a:r>
              <a:rPr lang="en-GB" sz="1000">
                <a:solidFill>
                  <a:schemeClr val="dk1"/>
                </a:solidFill>
              </a:rPr>
              <a:t>Approximately 7.2 million people in South Sudan face food insecurity (UN, 2022).</a:t>
            </a:r>
            <a:endParaRPr sz="1000">
              <a:solidFill>
                <a:schemeClr val="dk1"/>
              </a:solidFill>
            </a:endParaRPr>
          </a:p>
          <a:p>
            <a:pPr marL="0" lvl="0" indent="0" algn="l" rtl="0">
              <a:lnSpc>
                <a:spcPct val="115000"/>
              </a:lnSpc>
              <a:spcBef>
                <a:spcPts val="1500"/>
              </a:spcBef>
              <a:spcAft>
                <a:spcPts val="0"/>
              </a:spcAft>
              <a:buNone/>
            </a:pPr>
            <a:r>
              <a:rPr lang="en-GB" sz="1000">
                <a:solidFill>
                  <a:schemeClr val="dk1"/>
                </a:solidFill>
              </a:rPr>
              <a:t>1.4 million children under the age of five are acutely malnourished (UNICEF, 2022).</a:t>
            </a:r>
            <a:endParaRPr sz="1000">
              <a:solidFill>
                <a:schemeClr val="dk1"/>
              </a:solidFill>
            </a:endParaRPr>
          </a:p>
          <a:p>
            <a:pPr marL="0" lvl="0" indent="0" algn="l" rtl="0">
              <a:lnSpc>
                <a:spcPct val="115000"/>
              </a:lnSpc>
              <a:spcBef>
                <a:spcPts val="1500"/>
              </a:spcBef>
              <a:spcAft>
                <a:spcPts val="1500"/>
              </a:spcAft>
              <a:buNone/>
            </a:pPr>
            <a:r>
              <a:rPr lang="en-GB" sz="1000">
                <a:solidFill>
                  <a:schemeClr val="dk1"/>
                </a:solidFill>
              </a:rPr>
              <a:t>.</a:t>
            </a:r>
            <a:endParaRPr sz="1000">
              <a:solidFill>
                <a:schemeClr val="dk1"/>
              </a:solidFill>
            </a:endParaRPr>
          </a:p>
        </p:txBody>
      </p:sp>
      <p:sp>
        <p:nvSpPr>
          <p:cNvPr id="119" name="Google Shape;119;p17"/>
          <p:cNvSpPr txBox="1"/>
          <p:nvPr/>
        </p:nvSpPr>
        <p:spPr>
          <a:xfrm>
            <a:off x="1716650" y="724400"/>
            <a:ext cx="3489900" cy="43791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GB" sz="1000" b="1">
                <a:solidFill>
                  <a:schemeClr val="dk1"/>
                </a:solidFill>
              </a:rPr>
              <a:t>Causes of Food Shortages</a:t>
            </a:r>
            <a:endParaRPr sz="1000" b="1">
              <a:solidFill>
                <a:schemeClr val="dk1"/>
              </a:solidFill>
            </a:endParaRPr>
          </a:p>
          <a:p>
            <a:pPr marL="0" lvl="0" indent="0" algn="l" rtl="0">
              <a:lnSpc>
                <a:spcPct val="100000"/>
              </a:lnSpc>
              <a:spcBef>
                <a:spcPts val="0"/>
              </a:spcBef>
              <a:spcAft>
                <a:spcPts val="0"/>
              </a:spcAft>
              <a:buNone/>
            </a:pPr>
            <a:endParaRPr sz="1000" b="1">
              <a:solidFill>
                <a:schemeClr val="dk1"/>
              </a:solidFill>
            </a:endParaRPr>
          </a:p>
          <a:p>
            <a:pPr marL="0" lvl="0" indent="0" algn="l" rtl="0">
              <a:lnSpc>
                <a:spcPct val="100000"/>
              </a:lnSpc>
              <a:spcBef>
                <a:spcPts val="0"/>
              </a:spcBef>
              <a:spcAft>
                <a:spcPts val="0"/>
              </a:spcAft>
              <a:buNone/>
            </a:pPr>
            <a:r>
              <a:rPr lang="en-GB" sz="1000" b="1">
                <a:solidFill>
                  <a:schemeClr val="dk1"/>
                </a:solidFill>
              </a:rPr>
              <a:t>Climate and Environment:</a:t>
            </a:r>
            <a:endParaRPr sz="1000" b="1">
              <a:solidFill>
                <a:schemeClr val="dk1"/>
              </a:solidFill>
            </a:endParaRPr>
          </a:p>
          <a:p>
            <a:pPr marL="457200" lvl="0" indent="-292100" algn="l" rtl="0">
              <a:lnSpc>
                <a:spcPct val="100000"/>
              </a:lnSpc>
              <a:spcBef>
                <a:spcPts val="0"/>
              </a:spcBef>
              <a:spcAft>
                <a:spcPts val="0"/>
              </a:spcAft>
              <a:buClr>
                <a:schemeClr val="dk1"/>
              </a:buClr>
              <a:buSzPts val="1000"/>
              <a:buChar char="●"/>
            </a:pPr>
            <a:r>
              <a:rPr lang="en-GB" sz="1000">
                <a:solidFill>
                  <a:schemeClr val="dk1"/>
                </a:solidFill>
              </a:rPr>
              <a:t>Inconsistent rain in South Sudan causes droughts or floods, disrupting crop growth.</a:t>
            </a:r>
            <a:endParaRPr sz="1000">
              <a:solidFill>
                <a:schemeClr val="dk1"/>
              </a:solidFill>
            </a:endParaRPr>
          </a:p>
          <a:p>
            <a:pPr marL="457200" lvl="0" indent="-292100" algn="l" rtl="0">
              <a:lnSpc>
                <a:spcPct val="100000"/>
              </a:lnSpc>
              <a:spcBef>
                <a:spcPts val="0"/>
              </a:spcBef>
              <a:spcAft>
                <a:spcPts val="0"/>
              </a:spcAft>
              <a:buClr>
                <a:schemeClr val="dk1"/>
              </a:buClr>
              <a:buSzPts val="1000"/>
              <a:buChar char="●"/>
            </a:pPr>
            <a:r>
              <a:rPr lang="en-GB" sz="1000">
                <a:solidFill>
                  <a:schemeClr val="dk1"/>
                </a:solidFill>
              </a:rPr>
              <a:t>Extreme temperatures harm crops, making it difficult for farmers.</a:t>
            </a:r>
            <a:endParaRPr sz="1000">
              <a:solidFill>
                <a:schemeClr val="dk1"/>
              </a:solidFill>
            </a:endParaRPr>
          </a:p>
          <a:p>
            <a:pPr marL="457200" lvl="0" indent="-292100" algn="l" rtl="0">
              <a:lnSpc>
                <a:spcPct val="100000"/>
              </a:lnSpc>
              <a:spcBef>
                <a:spcPts val="0"/>
              </a:spcBef>
              <a:spcAft>
                <a:spcPts val="0"/>
              </a:spcAft>
              <a:buClr>
                <a:schemeClr val="dk1"/>
              </a:buClr>
              <a:buSzPts val="1000"/>
              <a:buChar char="●"/>
            </a:pPr>
            <a:r>
              <a:rPr lang="en-GB" sz="1000">
                <a:solidFill>
                  <a:schemeClr val="dk1"/>
                </a:solidFill>
              </a:rPr>
              <a:t>Overusing land damages soil, leading to erosion and nutrient loss, making it hard to grow enough food.</a:t>
            </a:r>
            <a:endParaRPr sz="1000">
              <a:solidFill>
                <a:schemeClr val="dk1"/>
              </a:solidFill>
            </a:endParaRPr>
          </a:p>
          <a:p>
            <a:pPr marL="0" lvl="0" indent="0" algn="l" rtl="0">
              <a:lnSpc>
                <a:spcPct val="115000"/>
              </a:lnSpc>
              <a:spcBef>
                <a:spcPts val="0"/>
              </a:spcBef>
              <a:spcAft>
                <a:spcPts val="0"/>
              </a:spcAft>
              <a:buNone/>
            </a:pPr>
            <a:r>
              <a:rPr lang="en-GB" sz="1000" b="1">
                <a:solidFill>
                  <a:schemeClr val="dk1"/>
                </a:solidFill>
              </a:rPr>
              <a:t>Social Reasons:</a:t>
            </a:r>
            <a:endParaRPr sz="1000" b="1">
              <a:solidFill>
                <a:schemeClr val="dk1"/>
              </a:solidFill>
            </a:endParaRPr>
          </a:p>
          <a:p>
            <a:pPr marL="457200" lvl="0" indent="-292100" algn="l" rtl="0">
              <a:lnSpc>
                <a:spcPct val="115000"/>
              </a:lnSpc>
              <a:spcBef>
                <a:spcPts val="0"/>
              </a:spcBef>
              <a:spcAft>
                <a:spcPts val="0"/>
              </a:spcAft>
              <a:buClr>
                <a:schemeClr val="dk1"/>
              </a:buClr>
              <a:buSzPts val="1000"/>
              <a:buChar char="●"/>
            </a:pPr>
            <a:r>
              <a:rPr lang="en-GB" sz="1000">
                <a:solidFill>
                  <a:schemeClr val="dk1"/>
                </a:solidFill>
              </a:rPr>
              <a:t>Widespread displacement due to conflict disrupts traditional farming practices.</a:t>
            </a:r>
            <a:endParaRPr sz="1000">
              <a:solidFill>
                <a:schemeClr val="dk1"/>
              </a:solidFill>
            </a:endParaRPr>
          </a:p>
          <a:p>
            <a:pPr marL="457200" lvl="0" indent="-292100" algn="l" rtl="0">
              <a:lnSpc>
                <a:spcPct val="115000"/>
              </a:lnSpc>
              <a:spcBef>
                <a:spcPts val="0"/>
              </a:spcBef>
              <a:spcAft>
                <a:spcPts val="0"/>
              </a:spcAft>
              <a:buClr>
                <a:schemeClr val="dk1"/>
              </a:buClr>
              <a:buSzPts val="1000"/>
              <a:buChar char="●"/>
            </a:pPr>
            <a:r>
              <a:rPr lang="en-GB" sz="1000">
                <a:solidFill>
                  <a:schemeClr val="dk1"/>
                </a:solidFill>
              </a:rPr>
              <a:t>Limited access to education and healthcare exacerbates vulnerability.</a:t>
            </a:r>
            <a:endParaRPr sz="1000">
              <a:solidFill>
                <a:schemeClr val="dk1"/>
              </a:solidFill>
            </a:endParaRPr>
          </a:p>
          <a:p>
            <a:pPr marL="0" lvl="0" indent="0" algn="l" rtl="0">
              <a:lnSpc>
                <a:spcPct val="115000"/>
              </a:lnSpc>
              <a:spcBef>
                <a:spcPts val="0"/>
              </a:spcBef>
              <a:spcAft>
                <a:spcPts val="0"/>
              </a:spcAft>
              <a:buNone/>
            </a:pPr>
            <a:r>
              <a:rPr lang="en-GB" sz="1000" b="1">
                <a:solidFill>
                  <a:schemeClr val="dk1"/>
                </a:solidFill>
              </a:rPr>
              <a:t>Economic Reasons:</a:t>
            </a:r>
            <a:endParaRPr sz="1000" b="1">
              <a:solidFill>
                <a:schemeClr val="dk1"/>
              </a:solidFill>
            </a:endParaRPr>
          </a:p>
          <a:p>
            <a:pPr marL="457200" lvl="0" indent="-292100" algn="l" rtl="0">
              <a:lnSpc>
                <a:spcPct val="115000"/>
              </a:lnSpc>
              <a:spcBef>
                <a:spcPts val="0"/>
              </a:spcBef>
              <a:spcAft>
                <a:spcPts val="0"/>
              </a:spcAft>
              <a:buClr>
                <a:schemeClr val="dk1"/>
              </a:buClr>
              <a:buSzPts val="1000"/>
              <a:buChar char="●"/>
            </a:pPr>
            <a:r>
              <a:rPr lang="en-GB" sz="1000">
                <a:solidFill>
                  <a:schemeClr val="dk1"/>
                </a:solidFill>
              </a:rPr>
              <a:t>Economic instability and a reliance on subsistence agriculture hinder income generation.</a:t>
            </a:r>
            <a:endParaRPr sz="1000">
              <a:solidFill>
                <a:schemeClr val="dk1"/>
              </a:solidFill>
            </a:endParaRPr>
          </a:p>
          <a:p>
            <a:pPr marL="457200" lvl="0" indent="-292100" algn="l" rtl="0">
              <a:lnSpc>
                <a:spcPct val="115000"/>
              </a:lnSpc>
              <a:spcBef>
                <a:spcPts val="0"/>
              </a:spcBef>
              <a:spcAft>
                <a:spcPts val="0"/>
              </a:spcAft>
              <a:buClr>
                <a:schemeClr val="dk1"/>
              </a:buClr>
              <a:buSzPts val="1000"/>
              <a:buChar char="●"/>
            </a:pPr>
            <a:r>
              <a:rPr lang="en-GB" sz="1000">
                <a:solidFill>
                  <a:schemeClr val="dk1"/>
                </a:solidFill>
              </a:rPr>
              <a:t>High poverty rates limit the ability of communities to access and purchase food.</a:t>
            </a:r>
            <a:endParaRPr sz="1000">
              <a:solidFill>
                <a:schemeClr val="dk1"/>
              </a:solidFill>
            </a:endParaRPr>
          </a:p>
          <a:p>
            <a:pPr marL="0" lvl="0" indent="0" algn="l" rtl="0">
              <a:lnSpc>
                <a:spcPct val="115000"/>
              </a:lnSpc>
              <a:spcBef>
                <a:spcPts val="0"/>
              </a:spcBef>
              <a:spcAft>
                <a:spcPts val="0"/>
              </a:spcAft>
              <a:buNone/>
            </a:pPr>
            <a:r>
              <a:rPr lang="en-GB" sz="1000" b="1">
                <a:solidFill>
                  <a:schemeClr val="dk1"/>
                </a:solidFill>
              </a:rPr>
              <a:t>Political Reasons:</a:t>
            </a:r>
            <a:endParaRPr sz="1000" b="1">
              <a:solidFill>
                <a:schemeClr val="dk1"/>
              </a:solidFill>
            </a:endParaRPr>
          </a:p>
          <a:p>
            <a:pPr marL="457200" lvl="0" indent="-292100" algn="l" rtl="0">
              <a:lnSpc>
                <a:spcPct val="115000"/>
              </a:lnSpc>
              <a:spcBef>
                <a:spcPts val="0"/>
              </a:spcBef>
              <a:spcAft>
                <a:spcPts val="0"/>
              </a:spcAft>
              <a:buClr>
                <a:schemeClr val="dk1"/>
              </a:buClr>
              <a:buSzPts val="1000"/>
              <a:buChar char="●"/>
            </a:pPr>
            <a:r>
              <a:rPr lang="en-GB" sz="1000">
                <a:solidFill>
                  <a:schemeClr val="dk1"/>
                </a:solidFill>
              </a:rPr>
              <a:t>Ongoing political instability and conflict disrupt food production and distribution.</a:t>
            </a:r>
            <a:endParaRPr sz="1000">
              <a:solidFill>
                <a:schemeClr val="dk1"/>
              </a:solidFill>
            </a:endParaRPr>
          </a:p>
          <a:p>
            <a:pPr marL="457200" lvl="0" indent="-292100" algn="l" rtl="0">
              <a:lnSpc>
                <a:spcPct val="115000"/>
              </a:lnSpc>
              <a:spcBef>
                <a:spcPts val="0"/>
              </a:spcBef>
              <a:spcAft>
                <a:spcPts val="0"/>
              </a:spcAft>
              <a:buClr>
                <a:schemeClr val="dk1"/>
              </a:buClr>
              <a:buSzPts val="1000"/>
              <a:buChar char="●"/>
            </a:pPr>
            <a:r>
              <a:rPr lang="en-GB" sz="1000">
                <a:solidFill>
                  <a:schemeClr val="dk1"/>
                </a:solidFill>
              </a:rPr>
              <a:t>Limited infrastructure development hampers efficient transportation and storage of food.</a:t>
            </a:r>
            <a:endParaRPr sz="1000">
              <a:solidFill>
                <a:schemeClr val="dk1"/>
              </a:solidFill>
            </a:endParaRPr>
          </a:p>
        </p:txBody>
      </p:sp>
      <p:sp>
        <p:nvSpPr>
          <p:cNvPr id="120" name="Google Shape;120;p17"/>
          <p:cNvSpPr txBox="1"/>
          <p:nvPr/>
        </p:nvSpPr>
        <p:spPr>
          <a:xfrm>
            <a:off x="5292401" y="716750"/>
            <a:ext cx="1977000" cy="4725300"/>
          </a:xfrm>
          <a:prstGeom prst="rect">
            <a:avLst/>
          </a:prstGeom>
          <a:noFill/>
          <a:ln>
            <a:noFill/>
          </a:ln>
        </p:spPr>
        <p:txBody>
          <a:bodyPr spcFirstLastPara="1" wrap="square" lIns="91425" tIns="91425" rIns="91425" bIns="91425" anchor="t" anchorCtr="0">
            <a:spAutoFit/>
          </a:bodyPr>
          <a:lstStyle/>
          <a:p>
            <a:pPr marL="0" lvl="0" indent="0" algn="l" rtl="0">
              <a:lnSpc>
                <a:spcPct val="100000"/>
              </a:lnSpc>
              <a:spcBef>
                <a:spcPts val="1500"/>
              </a:spcBef>
              <a:spcAft>
                <a:spcPts val="0"/>
              </a:spcAft>
              <a:buNone/>
            </a:pPr>
            <a:r>
              <a:rPr lang="en-GB" sz="1000" b="1">
                <a:solidFill>
                  <a:schemeClr val="dk1"/>
                </a:solidFill>
              </a:rPr>
              <a:t>Impacts of Food Shortages </a:t>
            </a:r>
            <a:endParaRPr sz="1000" b="1">
              <a:solidFill>
                <a:schemeClr val="dk1"/>
              </a:solidFill>
            </a:endParaRPr>
          </a:p>
          <a:p>
            <a:pPr marL="0" lvl="0" indent="0" algn="l" rtl="0">
              <a:lnSpc>
                <a:spcPct val="100000"/>
              </a:lnSpc>
              <a:spcBef>
                <a:spcPts val="1500"/>
              </a:spcBef>
              <a:spcAft>
                <a:spcPts val="0"/>
              </a:spcAft>
              <a:buNone/>
            </a:pPr>
            <a:r>
              <a:rPr lang="en-GB" sz="1000" b="1">
                <a:solidFill>
                  <a:schemeClr val="dk1"/>
                </a:solidFill>
              </a:rPr>
              <a:t>Malnutrition: </a:t>
            </a:r>
            <a:r>
              <a:rPr lang="en-GB" sz="1000">
                <a:solidFill>
                  <a:schemeClr val="dk1"/>
                </a:solidFill>
              </a:rPr>
              <a:t>Many children in South Sudan don't get enough of the right kinds of food. This makes them grow less, get sick more easily, and might cause problems with their learning.</a:t>
            </a:r>
            <a:endParaRPr sz="1000">
              <a:solidFill>
                <a:schemeClr val="dk1"/>
              </a:solidFill>
            </a:endParaRPr>
          </a:p>
          <a:p>
            <a:pPr marL="0" lvl="0" indent="0" algn="l" rtl="0">
              <a:lnSpc>
                <a:spcPct val="100000"/>
              </a:lnSpc>
              <a:spcBef>
                <a:spcPts val="0"/>
              </a:spcBef>
              <a:spcAft>
                <a:spcPts val="0"/>
              </a:spcAft>
              <a:buNone/>
            </a:pPr>
            <a:endParaRPr sz="1000">
              <a:solidFill>
                <a:schemeClr val="dk1"/>
              </a:solidFill>
            </a:endParaRPr>
          </a:p>
          <a:p>
            <a:pPr marL="0" lvl="0" indent="0" algn="l" rtl="0">
              <a:lnSpc>
                <a:spcPct val="100000"/>
              </a:lnSpc>
              <a:spcBef>
                <a:spcPts val="0"/>
              </a:spcBef>
              <a:spcAft>
                <a:spcPts val="0"/>
              </a:spcAft>
              <a:buNone/>
            </a:pPr>
            <a:r>
              <a:rPr lang="en-GB" sz="1000" b="1">
                <a:solidFill>
                  <a:schemeClr val="dk1"/>
                </a:solidFill>
              </a:rPr>
              <a:t>Economic Decline: </a:t>
            </a:r>
            <a:r>
              <a:rPr lang="en-GB" sz="1000">
                <a:solidFill>
                  <a:schemeClr val="dk1"/>
                </a:solidFill>
              </a:rPr>
              <a:t>Reduced agricultural productivity contributes to economic downturns.Farms in South Sudan aren't producing enough food.People who depend on farming lose money, and the whole country becomes poorer.</a:t>
            </a:r>
            <a:endParaRPr sz="1000">
              <a:solidFill>
                <a:schemeClr val="dk1"/>
              </a:solidFill>
            </a:endParaRPr>
          </a:p>
          <a:p>
            <a:pPr marL="0" lvl="0" indent="0" algn="l" rtl="0">
              <a:lnSpc>
                <a:spcPct val="100000"/>
              </a:lnSpc>
              <a:spcBef>
                <a:spcPts val="0"/>
              </a:spcBef>
              <a:spcAft>
                <a:spcPts val="0"/>
              </a:spcAft>
              <a:buNone/>
            </a:pPr>
            <a:r>
              <a:rPr lang="en-GB" sz="1000">
                <a:solidFill>
                  <a:schemeClr val="dk1"/>
                </a:solidFill>
              </a:rPr>
              <a:t>.</a:t>
            </a:r>
            <a:endParaRPr sz="1000">
              <a:solidFill>
                <a:schemeClr val="dk1"/>
              </a:solidFill>
            </a:endParaRPr>
          </a:p>
          <a:p>
            <a:pPr marL="0" lvl="0" indent="0" algn="l" rtl="0">
              <a:lnSpc>
                <a:spcPct val="100000"/>
              </a:lnSpc>
              <a:spcBef>
                <a:spcPts val="0"/>
              </a:spcBef>
              <a:spcAft>
                <a:spcPts val="0"/>
              </a:spcAft>
              <a:buNone/>
            </a:pPr>
            <a:r>
              <a:rPr lang="en-GB" sz="1000" b="1">
                <a:solidFill>
                  <a:schemeClr val="dk1"/>
                </a:solidFill>
              </a:rPr>
              <a:t>Social Unrest: </a:t>
            </a:r>
            <a:r>
              <a:rPr lang="en-GB" sz="1000">
                <a:solidFill>
                  <a:schemeClr val="dk1"/>
                </a:solidFill>
              </a:rPr>
              <a:t>There's not enough food for everyone, so communities might fight over what's left. People might have to leave their homes, causing more problems and making it harder for everyone to get along.</a:t>
            </a:r>
            <a:endParaRPr sz="1000">
              <a:solidFill>
                <a:schemeClr val="dk1"/>
              </a:solidFill>
            </a:endParaRPr>
          </a:p>
          <a:p>
            <a:pPr marL="0" lvl="0" indent="0" algn="l" rtl="0">
              <a:lnSpc>
                <a:spcPct val="100000"/>
              </a:lnSpc>
              <a:spcBef>
                <a:spcPts val="0"/>
              </a:spcBef>
              <a:spcAft>
                <a:spcPts val="0"/>
              </a:spcAft>
              <a:buNone/>
            </a:pPr>
            <a:endParaRPr sz="1000">
              <a:solidFill>
                <a:schemeClr val="dk1"/>
              </a:solidFill>
            </a:endParaRPr>
          </a:p>
          <a:p>
            <a:pPr marL="457200" lvl="0" indent="-228600" algn="l" rtl="0">
              <a:lnSpc>
                <a:spcPct val="100000"/>
              </a:lnSpc>
              <a:spcBef>
                <a:spcPts val="1500"/>
              </a:spcBef>
              <a:spcAft>
                <a:spcPts val="0"/>
              </a:spcAft>
              <a:buClr>
                <a:schemeClr val="dk1"/>
              </a:buClr>
              <a:buSzPts val="1000"/>
              <a:buFont typeface="Arial"/>
              <a:buNone/>
            </a:pPr>
            <a:endParaRPr sz="1000">
              <a:solidFill>
                <a:schemeClr val="dk1"/>
              </a:solidFill>
            </a:endParaRPr>
          </a:p>
        </p:txBody>
      </p:sp>
      <p:sp>
        <p:nvSpPr>
          <p:cNvPr id="121" name="Google Shape;121;p17"/>
          <p:cNvSpPr txBox="1"/>
          <p:nvPr/>
        </p:nvSpPr>
        <p:spPr>
          <a:xfrm>
            <a:off x="7391675" y="553525"/>
            <a:ext cx="1698900" cy="44715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1500"/>
              </a:spcBef>
              <a:spcAft>
                <a:spcPts val="0"/>
              </a:spcAft>
              <a:buNone/>
            </a:pPr>
            <a:r>
              <a:rPr lang="en-GB" sz="1000" b="1" dirty="0">
                <a:solidFill>
                  <a:schemeClr val="dk1"/>
                </a:solidFill>
              </a:rPr>
              <a:t>Solutions</a:t>
            </a:r>
            <a:endParaRPr sz="1000" b="1" dirty="0">
              <a:solidFill>
                <a:schemeClr val="dk1"/>
              </a:solidFill>
            </a:endParaRPr>
          </a:p>
          <a:p>
            <a:pPr marL="0" lvl="0" indent="0" algn="l" rtl="0">
              <a:lnSpc>
                <a:spcPct val="115000"/>
              </a:lnSpc>
              <a:spcBef>
                <a:spcPts val="1500"/>
              </a:spcBef>
              <a:spcAft>
                <a:spcPts val="0"/>
              </a:spcAft>
              <a:buNone/>
            </a:pPr>
            <a:r>
              <a:rPr lang="en-GB" sz="1000" b="1" dirty="0">
                <a:solidFill>
                  <a:schemeClr val="dk1"/>
                </a:solidFill>
              </a:rPr>
              <a:t>1. Conflict Resolution: </a:t>
            </a:r>
            <a:r>
              <a:rPr lang="en-GB" sz="1000" dirty="0">
                <a:solidFill>
                  <a:schemeClr val="dk1"/>
                </a:solidFill>
              </a:rPr>
              <a:t>Addressing the root causes of political instability to promote peace.</a:t>
            </a:r>
            <a:endParaRPr sz="1000" dirty="0">
              <a:solidFill>
                <a:schemeClr val="dk1"/>
              </a:solidFill>
            </a:endParaRPr>
          </a:p>
          <a:p>
            <a:pPr marL="0" lvl="0" indent="0" algn="l" rtl="0">
              <a:lnSpc>
                <a:spcPct val="115000"/>
              </a:lnSpc>
              <a:spcBef>
                <a:spcPts val="1500"/>
              </a:spcBef>
              <a:spcAft>
                <a:spcPts val="0"/>
              </a:spcAft>
              <a:buNone/>
            </a:pPr>
            <a:r>
              <a:rPr lang="en-GB" sz="1000" b="1" dirty="0">
                <a:solidFill>
                  <a:schemeClr val="dk1"/>
                </a:solidFill>
              </a:rPr>
              <a:t>2. Agricultural </a:t>
            </a:r>
            <a:r>
              <a:rPr lang="en-GB" sz="1000" dirty="0">
                <a:solidFill>
                  <a:schemeClr val="dk1"/>
                </a:solidFill>
              </a:rPr>
              <a:t>Development: Invest in sustainable farming practices and agricultural infrastructure.</a:t>
            </a:r>
            <a:endParaRPr sz="1000" dirty="0">
              <a:solidFill>
                <a:schemeClr val="dk1"/>
              </a:solidFill>
            </a:endParaRPr>
          </a:p>
          <a:p>
            <a:pPr marL="0" lvl="0" indent="0" algn="l" rtl="0">
              <a:lnSpc>
                <a:spcPct val="115000"/>
              </a:lnSpc>
              <a:spcBef>
                <a:spcPts val="1500"/>
              </a:spcBef>
              <a:spcAft>
                <a:spcPts val="0"/>
              </a:spcAft>
              <a:buNone/>
            </a:pPr>
            <a:r>
              <a:rPr lang="en-GB" sz="1000" b="1" dirty="0">
                <a:solidFill>
                  <a:schemeClr val="dk1"/>
                </a:solidFill>
              </a:rPr>
              <a:t>3. Humanitarian Aid: </a:t>
            </a:r>
            <a:r>
              <a:rPr lang="en-GB" sz="1000" dirty="0">
                <a:solidFill>
                  <a:schemeClr val="dk1"/>
                </a:solidFill>
              </a:rPr>
              <a:t>Provide targeted food assistance and nutritional support to affected populations.</a:t>
            </a:r>
            <a:endParaRPr sz="1000" dirty="0">
              <a:solidFill>
                <a:schemeClr val="dk1"/>
              </a:solidFill>
            </a:endParaRPr>
          </a:p>
          <a:p>
            <a:pPr marL="0" lvl="0" indent="0" algn="l" rtl="0">
              <a:lnSpc>
                <a:spcPct val="115000"/>
              </a:lnSpc>
              <a:spcBef>
                <a:spcPts val="1500"/>
              </a:spcBef>
              <a:spcAft>
                <a:spcPts val="1500"/>
              </a:spcAft>
              <a:buNone/>
            </a:pPr>
            <a:r>
              <a:rPr lang="en-GB" sz="1000" b="1" dirty="0">
                <a:solidFill>
                  <a:schemeClr val="dk1"/>
                </a:solidFill>
              </a:rPr>
              <a:t>4. Social Improvement : </a:t>
            </a:r>
            <a:r>
              <a:rPr lang="en-GB" sz="1000" dirty="0">
                <a:solidFill>
                  <a:schemeClr val="dk1"/>
                </a:solidFill>
              </a:rPr>
              <a:t>Enhance education and healthcare services to empower communities.</a:t>
            </a:r>
            <a:endParaRPr sz="1000" dirty="0">
              <a:solidFill>
                <a:schemeClr val="dk1"/>
              </a:solidFill>
            </a:endParaRPr>
          </a:p>
        </p:txBody>
      </p:sp>
      <p:pic>
        <p:nvPicPr>
          <p:cNvPr id="122" name="Google Shape;122;p17"/>
          <p:cNvPicPr preferRelativeResize="0"/>
          <p:nvPr/>
        </p:nvPicPr>
        <p:blipFill>
          <a:blip r:embed="rId3">
            <a:alphaModFix/>
          </a:blip>
          <a:stretch>
            <a:fillRect/>
          </a:stretch>
        </p:blipFill>
        <p:spPr>
          <a:xfrm>
            <a:off x="53400" y="770100"/>
            <a:ext cx="1495800" cy="717450"/>
          </a:xfrm>
          <a:prstGeom prst="rect">
            <a:avLst/>
          </a:prstGeom>
          <a:noFill/>
          <a:ln>
            <a:noFill/>
          </a:ln>
        </p:spPr>
      </p:pic>
      <p:pic>
        <p:nvPicPr>
          <p:cNvPr id="123" name="Google Shape;123;p17"/>
          <p:cNvPicPr preferRelativeResize="0"/>
          <p:nvPr/>
        </p:nvPicPr>
        <p:blipFill>
          <a:blip r:embed="rId4">
            <a:alphaModFix/>
          </a:blip>
          <a:stretch>
            <a:fillRect/>
          </a:stretch>
        </p:blipFill>
        <p:spPr>
          <a:xfrm>
            <a:off x="53400" y="1551425"/>
            <a:ext cx="1495800" cy="811025"/>
          </a:xfrm>
          <a:prstGeom prst="rect">
            <a:avLst/>
          </a:prstGeom>
          <a:noFill/>
          <a:ln>
            <a:noFill/>
          </a:ln>
        </p:spPr>
      </p:pic>
      <p:sp>
        <p:nvSpPr>
          <p:cNvPr id="124" name="Google Shape;124;p17"/>
          <p:cNvSpPr/>
          <p:nvPr/>
        </p:nvSpPr>
        <p:spPr>
          <a:xfrm>
            <a:off x="53400" y="2426325"/>
            <a:ext cx="1495800" cy="2670600"/>
          </a:xfrm>
          <a:prstGeom prst="rect">
            <a:avLst/>
          </a:prstGeom>
          <a:noFill/>
          <a:ln w="19050" cap="flat" cmpd="sng">
            <a:solidFill>
              <a:srgbClr val="6FA8D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25" name="Google Shape;125;p17"/>
          <p:cNvSpPr/>
          <p:nvPr/>
        </p:nvSpPr>
        <p:spPr>
          <a:xfrm>
            <a:off x="1607875" y="770100"/>
            <a:ext cx="3630600" cy="4326900"/>
          </a:xfrm>
          <a:prstGeom prst="rect">
            <a:avLst/>
          </a:prstGeom>
          <a:noFill/>
          <a:ln w="19050" cap="flat" cmpd="sng">
            <a:solidFill>
              <a:srgbClr val="6FA8D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26" name="Google Shape;126;p17"/>
          <p:cNvSpPr/>
          <p:nvPr/>
        </p:nvSpPr>
        <p:spPr>
          <a:xfrm>
            <a:off x="7332575" y="778525"/>
            <a:ext cx="1758000" cy="4326900"/>
          </a:xfrm>
          <a:prstGeom prst="rect">
            <a:avLst/>
          </a:prstGeom>
          <a:noFill/>
          <a:ln w="19050" cap="flat" cmpd="sng">
            <a:solidFill>
              <a:srgbClr val="6FA8D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1502</Words>
  <Application>Microsoft Office PowerPoint</Application>
  <PresentationFormat>On-screen Show (16:9)</PresentationFormat>
  <Paragraphs>155</Paragraphs>
  <Slides>5</Slides>
  <Notes>5</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5</vt:i4>
      </vt:variant>
    </vt:vector>
  </HeadingPairs>
  <TitlesOfParts>
    <vt:vector size="7" baseType="lpstr">
      <vt:lpstr>Arial</vt:lpstr>
      <vt:lpstr>Simple Light</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Louise Stanier</cp:lastModifiedBy>
  <cp:revision>1</cp:revision>
  <dcterms:modified xsi:type="dcterms:W3CDTF">2024-09-16T11:30:32Z</dcterms:modified>
</cp:coreProperties>
</file>