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7" r:id="rId31"/>
  </p:sldIdLst>
  <p:sldSz cx="9144000" cy="5143500" type="screen16x9"/>
  <p:notesSz cx="6858000" cy="9144000"/>
  <p:embeddedFontLst>
    <p:embeddedFont>
      <p:font typeface="Caveat Brush" pitchFamily="2" charset="0"/>
      <p:regular r:id="rId33"/>
    </p:embeddedFont>
    <p:embeddedFont>
      <p:font typeface="Georgia" panose="02040502050405020303" pitchFamily="18" charset="0"/>
      <p:regular r:id="rId34"/>
      <p:bold r:id="rId35"/>
      <p:italic r:id="rId36"/>
      <p:boldItalic r:id="rId37"/>
    </p:embeddedFont>
    <p:embeddedFont>
      <p:font typeface="Shadows Into Light"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e O'Connor" userId="029c578f-fa98-4096-ad2d-e6e0ed851840" providerId="ADAL" clId="{B3ADB0AB-A54E-4602-9BA2-5279DFC2E380}"/>
    <pc:docChg chg="custSel delSld modSld">
      <pc:chgData name="Adriane O'Connor" userId="029c578f-fa98-4096-ad2d-e6e0ed851840" providerId="ADAL" clId="{B3ADB0AB-A54E-4602-9BA2-5279DFC2E380}" dt="2024-11-21T07:16:05.081" v="3" actId="478"/>
      <pc:docMkLst>
        <pc:docMk/>
      </pc:docMkLst>
      <pc:sldChg chg="del">
        <pc:chgData name="Adriane O'Connor" userId="029c578f-fa98-4096-ad2d-e6e0ed851840" providerId="ADAL" clId="{B3ADB0AB-A54E-4602-9BA2-5279DFC2E380}" dt="2024-11-21T07:15:38.863" v="0" actId="47"/>
        <pc:sldMkLst>
          <pc:docMk/>
          <pc:sldMk cId="0" sldId="282"/>
        </pc:sldMkLst>
      </pc:sldChg>
      <pc:sldChg chg="delSp modSp mod">
        <pc:chgData name="Adriane O'Connor" userId="029c578f-fa98-4096-ad2d-e6e0ed851840" providerId="ADAL" clId="{B3ADB0AB-A54E-4602-9BA2-5279DFC2E380}" dt="2024-11-21T07:16:05.081" v="3" actId="478"/>
        <pc:sldMkLst>
          <pc:docMk/>
          <pc:sldMk cId="0" sldId="287"/>
        </pc:sldMkLst>
        <pc:spChg chg="del mod">
          <ac:chgData name="Adriane O'Connor" userId="029c578f-fa98-4096-ad2d-e6e0ed851840" providerId="ADAL" clId="{B3ADB0AB-A54E-4602-9BA2-5279DFC2E380}" dt="2024-11-21T07:16:05.081" v="3" actId="478"/>
          <ac:spMkLst>
            <pc:docMk/>
            <pc:sldMk cId="0" sldId="287"/>
            <ac:spMk id="44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4260ddb1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4260ddb1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4260ddb1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4260ddb1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4260ddb1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4260ddb1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4260ddb1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4260ddb1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4260ddb1a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4260ddb1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4260ddb1a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4260ddb1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4260ddb1a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4260ddb1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4260ddb1a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4260ddb1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4260ddb1a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4260ddb1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4260ddb1a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4260ddb1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881f8e13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881f8e13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4260ddb1a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4260ddb1a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fc0e7308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fc0e7308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fc0e7308c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afc0e7308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4260ddb1a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b4260ddb1a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92514502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b92514502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92514502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b92514502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afc0e7308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afc0e7308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afc0e7308c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afc0e7308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afc0e7308c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afc0e7308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afc0e7308c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afc0e7308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4260ddb1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4260ddb1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b92514502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b92514502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4260ddb1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b4260ddb1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4260ddb1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4260ddb1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b4260ddb1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b4260ddb1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4260ddb1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4260ddb1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4260ddb1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4260ddb1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4260ddb1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4260ddb1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Caveat Brush"/>
              <a:buNone/>
              <a:defRPr sz="5200">
                <a:latin typeface="Caveat Brush"/>
                <a:ea typeface="Caveat Brush"/>
                <a:cs typeface="Caveat Brush"/>
                <a:sym typeface="Caveat Brush"/>
              </a:defRPr>
            </a:lvl1pPr>
            <a:lvl2pPr lvl="1" algn="ctr">
              <a:spcBef>
                <a:spcPts val="0"/>
              </a:spcBef>
              <a:spcAft>
                <a:spcPts val="0"/>
              </a:spcAft>
              <a:buSzPts val="5200"/>
              <a:buFont typeface="Caveat Brush"/>
              <a:buNone/>
              <a:defRPr sz="5200">
                <a:latin typeface="Caveat Brush"/>
                <a:ea typeface="Caveat Brush"/>
                <a:cs typeface="Caveat Brush"/>
                <a:sym typeface="Caveat Brush"/>
              </a:defRPr>
            </a:lvl2pPr>
            <a:lvl3pPr lvl="2" algn="ctr">
              <a:spcBef>
                <a:spcPts val="0"/>
              </a:spcBef>
              <a:spcAft>
                <a:spcPts val="0"/>
              </a:spcAft>
              <a:buSzPts val="5200"/>
              <a:buFont typeface="Caveat Brush"/>
              <a:buNone/>
              <a:defRPr sz="5200">
                <a:latin typeface="Caveat Brush"/>
                <a:ea typeface="Caveat Brush"/>
                <a:cs typeface="Caveat Brush"/>
                <a:sym typeface="Caveat Brush"/>
              </a:defRPr>
            </a:lvl3pPr>
            <a:lvl4pPr lvl="3" algn="ctr">
              <a:spcBef>
                <a:spcPts val="0"/>
              </a:spcBef>
              <a:spcAft>
                <a:spcPts val="0"/>
              </a:spcAft>
              <a:buSzPts val="5200"/>
              <a:buFont typeface="Caveat Brush"/>
              <a:buNone/>
              <a:defRPr sz="5200">
                <a:latin typeface="Caveat Brush"/>
                <a:ea typeface="Caveat Brush"/>
                <a:cs typeface="Caveat Brush"/>
                <a:sym typeface="Caveat Brush"/>
              </a:defRPr>
            </a:lvl4pPr>
            <a:lvl5pPr lvl="4" algn="ctr">
              <a:spcBef>
                <a:spcPts val="0"/>
              </a:spcBef>
              <a:spcAft>
                <a:spcPts val="0"/>
              </a:spcAft>
              <a:buSzPts val="5200"/>
              <a:buFont typeface="Caveat Brush"/>
              <a:buNone/>
              <a:defRPr sz="5200">
                <a:latin typeface="Caveat Brush"/>
                <a:ea typeface="Caveat Brush"/>
                <a:cs typeface="Caveat Brush"/>
                <a:sym typeface="Caveat Brush"/>
              </a:defRPr>
            </a:lvl5pPr>
            <a:lvl6pPr lvl="5" algn="ctr">
              <a:spcBef>
                <a:spcPts val="0"/>
              </a:spcBef>
              <a:spcAft>
                <a:spcPts val="0"/>
              </a:spcAft>
              <a:buSzPts val="5200"/>
              <a:buFont typeface="Caveat Brush"/>
              <a:buNone/>
              <a:defRPr sz="5200">
                <a:latin typeface="Caveat Brush"/>
                <a:ea typeface="Caveat Brush"/>
                <a:cs typeface="Caveat Brush"/>
                <a:sym typeface="Caveat Brush"/>
              </a:defRPr>
            </a:lvl6pPr>
            <a:lvl7pPr lvl="6" algn="ctr">
              <a:spcBef>
                <a:spcPts val="0"/>
              </a:spcBef>
              <a:spcAft>
                <a:spcPts val="0"/>
              </a:spcAft>
              <a:buSzPts val="5200"/>
              <a:buFont typeface="Caveat Brush"/>
              <a:buNone/>
              <a:defRPr sz="5200">
                <a:latin typeface="Caveat Brush"/>
                <a:ea typeface="Caveat Brush"/>
                <a:cs typeface="Caveat Brush"/>
                <a:sym typeface="Caveat Brush"/>
              </a:defRPr>
            </a:lvl7pPr>
            <a:lvl8pPr lvl="7" algn="ctr">
              <a:spcBef>
                <a:spcPts val="0"/>
              </a:spcBef>
              <a:spcAft>
                <a:spcPts val="0"/>
              </a:spcAft>
              <a:buSzPts val="5200"/>
              <a:buFont typeface="Caveat Brush"/>
              <a:buNone/>
              <a:defRPr sz="5200">
                <a:latin typeface="Caveat Brush"/>
                <a:ea typeface="Caveat Brush"/>
                <a:cs typeface="Caveat Brush"/>
                <a:sym typeface="Caveat Brush"/>
              </a:defRPr>
            </a:lvl8pPr>
            <a:lvl9pPr lvl="8" algn="ctr">
              <a:spcBef>
                <a:spcPts val="0"/>
              </a:spcBef>
              <a:spcAft>
                <a:spcPts val="0"/>
              </a:spcAft>
              <a:buSzPts val="5200"/>
              <a:buFont typeface="Caveat Brush"/>
              <a:buNone/>
              <a:defRPr sz="5200">
                <a:latin typeface="Caveat Brush"/>
                <a:ea typeface="Caveat Brush"/>
                <a:cs typeface="Caveat Brush"/>
                <a:sym typeface="Caveat Brush"/>
              </a:defRPr>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Shadows Into Light"/>
              <a:buNone/>
              <a:defRPr sz="2800">
                <a:latin typeface="Shadows Into Light"/>
                <a:ea typeface="Shadows Into Light"/>
                <a:cs typeface="Shadows Into Light"/>
                <a:sym typeface="Shadows In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9" name="Google Shape;3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FFFFFF"/>
              </a:buClr>
              <a:buSzPts val="2800"/>
              <a:buFont typeface="Shadows Into Light"/>
              <a:buNone/>
              <a:defRPr sz="2800">
                <a:solidFill>
                  <a:srgbClr val="FFFFFF"/>
                </a:solidFill>
                <a:latin typeface="Shadows Into Light"/>
                <a:ea typeface="Shadows Into Light"/>
                <a:cs typeface="Shadows Into Light"/>
                <a:sym typeface="Shadows Into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FFFFFF"/>
              </a:buClr>
              <a:buSzPts val="1800"/>
              <a:buFont typeface="Calibri"/>
              <a:buChar char="●"/>
              <a:defRPr sz="1800">
                <a:solidFill>
                  <a:srgbClr val="FFFFFF"/>
                </a:solidFill>
                <a:latin typeface="Calibri"/>
                <a:ea typeface="Calibri"/>
                <a:cs typeface="Calibri"/>
                <a:sym typeface="Calibri"/>
              </a:defRPr>
            </a:lvl1pPr>
            <a:lvl2pPr marL="914400" lvl="1" indent="-317500">
              <a:lnSpc>
                <a:spcPct val="115000"/>
              </a:lnSpc>
              <a:spcBef>
                <a:spcPts val="0"/>
              </a:spcBef>
              <a:spcAft>
                <a:spcPts val="0"/>
              </a:spcAft>
              <a:buClr>
                <a:srgbClr val="FFFFFF"/>
              </a:buClr>
              <a:buSzPts val="1400"/>
              <a:buFont typeface="Calibri"/>
              <a:buChar char="○"/>
              <a:defRPr>
                <a:solidFill>
                  <a:srgbClr val="FFFFFF"/>
                </a:solidFill>
                <a:latin typeface="Calibri"/>
                <a:ea typeface="Calibri"/>
                <a:cs typeface="Calibri"/>
                <a:sym typeface="Calibri"/>
              </a:defRPr>
            </a:lvl2pPr>
            <a:lvl3pPr marL="1371600" lvl="2" indent="-317500">
              <a:lnSpc>
                <a:spcPct val="115000"/>
              </a:lnSpc>
              <a:spcBef>
                <a:spcPts val="0"/>
              </a:spcBef>
              <a:spcAft>
                <a:spcPts val="0"/>
              </a:spcAft>
              <a:buClr>
                <a:srgbClr val="FFFFFF"/>
              </a:buClr>
              <a:buSzPts val="1400"/>
              <a:buFont typeface="Calibri"/>
              <a:buChar char="■"/>
              <a:defRPr>
                <a:solidFill>
                  <a:srgbClr val="FFFFFF"/>
                </a:solidFill>
                <a:latin typeface="Calibri"/>
                <a:ea typeface="Calibri"/>
                <a:cs typeface="Calibri"/>
                <a:sym typeface="Calibri"/>
              </a:defRPr>
            </a:lvl3pPr>
            <a:lvl4pPr marL="1828800" lvl="3" indent="-317500">
              <a:lnSpc>
                <a:spcPct val="115000"/>
              </a:lnSpc>
              <a:spcBef>
                <a:spcPts val="0"/>
              </a:spcBef>
              <a:spcAft>
                <a:spcPts val="0"/>
              </a:spcAft>
              <a:buClr>
                <a:srgbClr val="FFFFFF"/>
              </a:buClr>
              <a:buSzPts val="1400"/>
              <a:buFont typeface="Calibri"/>
              <a:buChar char="●"/>
              <a:defRPr>
                <a:solidFill>
                  <a:srgbClr val="FFFFFF"/>
                </a:solidFill>
                <a:latin typeface="Calibri"/>
                <a:ea typeface="Calibri"/>
                <a:cs typeface="Calibri"/>
                <a:sym typeface="Calibri"/>
              </a:defRPr>
            </a:lvl4pPr>
            <a:lvl5pPr marL="2286000" lvl="4" indent="-317500">
              <a:lnSpc>
                <a:spcPct val="115000"/>
              </a:lnSpc>
              <a:spcBef>
                <a:spcPts val="0"/>
              </a:spcBef>
              <a:spcAft>
                <a:spcPts val="0"/>
              </a:spcAft>
              <a:buClr>
                <a:srgbClr val="FFFFFF"/>
              </a:buClr>
              <a:buSzPts val="1400"/>
              <a:buFont typeface="Calibri"/>
              <a:buChar char="○"/>
              <a:defRPr>
                <a:solidFill>
                  <a:srgbClr val="FFFFFF"/>
                </a:solidFill>
                <a:latin typeface="Calibri"/>
                <a:ea typeface="Calibri"/>
                <a:cs typeface="Calibri"/>
                <a:sym typeface="Calibri"/>
              </a:defRPr>
            </a:lvl5pPr>
            <a:lvl6pPr marL="2743200" lvl="5" indent="-317500">
              <a:lnSpc>
                <a:spcPct val="115000"/>
              </a:lnSpc>
              <a:spcBef>
                <a:spcPts val="0"/>
              </a:spcBef>
              <a:spcAft>
                <a:spcPts val="0"/>
              </a:spcAft>
              <a:buClr>
                <a:srgbClr val="FFFFFF"/>
              </a:buClr>
              <a:buSzPts val="1400"/>
              <a:buFont typeface="Calibri"/>
              <a:buChar char="■"/>
              <a:defRPr>
                <a:solidFill>
                  <a:srgbClr val="FFFFFF"/>
                </a:solidFill>
                <a:latin typeface="Calibri"/>
                <a:ea typeface="Calibri"/>
                <a:cs typeface="Calibri"/>
                <a:sym typeface="Calibri"/>
              </a:defRPr>
            </a:lvl6pPr>
            <a:lvl7pPr marL="3200400" lvl="6" indent="-317500">
              <a:lnSpc>
                <a:spcPct val="115000"/>
              </a:lnSpc>
              <a:spcBef>
                <a:spcPts val="0"/>
              </a:spcBef>
              <a:spcAft>
                <a:spcPts val="0"/>
              </a:spcAft>
              <a:buClr>
                <a:srgbClr val="FFFFFF"/>
              </a:buClr>
              <a:buSzPts val="1400"/>
              <a:buFont typeface="Calibri"/>
              <a:buChar char="●"/>
              <a:defRPr>
                <a:solidFill>
                  <a:srgbClr val="FFFFFF"/>
                </a:solidFill>
                <a:latin typeface="Calibri"/>
                <a:ea typeface="Calibri"/>
                <a:cs typeface="Calibri"/>
                <a:sym typeface="Calibri"/>
              </a:defRPr>
            </a:lvl7pPr>
            <a:lvl8pPr marL="3657600" lvl="7" indent="-317500">
              <a:lnSpc>
                <a:spcPct val="115000"/>
              </a:lnSpc>
              <a:spcBef>
                <a:spcPts val="0"/>
              </a:spcBef>
              <a:spcAft>
                <a:spcPts val="0"/>
              </a:spcAft>
              <a:buClr>
                <a:srgbClr val="FFFFFF"/>
              </a:buClr>
              <a:buSzPts val="1400"/>
              <a:buFont typeface="Calibri"/>
              <a:buChar char="○"/>
              <a:defRPr>
                <a:solidFill>
                  <a:srgbClr val="FFFFFF"/>
                </a:solidFill>
                <a:latin typeface="Calibri"/>
                <a:ea typeface="Calibri"/>
                <a:cs typeface="Calibri"/>
                <a:sym typeface="Calibri"/>
              </a:defRPr>
            </a:lvl8pPr>
            <a:lvl9pPr marL="4114800" lvl="8" indent="-317500">
              <a:lnSpc>
                <a:spcPct val="115000"/>
              </a:lnSpc>
              <a:spcBef>
                <a:spcPts val="0"/>
              </a:spcBef>
              <a:spcAft>
                <a:spcPts val="0"/>
              </a:spcAft>
              <a:buClr>
                <a:srgbClr val="FFFFFF"/>
              </a:buClr>
              <a:buSzPts val="1400"/>
              <a:buFont typeface="Calibri"/>
              <a:buChar char="■"/>
              <a:defRPr>
                <a:solidFill>
                  <a:srgbClr val="FFFFFF"/>
                </a:solidFill>
                <a:latin typeface="Calibri"/>
                <a:ea typeface="Calibri"/>
                <a:cs typeface="Calibri"/>
                <a:sym typeface="Calibri"/>
              </a:defRPr>
            </a:lvl9pPr>
          </a:lstStyle>
          <a:p>
            <a:endParaRPr/>
          </a:p>
        </p:txBody>
      </p:sp>
      <p:sp>
        <p:nvSpPr>
          <p:cNvPr id="8" name="Google Shape;8;p1"/>
          <p:cNvSpPr txBox="1"/>
          <p:nvPr/>
        </p:nvSpPr>
        <p:spPr>
          <a:xfrm>
            <a:off x="7167425" y="4893425"/>
            <a:ext cx="2079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FFFF"/>
                </a:solidFill>
                <a:latin typeface="Calibri"/>
                <a:ea typeface="Calibri"/>
                <a:cs typeface="Calibri"/>
                <a:sym typeface="Calibri"/>
              </a:rPr>
              <a:t>© 2021 Jane Fisher &amp; Rachel Caine</a:t>
            </a:r>
            <a:endParaRPr sz="1000">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Jp9pyMqnBz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1Qm9SV0nuTQ"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youtube.com/watch?v=uIBp-eN4Ph4" TargetMode="External"/><Relationship Id="rId4" Type="http://schemas.openxmlformats.org/officeDocument/2006/relationships/hyperlink" Target="https://www.youtube.com/watch?v=Czv8J1W4yYU"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XM143hqFUmE" TargetMode="External"/><Relationship Id="rId3" Type="http://schemas.openxmlformats.org/officeDocument/2006/relationships/image" Target="../media/image3.png"/><Relationship Id="rId7" Type="http://schemas.openxmlformats.org/officeDocument/2006/relationships/hyperlink" Target="https://www.youtube.com/watch?v=hCax6p1Lm9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youtube.com/watch?v=1A7pj84fYNc" TargetMode="External"/><Relationship Id="rId5" Type="http://schemas.openxmlformats.org/officeDocument/2006/relationships/image" Target="../media/image1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youtube.com/watch?v=RUNbdUBcuAU" TargetMode="External"/><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youtube.com/watch?v=OzLhXesNkCI" TargetMode="External"/><Relationship Id="rId4" Type="http://schemas.openxmlformats.org/officeDocument/2006/relationships/hyperlink" Target="https://www.youtube.com/watch?v=cQdjgdFEiU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RUNbdUBcuAU" TargetMode="External"/><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youtube.com/watch?v=OzLhXesNkCI" TargetMode="External"/><Relationship Id="rId4" Type="http://schemas.openxmlformats.org/officeDocument/2006/relationships/hyperlink" Target="https://www.youtube.com/watch?v=cQdjgdFEiU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3.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2"/>
        <p:cNvGrpSpPr/>
        <p:nvPr/>
      </p:nvGrpSpPr>
      <p:grpSpPr>
        <a:xfrm>
          <a:off x="0" y="0"/>
          <a:ext cx="0" cy="0"/>
          <a:chOff x="0" y="0"/>
          <a:chExt cx="0" cy="0"/>
        </a:xfrm>
      </p:grpSpPr>
      <p:pic>
        <p:nvPicPr>
          <p:cNvPr id="53" name="Google Shape;53;p13"/>
          <p:cNvPicPr preferRelativeResize="0"/>
          <p:nvPr/>
        </p:nvPicPr>
        <p:blipFill>
          <a:blip r:embed="rId3">
            <a:alphaModFix/>
          </a:blip>
          <a:stretch>
            <a:fillRect/>
          </a:stretch>
        </p:blipFill>
        <p:spPr>
          <a:xfrm>
            <a:off x="0" y="0"/>
            <a:ext cx="9143981" cy="5143500"/>
          </a:xfrm>
          <a:prstGeom prst="rect">
            <a:avLst/>
          </a:prstGeom>
          <a:noFill/>
          <a:ln>
            <a:noFill/>
          </a:ln>
        </p:spPr>
      </p:pic>
      <p:sp>
        <p:nvSpPr>
          <p:cNvPr id="54" name="Google Shape;54;p13"/>
          <p:cNvSpPr txBox="1"/>
          <p:nvPr/>
        </p:nvSpPr>
        <p:spPr>
          <a:xfrm>
            <a:off x="5517900" y="517025"/>
            <a:ext cx="3467700" cy="181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a:solidFill>
                  <a:srgbClr val="FFFFFF"/>
                </a:solidFill>
                <a:latin typeface="Caveat Brush"/>
                <a:ea typeface="Caveat Brush"/>
                <a:cs typeface="Caveat Brush"/>
                <a:sym typeface="Caveat Brush"/>
              </a:rPr>
              <a:t>DEVISING </a:t>
            </a:r>
            <a:br>
              <a:rPr lang="en" sz="2900">
                <a:solidFill>
                  <a:srgbClr val="FFFFFF"/>
                </a:solidFill>
                <a:latin typeface="Caveat Brush"/>
                <a:ea typeface="Caveat Brush"/>
                <a:cs typeface="Caveat Brush"/>
                <a:sym typeface="Caveat Brush"/>
              </a:rPr>
            </a:br>
            <a:r>
              <a:rPr lang="en" sz="1900">
                <a:solidFill>
                  <a:srgbClr val="FFFFFF"/>
                </a:solidFill>
                <a:latin typeface="Caveat Brush"/>
                <a:ea typeface="Caveat Brush"/>
                <a:cs typeface="Caveat Brush"/>
                <a:sym typeface="Caveat Brush"/>
              </a:rPr>
              <a:t>with </a:t>
            </a:r>
            <a:br>
              <a:rPr lang="en" sz="2900">
                <a:solidFill>
                  <a:srgbClr val="FFFFFF"/>
                </a:solidFill>
                <a:latin typeface="Caveat Brush"/>
                <a:ea typeface="Caveat Brush"/>
                <a:cs typeface="Caveat Brush"/>
                <a:sym typeface="Caveat Brush"/>
              </a:rPr>
            </a:br>
            <a:r>
              <a:rPr lang="en" sz="2900">
                <a:solidFill>
                  <a:srgbClr val="FFFFFF"/>
                </a:solidFill>
                <a:latin typeface="Caveat Brush"/>
                <a:ea typeface="Caveat Brush"/>
                <a:cs typeface="Caveat Brush"/>
                <a:sym typeface="Caveat Brush"/>
              </a:rPr>
              <a:t>AMANDA GORMAN’S POEM</a:t>
            </a:r>
            <a:endParaRPr sz="2900">
              <a:solidFill>
                <a:srgbClr val="FFFFFF"/>
              </a:solidFill>
              <a:latin typeface="Caveat Brush"/>
              <a:ea typeface="Caveat Brush"/>
              <a:cs typeface="Caveat Brush"/>
              <a:sym typeface="Caveat Brush"/>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WHY SHOULD WE CARE ABOUT PEOPLE WE DON’T KNOW?</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24" name="Google Shape;124;p23"/>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25" name="Google Shape;125;p23"/>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WOULD YOU LIKE TO CHANGE IN OUR WORLD? </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31" name="Google Shape;131;p24"/>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32" name="Google Shape;132;p24"/>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WORRIES YOU ABOUT THE WAY WE LIVE?</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38" name="Google Shape;138;p25"/>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39" name="Google Shape;139;p25"/>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DO YOU KNOW ABOUT POVERTY?</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45" name="Google Shape;145;p26"/>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46" name="Google Shape;146;p26"/>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WHY IS PEACE IMPORTANT?</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52" name="Google Shape;152;p27"/>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53" name="Google Shape;153;p27"/>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WHY IS EDUCATION FOR ALL IMPORTANT?</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59" name="Google Shape;159;p28"/>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60" name="Google Shape;160;p28"/>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WHY DO WE VOTE FOR OUR LEADERS?</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66" name="Google Shape;166;p29"/>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67" name="Google Shape;167;p29"/>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WHEN IS IT RIGHT TO STAND UP FOR WHAT YOU BELIEVE IN?</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73" name="Google Shape;173;p30"/>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74" name="Google Shape;174;p30"/>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94700" y="44575"/>
            <a:ext cx="2754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220" b="1">
                <a:latin typeface="Caveat Brush"/>
                <a:ea typeface="Caveat Brush"/>
                <a:cs typeface="Caveat Brush"/>
                <a:sym typeface="Caveat Brush"/>
              </a:rPr>
              <a:t>DISCUSSION</a:t>
            </a:r>
            <a:endParaRPr sz="4220" b="1">
              <a:latin typeface="Caveat Brush"/>
              <a:ea typeface="Caveat Brush"/>
              <a:cs typeface="Caveat Brush"/>
              <a:sym typeface="Caveat Brush"/>
            </a:endParaRPr>
          </a:p>
        </p:txBody>
      </p:sp>
      <p:grpSp>
        <p:nvGrpSpPr>
          <p:cNvPr id="180" name="Google Shape;180;p31"/>
          <p:cNvGrpSpPr/>
          <p:nvPr/>
        </p:nvGrpSpPr>
        <p:grpSpPr>
          <a:xfrm>
            <a:off x="233850" y="332199"/>
            <a:ext cx="3144628" cy="3368396"/>
            <a:chOff x="152400" y="1170125"/>
            <a:chExt cx="2967750" cy="2967750"/>
          </a:xfrm>
        </p:grpSpPr>
        <p:pic>
          <p:nvPicPr>
            <p:cNvPr id="181" name="Google Shape;181;p31"/>
            <p:cNvPicPr preferRelativeResize="0"/>
            <p:nvPr/>
          </p:nvPicPr>
          <p:blipFill>
            <a:blip r:embed="rId3">
              <a:alphaModFix/>
            </a:blip>
            <a:stretch>
              <a:fillRect/>
            </a:stretch>
          </p:blipFill>
          <p:spPr>
            <a:xfrm>
              <a:off x="152400" y="1170125"/>
              <a:ext cx="2967750" cy="2967750"/>
            </a:xfrm>
            <a:prstGeom prst="rect">
              <a:avLst/>
            </a:prstGeom>
            <a:noFill/>
            <a:ln>
              <a:noFill/>
            </a:ln>
          </p:spPr>
        </p:pic>
        <p:sp>
          <p:nvSpPr>
            <p:cNvPr id="182" name="Google Shape;182;p31"/>
            <p:cNvSpPr txBox="1"/>
            <p:nvPr/>
          </p:nvSpPr>
          <p:spPr>
            <a:xfrm>
              <a:off x="269425" y="1650798"/>
              <a:ext cx="2683800" cy="183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200">
                  <a:latin typeface="Caveat Brush"/>
                  <a:ea typeface="Caveat Brush"/>
                  <a:cs typeface="Caveat Brush"/>
                  <a:sym typeface="Caveat Brush"/>
                </a:rPr>
                <a:t>Based on what you saw and heard from your peers around the room, what  themes &amp; ideas are we exploring today?</a:t>
              </a:r>
              <a:endParaRPr sz="2200">
                <a:latin typeface="Caveat Brush"/>
                <a:ea typeface="Caveat Brush"/>
                <a:cs typeface="Caveat Brush"/>
                <a:sym typeface="Caveat Brush"/>
              </a:endParaRPr>
            </a:p>
          </p:txBody>
        </p:sp>
      </p:grpSp>
      <p:grpSp>
        <p:nvGrpSpPr>
          <p:cNvPr id="183" name="Google Shape;183;p31"/>
          <p:cNvGrpSpPr/>
          <p:nvPr/>
        </p:nvGrpSpPr>
        <p:grpSpPr>
          <a:xfrm>
            <a:off x="3272553" y="971677"/>
            <a:ext cx="3144628" cy="3166292"/>
            <a:chOff x="3272550" y="1170125"/>
            <a:chExt cx="2967750" cy="2967750"/>
          </a:xfrm>
        </p:grpSpPr>
        <p:pic>
          <p:nvPicPr>
            <p:cNvPr id="184" name="Google Shape;184;p31"/>
            <p:cNvPicPr preferRelativeResize="0"/>
            <p:nvPr/>
          </p:nvPicPr>
          <p:blipFill>
            <a:blip r:embed="rId4">
              <a:alphaModFix/>
            </a:blip>
            <a:stretch>
              <a:fillRect/>
            </a:stretch>
          </p:blipFill>
          <p:spPr>
            <a:xfrm>
              <a:off x="3272550" y="1170125"/>
              <a:ext cx="2967750" cy="2967750"/>
            </a:xfrm>
            <a:prstGeom prst="rect">
              <a:avLst/>
            </a:prstGeom>
            <a:noFill/>
            <a:ln>
              <a:noFill/>
            </a:ln>
          </p:spPr>
        </p:pic>
        <p:sp>
          <p:nvSpPr>
            <p:cNvPr id="185" name="Google Shape;185;p31"/>
            <p:cNvSpPr txBox="1"/>
            <p:nvPr/>
          </p:nvSpPr>
          <p:spPr>
            <a:xfrm>
              <a:off x="3360650" y="1855025"/>
              <a:ext cx="2688300" cy="1363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500">
                  <a:solidFill>
                    <a:schemeClr val="dk1"/>
                  </a:solidFill>
                  <a:latin typeface="Caveat Brush"/>
                  <a:ea typeface="Caveat Brush"/>
                  <a:cs typeface="Caveat Brush"/>
                  <a:sym typeface="Caveat Brush"/>
                </a:rPr>
                <a:t>Do young people have any power to change the world?</a:t>
              </a:r>
              <a:endParaRPr sz="2500">
                <a:solidFill>
                  <a:schemeClr val="dk1"/>
                </a:solidFill>
                <a:latin typeface="Caveat Brush"/>
                <a:ea typeface="Caveat Brush"/>
                <a:cs typeface="Caveat Brush"/>
                <a:sym typeface="Caveat Brush"/>
              </a:endParaRPr>
            </a:p>
          </p:txBody>
        </p:sp>
      </p:grpSp>
      <p:pic>
        <p:nvPicPr>
          <p:cNvPr id="186" name="Google Shape;186;p31"/>
          <p:cNvPicPr preferRelativeResize="0"/>
          <p:nvPr/>
        </p:nvPicPr>
        <p:blipFill rotWithShape="1">
          <a:blip r:embed="rId5">
            <a:alphaModFix/>
          </a:blip>
          <a:srcRect l="7855" t="39534" r="8399" b="33699"/>
          <a:stretch/>
        </p:blipFill>
        <p:spPr>
          <a:xfrm>
            <a:off x="0" y="4525225"/>
            <a:ext cx="1934400" cy="618275"/>
          </a:xfrm>
          <a:prstGeom prst="rect">
            <a:avLst/>
          </a:prstGeom>
          <a:noFill/>
          <a:ln>
            <a:noFill/>
          </a:ln>
        </p:spPr>
      </p:pic>
      <p:grpSp>
        <p:nvGrpSpPr>
          <p:cNvPr id="187" name="Google Shape;187;p31"/>
          <p:cNvGrpSpPr/>
          <p:nvPr/>
        </p:nvGrpSpPr>
        <p:grpSpPr>
          <a:xfrm>
            <a:off x="6195105" y="44574"/>
            <a:ext cx="2914130" cy="3541207"/>
            <a:chOff x="6311250" y="177600"/>
            <a:chExt cx="2798550" cy="3320400"/>
          </a:xfrm>
        </p:grpSpPr>
        <p:grpSp>
          <p:nvGrpSpPr>
            <p:cNvPr id="188" name="Google Shape;188;p31"/>
            <p:cNvGrpSpPr/>
            <p:nvPr/>
          </p:nvGrpSpPr>
          <p:grpSpPr>
            <a:xfrm>
              <a:off x="6311250" y="177600"/>
              <a:ext cx="2798550" cy="3320400"/>
              <a:chOff x="6311250" y="1170125"/>
              <a:chExt cx="2798550" cy="3320400"/>
            </a:xfrm>
          </p:grpSpPr>
          <p:pic>
            <p:nvPicPr>
              <p:cNvPr id="189" name="Google Shape;189;p31"/>
              <p:cNvPicPr preferRelativeResize="0"/>
              <p:nvPr/>
            </p:nvPicPr>
            <p:blipFill>
              <a:blip r:embed="rId6">
                <a:alphaModFix/>
              </a:blip>
              <a:stretch>
                <a:fillRect/>
              </a:stretch>
            </p:blipFill>
            <p:spPr>
              <a:xfrm>
                <a:off x="6392700" y="1170125"/>
                <a:ext cx="2598900" cy="2598900"/>
              </a:xfrm>
              <a:prstGeom prst="rect">
                <a:avLst/>
              </a:prstGeom>
              <a:noFill/>
              <a:ln>
                <a:noFill/>
              </a:ln>
            </p:spPr>
          </p:pic>
          <p:sp>
            <p:nvSpPr>
              <p:cNvPr id="190" name="Google Shape;190;p31"/>
              <p:cNvSpPr txBox="1"/>
              <p:nvPr/>
            </p:nvSpPr>
            <p:spPr>
              <a:xfrm>
                <a:off x="6480625" y="1855025"/>
                <a:ext cx="2469300" cy="1173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100">
                    <a:solidFill>
                      <a:schemeClr val="dk1"/>
                    </a:solidFill>
                    <a:latin typeface="Caveat Brush"/>
                    <a:ea typeface="Caveat Brush"/>
                    <a:cs typeface="Caveat Brush"/>
                    <a:sym typeface="Caveat Brush"/>
                  </a:rPr>
                  <a:t>“The right words in the right order can change the world…”</a:t>
                </a:r>
                <a:endParaRPr sz="1600">
                  <a:latin typeface="Calibri"/>
                  <a:ea typeface="Calibri"/>
                  <a:cs typeface="Calibri"/>
                  <a:sym typeface="Calibri"/>
                </a:endParaRPr>
              </a:p>
            </p:txBody>
          </p:sp>
          <p:sp>
            <p:nvSpPr>
              <p:cNvPr id="191" name="Google Shape;191;p31"/>
              <p:cNvSpPr txBox="1"/>
              <p:nvPr/>
            </p:nvSpPr>
            <p:spPr>
              <a:xfrm>
                <a:off x="6311250" y="3769025"/>
                <a:ext cx="1363800" cy="4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rgbClr val="FFD966"/>
                    </a:solidFill>
                    <a:latin typeface="Shadows Into Light"/>
                    <a:ea typeface="Shadows Into Light"/>
                    <a:cs typeface="Shadows Into Light"/>
                    <a:sym typeface="Shadows Into Light"/>
                  </a:rPr>
                  <a:t>Who said it?</a:t>
                </a:r>
                <a:endParaRPr sz="1900">
                  <a:solidFill>
                    <a:srgbClr val="FFD966"/>
                  </a:solidFill>
                  <a:latin typeface="Shadows Into Light"/>
                  <a:ea typeface="Shadows Into Light"/>
                  <a:cs typeface="Shadows Into Light"/>
                  <a:sym typeface="Shadows Into Light"/>
                </a:endParaRPr>
              </a:p>
            </p:txBody>
          </p:sp>
          <p:sp>
            <p:nvSpPr>
              <p:cNvPr id="192" name="Google Shape;192;p31"/>
              <p:cNvSpPr txBox="1"/>
              <p:nvPr/>
            </p:nvSpPr>
            <p:spPr>
              <a:xfrm>
                <a:off x="7746000" y="3769025"/>
                <a:ext cx="1363800" cy="72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900">
                    <a:solidFill>
                      <a:srgbClr val="FFD966"/>
                    </a:solidFill>
                    <a:latin typeface="Shadows Into Light"/>
                    <a:ea typeface="Shadows Into Light"/>
                    <a:cs typeface="Shadows Into Light"/>
                    <a:sym typeface="Shadows Into Light"/>
                  </a:rPr>
                  <a:t>Who was he talking to?</a:t>
                </a:r>
                <a:endParaRPr sz="1900">
                  <a:solidFill>
                    <a:srgbClr val="FFD966"/>
                  </a:solidFill>
                  <a:latin typeface="Shadows Into Light"/>
                  <a:ea typeface="Shadows Into Light"/>
                  <a:cs typeface="Shadows Into Light"/>
                  <a:sym typeface="Shadows Into Light"/>
                </a:endParaRPr>
              </a:p>
            </p:txBody>
          </p:sp>
        </p:grpSp>
        <p:pic>
          <p:nvPicPr>
            <p:cNvPr id="193" name="Google Shape;193;p31"/>
            <p:cNvPicPr preferRelativeResize="0"/>
            <p:nvPr/>
          </p:nvPicPr>
          <p:blipFill rotWithShape="1">
            <a:blip r:embed="rId7">
              <a:alphaModFix/>
            </a:blip>
            <a:srcRect r="36820"/>
            <a:stretch/>
          </p:blipFill>
          <p:spPr>
            <a:xfrm>
              <a:off x="8472525" y="2140550"/>
              <a:ext cx="455864" cy="721525"/>
            </a:xfrm>
            <a:prstGeom prst="rect">
              <a:avLst/>
            </a:prstGeom>
            <a:noFill/>
            <a:ln>
              <a:noFill/>
            </a:ln>
          </p:spPr>
        </p:pic>
        <p:pic>
          <p:nvPicPr>
            <p:cNvPr id="194" name="Google Shape;194;p31"/>
            <p:cNvPicPr preferRelativeResize="0"/>
            <p:nvPr/>
          </p:nvPicPr>
          <p:blipFill rotWithShape="1">
            <a:blip r:embed="rId7">
              <a:alphaModFix/>
            </a:blip>
            <a:srcRect r="36820"/>
            <a:stretch/>
          </p:blipFill>
          <p:spPr>
            <a:xfrm flipH="1">
              <a:off x="6610300" y="2140538"/>
              <a:ext cx="455864" cy="721525"/>
            </a:xfrm>
            <a:prstGeom prst="rect">
              <a:avLst/>
            </a:prstGeom>
            <a:noFill/>
            <a:ln>
              <a:noFill/>
            </a:ln>
          </p:spPr>
        </p:pic>
      </p:grpSp>
      <p:sp>
        <p:nvSpPr>
          <p:cNvPr id="195" name="Google Shape;195;p31"/>
          <p:cNvSpPr txBox="1"/>
          <p:nvPr/>
        </p:nvSpPr>
        <p:spPr>
          <a:xfrm>
            <a:off x="6168625" y="4599725"/>
            <a:ext cx="27099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900">
                <a:solidFill>
                  <a:srgbClr val="FFD966"/>
                </a:solidFill>
                <a:latin typeface="Shadows Into Light"/>
                <a:ea typeface="Shadows Into Light"/>
                <a:cs typeface="Shadows Into Light"/>
                <a:sym typeface="Shadows Into Light"/>
              </a:rPr>
              <a:t>What does he mean?</a:t>
            </a:r>
            <a:endParaRPr>
              <a:latin typeface="Calibri"/>
              <a:ea typeface="Calibri"/>
              <a:cs typeface="Calibri"/>
              <a:sym typeface="Calibri"/>
            </a:endParaRPr>
          </a:p>
        </p:txBody>
      </p:sp>
      <p:grpSp>
        <p:nvGrpSpPr>
          <p:cNvPr id="196" name="Google Shape;196;p31"/>
          <p:cNvGrpSpPr/>
          <p:nvPr/>
        </p:nvGrpSpPr>
        <p:grpSpPr>
          <a:xfrm>
            <a:off x="6242975" y="3351925"/>
            <a:ext cx="1495500" cy="1385300"/>
            <a:chOff x="6242975" y="3351925"/>
            <a:chExt cx="1495500" cy="1385300"/>
          </a:xfrm>
        </p:grpSpPr>
        <p:pic>
          <p:nvPicPr>
            <p:cNvPr id="197" name="Google Shape;197;p31"/>
            <p:cNvPicPr preferRelativeResize="0"/>
            <p:nvPr/>
          </p:nvPicPr>
          <p:blipFill>
            <a:blip r:embed="rId8">
              <a:alphaModFix/>
            </a:blip>
            <a:stretch>
              <a:fillRect/>
            </a:stretch>
          </p:blipFill>
          <p:spPr>
            <a:xfrm>
              <a:off x="6242975" y="3351925"/>
              <a:ext cx="1338475" cy="1338475"/>
            </a:xfrm>
            <a:prstGeom prst="rect">
              <a:avLst/>
            </a:prstGeom>
            <a:noFill/>
            <a:ln>
              <a:noFill/>
            </a:ln>
          </p:spPr>
        </p:pic>
        <p:sp>
          <p:nvSpPr>
            <p:cNvPr id="198" name="Google Shape;198;p31"/>
            <p:cNvSpPr txBox="1"/>
            <p:nvPr/>
          </p:nvSpPr>
          <p:spPr>
            <a:xfrm>
              <a:off x="6242975" y="4367925"/>
              <a:ext cx="1495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Lin-Manuel Miranda</a:t>
              </a:r>
              <a:endParaRPr sz="1200">
                <a:solidFill>
                  <a:srgbClr val="FFFFFF"/>
                </a:solidFill>
                <a:latin typeface="Calibri"/>
                <a:ea typeface="Calibri"/>
                <a:cs typeface="Calibri"/>
                <a:sym typeface="Calibri"/>
              </a:endParaRPr>
            </a:p>
          </p:txBody>
        </p:sp>
      </p:grpSp>
      <p:grpSp>
        <p:nvGrpSpPr>
          <p:cNvPr id="199" name="Google Shape;199;p31"/>
          <p:cNvGrpSpPr/>
          <p:nvPr/>
        </p:nvGrpSpPr>
        <p:grpSpPr>
          <a:xfrm>
            <a:off x="7581450" y="3299950"/>
            <a:ext cx="1652525" cy="1442425"/>
            <a:chOff x="7581450" y="3299950"/>
            <a:chExt cx="1652525" cy="1442425"/>
          </a:xfrm>
        </p:grpSpPr>
        <p:pic>
          <p:nvPicPr>
            <p:cNvPr id="200" name="Google Shape;200;p31"/>
            <p:cNvPicPr preferRelativeResize="0"/>
            <p:nvPr/>
          </p:nvPicPr>
          <p:blipFill>
            <a:blip r:embed="rId9">
              <a:alphaModFix/>
            </a:blip>
            <a:stretch>
              <a:fillRect/>
            </a:stretch>
          </p:blipFill>
          <p:spPr>
            <a:xfrm>
              <a:off x="7581450" y="3299950"/>
              <a:ext cx="1442425" cy="1442425"/>
            </a:xfrm>
            <a:prstGeom prst="rect">
              <a:avLst/>
            </a:prstGeom>
            <a:noFill/>
            <a:ln>
              <a:noFill/>
            </a:ln>
          </p:spPr>
        </p:pic>
        <p:sp>
          <p:nvSpPr>
            <p:cNvPr id="201" name="Google Shape;201;p31"/>
            <p:cNvSpPr txBox="1"/>
            <p:nvPr/>
          </p:nvSpPr>
          <p:spPr>
            <a:xfrm>
              <a:off x="7772400" y="4391025"/>
              <a:ext cx="11907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900">
                <a:solidFill>
                  <a:srgbClr val="FFFFFF"/>
                </a:solidFill>
                <a:latin typeface="Calibri"/>
                <a:ea typeface="Calibri"/>
                <a:cs typeface="Calibri"/>
                <a:sym typeface="Calibri"/>
              </a:endParaRPr>
            </a:p>
          </p:txBody>
        </p:sp>
        <p:sp>
          <p:nvSpPr>
            <p:cNvPr id="202" name="Google Shape;202;p31"/>
            <p:cNvSpPr txBox="1"/>
            <p:nvPr/>
          </p:nvSpPr>
          <p:spPr>
            <a:xfrm>
              <a:off x="7738475" y="4367925"/>
              <a:ext cx="1495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Amanda Gorman</a:t>
              </a:r>
              <a:endParaRPr sz="1200">
                <a:solidFill>
                  <a:srgbClr val="FFFF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1000"/>
                                        <p:tgtEl>
                                          <p:spTgt spid="1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fade">
                                      <p:cBhvr>
                                        <p:cTn id="22" dur="1000"/>
                                        <p:tgtEl>
                                          <p:spTgt spid="1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9"/>
                                        </p:tgtEl>
                                        <p:attrNameLst>
                                          <p:attrName>style.visibility</p:attrName>
                                        </p:attrNameLst>
                                      </p:cBhvr>
                                      <p:to>
                                        <p:strVal val="visible"/>
                                      </p:to>
                                    </p:set>
                                    <p:animEffect transition="in" filter="fade">
                                      <p:cBhvr>
                                        <p:cTn id="27" dur="1000"/>
                                        <p:tgtEl>
                                          <p:spTgt spid="1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5"/>
                                        </p:tgtEl>
                                        <p:attrNameLst>
                                          <p:attrName>style.visibility</p:attrName>
                                        </p:attrNameLst>
                                      </p:cBhvr>
                                      <p:to>
                                        <p:strVal val="visible"/>
                                      </p:to>
                                    </p:set>
                                    <p:animEffect transition="in" filter="fade">
                                      <p:cBhvr>
                                        <p:cTn id="32"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2" descr="Inaugural poet Amanda Gorman, the Youth Poet Laureate of 2017, delivers a poem at President Joe Biden's inauguration. For access to live and exclusive video from CNBC subscribe to CNBC PRO: https://cnb.cx/2NGeIvi &#10;&#10;Amanda Gorman, 22, became the youngest inaugural poet in U.S. history after reciting her poem “The Hill We Climb.”&#10;&#10;“But while democracy can be periodically delayed, it can never be permanently defeated,” Gorman read. “In this truth, in this faith, we trust.”&#10;&#10;Gorman is the current United States Poet Laureate. At age 16, Gorman became the Youth Poet Laureate of Los Angeles and later became the first National Youth Poet Laureate in 2017 as a sociology student at Harvard.&#10;&#10;First Lady Jill Biden invited Gorman to participate in the inauguration in late December after hearing the poet at the Library of Congress.&#10;&#10;Gorman immediately made waves following her reading at the inaugural ceremony, becoming the top trending Google search topic in the U.S.&#10;&#10;Her words rang across the country: “A skinny Black girl descended from slaves and raised by a single mother can dream of becoming president, only to find herself reciting for one.”&#10;&#10;» Subscribe to CNBC TV: https://cnb.cx/SubscribeCNBCtelevision&#10;» Subscribe to CNBC: https://cnb.cx/SubscribeCNBC&#10;» Subscribe to CNBC Classic: https://cnb.cx/SubscribeCNBCclassic&#10;&#10;Turn to CNBC TV for the latest stock market news and analysis. From market futures to live price updates CNBC is the leader in business news worldwide.&#10;&#10;The News with Shepard Smith is CNBC’s daily news podcast providing deep, non-partisan coverage and perspective on the day’s most important stories. Available to listen by 8:30pm ET / 5:30pm PT daily beginning September 30: https://www.cnbc.com/2020/09/29/the-news-with-shepard-smith-podcast.html?__source=youtube%7Cshepsmith%7Cpodcast &#10; &#10;Connect with CNBC News Online&#10;Get the latest news: http://www.cnbc.com/&#10;Follow CNBC on LinkedIn: https://cnb.cx/LinkedInCNBC&#10;Follow CNBC News on Facebook: https://cnb.cx/LikeCNBC&#10;Follow CNBC News on Twitter: https://cnb.cx/FollowCNBC&#10;Follow CNBC News on Instagram: https://cnb.cx/InstagramCNBC&#10;&#10;https://www.cnbc.com/select/best-credit-cards/ &#10;&#10;#CNBC&#10;#CNBCTV" title="Inaugural poet Amanda Gorman delivers a poem at Joe Biden's inauguration">
            <a:hlinkClick r:id="rId3"/>
          </p:cNvPr>
          <p:cNvPicPr preferRelativeResize="0"/>
          <p:nvPr/>
        </p:nvPicPr>
        <p:blipFill>
          <a:blip r:embed="rId4">
            <a:alphaModFix/>
          </a:blip>
          <a:stretch>
            <a:fillRect/>
          </a:stretch>
        </p:blipFill>
        <p:spPr>
          <a:xfrm>
            <a:off x="1457575" y="471850"/>
            <a:ext cx="6228850" cy="4671650"/>
          </a:xfrm>
          <a:prstGeom prst="rect">
            <a:avLst/>
          </a:prstGeom>
          <a:noFill/>
          <a:ln>
            <a:noFill/>
          </a:ln>
        </p:spPr>
      </p:pic>
      <p:pic>
        <p:nvPicPr>
          <p:cNvPr id="208" name="Google Shape;208;p32"/>
          <p:cNvPicPr preferRelativeResize="0"/>
          <p:nvPr/>
        </p:nvPicPr>
        <p:blipFill rotWithShape="1">
          <a:blip r:embed="rId5">
            <a:alphaModFix/>
          </a:blip>
          <a:srcRect t="24132" r="59776" b="44651"/>
          <a:stretch/>
        </p:blipFill>
        <p:spPr>
          <a:xfrm>
            <a:off x="0" y="0"/>
            <a:ext cx="2686877" cy="1172899"/>
          </a:xfrm>
          <a:prstGeom prst="rect">
            <a:avLst/>
          </a:prstGeom>
          <a:noFill/>
          <a:ln>
            <a:noFill/>
          </a:ln>
        </p:spPr>
      </p:pic>
      <p:sp>
        <p:nvSpPr>
          <p:cNvPr id="209" name="Google Shape;209;p32"/>
          <p:cNvSpPr txBox="1"/>
          <p:nvPr/>
        </p:nvSpPr>
        <p:spPr>
          <a:xfrm>
            <a:off x="2351400" y="4497000"/>
            <a:ext cx="4441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rgbClr val="FFFFFF"/>
                </a:solidFill>
                <a:latin typeface="Shadows Into Light"/>
                <a:ea typeface="Shadows Into Light"/>
                <a:cs typeface="Shadows Into Light"/>
                <a:sym typeface="Shadows Into Light"/>
              </a:rPr>
              <a:t>AMANDA GORMAN</a:t>
            </a:r>
            <a:endParaRPr sz="3000">
              <a:solidFill>
                <a:srgbClr val="FFFFFF"/>
              </a:solidFill>
              <a:latin typeface="Shadows Into Light"/>
              <a:ea typeface="Shadows Into Light"/>
              <a:cs typeface="Shadows Into Light"/>
              <a:sym typeface="Shadows Into Light"/>
            </a:endParaRPr>
          </a:p>
        </p:txBody>
      </p:sp>
      <p:sp>
        <p:nvSpPr>
          <p:cNvPr id="210" name="Google Shape;210;p32"/>
          <p:cNvSpPr txBox="1"/>
          <p:nvPr/>
        </p:nvSpPr>
        <p:spPr>
          <a:xfrm>
            <a:off x="5921400" y="4441025"/>
            <a:ext cx="208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Calibri"/>
                <a:ea typeface="Calibri"/>
                <a:cs typeface="Calibri"/>
                <a:sym typeface="Calibri"/>
              </a:rPr>
              <a:t>(CNBC Television, 2021)</a:t>
            </a:r>
            <a:endParaRPr>
              <a:solidFill>
                <a:srgbClr val="FFFFFF"/>
              </a:solidFill>
              <a:latin typeface="Calibri"/>
              <a:ea typeface="Calibri"/>
              <a:cs typeface="Calibri"/>
              <a:sym typeface="Calibri"/>
            </a:endParaRPr>
          </a:p>
        </p:txBody>
      </p:sp>
      <p:pic>
        <p:nvPicPr>
          <p:cNvPr id="211" name="Google Shape;211;p32"/>
          <p:cNvPicPr preferRelativeResize="0"/>
          <p:nvPr/>
        </p:nvPicPr>
        <p:blipFill rotWithShape="1">
          <a:blip r:embed="rId6">
            <a:alphaModFix/>
          </a:blip>
          <a:srcRect l="7855" t="39534" r="8399" b="33699"/>
          <a:stretch/>
        </p:blipFill>
        <p:spPr>
          <a:xfrm>
            <a:off x="7162600" y="0"/>
            <a:ext cx="1934400" cy="61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SNOWBALLS (Teacher instructions)</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en">
                <a:solidFill>
                  <a:srgbClr val="FFD966"/>
                </a:solidFill>
              </a:rPr>
              <a:t>This exercise was learnt from Simon Bell, who does CPD training with ISTA and is an excellent practitioner. We highly recommend him if you get the chance to do some training with him. ‘Snowballs’ make an excellent (and fun) physical warm-up and introduce a new theme in a way which invites students to activate their engagement with the topic. (A great revision activity too.)</a:t>
            </a:r>
            <a:endParaRPr>
              <a:solidFill>
                <a:srgbClr val="FFD966"/>
              </a:solidFill>
            </a:endParaRPr>
          </a:p>
          <a:p>
            <a:pPr marL="457200" lvl="0" indent="-308610" algn="l" rtl="0">
              <a:spcBef>
                <a:spcPts val="1200"/>
              </a:spcBef>
              <a:spcAft>
                <a:spcPts val="0"/>
              </a:spcAft>
              <a:buSzPct val="100000"/>
              <a:buAutoNum type="arabicPeriod"/>
            </a:pPr>
            <a:r>
              <a:rPr lang="en"/>
              <a:t>Print out the following white pages (A4) marked with snowballs and questions - enough for your whole class. There are 15, so if you have a class of 30, you need two sets. </a:t>
            </a:r>
            <a:endParaRPr/>
          </a:p>
          <a:p>
            <a:pPr marL="457200" lvl="0" indent="-308610" algn="l" rtl="0">
              <a:spcBef>
                <a:spcPts val="0"/>
              </a:spcBef>
              <a:spcAft>
                <a:spcPts val="0"/>
              </a:spcAft>
              <a:buSzPct val="100000"/>
              <a:buAutoNum type="arabicPeriod"/>
            </a:pPr>
            <a:r>
              <a:rPr lang="en"/>
              <a:t>Scrunch them up into ‘snowballs’ and put them in a box or basket. </a:t>
            </a:r>
            <a:endParaRPr/>
          </a:p>
          <a:p>
            <a:pPr marL="457200" lvl="0" indent="-308610" algn="l" rtl="0">
              <a:spcBef>
                <a:spcPts val="0"/>
              </a:spcBef>
              <a:spcAft>
                <a:spcPts val="0"/>
              </a:spcAft>
              <a:buSzPct val="100000"/>
              <a:buAutoNum type="arabicPeriod"/>
            </a:pPr>
            <a:r>
              <a:rPr lang="en"/>
              <a:t>At the start of the lesson, toss them out and invite the class to have a snowball fight - fun warm-up for the body and gets whole class engaged. (If social distancing, they can fight from within their boxes)</a:t>
            </a:r>
            <a:endParaRPr/>
          </a:p>
          <a:p>
            <a:pPr marL="457200" lvl="0" indent="-308610" algn="l" rtl="0">
              <a:spcBef>
                <a:spcPts val="0"/>
              </a:spcBef>
              <a:spcAft>
                <a:spcPts val="0"/>
              </a:spcAft>
              <a:buSzPct val="100000"/>
              <a:buAutoNum type="arabicPeriod"/>
            </a:pPr>
            <a:r>
              <a:rPr lang="en"/>
              <a:t>After a minute or so, make sure everyone has a snowball and a space. Invite them to open their snowball and think of an answer to the question posed. </a:t>
            </a:r>
            <a:endParaRPr/>
          </a:p>
          <a:p>
            <a:pPr marL="457200" lvl="0" indent="-308610" algn="l" rtl="0">
              <a:spcBef>
                <a:spcPts val="0"/>
              </a:spcBef>
              <a:spcAft>
                <a:spcPts val="0"/>
              </a:spcAft>
              <a:buSzPct val="100000"/>
              <a:buAutoNum type="arabicPeriod"/>
            </a:pPr>
            <a:r>
              <a:rPr lang="en"/>
              <a:t>They should come up with an individual still image in response. Invite them to </a:t>
            </a:r>
            <a:br>
              <a:rPr lang="en"/>
            </a:br>
            <a:r>
              <a:rPr lang="en"/>
              <a:t>add a sound/words to their response and explain that when you tap them on</a:t>
            </a:r>
            <a:br>
              <a:rPr lang="en"/>
            </a:br>
            <a:r>
              <a:rPr lang="en"/>
              <a:t>the shoulder, they will bring their response to life. </a:t>
            </a:r>
            <a:endParaRPr/>
          </a:p>
          <a:p>
            <a:pPr marL="457200" lvl="0" indent="-308610" algn="l" rtl="0">
              <a:spcBef>
                <a:spcPts val="0"/>
              </a:spcBef>
              <a:spcAft>
                <a:spcPts val="0"/>
              </a:spcAft>
              <a:buSzPct val="100000"/>
              <a:buAutoNum type="arabicPeriod"/>
            </a:pPr>
            <a:r>
              <a:rPr lang="en"/>
              <a:t>Move around the class tapping as appropriate. You can play with this in repeating a tap, </a:t>
            </a:r>
            <a:br>
              <a:rPr lang="en"/>
            </a:br>
            <a:r>
              <a:rPr lang="en"/>
              <a:t>doing more than one at the same time etc. </a:t>
            </a:r>
            <a:endParaRPr/>
          </a:p>
        </p:txBody>
      </p:sp>
      <p:pic>
        <p:nvPicPr>
          <p:cNvPr id="68" name="Google Shape;68;p15"/>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pic>
        <p:nvPicPr>
          <p:cNvPr id="69" name="Google Shape;69;p15"/>
          <p:cNvPicPr preferRelativeResize="0"/>
          <p:nvPr/>
        </p:nvPicPr>
        <p:blipFill rotWithShape="1">
          <a:blip r:embed="rId4">
            <a:alphaModFix/>
          </a:blip>
          <a:srcRect l="7855" t="39534" r="8399" b="33699"/>
          <a:stretch/>
        </p:blipFill>
        <p:spPr>
          <a:xfrm>
            <a:off x="7209600" y="0"/>
            <a:ext cx="1934400" cy="618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body" idx="1"/>
          </p:nvPr>
        </p:nvSpPr>
        <p:spPr>
          <a:xfrm>
            <a:off x="0" y="0"/>
            <a:ext cx="4339800" cy="51435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440"/>
              <a:buFont typeface="Arial"/>
              <a:buNone/>
            </a:pPr>
            <a:r>
              <a:rPr lang="en" sz="1560">
                <a:solidFill>
                  <a:srgbClr val="FFFFFF"/>
                </a:solidFill>
              </a:rPr>
              <a:t>When day comes we ask ourselves,</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where can we find light in this never-ending shade?</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The loss we carry,</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a sea we must wade</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We've braved the belly of the beast</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We've learned that quiet isn't always peace</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And the norms and notions</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of what just is</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Isn't always just-ice</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And yet the dawn is ours</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before we knew it</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Somehow we do it</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Somehow we've weathered and witnessed</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a nation that isn't broken</a:t>
            </a:r>
            <a:endParaRPr sz="1560">
              <a:solidFill>
                <a:srgbClr val="FFFFFF"/>
              </a:solidFill>
            </a:endParaRPr>
          </a:p>
          <a:p>
            <a:pPr marL="0" lvl="0" indent="0" algn="l" rtl="0">
              <a:lnSpc>
                <a:spcPct val="80000"/>
              </a:lnSpc>
              <a:spcBef>
                <a:spcPts val="1100"/>
              </a:spcBef>
              <a:spcAft>
                <a:spcPts val="0"/>
              </a:spcAft>
              <a:buClr>
                <a:schemeClr val="dk1"/>
              </a:buClr>
              <a:buSzPts val="440"/>
              <a:buFont typeface="Arial"/>
              <a:buNone/>
            </a:pPr>
            <a:r>
              <a:rPr lang="en" sz="1560">
                <a:solidFill>
                  <a:srgbClr val="FFFFFF"/>
                </a:solidFill>
              </a:rPr>
              <a:t>but simply unfinished</a:t>
            </a:r>
            <a:endParaRPr sz="1560">
              <a:solidFill>
                <a:srgbClr val="FFFFFF"/>
              </a:solidFill>
            </a:endParaRPr>
          </a:p>
          <a:p>
            <a:pPr marL="0" lvl="0" indent="0" algn="l" rtl="0">
              <a:lnSpc>
                <a:spcPct val="95000"/>
              </a:lnSpc>
              <a:spcBef>
                <a:spcPts val="1100"/>
              </a:spcBef>
              <a:spcAft>
                <a:spcPts val="1200"/>
              </a:spcAft>
              <a:buSzPts val="440"/>
              <a:buNone/>
            </a:pPr>
            <a:endParaRPr sz="720"/>
          </a:p>
        </p:txBody>
      </p:sp>
      <p:sp>
        <p:nvSpPr>
          <p:cNvPr id="217" name="Google Shape;217;p33"/>
          <p:cNvSpPr txBox="1">
            <a:spLocks noGrp="1"/>
          </p:cNvSpPr>
          <p:nvPr>
            <p:ph type="body" idx="1"/>
          </p:nvPr>
        </p:nvSpPr>
        <p:spPr>
          <a:xfrm>
            <a:off x="4725725" y="0"/>
            <a:ext cx="4418400" cy="514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rgbClr val="FFFFFF"/>
                </a:solidFill>
              </a:rPr>
              <a:t>And so we lift our gazes not to what stands between us</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but what stands before us</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We close the divide because we know, to put our future first,</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we must first put our differences aside</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We lay down our arms</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so we can reach out our arms</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to one another</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We seek harm to none and harmony for all</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Let the globe, if nothing else, say this is true:</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That even as we grieved, we grew</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That even as we hurt, we hoped</a:t>
            </a:r>
            <a:endParaRPr sz="1600">
              <a:solidFill>
                <a:srgbClr val="FFFFFF"/>
              </a:solidFill>
            </a:endParaRPr>
          </a:p>
          <a:p>
            <a:pPr marL="0" lvl="0" indent="0" algn="l" rtl="0">
              <a:lnSpc>
                <a:spcPct val="100000"/>
              </a:lnSpc>
              <a:spcBef>
                <a:spcPts val="1100"/>
              </a:spcBef>
              <a:spcAft>
                <a:spcPts val="0"/>
              </a:spcAft>
              <a:buClr>
                <a:schemeClr val="dk1"/>
              </a:buClr>
              <a:buSzPts val="1100"/>
              <a:buFont typeface="Arial"/>
              <a:buNone/>
            </a:pPr>
            <a:r>
              <a:rPr lang="en" sz="1600">
                <a:solidFill>
                  <a:srgbClr val="FFFFFF"/>
                </a:solidFill>
              </a:rPr>
              <a:t>That even as we tired, we tried</a:t>
            </a:r>
            <a:endParaRPr sz="1600">
              <a:solidFill>
                <a:srgbClr val="FFFFFF"/>
              </a:solidFill>
            </a:endParaRPr>
          </a:p>
          <a:p>
            <a:pPr marL="0" lvl="0" indent="0" algn="l" rtl="0">
              <a:lnSpc>
                <a:spcPct val="95000"/>
              </a:lnSpc>
              <a:spcBef>
                <a:spcPts val="1100"/>
              </a:spcBef>
              <a:spcAft>
                <a:spcPts val="1200"/>
              </a:spcAft>
              <a:buSzPts val="440"/>
              <a:buNone/>
            </a:pPr>
            <a:endParaRPr sz="720"/>
          </a:p>
        </p:txBody>
      </p:sp>
      <p:sp>
        <p:nvSpPr>
          <p:cNvPr id="218" name="Google Shape;218;p33"/>
          <p:cNvSpPr/>
          <p:nvPr/>
        </p:nvSpPr>
        <p:spPr>
          <a:xfrm>
            <a:off x="7208175" y="5010300"/>
            <a:ext cx="1867800" cy="1332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33"/>
          <p:cNvPicPr preferRelativeResize="0"/>
          <p:nvPr/>
        </p:nvPicPr>
        <p:blipFill>
          <a:blip r:embed="rId3">
            <a:alphaModFix/>
          </a:blip>
          <a:stretch>
            <a:fillRect/>
          </a:stretch>
        </p:blipFill>
        <p:spPr>
          <a:xfrm>
            <a:off x="2323000" y="2030125"/>
            <a:ext cx="2181375" cy="2000725"/>
          </a:xfrm>
          <a:prstGeom prst="rect">
            <a:avLst/>
          </a:prstGeom>
          <a:noFill/>
          <a:ln>
            <a:noFill/>
          </a:ln>
        </p:spPr>
      </p:pic>
      <p:sp>
        <p:nvSpPr>
          <p:cNvPr id="220" name="Google Shape;220;p33"/>
          <p:cNvSpPr txBox="1"/>
          <p:nvPr/>
        </p:nvSpPr>
        <p:spPr>
          <a:xfrm>
            <a:off x="2414100" y="2288850"/>
            <a:ext cx="19257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latin typeface="Caveat Brush"/>
                <a:ea typeface="Caveat Brush"/>
                <a:cs typeface="Caveat Brush"/>
                <a:sym typeface="Caveat Brush"/>
              </a:rPr>
              <a:t>Choose 2-3 lines you think are powerful that you can commit to memory. </a:t>
            </a:r>
            <a:endParaRPr sz="1700">
              <a:latin typeface="Caveat Brush"/>
              <a:ea typeface="Caveat Brush"/>
              <a:cs typeface="Caveat Brush"/>
              <a:sym typeface="Caveat Brush"/>
            </a:endParaRPr>
          </a:p>
        </p:txBody>
      </p:sp>
      <p:pic>
        <p:nvPicPr>
          <p:cNvPr id="221" name="Google Shape;221;p33"/>
          <p:cNvPicPr preferRelativeResize="0"/>
          <p:nvPr/>
        </p:nvPicPr>
        <p:blipFill rotWithShape="1">
          <a:blip r:embed="rId4">
            <a:alphaModFix/>
          </a:blip>
          <a:srcRect l="7855" t="39534" r="8399" b="33699"/>
          <a:stretch/>
        </p:blipFill>
        <p:spPr>
          <a:xfrm>
            <a:off x="7743350" y="4695775"/>
            <a:ext cx="1400775" cy="447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1279525" y="0"/>
            <a:ext cx="4072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Individual to Group Work</a:t>
            </a:r>
            <a:endParaRPr/>
          </a:p>
        </p:txBody>
      </p:sp>
      <p:sp>
        <p:nvSpPr>
          <p:cNvPr id="227" name="Google Shape;227;p34"/>
          <p:cNvSpPr txBox="1"/>
          <p:nvPr/>
        </p:nvSpPr>
        <p:spPr>
          <a:xfrm>
            <a:off x="5183150" y="79700"/>
            <a:ext cx="3721800" cy="523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solidFill>
                  <a:srgbClr val="FFFFFF"/>
                </a:solidFill>
                <a:latin typeface="Calibri"/>
                <a:ea typeface="Calibri"/>
                <a:cs typeface="Calibri"/>
                <a:sym typeface="Calibri"/>
              </a:rPr>
              <a:t>This slide can be used as an instructional slide or the teacher can manage all of this verbally if it’s a distraction. </a:t>
            </a:r>
            <a:endParaRPr sz="1100">
              <a:solidFill>
                <a:srgbClr val="FFFFFF"/>
              </a:solidFill>
              <a:latin typeface="Calibri"/>
              <a:ea typeface="Calibri"/>
              <a:cs typeface="Calibri"/>
              <a:sym typeface="Calibri"/>
            </a:endParaRPr>
          </a:p>
        </p:txBody>
      </p:sp>
      <p:grpSp>
        <p:nvGrpSpPr>
          <p:cNvPr id="228" name="Google Shape;228;p34"/>
          <p:cNvGrpSpPr/>
          <p:nvPr/>
        </p:nvGrpSpPr>
        <p:grpSpPr>
          <a:xfrm>
            <a:off x="6707125" y="2957425"/>
            <a:ext cx="2391300" cy="1644000"/>
            <a:chOff x="6707125" y="2957425"/>
            <a:chExt cx="2391300" cy="1644000"/>
          </a:xfrm>
        </p:grpSpPr>
        <p:sp>
          <p:nvSpPr>
            <p:cNvPr id="229" name="Google Shape;229;p34"/>
            <p:cNvSpPr txBox="1"/>
            <p:nvPr/>
          </p:nvSpPr>
          <p:spPr>
            <a:xfrm>
              <a:off x="6707125" y="2957425"/>
              <a:ext cx="2391300" cy="164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200">
                  <a:solidFill>
                    <a:schemeClr val="lt1"/>
                  </a:solidFill>
                  <a:latin typeface="Calibri"/>
                  <a:ea typeface="Calibri"/>
                  <a:cs typeface="Calibri"/>
                  <a:sym typeface="Calibri"/>
                </a:rPr>
                <a:t>Possible underscores: </a:t>
              </a:r>
              <a:br>
                <a:rPr lang="en" sz="1200">
                  <a:solidFill>
                    <a:schemeClr val="lt1"/>
                  </a:solidFill>
                  <a:latin typeface="Calibri"/>
                  <a:ea typeface="Calibri"/>
                  <a:cs typeface="Calibri"/>
                  <a:sym typeface="Calibri"/>
                </a:rPr>
              </a:br>
              <a:r>
                <a:rPr lang="en" sz="12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Ghost V (Nine Inch Nails)</a:t>
              </a:r>
              <a:br>
                <a:rPr lang="en" sz="1200">
                  <a:solidFill>
                    <a:schemeClr val="lt1"/>
                  </a:solidFill>
                  <a:latin typeface="Calibri"/>
                  <a:ea typeface="Calibri"/>
                  <a:cs typeface="Calibri"/>
                  <a:sym typeface="Calibri"/>
                </a:rPr>
              </a:br>
              <a:br>
                <a:rPr lang="en" sz="1200">
                  <a:solidFill>
                    <a:schemeClr val="lt1"/>
                  </a:solidFill>
                  <a:latin typeface="Calibri"/>
                  <a:ea typeface="Calibri"/>
                  <a:cs typeface="Calibri"/>
                  <a:sym typeface="Calibri"/>
                </a:rPr>
              </a:br>
              <a:r>
                <a:rPr lang="en" sz="12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The Revenant Theme Tune (Ryuichi Sakamoto)</a:t>
              </a:r>
              <a:r>
                <a:rPr lang="en" sz="1200">
                  <a:solidFill>
                    <a:schemeClr val="lt1"/>
                  </a:solidFill>
                  <a:latin typeface="Calibri"/>
                  <a:ea typeface="Calibri"/>
                  <a:cs typeface="Calibri"/>
                  <a:sym typeface="Calibri"/>
                </a:rPr>
                <a:t> </a:t>
              </a:r>
              <a:br>
                <a:rPr lang="en" sz="1200">
                  <a:solidFill>
                    <a:schemeClr val="lt1"/>
                  </a:solidFill>
                  <a:latin typeface="Calibri"/>
                  <a:ea typeface="Calibri"/>
                  <a:cs typeface="Calibri"/>
                  <a:sym typeface="Calibri"/>
                </a:rPr>
              </a:br>
              <a:br>
                <a:rPr lang="en" sz="1200">
                  <a:solidFill>
                    <a:schemeClr val="lt1"/>
                  </a:solidFill>
                  <a:latin typeface="Calibri"/>
                  <a:ea typeface="Calibri"/>
                  <a:cs typeface="Calibri"/>
                  <a:sym typeface="Calibri"/>
                </a:rPr>
              </a:br>
              <a:r>
                <a:rPr lang="en" sz="1200" u="sng">
                  <a:solidFill>
                    <a:schemeClr val="accent5"/>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Elysium (Amadea)</a:t>
              </a:r>
              <a:endParaRPr sz="800">
                <a:latin typeface="Calibri"/>
                <a:ea typeface="Calibri"/>
                <a:cs typeface="Calibri"/>
                <a:sym typeface="Calibri"/>
              </a:endParaRPr>
            </a:p>
          </p:txBody>
        </p:sp>
        <p:pic>
          <p:nvPicPr>
            <p:cNvPr id="230" name="Google Shape;230;p34"/>
            <p:cNvPicPr preferRelativeResize="0"/>
            <p:nvPr/>
          </p:nvPicPr>
          <p:blipFill rotWithShape="1">
            <a:blip r:embed="rId6">
              <a:alphaModFix/>
            </a:blip>
            <a:srcRect r="28243"/>
            <a:stretch/>
          </p:blipFill>
          <p:spPr>
            <a:xfrm>
              <a:off x="8425400" y="2957425"/>
              <a:ext cx="479550" cy="668300"/>
            </a:xfrm>
            <a:prstGeom prst="rect">
              <a:avLst/>
            </a:prstGeom>
            <a:noFill/>
            <a:ln>
              <a:noFill/>
            </a:ln>
          </p:spPr>
        </p:pic>
      </p:grpSp>
      <p:pic>
        <p:nvPicPr>
          <p:cNvPr id="231" name="Google Shape;231;p34"/>
          <p:cNvPicPr preferRelativeResize="0"/>
          <p:nvPr/>
        </p:nvPicPr>
        <p:blipFill rotWithShape="1">
          <a:blip r:embed="rId7">
            <a:alphaModFix/>
          </a:blip>
          <a:srcRect l="7855" t="39534" r="8399" b="33699"/>
          <a:stretch/>
        </p:blipFill>
        <p:spPr>
          <a:xfrm>
            <a:off x="0" y="0"/>
            <a:ext cx="1400775" cy="447725"/>
          </a:xfrm>
          <a:prstGeom prst="rect">
            <a:avLst/>
          </a:prstGeom>
          <a:noFill/>
          <a:ln>
            <a:noFill/>
          </a:ln>
        </p:spPr>
      </p:pic>
      <p:grpSp>
        <p:nvGrpSpPr>
          <p:cNvPr id="232" name="Google Shape;232;p34"/>
          <p:cNvGrpSpPr/>
          <p:nvPr/>
        </p:nvGrpSpPr>
        <p:grpSpPr>
          <a:xfrm>
            <a:off x="34728" y="502144"/>
            <a:ext cx="2391326" cy="2362139"/>
            <a:chOff x="232177" y="1016738"/>
            <a:chExt cx="2228013" cy="2228013"/>
          </a:xfrm>
        </p:grpSpPr>
        <p:pic>
          <p:nvPicPr>
            <p:cNvPr id="233" name="Google Shape;233;p34"/>
            <p:cNvPicPr preferRelativeResize="0"/>
            <p:nvPr/>
          </p:nvPicPr>
          <p:blipFill>
            <a:blip r:embed="rId8">
              <a:alphaModFix/>
            </a:blip>
            <a:stretch>
              <a:fillRect/>
            </a:stretch>
          </p:blipFill>
          <p:spPr>
            <a:xfrm>
              <a:off x="232177" y="1016738"/>
              <a:ext cx="2228013" cy="2228013"/>
            </a:xfrm>
            <a:prstGeom prst="rect">
              <a:avLst/>
            </a:prstGeom>
            <a:noFill/>
            <a:ln>
              <a:noFill/>
            </a:ln>
          </p:spPr>
        </p:pic>
        <p:sp>
          <p:nvSpPr>
            <p:cNvPr id="234" name="Google Shape;234;p34"/>
            <p:cNvSpPr txBox="1"/>
            <p:nvPr/>
          </p:nvSpPr>
          <p:spPr>
            <a:xfrm>
              <a:off x="470970" y="1170004"/>
              <a:ext cx="1986900" cy="189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308">
                  <a:solidFill>
                    <a:srgbClr val="FF00FF"/>
                  </a:solidFill>
                  <a:latin typeface="Calibri"/>
                  <a:ea typeface="Calibri"/>
                  <a:cs typeface="Calibri"/>
                  <a:sym typeface="Calibri"/>
                </a:rPr>
                <a:t>Individually rehearse saying your chosen lines: speak loudly and clearly and with expression. Don’t worry about what anyone else is doing. Focus on your confidence and expression with your lines.</a:t>
              </a:r>
              <a:endParaRPr sz="600">
                <a:latin typeface="Calibri"/>
                <a:ea typeface="Calibri"/>
                <a:cs typeface="Calibri"/>
                <a:sym typeface="Calibri"/>
              </a:endParaRPr>
            </a:p>
          </p:txBody>
        </p:sp>
      </p:grpSp>
      <p:grpSp>
        <p:nvGrpSpPr>
          <p:cNvPr id="235" name="Google Shape;235;p34"/>
          <p:cNvGrpSpPr/>
          <p:nvPr/>
        </p:nvGrpSpPr>
        <p:grpSpPr>
          <a:xfrm>
            <a:off x="2550864" y="572707"/>
            <a:ext cx="1951071" cy="2034621"/>
            <a:chOff x="2662050" y="1200025"/>
            <a:chExt cx="2228013" cy="2228013"/>
          </a:xfrm>
        </p:grpSpPr>
        <p:pic>
          <p:nvPicPr>
            <p:cNvPr id="236" name="Google Shape;236;p34"/>
            <p:cNvPicPr preferRelativeResize="0"/>
            <p:nvPr/>
          </p:nvPicPr>
          <p:blipFill>
            <a:blip r:embed="rId8">
              <a:alphaModFix/>
            </a:blip>
            <a:stretch>
              <a:fillRect/>
            </a:stretch>
          </p:blipFill>
          <p:spPr>
            <a:xfrm>
              <a:off x="2662050" y="1200025"/>
              <a:ext cx="2228013" cy="2228013"/>
            </a:xfrm>
            <a:prstGeom prst="rect">
              <a:avLst/>
            </a:prstGeom>
            <a:noFill/>
            <a:ln>
              <a:noFill/>
            </a:ln>
          </p:spPr>
        </p:pic>
        <p:sp>
          <p:nvSpPr>
            <p:cNvPr id="237" name="Google Shape;237;p34"/>
            <p:cNvSpPr txBox="1"/>
            <p:nvPr/>
          </p:nvSpPr>
          <p:spPr>
            <a:xfrm>
              <a:off x="2858225" y="1457575"/>
              <a:ext cx="1970100" cy="180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8">
                  <a:solidFill>
                    <a:srgbClr val="9900FF"/>
                  </a:solidFill>
                  <a:latin typeface="Calibri"/>
                  <a:ea typeface="Calibri"/>
                  <a:cs typeface="Calibri"/>
                  <a:sym typeface="Calibri"/>
                </a:rPr>
                <a:t>Add a gesture or movement. Would it be useful or interesting to change levels?</a:t>
              </a:r>
              <a:r>
                <a:rPr lang="en" sz="2108">
                  <a:solidFill>
                    <a:srgbClr val="9900FF"/>
                  </a:solidFill>
                  <a:latin typeface="Calibri"/>
                  <a:ea typeface="Calibri"/>
                  <a:cs typeface="Calibri"/>
                  <a:sym typeface="Calibri"/>
                </a:rPr>
                <a:t> </a:t>
              </a:r>
              <a:endParaRPr sz="2108">
                <a:solidFill>
                  <a:srgbClr val="9900FF"/>
                </a:solidFill>
                <a:latin typeface="Calibri"/>
                <a:ea typeface="Calibri"/>
                <a:cs typeface="Calibri"/>
                <a:sym typeface="Calibri"/>
              </a:endParaRPr>
            </a:p>
          </p:txBody>
        </p:sp>
      </p:grpSp>
      <p:grpSp>
        <p:nvGrpSpPr>
          <p:cNvPr id="238" name="Google Shape;238;p34"/>
          <p:cNvGrpSpPr/>
          <p:nvPr/>
        </p:nvGrpSpPr>
        <p:grpSpPr>
          <a:xfrm>
            <a:off x="4626759" y="768165"/>
            <a:ext cx="1928122" cy="1830089"/>
            <a:chOff x="5409200" y="965250"/>
            <a:chExt cx="2228013" cy="2228013"/>
          </a:xfrm>
        </p:grpSpPr>
        <p:pic>
          <p:nvPicPr>
            <p:cNvPr id="239" name="Google Shape;239;p34"/>
            <p:cNvPicPr preferRelativeResize="0"/>
            <p:nvPr/>
          </p:nvPicPr>
          <p:blipFill>
            <a:blip r:embed="rId8">
              <a:alphaModFix/>
            </a:blip>
            <a:stretch>
              <a:fillRect/>
            </a:stretch>
          </p:blipFill>
          <p:spPr>
            <a:xfrm>
              <a:off x="5409200" y="965250"/>
              <a:ext cx="2228013" cy="2228013"/>
            </a:xfrm>
            <a:prstGeom prst="rect">
              <a:avLst/>
            </a:prstGeom>
            <a:noFill/>
            <a:ln>
              <a:noFill/>
            </a:ln>
          </p:spPr>
        </p:pic>
        <p:sp>
          <p:nvSpPr>
            <p:cNvPr id="240" name="Google Shape;240;p34"/>
            <p:cNvSpPr txBox="1"/>
            <p:nvPr/>
          </p:nvSpPr>
          <p:spPr>
            <a:xfrm>
              <a:off x="5595163" y="1184125"/>
              <a:ext cx="1856100" cy="178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8">
                  <a:solidFill>
                    <a:srgbClr val="4A86E8"/>
                  </a:solidFill>
                  <a:latin typeface="Calibri"/>
                  <a:ea typeface="Calibri"/>
                  <a:cs typeface="Calibri"/>
                  <a:sym typeface="Calibri"/>
                </a:rPr>
                <a:t>Everyone stand in opening position ready.</a:t>
              </a:r>
              <a:r>
                <a:rPr lang="en" sz="2108">
                  <a:solidFill>
                    <a:srgbClr val="4A86E8"/>
                  </a:solidFill>
                  <a:latin typeface="Calibri"/>
                  <a:ea typeface="Calibri"/>
                  <a:cs typeface="Calibri"/>
                  <a:sym typeface="Calibri"/>
                </a:rPr>
                <a:t> </a:t>
              </a:r>
              <a:endParaRPr/>
            </a:p>
          </p:txBody>
        </p:sp>
      </p:grpSp>
      <p:grpSp>
        <p:nvGrpSpPr>
          <p:cNvPr id="241" name="Google Shape;241;p34"/>
          <p:cNvGrpSpPr/>
          <p:nvPr/>
        </p:nvGrpSpPr>
        <p:grpSpPr>
          <a:xfrm>
            <a:off x="6752675" y="569200"/>
            <a:ext cx="2228013" cy="2228013"/>
            <a:chOff x="7253725" y="-68500"/>
            <a:chExt cx="2228013" cy="2228013"/>
          </a:xfrm>
        </p:grpSpPr>
        <p:pic>
          <p:nvPicPr>
            <p:cNvPr id="242" name="Google Shape;242;p34"/>
            <p:cNvPicPr preferRelativeResize="0"/>
            <p:nvPr/>
          </p:nvPicPr>
          <p:blipFill>
            <a:blip r:embed="rId8">
              <a:alphaModFix/>
            </a:blip>
            <a:stretch>
              <a:fillRect/>
            </a:stretch>
          </p:blipFill>
          <p:spPr>
            <a:xfrm>
              <a:off x="7253725" y="-68500"/>
              <a:ext cx="2228013" cy="2228013"/>
            </a:xfrm>
            <a:prstGeom prst="rect">
              <a:avLst/>
            </a:prstGeom>
            <a:noFill/>
            <a:ln>
              <a:noFill/>
            </a:ln>
          </p:spPr>
        </p:pic>
        <p:sp>
          <p:nvSpPr>
            <p:cNvPr id="243" name="Google Shape;243;p34"/>
            <p:cNvSpPr txBox="1"/>
            <p:nvPr/>
          </p:nvSpPr>
          <p:spPr>
            <a:xfrm>
              <a:off x="7479588" y="117763"/>
              <a:ext cx="1776300" cy="185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608">
                  <a:solidFill>
                    <a:srgbClr val="00FFFF"/>
                  </a:solidFill>
                  <a:latin typeface="Calibri"/>
                  <a:ea typeface="Calibri"/>
                  <a:cs typeface="Calibri"/>
                  <a:sym typeface="Calibri"/>
                </a:rPr>
                <a:t>The teacher will walk around and tap you on the shoulder when it’s your turn to perform. </a:t>
              </a:r>
              <a:endParaRPr sz="900">
                <a:latin typeface="Calibri"/>
                <a:ea typeface="Calibri"/>
                <a:cs typeface="Calibri"/>
                <a:sym typeface="Calibri"/>
              </a:endParaRPr>
            </a:p>
          </p:txBody>
        </p:sp>
      </p:grpSp>
      <p:grpSp>
        <p:nvGrpSpPr>
          <p:cNvPr id="244" name="Google Shape;244;p34"/>
          <p:cNvGrpSpPr/>
          <p:nvPr/>
        </p:nvGrpSpPr>
        <p:grpSpPr>
          <a:xfrm>
            <a:off x="291031" y="2763532"/>
            <a:ext cx="3854016" cy="2228013"/>
            <a:chOff x="122125" y="1896350"/>
            <a:chExt cx="2228013" cy="2228013"/>
          </a:xfrm>
        </p:grpSpPr>
        <p:pic>
          <p:nvPicPr>
            <p:cNvPr id="245" name="Google Shape;245;p34"/>
            <p:cNvPicPr preferRelativeResize="0"/>
            <p:nvPr/>
          </p:nvPicPr>
          <p:blipFill>
            <a:blip r:embed="rId8">
              <a:alphaModFix/>
            </a:blip>
            <a:stretch>
              <a:fillRect/>
            </a:stretch>
          </p:blipFill>
          <p:spPr>
            <a:xfrm>
              <a:off x="122125" y="1896350"/>
              <a:ext cx="2228013" cy="2228013"/>
            </a:xfrm>
            <a:prstGeom prst="rect">
              <a:avLst/>
            </a:prstGeom>
            <a:noFill/>
            <a:ln>
              <a:noFill/>
            </a:ln>
          </p:spPr>
        </p:pic>
        <p:sp>
          <p:nvSpPr>
            <p:cNvPr id="246" name="Google Shape;246;p34"/>
            <p:cNvSpPr txBox="1"/>
            <p:nvPr/>
          </p:nvSpPr>
          <p:spPr>
            <a:xfrm>
              <a:off x="366270" y="1978711"/>
              <a:ext cx="1797900" cy="200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308">
                  <a:solidFill>
                    <a:srgbClr val="00FF00"/>
                  </a:solidFill>
                  <a:latin typeface="Calibri"/>
                  <a:ea typeface="Calibri"/>
                  <a:cs typeface="Calibri"/>
                  <a:sym typeface="Calibri"/>
                </a:rPr>
                <a:t>The teacher will decide an order so take a note of who goes before you. Rehearse this so it flows with some fluidity. You can play with overlapping some of the pieces and/or repetition and/or pause between sections. Perhaps some of you working with the same lines will perform together or in canon. </a:t>
              </a:r>
              <a:endParaRPr sz="600">
                <a:latin typeface="Calibri"/>
                <a:ea typeface="Calibri"/>
                <a:cs typeface="Calibri"/>
                <a:sym typeface="Calibri"/>
              </a:endParaRPr>
            </a:p>
          </p:txBody>
        </p:sp>
      </p:grpSp>
      <p:grpSp>
        <p:nvGrpSpPr>
          <p:cNvPr id="247" name="Google Shape;247;p34"/>
          <p:cNvGrpSpPr/>
          <p:nvPr/>
        </p:nvGrpSpPr>
        <p:grpSpPr>
          <a:xfrm>
            <a:off x="4334850" y="2763525"/>
            <a:ext cx="2228013" cy="2228013"/>
            <a:chOff x="6151113" y="1948925"/>
            <a:chExt cx="2228013" cy="2228013"/>
          </a:xfrm>
        </p:grpSpPr>
        <p:pic>
          <p:nvPicPr>
            <p:cNvPr id="248" name="Google Shape;248;p34"/>
            <p:cNvPicPr preferRelativeResize="0"/>
            <p:nvPr/>
          </p:nvPicPr>
          <p:blipFill>
            <a:blip r:embed="rId8">
              <a:alphaModFix/>
            </a:blip>
            <a:stretch>
              <a:fillRect/>
            </a:stretch>
          </p:blipFill>
          <p:spPr>
            <a:xfrm>
              <a:off x="6151113" y="1948925"/>
              <a:ext cx="2228013" cy="2228013"/>
            </a:xfrm>
            <a:prstGeom prst="rect">
              <a:avLst/>
            </a:prstGeom>
            <a:noFill/>
            <a:ln>
              <a:noFill/>
            </a:ln>
          </p:spPr>
        </p:pic>
        <p:sp>
          <p:nvSpPr>
            <p:cNvPr id="249" name="Google Shape;249;p34"/>
            <p:cNvSpPr txBox="1"/>
            <p:nvPr/>
          </p:nvSpPr>
          <p:spPr>
            <a:xfrm>
              <a:off x="6445200" y="2288850"/>
              <a:ext cx="1776300" cy="163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508">
                  <a:solidFill>
                    <a:srgbClr val="FFFF00"/>
                  </a:solidFill>
                  <a:latin typeface="Calibri"/>
                  <a:ea typeface="Calibri"/>
                  <a:cs typeface="Calibri"/>
                  <a:sym typeface="Calibri"/>
                </a:rPr>
                <a:t>Add an underscore and dramatic lighting if available. </a:t>
              </a:r>
              <a:endParaRPr sz="1508">
                <a:solidFill>
                  <a:srgbClr val="FFFF00"/>
                </a:solidFill>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 sz="1508">
                  <a:solidFill>
                    <a:srgbClr val="FFFF00"/>
                  </a:solidFill>
                  <a:latin typeface="Calibri"/>
                  <a:ea typeface="Calibri"/>
                  <a:cs typeface="Calibri"/>
                  <a:sym typeface="Calibri"/>
                </a:rPr>
                <a:t>Perform again with sound and lighting. </a:t>
              </a:r>
              <a:endParaRPr sz="800">
                <a:solidFill>
                  <a:srgbClr val="FFFF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1000"/>
                                        <p:tgtEl>
                                          <p:spTgt spid="2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fade">
                                      <p:cBhvr>
                                        <p:cTn id="17" dur="1000"/>
                                        <p:tgtEl>
                                          <p:spTgt spid="2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1"/>
                                        </p:tgtEl>
                                        <p:attrNameLst>
                                          <p:attrName>style.visibility</p:attrName>
                                        </p:attrNameLst>
                                      </p:cBhvr>
                                      <p:to>
                                        <p:strVal val="visible"/>
                                      </p:to>
                                    </p:set>
                                    <p:animEffect transition="in" filter="fade">
                                      <p:cBhvr>
                                        <p:cTn id="22" dur="1000"/>
                                        <p:tgtEl>
                                          <p:spTgt spid="2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fade">
                                      <p:cBhvr>
                                        <p:cTn id="27" dur="1000"/>
                                        <p:tgtEl>
                                          <p:spTgt spid="2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
                                        </p:tgtEl>
                                        <p:attrNameLst>
                                          <p:attrName>style.visibility</p:attrName>
                                        </p:attrNameLst>
                                      </p:cBhvr>
                                      <p:to>
                                        <p:strVal val="visible"/>
                                      </p:to>
                                    </p:set>
                                    <p:animEffect transition="in" filter="fade">
                                      <p:cBhvr>
                                        <p:cTn id="32" dur="1000"/>
                                        <p:tgtEl>
                                          <p:spTgt spid="2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8"/>
                                        </p:tgtEl>
                                        <p:attrNameLst>
                                          <p:attrName>style.visibility</p:attrName>
                                        </p:attrNameLst>
                                      </p:cBhvr>
                                      <p:to>
                                        <p:strVal val="visible"/>
                                      </p:to>
                                    </p:set>
                                    <p:animEffect transition="in" filter="fade">
                                      <p:cBhvr>
                                        <p:cTn id="3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1303800" y="0"/>
            <a:ext cx="3946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EXCERPTS: Small Group Work</a:t>
            </a:r>
            <a:endParaRPr/>
          </a:p>
        </p:txBody>
      </p:sp>
      <p:sp>
        <p:nvSpPr>
          <p:cNvPr id="255" name="Google Shape;255;p35"/>
          <p:cNvSpPr txBox="1"/>
          <p:nvPr/>
        </p:nvSpPr>
        <p:spPr>
          <a:xfrm>
            <a:off x="5183150" y="79700"/>
            <a:ext cx="3721800" cy="523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solidFill>
                  <a:srgbClr val="FFFFFF"/>
                </a:solidFill>
                <a:latin typeface="Calibri"/>
                <a:ea typeface="Calibri"/>
                <a:cs typeface="Calibri"/>
                <a:sym typeface="Calibri"/>
              </a:rPr>
              <a:t>This slide can be used as an instructional slide or the teacher can manage all of this verbally if it’s a distraction. </a:t>
            </a:r>
            <a:endParaRPr sz="1100">
              <a:solidFill>
                <a:srgbClr val="FFFFFF"/>
              </a:solidFill>
              <a:latin typeface="Calibri"/>
              <a:ea typeface="Calibri"/>
              <a:cs typeface="Calibri"/>
              <a:sym typeface="Calibri"/>
            </a:endParaRPr>
          </a:p>
        </p:txBody>
      </p:sp>
      <p:pic>
        <p:nvPicPr>
          <p:cNvPr id="256" name="Google Shape;256;p35"/>
          <p:cNvPicPr preferRelativeResize="0"/>
          <p:nvPr/>
        </p:nvPicPr>
        <p:blipFill rotWithShape="1">
          <a:blip r:embed="rId3">
            <a:alphaModFix/>
          </a:blip>
          <a:srcRect l="7855" t="39534" r="8399" b="33699"/>
          <a:stretch/>
        </p:blipFill>
        <p:spPr>
          <a:xfrm>
            <a:off x="0" y="0"/>
            <a:ext cx="1400775" cy="447725"/>
          </a:xfrm>
          <a:prstGeom prst="rect">
            <a:avLst/>
          </a:prstGeom>
          <a:noFill/>
          <a:ln>
            <a:noFill/>
          </a:ln>
        </p:spPr>
      </p:pic>
      <p:grpSp>
        <p:nvGrpSpPr>
          <p:cNvPr id="257" name="Google Shape;257;p35"/>
          <p:cNvGrpSpPr/>
          <p:nvPr/>
        </p:nvGrpSpPr>
        <p:grpSpPr>
          <a:xfrm>
            <a:off x="34728" y="502144"/>
            <a:ext cx="2391326" cy="2362139"/>
            <a:chOff x="232177" y="1016738"/>
            <a:chExt cx="2228013" cy="2228013"/>
          </a:xfrm>
        </p:grpSpPr>
        <p:pic>
          <p:nvPicPr>
            <p:cNvPr id="258" name="Google Shape;258;p35"/>
            <p:cNvPicPr preferRelativeResize="0"/>
            <p:nvPr/>
          </p:nvPicPr>
          <p:blipFill>
            <a:blip r:embed="rId4">
              <a:alphaModFix/>
            </a:blip>
            <a:stretch>
              <a:fillRect/>
            </a:stretch>
          </p:blipFill>
          <p:spPr>
            <a:xfrm>
              <a:off x="232177" y="1016738"/>
              <a:ext cx="2228013" cy="2228013"/>
            </a:xfrm>
            <a:prstGeom prst="rect">
              <a:avLst/>
            </a:prstGeom>
            <a:noFill/>
            <a:ln>
              <a:noFill/>
            </a:ln>
          </p:spPr>
        </p:pic>
        <p:sp>
          <p:nvSpPr>
            <p:cNvPr id="259" name="Google Shape;259;p35"/>
            <p:cNvSpPr txBox="1"/>
            <p:nvPr/>
          </p:nvSpPr>
          <p:spPr>
            <a:xfrm>
              <a:off x="470970" y="1170004"/>
              <a:ext cx="1986900" cy="190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a:solidFill>
                    <a:srgbClr val="FF0000"/>
                  </a:solidFill>
                  <a:latin typeface="Calibri"/>
                  <a:ea typeface="Calibri"/>
                  <a:cs typeface="Calibri"/>
                  <a:sym typeface="Calibri"/>
                </a:rPr>
                <a:t>On the next slides are selected excerpts from the poem. </a:t>
              </a:r>
              <a:endParaRPr sz="1700">
                <a:solidFill>
                  <a:srgbClr val="FF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700">
                  <a:solidFill>
                    <a:srgbClr val="FF0000"/>
                  </a:solidFill>
                  <a:latin typeface="Calibri"/>
                  <a:ea typeface="Calibri"/>
                  <a:cs typeface="Calibri"/>
                  <a:sym typeface="Calibri"/>
                </a:rPr>
                <a:t>Divide into 6 groups - or fewer, depending on the size of the class.</a:t>
              </a:r>
              <a:endParaRPr sz="600">
                <a:solidFill>
                  <a:srgbClr val="FF0000"/>
                </a:solidFill>
                <a:latin typeface="Calibri"/>
                <a:ea typeface="Calibri"/>
                <a:cs typeface="Calibri"/>
                <a:sym typeface="Calibri"/>
              </a:endParaRPr>
            </a:p>
          </p:txBody>
        </p:sp>
      </p:grpSp>
      <p:grpSp>
        <p:nvGrpSpPr>
          <p:cNvPr id="260" name="Google Shape;260;p35"/>
          <p:cNvGrpSpPr/>
          <p:nvPr/>
        </p:nvGrpSpPr>
        <p:grpSpPr>
          <a:xfrm>
            <a:off x="2344393" y="2861107"/>
            <a:ext cx="3000019" cy="2228013"/>
            <a:chOff x="2662050" y="1200025"/>
            <a:chExt cx="2228013" cy="2228013"/>
          </a:xfrm>
        </p:grpSpPr>
        <p:pic>
          <p:nvPicPr>
            <p:cNvPr id="261" name="Google Shape;261;p35"/>
            <p:cNvPicPr preferRelativeResize="0"/>
            <p:nvPr/>
          </p:nvPicPr>
          <p:blipFill>
            <a:blip r:embed="rId4">
              <a:alphaModFix/>
            </a:blip>
            <a:stretch>
              <a:fillRect/>
            </a:stretch>
          </p:blipFill>
          <p:spPr>
            <a:xfrm>
              <a:off x="2662050" y="1200025"/>
              <a:ext cx="2228013" cy="2228013"/>
            </a:xfrm>
            <a:prstGeom prst="rect">
              <a:avLst/>
            </a:prstGeom>
            <a:noFill/>
            <a:ln>
              <a:noFill/>
            </a:ln>
          </p:spPr>
        </p:pic>
        <p:sp>
          <p:nvSpPr>
            <p:cNvPr id="262" name="Google Shape;262;p35"/>
            <p:cNvSpPr txBox="1"/>
            <p:nvPr/>
          </p:nvSpPr>
          <p:spPr>
            <a:xfrm>
              <a:off x="2858231" y="1317218"/>
              <a:ext cx="1970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a:solidFill>
                    <a:srgbClr val="00FFFF"/>
                  </a:solidFill>
                  <a:latin typeface="Calibri"/>
                  <a:ea typeface="Calibri"/>
                  <a:cs typeface="Calibri"/>
                  <a:sym typeface="Calibri"/>
                </a:rPr>
                <a:t>Experiment with groups freezing while others perform; groups performing just their movements/gestures while others perform; groups performing in a whisper/ very low volume while one group performs aloud.</a:t>
              </a:r>
              <a:endParaRPr sz="1908">
                <a:solidFill>
                  <a:srgbClr val="9900FF"/>
                </a:solidFill>
                <a:latin typeface="Calibri"/>
                <a:ea typeface="Calibri"/>
                <a:cs typeface="Calibri"/>
                <a:sym typeface="Calibri"/>
              </a:endParaRPr>
            </a:p>
          </p:txBody>
        </p:sp>
      </p:grpSp>
      <p:grpSp>
        <p:nvGrpSpPr>
          <p:cNvPr id="263" name="Google Shape;263;p35"/>
          <p:cNvGrpSpPr/>
          <p:nvPr/>
        </p:nvGrpSpPr>
        <p:grpSpPr>
          <a:xfrm>
            <a:off x="116375" y="2918700"/>
            <a:ext cx="2228013" cy="2228013"/>
            <a:chOff x="7253725" y="-68500"/>
            <a:chExt cx="2228013" cy="2228013"/>
          </a:xfrm>
        </p:grpSpPr>
        <p:pic>
          <p:nvPicPr>
            <p:cNvPr id="264" name="Google Shape;264;p35"/>
            <p:cNvPicPr preferRelativeResize="0"/>
            <p:nvPr/>
          </p:nvPicPr>
          <p:blipFill>
            <a:blip r:embed="rId4">
              <a:alphaModFix/>
            </a:blip>
            <a:stretch>
              <a:fillRect/>
            </a:stretch>
          </p:blipFill>
          <p:spPr>
            <a:xfrm>
              <a:off x="7253725" y="-68500"/>
              <a:ext cx="2228013" cy="2228013"/>
            </a:xfrm>
            <a:prstGeom prst="rect">
              <a:avLst/>
            </a:prstGeom>
            <a:noFill/>
            <a:ln>
              <a:noFill/>
            </a:ln>
          </p:spPr>
        </p:pic>
        <p:sp>
          <p:nvSpPr>
            <p:cNvPr id="265" name="Google Shape;265;p35"/>
            <p:cNvSpPr txBox="1"/>
            <p:nvPr/>
          </p:nvSpPr>
          <p:spPr>
            <a:xfrm>
              <a:off x="7479588" y="117763"/>
              <a:ext cx="17763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00FF00"/>
                  </a:solidFill>
                  <a:latin typeface="Calibri"/>
                  <a:ea typeface="Calibri"/>
                  <a:cs typeface="Calibri"/>
                  <a:sym typeface="Calibri"/>
                </a:rPr>
                <a:t>Now all groups can perform together in a cycle, repeating their section a few times until each group is absolutely confident. </a:t>
              </a:r>
              <a:endParaRPr sz="700">
                <a:latin typeface="Calibri"/>
                <a:ea typeface="Calibri"/>
                <a:cs typeface="Calibri"/>
                <a:sym typeface="Calibri"/>
              </a:endParaRPr>
            </a:p>
          </p:txBody>
        </p:sp>
      </p:grpSp>
      <p:grpSp>
        <p:nvGrpSpPr>
          <p:cNvPr id="266" name="Google Shape;266;p35"/>
          <p:cNvGrpSpPr/>
          <p:nvPr/>
        </p:nvGrpSpPr>
        <p:grpSpPr>
          <a:xfrm>
            <a:off x="2426057" y="516641"/>
            <a:ext cx="4861746" cy="2228013"/>
            <a:chOff x="-13639" y="1896350"/>
            <a:chExt cx="2228013" cy="2228013"/>
          </a:xfrm>
        </p:grpSpPr>
        <p:pic>
          <p:nvPicPr>
            <p:cNvPr id="267" name="Google Shape;267;p35"/>
            <p:cNvPicPr preferRelativeResize="0"/>
            <p:nvPr/>
          </p:nvPicPr>
          <p:blipFill>
            <a:blip r:embed="rId4">
              <a:alphaModFix/>
            </a:blip>
            <a:stretch>
              <a:fillRect/>
            </a:stretch>
          </p:blipFill>
          <p:spPr>
            <a:xfrm>
              <a:off x="-13639" y="1896350"/>
              <a:ext cx="2228013" cy="2228013"/>
            </a:xfrm>
            <a:prstGeom prst="rect">
              <a:avLst/>
            </a:prstGeom>
            <a:noFill/>
            <a:ln>
              <a:noFill/>
            </a:ln>
          </p:spPr>
        </p:pic>
        <p:sp>
          <p:nvSpPr>
            <p:cNvPr id="268" name="Google Shape;268;p35"/>
            <p:cNvSpPr txBox="1"/>
            <p:nvPr/>
          </p:nvSpPr>
          <p:spPr>
            <a:xfrm>
              <a:off x="249385" y="1978709"/>
              <a:ext cx="18033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FF9900"/>
                  </a:solidFill>
                  <a:latin typeface="Calibri"/>
                  <a:ea typeface="Calibri"/>
                  <a:cs typeface="Calibri"/>
                  <a:sym typeface="Calibri"/>
                </a:rPr>
                <a:t>Each group picks/is given one of the excerpts to learn to perform in unison. All work must be in unison, including movement and gesture that is selected to bring the section to life. (If you’ve done any Greek choral work with the class, you can remind them of that choral speaking with bold gestures.)</a:t>
              </a:r>
              <a:endParaRPr sz="500">
                <a:latin typeface="Calibri"/>
                <a:ea typeface="Calibri"/>
                <a:cs typeface="Calibri"/>
                <a:sym typeface="Calibri"/>
              </a:endParaRPr>
            </a:p>
          </p:txBody>
        </p:sp>
      </p:grpSp>
      <p:grpSp>
        <p:nvGrpSpPr>
          <p:cNvPr id="269" name="Google Shape;269;p35"/>
          <p:cNvGrpSpPr/>
          <p:nvPr/>
        </p:nvGrpSpPr>
        <p:grpSpPr>
          <a:xfrm>
            <a:off x="5352026" y="3004550"/>
            <a:ext cx="1928125" cy="1994555"/>
            <a:chOff x="5143763" y="213899"/>
            <a:chExt cx="2228016" cy="2394999"/>
          </a:xfrm>
        </p:grpSpPr>
        <p:pic>
          <p:nvPicPr>
            <p:cNvPr id="270" name="Google Shape;270;p35"/>
            <p:cNvPicPr preferRelativeResize="0"/>
            <p:nvPr/>
          </p:nvPicPr>
          <p:blipFill>
            <a:blip r:embed="rId4">
              <a:alphaModFix/>
            </a:blip>
            <a:stretch>
              <a:fillRect/>
            </a:stretch>
          </p:blipFill>
          <p:spPr>
            <a:xfrm>
              <a:off x="5143763" y="213899"/>
              <a:ext cx="2228016" cy="2394999"/>
            </a:xfrm>
            <a:prstGeom prst="rect">
              <a:avLst/>
            </a:prstGeom>
            <a:noFill/>
            <a:ln>
              <a:noFill/>
            </a:ln>
          </p:spPr>
        </p:pic>
        <p:sp>
          <p:nvSpPr>
            <p:cNvPr id="271" name="Google Shape;271;p35"/>
            <p:cNvSpPr txBox="1"/>
            <p:nvPr/>
          </p:nvSpPr>
          <p:spPr>
            <a:xfrm>
              <a:off x="5332316" y="407373"/>
              <a:ext cx="1864200" cy="192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a:solidFill>
                    <a:srgbClr val="4A86E8"/>
                  </a:solidFill>
                  <a:latin typeface="Calibri"/>
                  <a:ea typeface="Calibri"/>
                  <a:cs typeface="Calibri"/>
                  <a:sym typeface="Calibri"/>
                </a:rPr>
                <a:t>Make some choices as to how you will put it all together and add music/ lights if you choose.</a:t>
              </a:r>
              <a:r>
                <a:rPr lang="en" sz="1700">
                  <a:solidFill>
                    <a:srgbClr val="4A86E8"/>
                  </a:solidFill>
                  <a:latin typeface="Calibri"/>
                  <a:ea typeface="Calibri"/>
                  <a:cs typeface="Calibri"/>
                  <a:sym typeface="Calibri"/>
                </a:rPr>
                <a:t> </a:t>
              </a:r>
              <a:endParaRPr/>
            </a:p>
          </p:txBody>
        </p:sp>
      </p:grpSp>
      <p:grpSp>
        <p:nvGrpSpPr>
          <p:cNvPr id="272" name="Google Shape;272;p35"/>
          <p:cNvGrpSpPr/>
          <p:nvPr/>
        </p:nvGrpSpPr>
        <p:grpSpPr>
          <a:xfrm>
            <a:off x="7333296" y="572707"/>
            <a:ext cx="1810706" cy="1937702"/>
            <a:chOff x="6151113" y="1948925"/>
            <a:chExt cx="2228013" cy="2228013"/>
          </a:xfrm>
        </p:grpSpPr>
        <p:pic>
          <p:nvPicPr>
            <p:cNvPr id="273" name="Google Shape;273;p35"/>
            <p:cNvPicPr preferRelativeResize="0"/>
            <p:nvPr/>
          </p:nvPicPr>
          <p:blipFill>
            <a:blip r:embed="rId4">
              <a:alphaModFix/>
            </a:blip>
            <a:stretch>
              <a:fillRect/>
            </a:stretch>
          </p:blipFill>
          <p:spPr>
            <a:xfrm>
              <a:off x="6151113" y="1948925"/>
              <a:ext cx="2228013" cy="2228013"/>
            </a:xfrm>
            <a:prstGeom prst="rect">
              <a:avLst/>
            </a:prstGeom>
            <a:noFill/>
            <a:ln>
              <a:noFill/>
            </a:ln>
          </p:spPr>
        </p:pic>
        <p:sp>
          <p:nvSpPr>
            <p:cNvPr id="274" name="Google Shape;274;p35"/>
            <p:cNvSpPr txBox="1"/>
            <p:nvPr/>
          </p:nvSpPr>
          <p:spPr>
            <a:xfrm>
              <a:off x="6445199" y="2183336"/>
              <a:ext cx="1776300" cy="180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FFF00"/>
                  </a:solidFill>
                  <a:latin typeface="Calibri"/>
                  <a:ea typeface="Calibri"/>
                  <a:cs typeface="Calibri"/>
                  <a:sym typeface="Calibri"/>
                </a:rPr>
                <a:t>Experiment with volume and pace. Make sure the group is working very tightly. </a:t>
              </a:r>
              <a:endParaRPr sz="600">
                <a:solidFill>
                  <a:srgbClr val="FFFF00"/>
                </a:solidFill>
                <a:latin typeface="Calibri"/>
                <a:ea typeface="Calibri"/>
                <a:cs typeface="Calibri"/>
                <a:sym typeface="Calibri"/>
              </a:endParaRPr>
            </a:p>
          </p:txBody>
        </p:sp>
      </p:grpSp>
      <p:grpSp>
        <p:nvGrpSpPr>
          <p:cNvPr id="275" name="Google Shape;275;p35"/>
          <p:cNvGrpSpPr/>
          <p:nvPr/>
        </p:nvGrpSpPr>
        <p:grpSpPr>
          <a:xfrm>
            <a:off x="7280150" y="2510400"/>
            <a:ext cx="1856100" cy="2401200"/>
            <a:chOff x="7280150" y="2510400"/>
            <a:chExt cx="1856100" cy="2401200"/>
          </a:xfrm>
        </p:grpSpPr>
        <p:pic>
          <p:nvPicPr>
            <p:cNvPr id="276" name="Google Shape;276;p35"/>
            <p:cNvPicPr preferRelativeResize="0"/>
            <p:nvPr/>
          </p:nvPicPr>
          <p:blipFill rotWithShape="1">
            <a:blip r:embed="rId5">
              <a:alphaModFix/>
            </a:blip>
            <a:srcRect r="28243"/>
            <a:stretch/>
          </p:blipFill>
          <p:spPr>
            <a:xfrm>
              <a:off x="8704808" y="4411425"/>
              <a:ext cx="321268" cy="447725"/>
            </a:xfrm>
            <a:prstGeom prst="rect">
              <a:avLst/>
            </a:prstGeom>
            <a:noFill/>
            <a:ln>
              <a:noFill/>
            </a:ln>
          </p:spPr>
        </p:pic>
        <p:sp>
          <p:nvSpPr>
            <p:cNvPr id="277" name="Google Shape;277;p35"/>
            <p:cNvSpPr txBox="1"/>
            <p:nvPr/>
          </p:nvSpPr>
          <p:spPr>
            <a:xfrm>
              <a:off x="7280150" y="2510400"/>
              <a:ext cx="18561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1"/>
                  </a:solidFill>
                </a:rPr>
                <a:t>Possible Underscores</a:t>
              </a:r>
              <a:endParaRPr sz="1200">
                <a:solidFill>
                  <a:schemeClr val="lt1"/>
                </a:solidFill>
              </a:endParaRPr>
            </a:p>
            <a:p>
              <a:pPr marL="0" lvl="0" indent="0" algn="l" rtl="0">
                <a:spcBef>
                  <a:spcPts val="0"/>
                </a:spcBef>
                <a:spcAft>
                  <a:spcPts val="0"/>
                </a:spcAft>
                <a:buNone/>
              </a:pPr>
              <a:r>
                <a:rPr lang="en" sz="1200" u="sng">
                  <a:solidFill>
                    <a:schemeClr val="accent5"/>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Ambient Build Up Music (Audionautics - Navajo Nights)</a:t>
              </a:r>
              <a:br>
                <a:rPr lang="en" sz="1200">
                  <a:solidFill>
                    <a:schemeClr val="dk1"/>
                  </a:solidFill>
                  <a:latin typeface="Calibri"/>
                  <a:ea typeface="Calibri"/>
                  <a:cs typeface="Calibri"/>
                  <a:sym typeface="Calibri"/>
                </a:rPr>
              </a:br>
              <a:br>
                <a:rPr lang="en" sz="1200">
                  <a:solidFill>
                    <a:schemeClr val="dk1"/>
                  </a:solidFill>
                  <a:latin typeface="Calibri"/>
                  <a:ea typeface="Calibri"/>
                  <a:cs typeface="Calibri"/>
                  <a:sym typeface="Calibri"/>
                </a:rPr>
              </a:br>
              <a:r>
                <a:rPr lang="en" sz="1200" u="sng">
                  <a:solidFill>
                    <a:schemeClr val="accent5"/>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Emotional Build Up Music -Moving Worlds (Secession Studios)</a:t>
              </a:r>
              <a:br>
                <a:rPr lang="en" sz="1200">
                  <a:solidFill>
                    <a:schemeClr val="dk1"/>
                  </a:solidFill>
                  <a:latin typeface="Calibri"/>
                  <a:ea typeface="Calibri"/>
                  <a:cs typeface="Calibri"/>
                  <a:sym typeface="Calibri"/>
                </a:rPr>
              </a:br>
              <a:br>
                <a:rPr lang="en" sz="1200">
                  <a:solidFill>
                    <a:schemeClr val="dk1"/>
                  </a:solidFill>
                  <a:latin typeface="Calibri"/>
                  <a:ea typeface="Calibri"/>
                  <a:cs typeface="Calibri"/>
                  <a:sym typeface="Calibri"/>
                </a:rPr>
              </a:br>
              <a:r>
                <a:rPr lang="en" sz="1200" u="sng">
                  <a:solidFill>
                    <a:schemeClr val="accent5"/>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Star Spangled Banner - Epic Trailer Version (Hidden Citizens)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1000"/>
                                        <p:tgtEl>
                                          <p:spTgt spid="2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1000"/>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
                                        </p:tgtEl>
                                        <p:attrNameLst>
                                          <p:attrName>style.visibility</p:attrName>
                                        </p:attrNameLst>
                                      </p:cBhvr>
                                      <p:to>
                                        <p:strVal val="visible"/>
                                      </p:to>
                                    </p:set>
                                    <p:animEffect transition="in" filter="fade">
                                      <p:cBhvr>
                                        <p:cTn id="22" dur="1000"/>
                                        <p:tgtEl>
                                          <p:spTgt spid="2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0"/>
                                        </p:tgtEl>
                                        <p:attrNameLst>
                                          <p:attrName>style.visibility</p:attrName>
                                        </p:attrNameLst>
                                      </p:cBhvr>
                                      <p:to>
                                        <p:strVal val="visible"/>
                                      </p:to>
                                    </p:set>
                                    <p:animEffect transition="in" filter="fade">
                                      <p:cBhvr>
                                        <p:cTn id="27" dur="1000"/>
                                        <p:tgtEl>
                                          <p:spTgt spid="2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9"/>
                                        </p:tgtEl>
                                        <p:attrNameLst>
                                          <p:attrName>style.visibility</p:attrName>
                                        </p:attrNameLst>
                                      </p:cBhvr>
                                      <p:to>
                                        <p:strVal val="visible"/>
                                      </p:to>
                                    </p:set>
                                    <p:animEffect transition="in" filter="fade">
                                      <p:cBhvr>
                                        <p:cTn id="32" dur="1000"/>
                                        <p:tgtEl>
                                          <p:spTgt spid="2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5"/>
                                        </p:tgtEl>
                                        <p:attrNameLst>
                                          <p:attrName>style.visibility</p:attrName>
                                        </p:attrNameLst>
                                      </p:cBhvr>
                                      <p:to>
                                        <p:strVal val="visible"/>
                                      </p:to>
                                    </p:set>
                                    <p:animEffect transition="in" filter="fade">
                                      <p:cBhvr>
                                        <p:cTn id="37"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6"/>
          <p:cNvPicPr preferRelativeResize="0"/>
          <p:nvPr/>
        </p:nvPicPr>
        <p:blipFill>
          <a:blip r:embed="rId3">
            <a:alphaModFix/>
          </a:blip>
          <a:stretch>
            <a:fillRect/>
          </a:stretch>
        </p:blipFill>
        <p:spPr>
          <a:xfrm>
            <a:off x="6106900" y="131550"/>
            <a:ext cx="2972100" cy="2533900"/>
          </a:xfrm>
          <a:prstGeom prst="rect">
            <a:avLst/>
          </a:prstGeom>
          <a:noFill/>
          <a:ln>
            <a:noFill/>
          </a:ln>
        </p:spPr>
      </p:pic>
      <p:pic>
        <p:nvPicPr>
          <p:cNvPr id="283" name="Google Shape;283;p36"/>
          <p:cNvPicPr preferRelativeResize="0"/>
          <p:nvPr/>
        </p:nvPicPr>
        <p:blipFill>
          <a:blip r:embed="rId4">
            <a:alphaModFix/>
          </a:blip>
          <a:stretch>
            <a:fillRect/>
          </a:stretch>
        </p:blipFill>
        <p:spPr>
          <a:xfrm>
            <a:off x="6023900" y="2640050"/>
            <a:ext cx="3051800" cy="2428550"/>
          </a:xfrm>
          <a:prstGeom prst="rect">
            <a:avLst/>
          </a:prstGeom>
          <a:noFill/>
          <a:ln>
            <a:noFill/>
          </a:ln>
        </p:spPr>
      </p:pic>
      <p:pic>
        <p:nvPicPr>
          <p:cNvPr id="284" name="Google Shape;284;p36"/>
          <p:cNvPicPr preferRelativeResize="0"/>
          <p:nvPr/>
        </p:nvPicPr>
        <p:blipFill>
          <a:blip r:embed="rId5">
            <a:alphaModFix/>
          </a:blip>
          <a:stretch>
            <a:fillRect/>
          </a:stretch>
        </p:blipFill>
        <p:spPr>
          <a:xfrm>
            <a:off x="3031975" y="2585050"/>
            <a:ext cx="3051800" cy="2508950"/>
          </a:xfrm>
          <a:prstGeom prst="rect">
            <a:avLst/>
          </a:prstGeom>
          <a:noFill/>
          <a:ln>
            <a:noFill/>
          </a:ln>
        </p:spPr>
      </p:pic>
      <p:pic>
        <p:nvPicPr>
          <p:cNvPr id="285" name="Google Shape;285;p36"/>
          <p:cNvPicPr preferRelativeResize="0"/>
          <p:nvPr/>
        </p:nvPicPr>
        <p:blipFill>
          <a:blip r:embed="rId6">
            <a:alphaModFix/>
          </a:blip>
          <a:stretch>
            <a:fillRect/>
          </a:stretch>
        </p:blipFill>
        <p:spPr>
          <a:xfrm>
            <a:off x="102475" y="72575"/>
            <a:ext cx="2972100" cy="2618275"/>
          </a:xfrm>
          <a:prstGeom prst="rect">
            <a:avLst/>
          </a:prstGeom>
          <a:noFill/>
          <a:ln>
            <a:noFill/>
          </a:ln>
        </p:spPr>
      </p:pic>
      <p:pic>
        <p:nvPicPr>
          <p:cNvPr id="286" name="Google Shape;286;p36"/>
          <p:cNvPicPr preferRelativeResize="0"/>
          <p:nvPr/>
        </p:nvPicPr>
        <p:blipFill>
          <a:blip r:embed="rId7">
            <a:alphaModFix/>
          </a:blip>
          <a:stretch>
            <a:fillRect/>
          </a:stretch>
        </p:blipFill>
        <p:spPr>
          <a:xfrm>
            <a:off x="3051800" y="106150"/>
            <a:ext cx="3051800" cy="2559300"/>
          </a:xfrm>
          <a:prstGeom prst="rect">
            <a:avLst/>
          </a:prstGeom>
          <a:noFill/>
          <a:ln>
            <a:noFill/>
          </a:ln>
        </p:spPr>
      </p:pic>
      <p:pic>
        <p:nvPicPr>
          <p:cNvPr id="287" name="Google Shape;287;p36"/>
          <p:cNvPicPr preferRelativeResize="0"/>
          <p:nvPr/>
        </p:nvPicPr>
        <p:blipFill>
          <a:blip r:embed="rId8">
            <a:alphaModFix/>
          </a:blip>
          <a:stretch>
            <a:fillRect/>
          </a:stretch>
        </p:blipFill>
        <p:spPr>
          <a:xfrm>
            <a:off x="88525" y="2585050"/>
            <a:ext cx="3000000" cy="2508950"/>
          </a:xfrm>
          <a:prstGeom prst="rect">
            <a:avLst/>
          </a:prstGeom>
          <a:noFill/>
          <a:ln>
            <a:noFill/>
          </a:ln>
        </p:spPr>
      </p:pic>
      <p:sp>
        <p:nvSpPr>
          <p:cNvPr id="288" name="Google Shape;288;p36"/>
          <p:cNvSpPr txBox="1"/>
          <p:nvPr/>
        </p:nvSpPr>
        <p:spPr>
          <a:xfrm>
            <a:off x="250525" y="261925"/>
            <a:ext cx="2704500" cy="209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FFFF00"/>
                </a:solidFill>
                <a:latin typeface="Calibri"/>
                <a:ea typeface="Calibri"/>
                <a:cs typeface="Calibri"/>
                <a:sym typeface="Calibri"/>
              </a:rPr>
              <a:t>And no one shall make them afraid</a:t>
            </a:r>
            <a:endParaRPr sz="1300" b="1">
              <a:solidFill>
                <a:srgbClr val="FFFF00"/>
              </a:solidFill>
              <a:latin typeface="Calibri"/>
              <a:ea typeface="Calibri"/>
              <a:cs typeface="Calibri"/>
              <a:sym typeface="Calibri"/>
            </a:endParaRPr>
          </a:p>
          <a:p>
            <a:pPr marL="0" lvl="0" indent="0" algn="l" rtl="0">
              <a:spcBef>
                <a:spcPts val="1100"/>
              </a:spcBef>
              <a:spcAft>
                <a:spcPts val="0"/>
              </a:spcAft>
              <a:buNone/>
            </a:pPr>
            <a:r>
              <a:rPr lang="en" sz="1300" b="1">
                <a:solidFill>
                  <a:srgbClr val="FFFF00"/>
                </a:solidFill>
                <a:latin typeface="Calibri"/>
                <a:ea typeface="Calibri"/>
                <a:cs typeface="Calibri"/>
                <a:sym typeface="Calibri"/>
              </a:rPr>
              <a:t>If we're to live up to our own time</a:t>
            </a:r>
            <a:endParaRPr sz="1300" b="1">
              <a:solidFill>
                <a:srgbClr val="FFFF00"/>
              </a:solidFill>
              <a:latin typeface="Calibri"/>
              <a:ea typeface="Calibri"/>
              <a:cs typeface="Calibri"/>
              <a:sym typeface="Calibri"/>
            </a:endParaRPr>
          </a:p>
          <a:p>
            <a:pPr marL="0" lvl="0" indent="0" algn="l" rtl="0">
              <a:spcBef>
                <a:spcPts val="1100"/>
              </a:spcBef>
              <a:spcAft>
                <a:spcPts val="0"/>
              </a:spcAft>
              <a:buNone/>
            </a:pPr>
            <a:r>
              <a:rPr lang="en" sz="1300" b="1">
                <a:solidFill>
                  <a:srgbClr val="FFFF00"/>
                </a:solidFill>
                <a:latin typeface="Calibri"/>
                <a:ea typeface="Calibri"/>
                <a:cs typeface="Calibri"/>
                <a:sym typeface="Calibri"/>
              </a:rPr>
              <a:t>Then victory won't lie in the blade</a:t>
            </a:r>
            <a:endParaRPr sz="1300" b="1">
              <a:solidFill>
                <a:srgbClr val="FFFF00"/>
              </a:solidFill>
              <a:latin typeface="Calibri"/>
              <a:ea typeface="Calibri"/>
              <a:cs typeface="Calibri"/>
              <a:sym typeface="Calibri"/>
            </a:endParaRPr>
          </a:p>
          <a:p>
            <a:pPr marL="0" lvl="0" indent="0" algn="l" rtl="0">
              <a:spcBef>
                <a:spcPts val="1100"/>
              </a:spcBef>
              <a:spcAft>
                <a:spcPts val="0"/>
              </a:spcAft>
              <a:buNone/>
            </a:pPr>
            <a:r>
              <a:rPr lang="en" sz="1300" b="1">
                <a:solidFill>
                  <a:srgbClr val="FFFF00"/>
                </a:solidFill>
                <a:latin typeface="Calibri"/>
                <a:ea typeface="Calibri"/>
                <a:cs typeface="Calibri"/>
                <a:sym typeface="Calibri"/>
              </a:rPr>
              <a:t>But in all the bridges we've made</a:t>
            </a:r>
            <a:endParaRPr sz="1300" b="1">
              <a:solidFill>
                <a:srgbClr val="FFFF00"/>
              </a:solidFill>
              <a:latin typeface="Calibri"/>
              <a:ea typeface="Calibri"/>
              <a:cs typeface="Calibri"/>
              <a:sym typeface="Calibri"/>
            </a:endParaRPr>
          </a:p>
          <a:p>
            <a:pPr marL="0" lvl="0" indent="0" algn="l" rtl="0">
              <a:spcBef>
                <a:spcPts val="1100"/>
              </a:spcBef>
              <a:spcAft>
                <a:spcPts val="0"/>
              </a:spcAft>
              <a:buNone/>
            </a:pPr>
            <a:r>
              <a:rPr lang="en" sz="1300" b="1">
                <a:solidFill>
                  <a:srgbClr val="FFFF00"/>
                </a:solidFill>
                <a:latin typeface="Calibri"/>
                <a:ea typeface="Calibri"/>
                <a:cs typeface="Calibri"/>
                <a:sym typeface="Calibri"/>
              </a:rPr>
              <a:t>That is the promise to glade</a:t>
            </a:r>
            <a:endParaRPr sz="1300" b="1">
              <a:solidFill>
                <a:srgbClr val="FFFF00"/>
              </a:solidFill>
              <a:latin typeface="Calibri"/>
              <a:ea typeface="Calibri"/>
              <a:cs typeface="Calibri"/>
              <a:sym typeface="Calibri"/>
            </a:endParaRPr>
          </a:p>
          <a:p>
            <a:pPr marL="0" lvl="0" indent="0" algn="l" rtl="0">
              <a:spcBef>
                <a:spcPts val="1100"/>
              </a:spcBef>
              <a:spcAft>
                <a:spcPts val="1100"/>
              </a:spcAft>
              <a:buNone/>
            </a:pPr>
            <a:r>
              <a:rPr lang="en" sz="1300" b="1">
                <a:solidFill>
                  <a:srgbClr val="FFFF00"/>
                </a:solidFill>
                <a:latin typeface="Calibri"/>
                <a:ea typeface="Calibri"/>
                <a:cs typeface="Calibri"/>
                <a:sym typeface="Calibri"/>
              </a:rPr>
              <a:t>The hill we climb</a:t>
            </a:r>
            <a:endParaRPr sz="1100" b="1">
              <a:solidFill>
                <a:srgbClr val="FFFF00"/>
              </a:solidFill>
            </a:endParaRPr>
          </a:p>
        </p:txBody>
      </p:sp>
      <p:sp>
        <p:nvSpPr>
          <p:cNvPr id="289" name="Google Shape;289;p36"/>
          <p:cNvSpPr txBox="1"/>
          <p:nvPr/>
        </p:nvSpPr>
        <p:spPr>
          <a:xfrm>
            <a:off x="3205525" y="186550"/>
            <a:ext cx="3000000" cy="239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FF"/>
                </a:solidFill>
                <a:latin typeface="Calibri"/>
                <a:ea typeface="Calibri"/>
                <a:cs typeface="Calibri"/>
                <a:sym typeface="Calibri"/>
              </a:rPr>
              <a:t>In this truth</a:t>
            </a:r>
            <a:endParaRPr>
              <a:solidFill>
                <a:srgbClr val="00FFFF"/>
              </a:solidFill>
              <a:latin typeface="Calibri"/>
              <a:ea typeface="Calibri"/>
              <a:cs typeface="Calibri"/>
              <a:sym typeface="Calibri"/>
            </a:endParaRPr>
          </a:p>
          <a:p>
            <a:pPr marL="0" lvl="0" indent="0" algn="l" rtl="0">
              <a:spcBef>
                <a:spcPts val="1100"/>
              </a:spcBef>
              <a:spcAft>
                <a:spcPts val="0"/>
              </a:spcAft>
              <a:buNone/>
            </a:pPr>
            <a:r>
              <a:rPr lang="en">
                <a:solidFill>
                  <a:srgbClr val="00FFFF"/>
                </a:solidFill>
                <a:latin typeface="Calibri"/>
                <a:ea typeface="Calibri"/>
                <a:cs typeface="Calibri"/>
                <a:sym typeface="Calibri"/>
              </a:rPr>
              <a:t>in this faith we trust</a:t>
            </a:r>
            <a:endParaRPr>
              <a:solidFill>
                <a:srgbClr val="00FFFF"/>
              </a:solidFill>
              <a:latin typeface="Calibri"/>
              <a:ea typeface="Calibri"/>
              <a:cs typeface="Calibri"/>
              <a:sym typeface="Calibri"/>
            </a:endParaRPr>
          </a:p>
          <a:p>
            <a:pPr marL="0" lvl="0" indent="0" algn="l" rtl="0">
              <a:spcBef>
                <a:spcPts val="1100"/>
              </a:spcBef>
              <a:spcAft>
                <a:spcPts val="0"/>
              </a:spcAft>
              <a:buNone/>
            </a:pPr>
            <a:r>
              <a:rPr lang="en">
                <a:solidFill>
                  <a:srgbClr val="00FFFF"/>
                </a:solidFill>
                <a:latin typeface="Calibri"/>
                <a:ea typeface="Calibri"/>
                <a:cs typeface="Calibri"/>
                <a:sym typeface="Calibri"/>
              </a:rPr>
              <a:t>For while we have our eyes on the future</a:t>
            </a:r>
            <a:endParaRPr>
              <a:solidFill>
                <a:srgbClr val="00FFFF"/>
              </a:solidFill>
              <a:latin typeface="Calibri"/>
              <a:ea typeface="Calibri"/>
              <a:cs typeface="Calibri"/>
              <a:sym typeface="Calibri"/>
            </a:endParaRPr>
          </a:p>
          <a:p>
            <a:pPr marL="0" lvl="0" indent="0" algn="l" rtl="0">
              <a:spcBef>
                <a:spcPts val="1100"/>
              </a:spcBef>
              <a:spcAft>
                <a:spcPts val="0"/>
              </a:spcAft>
              <a:buNone/>
            </a:pPr>
            <a:r>
              <a:rPr lang="en">
                <a:solidFill>
                  <a:srgbClr val="00FFFF"/>
                </a:solidFill>
                <a:latin typeface="Calibri"/>
                <a:ea typeface="Calibri"/>
                <a:cs typeface="Calibri"/>
                <a:sym typeface="Calibri"/>
              </a:rPr>
              <a:t>history has its eyes on us</a:t>
            </a:r>
            <a:endParaRPr>
              <a:solidFill>
                <a:srgbClr val="00FFFF"/>
              </a:solidFill>
              <a:latin typeface="Calibri"/>
              <a:ea typeface="Calibri"/>
              <a:cs typeface="Calibri"/>
              <a:sym typeface="Calibri"/>
            </a:endParaRPr>
          </a:p>
          <a:p>
            <a:pPr marL="0" lvl="0" indent="0" algn="l" rtl="0">
              <a:spcBef>
                <a:spcPts val="1100"/>
              </a:spcBef>
              <a:spcAft>
                <a:spcPts val="0"/>
              </a:spcAft>
              <a:buNone/>
            </a:pPr>
            <a:r>
              <a:rPr lang="en">
                <a:solidFill>
                  <a:srgbClr val="00FFFF"/>
                </a:solidFill>
                <a:latin typeface="Calibri"/>
                <a:ea typeface="Calibri"/>
                <a:cs typeface="Calibri"/>
                <a:sym typeface="Calibri"/>
              </a:rPr>
              <a:t>This is the era of just redemption</a:t>
            </a:r>
            <a:endParaRPr>
              <a:solidFill>
                <a:srgbClr val="00FFFF"/>
              </a:solidFill>
              <a:latin typeface="Calibri"/>
              <a:ea typeface="Calibri"/>
              <a:cs typeface="Calibri"/>
              <a:sym typeface="Calibri"/>
            </a:endParaRPr>
          </a:p>
          <a:p>
            <a:pPr marL="0" lvl="0" indent="0" algn="l" rtl="0">
              <a:spcBef>
                <a:spcPts val="1100"/>
              </a:spcBef>
              <a:spcAft>
                <a:spcPts val="1100"/>
              </a:spcAft>
              <a:buNone/>
            </a:pPr>
            <a:r>
              <a:rPr lang="en">
                <a:solidFill>
                  <a:srgbClr val="00FFFF"/>
                </a:solidFill>
                <a:latin typeface="Calibri"/>
                <a:ea typeface="Calibri"/>
                <a:cs typeface="Calibri"/>
                <a:sym typeface="Calibri"/>
              </a:rPr>
              <a:t>We feared at its inception</a:t>
            </a:r>
            <a:endParaRPr>
              <a:solidFill>
                <a:srgbClr val="00FFFF"/>
              </a:solidFill>
              <a:latin typeface="Calibri"/>
              <a:ea typeface="Calibri"/>
              <a:cs typeface="Calibri"/>
              <a:sym typeface="Calibri"/>
            </a:endParaRPr>
          </a:p>
        </p:txBody>
      </p:sp>
      <p:sp>
        <p:nvSpPr>
          <p:cNvPr id="290" name="Google Shape;290;p36"/>
          <p:cNvSpPr txBox="1"/>
          <p:nvPr/>
        </p:nvSpPr>
        <p:spPr>
          <a:xfrm>
            <a:off x="6336475" y="257050"/>
            <a:ext cx="2704500" cy="225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9900FF"/>
                </a:solidFill>
                <a:latin typeface="Calibri"/>
                <a:ea typeface="Calibri"/>
                <a:cs typeface="Calibri"/>
                <a:sym typeface="Calibri"/>
              </a:rPr>
              <a:t>We will not march back to what was</a:t>
            </a:r>
            <a:endParaRPr>
              <a:solidFill>
                <a:srgbClr val="9900FF"/>
              </a:solidFill>
              <a:latin typeface="Calibri"/>
              <a:ea typeface="Calibri"/>
              <a:cs typeface="Calibri"/>
              <a:sym typeface="Calibri"/>
            </a:endParaRPr>
          </a:p>
          <a:p>
            <a:pPr marL="0" lvl="0" indent="0" algn="l" rtl="0">
              <a:spcBef>
                <a:spcPts val="1100"/>
              </a:spcBef>
              <a:spcAft>
                <a:spcPts val="0"/>
              </a:spcAft>
              <a:buNone/>
            </a:pPr>
            <a:r>
              <a:rPr lang="en">
                <a:solidFill>
                  <a:srgbClr val="9900FF"/>
                </a:solidFill>
                <a:latin typeface="Calibri"/>
                <a:ea typeface="Calibri"/>
                <a:cs typeface="Calibri"/>
                <a:sym typeface="Calibri"/>
              </a:rPr>
              <a:t>but move to what shall be</a:t>
            </a:r>
            <a:endParaRPr>
              <a:solidFill>
                <a:srgbClr val="9900FF"/>
              </a:solidFill>
              <a:latin typeface="Calibri"/>
              <a:ea typeface="Calibri"/>
              <a:cs typeface="Calibri"/>
              <a:sym typeface="Calibri"/>
            </a:endParaRPr>
          </a:p>
          <a:p>
            <a:pPr marL="0" lvl="0" indent="0" algn="l" rtl="0">
              <a:spcBef>
                <a:spcPts val="1100"/>
              </a:spcBef>
              <a:spcAft>
                <a:spcPts val="0"/>
              </a:spcAft>
              <a:buNone/>
            </a:pPr>
            <a:r>
              <a:rPr lang="en">
                <a:solidFill>
                  <a:srgbClr val="9900FF"/>
                </a:solidFill>
                <a:latin typeface="Calibri"/>
                <a:ea typeface="Calibri"/>
                <a:cs typeface="Calibri"/>
                <a:sym typeface="Calibri"/>
              </a:rPr>
              <a:t>A country that is bruised but whole,</a:t>
            </a:r>
            <a:endParaRPr>
              <a:solidFill>
                <a:srgbClr val="9900FF"/>
              </a:solidFill>
              <a:latin typeface="Calibri"/>
              <a:ea typeface="Calibri"/>
              <a:cs typeface="Calibri"/>
              <a:sym typeface="Calibri"/>
            </a:endParaRPr>
          </a:p>
          <a:p>
            <a:pPr marL="0" lvl="0" indent="0" algn="l" rtl="0">
              <a:spcBef>
                <a:spcPts val="1100"/>
              </a:spcBef>
              <a:spcAft>
                <a:spcPts val="0"/>
              </a:spcAft>
              <a:buNone/>
            </a:pPr>
            <a:r>
              <a:rPr lang="en">
                <a:solidFill>
                  <a:srgbClr val="9900FF"/>
                </a:solidFill>
                <a:latin typeface="Calibri"/>
                <a:ea typeface="Calibri"/>
                <a:cs typeface="Calibri"/>
                <a:sym typeface="Calibri"/>
              </a:rPr>
              <a:t>benevolent but bold,</a:t>
            </a:r>
            <a:endParaRPr>
              <a:solidFill>
                <a:srgbClr val="9900FF"/>
              </a:solidFill>
              <a:latin typeface="Calibri"/>
              <a:ea typeface="Calibri"/>
              <a:cs typeface="Calibri"/>
              <a:sym typeface="Calibri"/>
            </a:endParaRPr>
          </a:p>
          <a:p>
            <a:pPr marL="0" lvl="0" indent="0" algn="l" rtl="0">
              <a:spcBef>
                <a:spcPts val="1100"/>
              </a:spcBef>
              <a:spcAft>
                <a:spcPts val="1100"/>
              </a:spcAft>
              <a:buNone/>
            </a:pPr>
            <a:r>
              <a:rPr lang="en">
                <a:solidFill>
                  <a:srgbClr val="9900FF"/>
                </a:solidFill>
                <a:latin typeface="Calibri"/>
                <a:ea typeface="Calibri"/>
                <a:cs typeface="Calibri"/>
                <a:sym typeface="Calibri"/>
              </a:rPr>
              <a:t>fierce and free</a:t>
            </a:r>
            <a:endParaRPr>
              <a:solidFill>
                <a:srgbClr val="9900FF"/>
              </a:solidFill>
            </a:endParaRPr>
          </a:p>
        </p:txBody>
      </p:sp>
      <p:sp>
        <p:nvSpPr>
          <p:cNvPr id="291" name="Google Shape;291;p36"/>
          <p:cNvSpPr txBox="1"/>
          <p:nvPr/>
        </p:nvSpPr>
        <p:spPr>
          <a:xfrm>
            <a:off x="250525" y="2926325"/>
            <a:ext cx="3000000" cy="182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FF"/>
                </a:solidFill>
                <a:latin typeface="Calibri"/>
                <a:ea typeface="Calibri"/>
                <a:cs typeface="Calibri"/>
                <a:sym typeface="Calibri"/>
              </a:rPr>
              <a:t>But one thing is certain:</a:t>
            </a:r>
            <a:endParaRPr>
              <a:solidFill>
                <a:srgbClr val="00FFFF"/>
              </a:solidFill>
              <a:latin typeface="Calibri"/>
              <a:ea typeface="Calibri"/>
              <a:cs typeface="Calibri"/>
              <a:sym typeface="Calibri"/>
            </a:endParaRPr>
          </a:p>
          <a:p>
            <a:pPr marL="0" lvl="0" indent="0" algn="l" rtl="0">
              <a:spcBef>
                <a:spcPts val="1100"/>
              </a:spcBef>
              <a:spcAft>
                <a:spcPts val="0"/>
              </a:spcAft>
              <a:buNone/>
            </a:pPr>
            <a:r>
              <a:rPr lang="en">
                <a:solidFill>
                  <a:srgbClr val="00FFFF"/>
                </a:solidFill>
                <a:latin typeface="Calibri"/>
                <a:ea typeface="Calibri"/>
                <a:cs typeface="Calibri"/>
                <a:sym typeface="Calibri"/>
              </a:rPr>
              <a:t>If we merge mercy with might,</a:t>
            </a:r>
            <a:endParaRPr>
              <a:solidFill>
                <a:srgbClr val="00FFFF"/>
              </a:solidFill>
              <a:latin typeface="Calibri"/>
              <a:ea typeface="Calibri"/>
              <a:cs typeface="Calibri"/>
              <a:sym typeface="Calibri"/>
            </a:endParaRPr>
          </a:p>
          <a:p>
            <a:pPr marL="0" lvl="0" indent="0" algn="l" rtl="0">
              <a:spcBef>
                <a:spcPts val="1100"/>
              </a:spcBef>
              <a:spcAft>
                <a:spcPts val="0"/>
              </a:spcAft>
              <a:buNone/>
            </a:pPr>
            <a:r>
              <a:rPr lang="en">
                <a:solidFill>
                  <a:srgbClr val="00FFFF"/>
                </a:solidFill>
                <a:latin typeface="Calibri"/>
                <a:ea typeface="Calibri"/>
                <a:cs typeface="Calibri"/>
                <a:sym typeface="Calibri"/>
              </a:rPr>
              <a:t>and might with right,</a:t>
            </a:r>
            <a:endParaRPr>
              <a:solidFill>
                <a:srgbClr val="00FFFF"/>
              </a:solidFill>
              <a:latin typeface="Calibri"/>
              <a:ea typeface="Calibri"/>
              <a:cs typeface="Calibri"/>
              <a:sym typeface="Calibri"/>
            </a:endParaRPr>
          </a:p>
          <a:p>
            <a:pPr marL="0" lvl="0" indent="0" algn="l" rtl="0">
              <a:spcBef>
                <a:spcPts val="1100"/>
              </a:spcBef>
              <a:spcAft>
                <a:spcPts val="0"/>
              </a:spcAft>
              <a:buNone/>
            </a:pPr>
            <a:r>
              <a:rPr lang="en">
                <a:solidFill>
                  <a:srgbClr val="00FFFF"/>
                </a:solidFill>
                <a:latin typeface="Calibri"/>
                <a:ea typeface="Calibri"/>
                <a:cs typeface="Calibri"/>
                <a:sym typeface="Calibri"/>
              </a:rPr>
              <a:t>then love becomes our legacy</a:t>
            </a:r>
            <a:endParaRPr>
              <a:solidFill>
                <a:srgbClr val="00FFFF"/>
              </a:solidFill>
              <a:latin typeface="Calibri"/>
              <a:ea typeface="Calibri"/>
              <a:cs typeface="Calibri"/>
              <a:sym typeface="Calibri"/>
            </a:endParaRPr>
          </a:p>
          <a:p>
            <a:pPr marL="0" lvl="0" indent="0" algn="l" rtl="0">
              <a:spcBef>
                <a:spcPts val="1100"/>
              </a:spcBef>
              <a:spcAft>
                <a:spcPts val="1100"/>
              </a:spcAft>
              <a:buNone/>
            </a:pPr>
            <a:r>
              <a:rPr lang="en">
                <a:solidFill>
                  <a:srgbClr val="00FFFF"/>
                </a:solidFill>
                <a:latin typeface="Calibri"/>
                <a:ea typeface="Calibri"/>
                <a:cs typeface="Calibri"/>
                <a:sym typeface="Calibri"/>
              </a:rPr>
              <a:t>and change our children's birthright</a:t>
            </a:r>
            <a:endParaRPr>
              <a:solidFill>
                <a:srgbClr val="00FFFF"/>
              </a:solidFill>
              <a:latin typeface="Calibri"/>
              <a:ea typeface="Calibri"/>
              <a:cs typeface="Calibri"/>
              <a:sym typeface="Calibri"/>
            </a:endParaRPr>
          </a:p>
        </p:txBody>
      </p:sp>
      <p:sp>
        <p:nvSpPr>
          <p:cNvPr id="292" name="Google Shape;292;p36"/>
          <p:cNvSpPr txBox="1"/>
          <p:nvPr/>
        </p:nvSpPr>
        <p:spPr>
          <a:xfrm>
            <a:off x="3187612" y="2617875"/>
            <a:ext cx="2737200" cy="247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00"/>
                </a:solidFill>
                <a:latin typeface="Calibri"/>
                <a:ea typeface="Calibri"/>
                <a:cs typeface="Calibri"/>
                <a:sym typeface="Calibri"/>
              </a:rPr>
              <a:t>We will rebuild, reconcile and recover</a:t>
            </a:r>
            <a:endParaRPr>
              <a:solidFill>
                <a:srgbClr val="FFFF00"/>
              </a:solidFill>
              <a:latin typeface="Calibri"/>
              <a:ea typeface="Calibri"/>
              <a:cs typeface="Calibri"/>
              <a:sym typeface="Calibri"/>
            </a:endParaRPr>
          </a:p>
          <a:p>
            <a:pPr marL="0" lvl="0" indent="0" algn="l" rtl="0">
              <a:spcBef>
                <a:spcPts val="1100"/>
              </a:spcBef>
              <a:spcAft>
                <a:spcPts val="0"/>
              </a:spcAft>
              <a:buNone/>
            </a:pPr>
            <a:r>
              <a:rPr lang="en">
                <a:solidFill>
                  <a:srgbClr val="FFFF00"/>
                </a:solidFill>
                <a:latin typeface="Calibri"/>
                <a:ea typeface="Calibri"/>
                <a:cs typeface="Calibri"/>
                <a:sym typeface="Calibri"/>
              </a:rPr>
              <a:t>and every known nook of our nation and</a:t>
            </a:r>
            <a:endParaRPr>
              <a:solidFill>
                <a:srgbClr val="FFFF00"/>
              </a:solidFill>
              <a:latin typeface="Calibri"/>
              <a:ea typeface="Calibri"/>
              <a:cs typeface="Calibri"/>
              <a:sym typeface="Calibri"/>
            </a:endParaRPr>
          </a:p>
          <a:p>
            <a:pPr marL="0" lvl="0" indent="0" algn="l" rtl="0">
              <a:spcBef>
                <a:spcPts val="1100"/>
              </a:spcBef>
              <a:spcAft>
                <a:spcPts val="0"/>
              </a:spcAft>
              <a:buNone/>
            </a:pPr>
            <a:r>
              <a:rPr lang="en">
                <a:solidFill>
                  <a:srgbClr val="FFFF00"/>
                </a:solidFill>
                <a:latin typeface="Calibri"/>
                <a:ea typeface="Calibri"/>
                <a:cs typeface="Calibri"/>
                <a:sym typeface="Calibri"/>
              </a:rPr>
              <a:t>every corner called our country,</a:t>
            </a:r>
            <a:endParaRPr>
              <a:solidFill>
                <a:srgbClr val="FFFF00"/>
              </a:solidFill>
              <a:latin typeface="Calibri"/>
              <a:ea typeface="Calibri"/>
              <a:cs typeface="Calibri"/>
              <a:sym typeface="Calibri"/>
            </a:endParaRPr>
          </a:p>
          <a:p>
            <a:pPr marL="0" lvl="0" indent="0" algn="l" rtl="0">
              <a:spcBef>
                <a:spcPts val="1100"/>
              </a:spcBef>
              <a:spcAft>
                <a:spcPts val="0"/>
              </a:spcAft>
              <a:buNone/>
            </a:pPr>
            <a:r>
              <a:rPr lang="en">
                <a:solidFill>
                  <a:srgbClr val="FFFF00"/>
                </a:solidFill>
                <a:latin typeface="Calibri"/>
                <a:ea typeface="Calibri"/>
                <a:cs typeface="Calibri"/>
                <a:sym typeface="Calibri"/>
              </a:rPr>
              <a:t>our people diverse and beautiful will emerge,</a:t>
            </a:r>
            <a:endParaRPr>
              <a:solidFill>
                <a:srgbClr val="FFFF00"/>
              </a:solidFill>
              <a:latin typeface="Calibri"/>
              <a:ea typeface="Calibri"/>
              <a:cs typeface="Calibri"/>
              <a:sym typeface="Calibri"/>
            </a:endParaRPr>
          </a:p>
          <a:p>
            <a:pPr marL="0" lvl="0" indent="0" algn="l" rtl="0">
              <a:spcBef>
                <a:spcPts val="1100"/>
              </a:spcBef>
              <a:spcAft>
                <a:spcPts val="1100"/>
              </a:spcAft>
              <a:buNone/>
            </a:pPr>
            <a:r>
              <a:rPr lang="en">
                <a:solidFill>
                  <a:srgbClr val="FFFF00"/>
                </a:solidFill>
                <a:latin typeface="Calibri"/>
                <a:ea typeface="Calibri"/>
                <a:cs typeface="Calibri"/>
                <a:sym typeface="Calibri"/>
              </a:rPr>
              <a:t>battered and beautiful</a:t>
            </a:r>
            <a:endParaRPr>
              <a:solidFill>
                <a:srgbClr val="FFFF00"/>
              </a:solidFill>
              <a:latin typeface="Calibri"/>
              <a:ea typeface="Calibri"/>
              <a:cs typeface="Calibri"/>
              <a:sym typeface="Calibri"/>
            </a:endParaRPr>
          </a:p>
        </p:txBody>
      </p:sp>
      <p:sp>
        <p:nvSpPr>
          <p:cNvPr id="293" name="Google Shape;293;p36"/>
          <p:cNvSpPr txBox="1"/>
          <p:nvPr/>
        </p:nvSpPr>
        <p:spPr>
          <a:xfrm>
            <a:off x="6188725" y="2655075"/>
            <a:ext cx="3000000" cy="239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FF00"/>
                </a:solidFill>
                <a:latin typeface="Calibri"/>
                <a:ea typeface="Calibri"/>
                <a:cs typeface="Calibri"/>
                <a:sym typeface="Calibri"/>
              </a:rPr>
              <a:t>When day comes we step out of the shade,</a:t>
            </a:r>
            <a:endParaRPr>
              <a:solidFill>
                <a:srgbClr val="00FF00"/>
              </a:solidFill>
              <a:latin typeface="Calibri"/>
              <a:ea typeface="Calibri"/>
              <a:cs typeface="Calibri"/>
              <a:sym typeface="Calibri"/>
            </a:endParaRPr>
          </a:p>
          <a:p>
            <a:pPr marL="0" lvl="0" indent="0" algn="l" rtl="0">
              <a:spcBef>
                <a:spcPts val="1100"/>
              </a:spcBef>
              <a:spcAft>
                <a:spcPts val="0"/>
              </a:spcAft>
              <a:buNone/>
            </a:pPr>
            <a:r>
              <a:rPr lang="en">
                <a:solidFill>
                  <a:srgbClr val="00FF00"/>
                </a:solidFill>
                <a:latin typeface="Calibri"/>
                <a:ea typeface="Calibri"/>
                <a:cs typeface="Calibri"/>
                <a:sym typeface="Calibri"/>
              </a:rPr>
              <a:t>aflame and unafraid</a:t>
            </a:r>
            <a:endParaRPr>
              <a:solidFill>
                <a:srgbClr val="00FF00"/>
              </a:solidFill>
              <a:latin typeface="Calibri"/>
              <a:ea typeface="Calibri"/>
              <a:cs typeface="Calibri"/>
              <a:sym typeface="Calibri"/>
            </a:endParaRPr>
          </a:p>
          <a:p>
            <a:pPr marL="0" lvl="0" indent="0" algn="l" rtl="0">
              <a:spcBef>
                <a:spcPts val="1100"/>
              </a:spcBef>
              <a:spcAft>
                <a:spcPts val="0"/>
              </a:spcAft>
              <a:buNone/>
            </a:pPr>
            <a:r>
              <a:rPr lang="en">
                <a:solidFill>
                  <a:srgbClr val="00FF00"/>
                </a:solidFill>
                <a:latin typeface="Calibri"/>
                <a:ea typeface="Calibri"/>
                <a:cs typeface="Calibri"/>
                <a:sym typeface="Calibri"/>
              </a:rPr>
              <a:t>The new dawn blooms as we free it</a:t>
            </a:r>
            <a:endParaRPr>
              <a:solidFill>
                <a:srgbClr val="00FF00"/>
              </a:solidFill>
              <a:latin typeface="Calibri"/>
              <a:ea typeface="Calibri"/>
              <a:cs typeface="Calibri"/>
              <a:sym typeface="Calibri"/>
            </a:endParaRPr>
          </a:p>
          <a:p>
            <a:pPr marL="0" lvl="0" indent="0" algn="l" rtl="0">
              <a:spcBef>
                <a:spcPts val="1100"/>
              </a:spcBef>
              <a:spcAft>
                <a:spcPts val="0"/>
              </a:spcAft>
              <a:buNone/>
            </a:pPr>
            <a:r>
              <a:rPr lang="en">
                <a:solidFill>
                  <a:srgbClr val="00FF00"/>
                </a:solidFill>
                <a:latin typeface="Calibri"/>
                <a:ea typeface="Calibri"/>
                <a:cs typeface="Calibri"/>
                <a:sym typeface="Calibri"/>
              </a:rPr>
              <a:t>For there is always light,</a:t>
            </a:r>
            <a:endParaRPr>
              <a:solidFill>
                <a:srgbClr val="00FF00"/>
              </a:solidFill>
              <a:latin typeface="Calibri"/>
              <a:ea typeface="Calibri"/>
              <a:cs typeface="Calibri"/>
              <a:sym typeface="Calibri"/>
            </a:endParaRPr>
          </a:p>
          <a:p>
            <a:pPr marL="0" lvl="0" indent="0" algn="l" rtl="0">
              <a:spcBef>
                <a:spcPts val="1100"/>
              </a:spcBef>
              <a:spcAft>
                <a:spcPts val="0"/>
              </a:spcAft>
              <a:buNone/>
            </a:pPr>
            <a:r>
              <a:rPr lang="en">
                <a:solidFill>
                  <a:srgbClr val="00FF00"/>
                </a:solidFill>
                <a:latin typeface="Calibri"/>
                <a:ea typeface="Calibri"/>
                <a:cs typeface="Calibri"/>
                <a:sym typeface="Calibri"/>
              </a:rPr>
              <a:t>if only we're brave enough to see it</a:t>
            </a:r>
            <a:endParaRPr>
              <a:solidFill>
                <a:srgbClr val="00FF00"/>
              </a:solidFill>
              <a:latin typeface="Calibri"/>
              <a:ea typeface="Calibri"/>
              <a:cs typeface="Calibri"/>
              <a:sym typeface="Calibri"/>
            </a:endParaRPr>
          </a:p>
          <a:p>
            <a:pPr marL="0" lvl="0" indent="0" algn="l" rtl="0">
              <a:spcBef>
                <a:spcPts val="1100"/>
              </a:spcBef>
              <a:spcAft>
                <a:spcPts val="1100"/>
              </a:spcAft>
              <a:buNone/>
            </a:pPr>
            <a:r>
              <a:rPr lang="en">
                <a:solidFill>
                  <a:srgbClr val="00FF00"/>
                </a:solidFill>
                <a:latin typeface="Calibri"/>
                <a:ea typeface="Calibri"/>
                <a:cs typeface="Calibri"/>
                <a:sym typeface="Calibri"/>
              </a:rPr>
              <a:t>If only we're brave enough to be it</a:t>
            </a:r>
            <a:endParaRPr>
              <a:solidFill>
                <a:srgbClr val="00FF00"/>
              </a:solidFill>
            </a:endParaRPr>
          </a:p>
        </p:txBody>
      </p:sp>
      <p:sp>
        <p:nvSpPr>
          <p:cNvPr id="294" name="Google Shape;294;p36"/>
          <p:cNvSpPr txBox="1"/>
          <p:nvPr/>
        </p:nvSpPr>
        <p:spPr>
          <a:xfrm>
            <a:off x="102475" y="4873775"/>
            <a:ext cx="5466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Excerpts from The Hill We Climb (Amanda Gorman) (CNN, 2021)</a:t>
            </a:r>
            <a:endParaRPr sz="120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0" y="0"/>
            <a:ext cx="4638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t>‘VIEWPOINTS’ STYLE EXERCISE (Page 1)</a:t>
            </a:r>
            <a:endParaRPr sz="2220"/>
          </a:p>
        </p:txBody>
      </p:sp>
      <p:sp>
        <p:nvSpPr>
          <p:cNvPr id="300" name="Google Shape;300;p37"/>
          <p:cNvSpPr txBox="1">
            <a:spLocks noGrp="1"/>
          </p:cNvSpPr>
          <p:nvPr>
            <p:ph type="body" idx="1"/>
          </p:nvPr>
        </p:nvSpPr>
        <p:spPr>
          <a:xfrm>
            <a:off x="0" y="348300"/>
            <a:ext cx="8039100" cy="10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00"/>
                </a:solidFill>
              </a:rPr>
              <a:t>This exercise is loosely based on a few Viewpoints exercises in the book by Anne Bogart &amp; Tina Landau. It works with shape and space and topography. And is intended to work loosely with the idea of change and perhaps a shift to freedom.  It might be best if the teacher uses this slide as a kind of script to guide the work rather than having students look at slides while work. It is also suggested you use some music as they are shaping the work. Some possible suggestions below or you could use any of the previous tracks, or your own choice. Each track will create a different effect. (You can explain Viewpoints or not, depending on what level you are teaching and whether you will/have experimented with other Viewpoints). </a:t>
            </a:r>
            <a:endParaRPr sz="1100">
              <a:solidFill>
                <a:srgbClr val="FFFF00"/>
              </a:solidFill>
            </a:endParaRPr>
          </a:p>
          <a:p>
            <a:pPr marL="457200" lvl="0" indent="0" algn="l" rtl="0">
              <a:spcBef>
                <a:spcPts val="1200"/>
              </a:spcBef>
              <a:spcAft>
                <a:spcPts val="1200"/>
              </a:spcAft>
              <a:buNone/>
            </a:pPr>
            <a:endParaRPr sz="1100"/>
          </a:p>
        </p:txBody>
      </p:sp>
      <p:sp>
        <p:nvSpPr>
          <p:cNvPr id="301" name="Google Shape;301;p37"/>
          <p:cNvSpPr txBox="1"/>
          <p:nvPr/>
        </p:nvSpPr>
        <p:spPr>
          <a:xfrm>
            <a:off x="589625" y="4497000"/>
            <a:ext cx="6124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latin typeface="Calibri"/>
                <a:ea typeface="Calibri"/>
                <a:cs typeface="Calibri"/>
                <a:sym typeface="Calibri"/>
                <a:hlinkClick r:id="rId3"/>
              </a:rPr>
              <a:t>Lullaby Dream - Balanescu Quartet</a:t>
            </a:r>
            <a:endParaRPr sz="1000">
              <a:latin typeface="Calibri"/>
              <a:ea typeface="Calibri"/>
              <a:cs typeface="Calibri"/>
              <a:sym typeface="Calibri"/>
            </a:endParaRPr>
          </a:p>
          <a:p>
            <a:pPr marL="0" lvl="0" indent="0" algn="l" rtl="0">
              <a:spcBef>
                <a:spcPts val="0"/>
              </a:spcBef>
              <a:spcAft>
                <a:spcPts val="0"/>
              </a:spcAft>
              <a:buNone/>
            </a:pPr>
            <a:r>
              <a:rPr lang="en" sz="1000" u="sng">
                <a:solidFill>
                  <a:schemeClr val="hlink"/>
                </a:solidFill>
                <a:latin typeface="Calibri"/>
                <a:ea typeface="Calibri"/>
                <a:cs typeface="Calibri"/>
                <a:sym typeface="Calibri"/>
                <a:hlinkClick r:id="rId4"/>
              </a:rPr>
              <a:t>Somewhere Over the Rainbow - Lady Gaga</a:t>
            </a:r>
            <a:endParaRPr sz="1000">
              <a:latin typeface="Calibri"/>
              <a:ea typeface="Calibri"/>
              <a:cs typeface="Calibri"/>
              <a:sym typeface="Calibri"/>
            </a:endParaRPr>
          </a:p>
          <a:p>
            <a:pPr marL="0" lvl="0" indent="0" algn="l" rtl="0">
              <a:spcBef>
                <a:spcPts val="0"/>
              </a:spcBef>
              <a:spcAft>
                <a:spcPts val="0"/>
              </a:spcAft>
              <a:buNone/>
            </a:pPr>
            <a:r>
              <a:rPr lang="en" sz="1000" u="sng">
                <a:solidFill>
                  <a:schemeClr val="hlink"/>
                </a:solidFill>
                <a:latin typeface="Calibri"/>
                <a:ea typeface="Calibri"/>
                <a:cs typeface="Calibri"/>
                <a:sym typeface="Calibri"/>
                <a:hlinkClick r:id="rId5"/>
              </a:rPr>
              <a:t>Inception - Dream is Collapsing (Hans Zimmer)</a:t>
            </a:r>
            <a:endParaRPr sz="1000">
              <a:latin typeface="Calibri"/>
              <a:ea typeface="Calibri"/>
              <a:cs typeface="Calibri"/>
              <a:sym typeface="Calibri"/>
            </a:endParaRPr>
          </a:p>
        </p:txBody>
      </p:sp>
      <p:pic>
        <p:nvPicPr>
          <p:cNvPr id="302" name="Google Shape;302;p37"/>
          <p:cNvPicPr preferRelativeResize="0"/>
          <p:nvPr/>
        </p:nvPicPr>
        <p:blipFill rotWithShape="1">
          <a:blip r:embed="rId6">
            <a:alphaModFix/>
          </a:blip>
          <a:srcRect r="28243"/>
          <a:stretch/>
        </p:blipFill>
        <p:spPr>
          <a:xfrm>
            <a:off x="223450" y="4565100"/>
            <a:ext cx="366175" cy="510300"/>
          </a:xfrm>
          <a:prstGeom prst="rect">
            <a:avLst/>
          </a:prstGeom>
          <a:noFill/>
          <a:ln>
            <a:noFill/>
          </a:ln>
        </p:spPr>
      </p:pic>
      <p:sp>
        <p:nvSpPr>
          <p:cNvPr id="303" name="Google Shape;303;p37"/>
          <p:cNvSpPr txBox="1"/>
          <p:nvPr/>
        </p:nvSpPr>
        <p:spPr>
          <a:xfrm>
            <a:off x="95250" y="1502400"/>
            <a:ext cx="9048600" cy="343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lt1"/>
                </a:solidFill>
                <a:latin typeface="Calibri"/>
                <a:ea typeface="Calibri"/>
                <a:cs typeface="Calibri"/>
                <a:sym typeface="Calibri"/>
              </a:rPr>
              <a:t>TEACHER SCRIPT </a:t>
            </a:r>
            <a:r>
              <a:rPr lang="en" sz="900">
                <a:solidFill>
                  <a:schemeClr val="lt1"/>
                </a:solidFill>
                <a:latin typeface="Calibri"/>
                <a:ea typeface="Calibri"/>
                <a:cs typeface="Calibri"/>
                <a:sym typeface="Calibri"/>
              </a:rPr>
              <a:t>(We’ve just written it like this as it’s the easiest way to explain the suggestions. Of course you can/will use your own words but this is how we might guide this work.)</a:t>
            </a:r>
            <a:endParaRPr sz="900">
              <a:solidFill>
                <a:schemeClr val="lt1"/>
              </a:solidFill>
              <a:latin typeface="Calibri"/>
              <a:ea typeface="Calibri"/>
              <a:cs typeface="Calibri"/>
              <a:sym typeface="Calibri"/>
            </a:endParaRPr>
          </a:p>
          <a:p>
            <a:pPr marL="457200" lvl="0" indent="-298450" algn="l" rtl="0">
              <a:lnSpc>
                <a:spcPct val="115000"/>
              </a:lnSpc>
              <a:spcBef>
                <a:spcPts val="1200"/>
              </a:spcBef>
              <a:spcAft>
                <a:spcPts val="0"/>
              </a:spcAft>
              <a:buClr>
                <a:schemeClr val="lt1"/>
              </a:buClr>
              <a:buSzPts val="1100"/>
              <a:buFont typeface="Calibri"/>
              <a:buChar char="●"/>
            </a:pPr>
            <a:r>
              <a:rPr lang="en" sz="1100" i="1">
                <a:solidFill>
                  <a:schemeClr val="lt1"/>
                </a:solidFill>
                <a:latin typeface="Calibri"/>
                <a:ea typeface="Calibri"/>
                <a:cs typeface="Calibri"/>
                <a:sym typeface="Calibri"/>
              </a:rPr>
              <a:t>Walk the space. But I want you to only walk on a grid. Imagine if there is a giant piece of graph paper painted onto the floor and you can only walk on those lines. You can only turn at 90/180 degree angles. You must be careful not to walk into anybody. Make a sharp turn to avoid clashes. (You can shift through some walks and stops here, working on on sharp lines and complete stops.)</a:t>
            </a:r>
            <a:endParaRPr sz="1100" i="1">
              <a:solidFill>
                <a:schemeClr val="lt1"/>
              </a:solidFill>
              <a:latin typeface="Calibri"/>
              <a:ea typeface="Calibri"/>
              <a:cs typeface="Calibri"/>
              <a:sym typeface="Calibri"/>
            </a:endParaRPr>
          </a:p>
          <a:p>
            <a:pPr marL="457200" lvl="0" indent="-298450" algn="l" rtl="0">
              <a:lnSpc>
                <a:spcPct val="115000"/>
              </a:lnSpc>
              <a:spcBef>
                <a:spcPts val="0"/>
              </a:spcBef>
              <a:spcAft>
                <a:spcPts val="0"/>
              </a:spcAft>
              <a:buClr>
                <a:schemeClr val="lt1"/>
              </a:buClr>
              <a:buSzPts val="1100"/>
              <a:buFont typeface="Calibri"/>
              <a:buChar char="●"/>
            </a:pPr>
            <a:r>
              <a:rPr lang="en" sz="1100" i="1">
                <a:solidFill>
                  <a:schemeClr val="lt1"/>
                </a:solidFill>
                <a:latin typeface="Calibri"/>
                <a:ea typeface="Calibri"/>
                <a:cs typeface="Calibri"/>
                <a:sym typeface="Calibri"/>
              </a:rPr>
              <a:t>Come to a stop in your own space. Now we are going to be working with shape.</a:t>
            </a:r>
            <a:endParaRPr sz="1100" i="1">
              <a:solidFill>
                <a:schemeClr val="lt1"/>
              </a:solidFill>
              <a:latin typeface="Calibri"/>
              <a:ea typeface="Calibri"/>
              <a:cs typeface="Calibri"/>
              <a:sym typeface="Calibri"/>
            </a:endParaRPr>
          </a:p>
          <a:p>
            <a:pPr marL="457200" lvl="0" indent="-298450" algn="l" rtl="0">
              <a:lnSpc>
                <a:spcPct val="115000"/>
              </a:lnSpc>
              <a:spcBef>
                <a:spcPts val="0"/>
              </a:spcBef>
              <a:spcAft>
                <a:spcPts val="0"/>
              </a:spcAft>
              <a:buClr>
                <a:schemeClr val="lt1"/>
              </a:buClr>
              <a:buSzPts val="1100"/>
              <a:buFont typeface="Calibri"/>
              <a:buChar char="●"/>
            </a:pPr>
            <a:r>
              <a:rPr lang="en" sz="1100" i="1">
                <a:solidFill>
                  <a:schemeClr val="lt1"/>
                </a:solidFill>
                <a:latin typeface="Calibri"/>
                <a:ea typeface="Calibri"/>
                <a:cs typeface="Calibri"/>
                <a:sym typeface="Calibri"/>
              </a:rPr>
              <a:t>First I want you to experiment with straight lines. See how many straight lines you can create with your body. Be as boldy experimental as you can be. Don’t worry about what anyone else is doing. This is your work with your body. You can have corners but they must be sharp. Play with lines on different levels. Play with using your whole body rather than just your limbs. Which directions can your lines take?  We are working in a sharp, angular way. </a:t>
            </a:r>
            <a:endParaRPr sz="1100" i="1">
              <a:solidFill>
                <a:schemeClr val="lt1"/>
              </a:solidFill>
              <a:latin typeface="Calibri"/>
              <a:ea typeface="Calibri"/>
              <a:cs typeface="Calibri"/>
              <a:sym typeface="Calibri"/>
            </a:endParaRPr>
          </a:p>
          <a:p>
            <a:pPr marL="457200" lvl="0" indent="-298450" algn="l" rtl="0">
              <a:lnSpc>
                <a:spcPct val="115000"/>
              </a:lnSpc>
              <a:spcBef>
                <a:spcPts val="0"/>
              </a:spcBef>
              <a:spcAft>
                <a:spcPts val="0"/>
              </a:spcAft>
              <a:buClr>
                <a:schemeClr val="lt1"/>
              </a:buClr>
              <a:buSzPts val="1100"/>
              <a:buFont typeface="Calibri"/>
              <a:buChar char="●"/>
            </a:pPr>
            <a:r>
              <a:rPr lang="en" sz="1100" i="1">
                <a:solidFill>
                  <a:schemeClr val="lt1"/>
                </a:solidFill>
                <a:latin typeface="Calibri"/>
                <a:ea typeface="Calibri"/>
                <a:cs typeface="Calibri"/>
                <a:sym typeface="Calibri"/>
              </a:rPr>
              <a:t>Now choose three of your straight line shapes and move between them coming to an absolute still moment on each shape as I count. Can you make getting into the shape as ordered (or frantic?) as possible. Let’s keep to very sharp, sudden movements. But don’t come to a stop until I call. And moving in sharp angles to first shape. And 3 and 2 and 1. Stop. Hold. Hold. Hold. Second shape and 3 and 2 and 1. Stop. Hold. Hold. Hold. And third shape and 3 and 2 and 1. Stop. Hold. Hold. Hold. </a:t>
            </a:r>
            <a:r>
              <a:rPr lang="en" sz="1100">
                <a:solidFill>
                  <a:schemeClr val="lt1"/>
                </a:solidFill>
                <a:latin typeface="Calibri"/>
                <a:ea typeface="Calibri"/>
                <a:cs typeface="Calibri"/>
                <a:sym typeface="Calibri"/>
              </a:rPr>
              <a:t>(You can repeat this until they have a good little sequence and have largely same timings. You might use kinaesthetic awareness to know when to stop if your class has that kind of focus.</a:t>
            </a:r>
            <a:endParaRPr sz="1100">
              <a:solidFill>
                <a:schemeClr val="lt1"/>
              </a:solidFill>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pic>
        <p:nvPicPr>
          <p:cNvPr id="304" name="Google Shape;304;p37"/>
          <p:cNvPicPr preferRelativeResize="0"/>
          <p:nvPr/>
        </p:nvPicPr>
        <p:blipFill>
          <a:blip r:embed="rId7">
            <a:alphaModFix/>
          </a:blip>
          <a:stretch>
            <a:fillRect/>
          </a:stretch>
        </p:blipFill>
        <p:spPr>
          <a:xfrm>
            <a:off x="8039100" y="45825"/>
            <a:ext cx="1038225" cy="1544975"/>
          </a:xfrm>
          <a:prstGeom prst="rect">
            <a:avLst/>
          </a:prstGeom>
          <a:noFill/>
          <a:ln w="28575" cap="flat" cmpd="sng">
            <a:solidFill>
              <a:srgbClr val="FFFF00"/>
            </a:solidFill>
            <a:prstDash val="solid"/>
            <a:round/>
            <a:headEnd type="none" w="sm" len="sm"/>
            <a:tailEnd type="none" w="sm" len="sm"/>
          </a:ln>
        </p:spPr>
      </p:pic>
      <p:pic>
        <p:nvPicPr>
          <p:cNvPr id="305" name="Google Shape;305;p37"/>
          <p:cNvPicPr preferRelativeResize="0"/>
          <p:nvPr/>
        </p:nvPicPr>
        <p:blipFill rotWithShape="1">
          <a:blip r:embed="rId8">
            <a:alphaModFix/>
          </a:blip>
          <a:srcRect l="7855" t="39534" r="8399" b="33699"/>
          <a:stretch/>
        </p:blipFill>
        <p:spPr>
          <a:xfrm>
            <a:off x="7620000" y="4497000"/>
            <a:ext cx="1400775" cy="447725"/>
          </a:xfrm>
          <a:prstGeom prst="rect">
            <a:avLst/>
          </a:prstGeom>
          <a:noFill/>
          <a:ln>
            <a:noFill/>
          </a:ln>
        </p:spPr>
      </p:pic>
      <p:sp>
        <p:nvSpPr>
          <p:cNvPr id="306" name="Google Shape;306;p37"/>
          <p:cNvSpPr txBox="1"/>
          <p:nvPr/>
        </p:nvSpPr>
        <p:spPr>
          <a:xfrm>
            <a:off x="6917475" y="-51000"/>
            <a:ext cx="1551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FFFFFF"/>
                </a:solidFill>
                <a:latin typeface="Calibri"/>
                <a:ea typeface="Calibri"/>
                <a:cs typeface="Calibri"/>
                <a:sym typeface="Calibri"/>
              </a:rPr>
              <a:t>(Amazon.com, 2021)</a:t>
            </a:r>
            <a:endParaRPr sz="900">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‘VIEWPOINTS’ STYLE EXERCISE (Page 2)</a:t>
            </a:r>
            <a:endParaRPr/>
          </a:p>
        </p:txBody>
      </p:sp>
      <p:sp>
        <p:nvSpPr>
          <p:cNvPr id="312" name="Google Shape;312;p38"/>
          <p:cNvSpPr txBox="1">
            <a:spLocks noGrp="1"/>
          </p:cNvSpPr>
          <p:nvPr>
            <p:ph type="body" idx="1"/>
          </p:nvPr>
        </p:nvSpPr>
        <p:spPr>
          <a:xfrm>
            <a:off x="0" y="512900"/>
            <a:ext cx="8917500" cy="25446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lt1"/>
              </a:buClr>
              <a:buSzPts val="1200"/>
              <a:buChar char="●"/>
            </a:pPr>
            <a:r>
              <a:rPr lang="en" sz="1200" i="1">
                <a:solidFill>
                  <a:schemeClr val="lt1"/>
                </a:solidFill>
              </a:rPr>
              <a:t>Now walk the space again but you are only going to move in curves. You must never be in a straight line. Your movements might become increasingly light and floaty. Avoiding others is easy as you’re are so light and able to shift in a lovely curve away from them. As we move further into the exercise, you might become faster, breaking into a jog, but keeping it light and effortless. </a:t>
            </a:r>
            <a:endParaRPr sz="1200" i="1">
              <a:solidFill>
                <a:schemeClr val="lt1"/>
              </a:solidFill>
            </a:endParaRPr>
          </a:p>
          <a:p>
            <a:pPr marL="457200" lvl="0" indent="-304800" algn="l" rtl="0">
              <a:spcBef>
                <a:spcPts val="0"/>
              </a:spcBef>
              <a:spcAft>
                <a:spcPts val="0"/>
              </a:spcAft>
              <a:buClr>
                <a:schemeClr val="lt1"/>
              </a:buClr>
              <a:buSzPts val="1200"/>
              <a:buChar char="●"/>
            </a:pPr>
            <a:r>
              <a:rPr lang="en" sz="1200" i="1">
                <a:solidFill>
                  <a:schemeClr val="lt1"/>
                </a:solidFill>
              </a:rPr>
              <a:t>Come to a stop in your own space. Working with shape again. But this time we are working with curves. See how many curved shapes your body can make. Again, working beyond just your limbs. How can you curve your whole body? In how many different directions can you curve at the same time?</a:t>
            </a:r>
            <a:endParaRPr sz="1200" i="1">
              <a:solidFill>
                <a:schemeClr val="lt1"/>
              </a:solidFill>
            </a:endParaRPr>
          </a:p>
          <a:p>
            <a:pPr marL="457200" lvl="0" indent="-304800" algn="l" rtl="0">
              <a:spcBef>
                <a:spcPts val="0"/>
              </a:spcBef>
              <a:spcAft>
                <a:spcPts val="0"/>
              </a:spcAft>
              <a:buClr>
                <a:schemeClr val="lt1"/>
              </a:buClr>
              <a:buSzPts val="1200"/>
              <a:buChar char="●"/>
            </a:pPr>
            <a:r>
              <a:rPr lang="en" sz="1200" i="1">
                <a:solidFill>
                  <a:schemeClr val="lt1"/>
                </a:solidFill>
              </a:rPr>
              <a:t>Now choose three of your curved shapes and move between them coming to an absolute still moment on each shape as I count. Can you make getting into the shape as free and floaty and fluid as possible - without it looking silly. Keep movements slow if moving fast makes it feel silly. But again, don’t come to a stop until I call. And moving in fluid curves to first shape. And 3 and 2 and 1. Stop. Hold. Hold. Hold. Second shape and 3 and 2 and 1. Stop. Hold. Hold. Hold. And third shape and 3 and 2 and 1. Stop. Hold. Hold. Hold. </a:t>
            </a:r>
            <a:r>
              <a:rPr lang="en" sz="1200">
                <a:solidFill>
                  <a:schemeClr val="lt1"/>
                </a:solidFill>
              </a:rPr>
              <a:t>(Again, you can repeat this until they have a good little sequence and have largely same timings. You might use kinaesthetic awareness to know when to stop if your class has that kind of focus.)</a:t>
            </a:r>
            <a:endParaRPr sz="1200">
              <a:solidFill>
                <a:schemeClr val="lt1"/>
              </a:solidFill>
            </a:endParaRPr>
          </a:p>
        </p:txBody>
      </p:sp>
      <p:sp>
        <p:nvSpPr>
          <p:cNvPr id="313" name="Google Shape;313;p38"/>
          <p:cNvSpPr txBox="1"/>
          <p:nvPr/>
        </p:nvSpPr>
        <p:spPr>
          <a:xfrm>
            <a:off x="514350" y="4450800"/>
            <a:ext cx="6619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latin typeface="Calibri"/>
                <a:ea typeface="Calibri"/>
                <a:cs typeface="Calibri"/>
                <a:sym typeface="Calibri"/>
                <a:hlinkClick r:id="rId3"/>
              </a:rPr>
              <a:t>Lullaby Dream - Balanescu Quartet</a:t>
            </a:r>
            <a:endParaRPr sz="1100">
              <a:latin typeface="Calibri"/>
              <a:ea typeface="Calibri"/>
              <a:cs typeface="Calibri"/>
              <a:sym typeface="Calibri"/>
            </a:endParaRPr>
          </a:p>
          <a:p>
            <a:pPr marL="0" lvl="0" indent="0" algn="l" rtl="0">
              <a:spcBef>
                <a:spcPts val="0"/>
              </a:spcBef>
              <a:spcAft>
                <a:spcPts val="0"/>
              </a:spcAft>
              <a:buNone/>
            </a:pPr>
            <a:r>
              <a:rPr lang="en" sz="1100" u="sng">
                <a:solidFill>
                  <a:schemeClr val="hlink"/>
                </a:solidFill>
                <a:latin typeface="Calibri"/>
                <a:ea typeface="Calibri"/>
                <a:cs typeface="Calibri"/>
                <a:sym typeface="Calibri"/>
                <a:hlinkClick r:id="rId4"/>
              </a:rPr>
              <a:t>Somewhere Over the Rainbow - Lady Gaga</a:t>
            </a:r>
            <a:endParaRPr sz="1100">
              <a:latin typeface="Calibri"/>
              <a:ea typeface="Calibri"/>
              <a:cs typeface="Calibri"/>
              <a:sym typeface="Calibri"/>
            </a:endParaRPr>
          </a:p>
          <a:p>
            <a:pPr marL="0" lvl="0" indent="0" algn="l" rtl="0">
              <a:spcBef>
                <a:spcPts val="0"/>
              </a:spcBef>
              <a:spcAft>
                <a:spcPts val="0"/>
              </a:spcAft>
              <a:buNone/>
            </a:pPr>
            <a:r>
              <a:rPr lang="en" sz="1100" u="sng">
                <a:solidFill>
                  <a:schemeClr val="hlink"/>
                </a:solidFill>
                <a:latin typeface="Calibri"/>
                <a:ea typeface="Calibri"/>
                <a:cs typeface="Calibri"/>
                <a:sym typeface="Calibri"/>
                <a:hlinkClick r:id="rId5"/>
              </a:rPr>
              <a:t>Inception - Dream is Collapsing (Hans Zimmer)</a:t>
            </a:r>
            <a:endParaRPr sz="1100">
              <a:latin typeface="Calibri"/>
              <a:ea typeface="Calibri"/>
              <a:cs typeface="Calibri"/>
              <a:sym typeface="Calibri"/>
            </a:endParaRPr>
          </a:p>
        </p:txBody>
      </p:sp>
      <p:pic>
        <p:nvPicPr>
          <p:cNvPr id="314" name="Google Shape;314;p38"/>
          <p:cNvPicPr preferRelativeResize="0"/>
          <p:nvPr/>
        </p:nvPicPr>
        <p:blipFill rotWithShape="1">
          <a:blip r:embed="rId6">
            <a:alphaModFix/>
          </a:blip>
          <a:srcRect r="28243"/>
          <a:stretch/>
        </p:blipFill>
        <p:spPr>
          <a:xfrm>
            <a:off x="53850" y="4613400"/>
            <a:ext cx="380375" cy="530100"/>
          </a:xfrm>
          <a:prstGeom prst="rect">
            <a:avLst/>
          </a:prstGeom>
          <a:noFill/>
          <a:ln>
            <a:noFill/>
          </a:ln>
        </p:spPr>
      </p:pic>
      <p:sp>
        <p:nvSpPr>
          <p:cNvPr id="315" name="Google Shape;315;p38"/>
          <p:cNvSpPr txBox="1"/>
          <p:nvPr/>
        </p:nvSpPr>
        <p:spPr>
          <a:xfrm>
            <a:off x="53850" y="3130150"/>
            <a:ext cx="8917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FFFF00"/>
                </a:solidFill>
                <a:latin typeface="Calibri"/>
                <a:ea typeface="Calibri"/>
                <a:cs typeface="Calibri"/>
                <a:sym typeface="Calibri"/>
              </a:rPr>
              <a:t>Hopefully you can see a way to put this all together into a kind of physical theatre piece now. Each teacher and class will create something different and want to play with it in different ways. You may rely on the teacher giving instructions or claps to guide students or they may be able to work effectively as an ensemble. It will depend on age, experience and the number of lessons you have them for. </a:t>
            </a:r>
            <a:endParaRPr sz="1200">
              <a:solidFill>
                <a:srgbClr val="FFFF00"/>
              </a:solidFill>
              <a:latin typeface="Calibri"/>
              <a:ea typeface="Calibri"/>
              <a:cs typeface="Calibri"/>
              <a:sym typeface="Calibri"/>
            </a:endParaRPr>
          </a:p>
          <a:p>
            <a:pPr marL="0" lvl="0" indent="0" algn="l" rtl="0">
              <a:spcBef>
                <a:spcPts val="0"/>
              </a:spcBef>
              <a:spcAft>
                <a:spcPts val="0"/>
              </a:spcAft>
              <a:buNone/>
            </a:pPr>
            <a:r>
              <a:rPr lang="en" sz="1200">
                <a:solidFill>
                  <a:srgbClr val="FFFF00"/>
                </a:solidFill>
                <a:latin typeface="Calibri"/>
                <a:ea typeface="Calibri"/>
                <a:cs typeface="Calibri"/>
                <a:sym typeface="Calibri"/>
              </a:rPr>
              <a:t>You may want to add a line or two of the poem at some points or you may choose to keep this section purely physical. If your class has done any lift/contact work, perhaps that could be fun to bring in? (Probably not going to happen while we are in the grips of Covid - but maybe useful in future.)</a:t>
            </a:r>
            <a:endParaRPr sz="1200">
              <a:solidFill>
                <a:srgbClr val="FFFF00"/>
              </a:solidFill>
              <a:latin typeface="Calibri"/>
              <a:ea typeface="Calibri"/>
              <a:cs typeface="Calibri"/>
              <a:sym typeface="Calibri"/>
            </a:endParaRPr>
          </a:p>
        </p:txBody>
      </p:sp>
      <p:pic>
        <p:nvPicPr>
          <p:cNvPr id="316" name="Google Shape;316;p38"/>
          <p:cNvPicPr preferRelativeResize="0"/>
          <p:nvPr/>
        </p:nvPicPr>
        <p:blipFill rotWithShape="1">
          <a:blip r:embed="rId7">
            <a:alphaModFix/>
          </a:blip>
          <a:srcRect l="7855" t="39534" r="8399" b="33699"/>
          <a:stretch/>
        </p:blipFill>
        <p:spPr>
          <a:xfrm>
            <a:off x="7648575" y="4495800"/>
            <a:ext cx="1400775" cy="447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0"/>
          <p:cNvPicPr preferRelativeResize="0"/>
          <p:nvPr/>
        </p:nvPicPr>
        <p:blipFill rotWithShape="1">
          <a:blip r:embed="rId3">
            <a:alphaModFix/>
          </a:blip>
          <a:srcRect l="4541" r="9760" b="50592"/>
          <a:stretch/>
        </p:blipFill>
        <p:spPr>
          <a:xfrm>
            <a:off x="1958675" y="697825"/>
            <a:ext cx="6729900" cy="3879875"/>
          </a:xfrm>
          <a:prstGeom prst="rect">
            <a:avLst/>
          </a:prstGeom>
          <a:noFill/>
          <a:ln>
            <a:noFill/>
          </a:ln>
        </p:spPr>
      </p:pic>
      <p:sp>
        <p:nvSpPr>
          <p:cNvPr id="337" name="Google Shape;337;p40"/>
          <p:cNvSpPr txBox="1"/>
          <p:nvPr/>
        </p:nvSpPr>
        <p:spPr>
          <a:xfrm rot="-2085883">
            <a:off x="2634640" y="1467996"/>
            <a:ext cx="2391234" cy="233954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latin typeface="Caveat Brush"/>
                <a:ea typeface="Caveat Brush"/>
                <a:cs typeface="Caveat Brush"/>
                <a:sym typeface="Caveat Brush"/>
              </a:rPr>
              <a:t>WHOSE SHOULDERS DO YOU STAND ON?</a:t>
            </a:r>
            <a:endParaRPr sz="3500">
              <a:latin typeface="Caveat Brush"/>
              <a:ea typeface="Caveat Brush"/>
              <a:cs typeface="Caveat Brush"/>
              <a:sym typeface="Caveat Brush"/>
            </a:endParaRPr>
          </a:p>
        </p:txBody>
      </p:sp>
      <p:sp>
        <p:nvSpPr>
          <p:cNvPr id="338" name="Google Shape;338;p40"/>
          <p:cNvSpPr txBox="1"/>
          <p:nvPr/>
        </p:nvSpPr>
        <p:spPr>
          <a:xfrm rot="-431">
            <a:off x="6085060" y="1894523"/>
            <a:ext cx="2391300" cy="18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latin typeface="Caveat Brush"/>
                <a:ea typeface="Caveat Brush"/>
                <a:cs typeface="Caveat Brush"/>
                <a:sym typeface="Caveat Brush"/>
              </a:rPr>
              <a:t>WHAT DO YOU STAND FOR?</a:t>
            </a:r>
            <a:endParaRPr sz="3500">
              <a:latin typeface="Caveat Brush"/>
              <a:ea typeface="Caveat Brush"/>
              <a:cs typeface="Caveat Brush"/>
              <a:sym typeface="Caveat Brush"/>
            </a:endParaRPr>
          </a:p>
        </p:txBody>
      </p:sp>
      <p:pic>
        <p:nvPicPr>
          <p:cNvPr id="339" name="Google Shape;339;p40"/>
          <p:cNvPicPr preferRelativeResize="0"/>
          <p:nvPr/>
        </p:nvPicPr>
        <p:blipFill rotWithShape="1">
          <a:blip r:embed="rId4">
            <a:alphaModFix/>
          </a:blip>
          <a:srcRect l="7855" t="39534" r="8399" b="33699"/>
          <a:stretch/>
        </p:blipFill>
        <p:spPr>
          <a:xfrm>
            <a:off x="0" y="4577700"/>
            <a:ext cx="1770200" cy="565800"/>
          </a:xfrm>
          <a:prstGeom prst="rect">
            <a:avLst/>
          </a:prstGeom>
          <a:noFill/>
          <a:ln>
            <a:noFill/>
          </a:ln>
        </p:spPr>
      </p:pic>
      <p:sp>
        <p:nvSpPr>
          <p:cNvPr id="340" name="Google Shape;340;p40"/>
          <p:cNvSpPr txBox="1"/>
          <p:nvPr/>
        </p:nvSpPr>
        <p:spPr>
          <a:xfrm>
            <a:off x="580775" y="102475"/>
            <a:ext cx="8107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rgbClr val="FFFFFF"/>
                </a:solidFill>
                <a:latin typeface="Caveat Brush"/>
                <a:ea typeface="Caveat Brush"/>
                <a:cs typeface="Caveat Brush"/>
                <a:sym typeface="Caveat Brush"/>
              </a:rPr>
              <a:t>Think carefully. Write your answers on post-it notes.</a:t>
            </a:r>
            <a:endParaRPr sz="3200">
              <a:solidFill>
                <a:srgbClr val="FFFFFF"/>
              </a:solidFill>
              <a:latin typeface="Caveat Brush"/>
              <a:ea typeface="Caveat Brush"/>
              <a:cs typeface="Caveat Brush"/>
              <a:sym typeface="Caveat Brush"/>
            </a:endParaRPr>
          </a:p>
        </p:txBody>
      </p:sp>
      <p:pic>
        <p:nvPicPr>
          <p:cNvPr id="341" name="Google Shape;341;p40"/>
          <p:cNvPicPr preferRelativeResize="0"/>
          <p:nvPr/>
        </p:nvPicPr>
        <p:blipFill rotWithShape="1">
          <a:blip r:embed="rId5">
            <a:alphaModFix/>
          </a:blip>
          <a:srcRect l="6272" t="13768" r="-1893" b="-2887"/>
          <a:stretch/>
        </p:blipFill>
        <p:spPr>
          <a:xfrm>
            <a:off x="1222000" y="825250"/>
            <a:ext cx="8035877" cy="4212726"/>
          </a:xfrm>
          <a:prstGeom prst="rect">
            <a:avLst/>
          </a:prstGeom>
          <a:noFill/>
          <a:ln>
            <a:noFill/>
          </a:ln>
        </p:spPr>
      </p:pic>
      <p:sp>
        <p:nvSpPr>
          <p:cNvPr id="342" name="Google Shape;342;p40"/>
          <p:cNvSpPr txBox="1"/>
          <p:nvPr/>
        </p:nvSpPr>
        <p:spPr>
          <a:xfrm>
            <a:off x="45550" y="3531000"/>
            <a:ext cx="3621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Calibri"/>
                <a:ea typeface="Calibri"/>
                <a:cs typeface="Calibri"/>
                <a:sym typeface="Calibri"/>
              </a:rPr>
              <a:t>I am the daughter of black writers </a:t>
            </a:r>
            <a:br>
              <a:rPr lang="en">
                <a:solidFill>
                  <a:srgbClr val="FFFFFF"/>
                </a:solidFill>
                <a:latin typeface="Calibri"/>
                <a:ea typeface="Calibri"/>
                <a:cs typeface="Calibri"/>
                <a:sym typeface="Calibri"/>
              </a:rPr>
            </a:br>
            <a:r>
              <a:rPr lang="en">
                <a:solidFill>
                  <a:srgbClr val="FFFFFF"/>
                </a:solidFill>
                <a:latin typeface="Calibri"/>
                <a:ea typeface="Calibri"/>
                <a:cs typeface="Calibri"/>
                <a:sym typeface="Calibri"/>
              </a:rPr>
              <a:t>who descended from freedom fighters</a:t>
            </a:r>
            <a:br>
              <a:rPr lang="en">
                <a:solidFill>
                  <a:srgbClr val="FFFFFF"/>
                </a:solidFill>
                <a:latin typeface="Calibri"/>
                <a:ea typeface="Calibri"/>
                <a:cs typeface="Calibri"/>
                <a:sym typeface="Calibri"/>
              </a:rPr>
            </a:br>
            <a:r>
              <a:rPr lang="en">
                <a:solidFill>
                  <a:srgbClr val="FFFFFF"/>
                </a:solidFill>
                <a:latin typeface="Calibri"/>
                <a:ea typeface="Calibri"/>
                <a:cs typeface="Calibri"/>
                <a:sym typeface="Calibri"/>
              </a:rPr>
              <a:t>who broke the chains and changed the world. </a:t>
            </a:r>
            <a:endParaRPr>
              <a:solidFill>
                <a:srgbClr val="FFFFFF"/>
              </a:solidFill>
              <a:latin typeface="Calibri"/>
              <a:ea typeface="Calibri"/>
              <a:cs typeface="Calibri"/>
              <a:sym typeface="Calibri"/>
            </a:endParaRPr>
          </a:p>
          <a:p>
            <a:pPr marL="0" lvl="0" indent="0" algn="l" rtl="0">
              <a:spcBef>
                <a:spcPts val="0"/>
              </a:spcBef>
              <a:spcAft>
                <a:spcPts val="0"/>
              </a:spcAft>
              <a:buNone/>
            </a:pPr>
            <a:r>
              <a:rPr lang="en">
                <a:solidFill>
                  <a:srgbClr val="FFFFFF"/>
                </a:solidFill>
                <a:latin typeface="Calibri"/>
                <a:ea typeface="Calibri"/>
                <a:cs typeface="Calibri"/>
                <a:sym typeface="Calibri"/>
              </a:rPr>
              <a:t>They call me. 		</a:t>
            </a:r>
            <a:br>
              <a:rPr lang="en">
                <a:solidFill>
                  <a:srgbClr val="FFFFFF"/>
                </a:solidFill>
                <a:latin typeface="Calibri"/>
                <a:ea typeface="Calibri"/>
                <a:cs typeface="Calibri"/>
                <a:sym typeface="Calibri"/>
              </a:rPr>
            </a:br>
            <a:r>
              <a:rPr lang="en">
                <a:solidFill>
                  <a:srgbClr val="FFFFFF"/>
                </a:solidFill>
                <a:latin typeface="Calibri"/>
                <a:ea typeface="Calibri"/>
                <a:cs typeface="Calibri"/>
                <a:sym typeface="Calibri"/>
              </a:rPr>
              <a:t>				 (Amanda Gorman)</a:t>
            </a:r>
            <a:endParaRPr>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311700" y="445025"/>
            <a:ext cx="2679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aveat Brush"/>
                <a:ea typeface="Caveat Brush"/>
                <a:cs typeface="Caveat Brush"/>
                <a:sym typeface="Caveat Brush"/>
              </a:rPr>
              <a:t>TIME TO WRITE</a:t>
            </a:r>
            <a:endParaRPr>
              <a:latin typeface="Caveat Brush"/>
              <a:ea typeface="Caveat Brush"/>
              <a:cs typeface="Caveat Brush"/>
              <a:sym typeface="Caveat Brush"/>
            </a:endParaRPr>
          </a:p>
        </p:txBody>
      </p:sp>
      <p:pic>
        <p:nvPicPr>
          <p:cNvPr id="348" name="Google Shape;348;p41"/>
          <p:cNvPicPr preferRelativeResize="0"/>
          <p:nvPr/>
        </p:nvPicPr>
        <p:blipFill rotWithShape="1">
          <a:blip r:embed="rId3">
            <a:alphaModFix/>
          </a:blip>
          <a:srcRect b="30118"/>
          <a:stretch/>
        </p:blipFill>
        <p:spPr>
          <a:xfrm>
            <a:off x="3232975" y="634600"/>
            <a:ext cx="5740200" cy="4011425"/>
          </a:xfrm>
          <a:prstGeom prst="rect">
            <a:avLst/>
          </a:prstGeom>
          <a:noFill/>
          <a:ln>
            <a:noFill/>
          </a:ln>
        </p:spPr>
      </p:pic>
      <p:sp>
        <p:nvSpPr>
          <p:cNvPr id="349" name="Google Shape;349;p41"/>
          <p:cNvSpPr txBox="1"/>
          <p:nvPr/>
        </p:nvSpPr>
        <p:spPr>
          <a:xfrm>
            <a:off x="3766940" y="1094148"/>
            <a:ext cx="23115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333333"/>
                </a:solidFill>
                <a:latin typeface="Calibri"/>
                <a:ea typeface="Calibri"/>
                <a:cs typeface="Calibri"/>
                <a:sym typeface="Calibri"/>
              </a:rPr>
              <a:t>PERFORMANCE POETRY</a:t>
            </a:r>
            <a:endParaRPr sz="1200" b="1">
              <a:solidFill>
                <a:srgbClr val="333333"/>
              </a:solidFill>
              <a:latin typeface="Calibri"/>
              <a:ea typeface="Calibri"/>
              <a:cs typeface="Calibri"/>
              <a:sym typeface="Calibri"/>
            </a:endParaRPr>
          </a:p>
          <a:p>
            <a:pPr marL="0" lvl="0" indent="0" algn="l" rtl="0">
              <a:spcBef>
                <a:spcPts val="0"/>
              </a:spcBef>
              <a:spcAft>
                <a:spcPts val="0"/>
              </a:spcAft>
              <a:buNone/>
            </a:pPr>
            <a:endParaRPr sz="1200">
              <a:solidFill>
                <a:srgbClr val="333333"/>
              </a:solidFill>
              <a:latin typeface="Calibri"/>
              <a:ea typeface="Calibri"/>
              <a:cs typeface="Calibri"/>
              <a:sym typeface="Calibri"/>
            </a:endParaRPr>
          </a:p>
          <a:p>
            <a:pPr marL="0" lvl="0" indent="0" algn="l" rtl="0">
              <a:spcBef>
                <a:spcPts val="0"/>
              </a:spcBef>
              <a:spcAft>
                <a:spcPts val="0"/>
              </a:spcAft>
              <a:buNone/>
            </a:pPr>
            <a:r>
              <a:rPr lang="en" sz="1200">
                <a:solidFill>
                  <a:srgbClr val="333333"/>
                </a:solidFill>
                <a:latin typeface="Calibri"/>
                <a:ea typeface="Calibri"/>
                <a:cs typeface="Calibri"/>
                <a:sym typeface="Calibri"/>
              </a:rPr>
              <a:t>Performance poetry uses the stage as the page, transforming poetry readings into theatrical events. While the recent resurgence of performance poets is seen as a reaction against mainstream, print-based poetry, the style harkens back to the classic role of the poet, who recited notable happenings, emotions, and perceptions.</a:t>
            </a:r>
            <a:br>
              <a:rPr lang="en" sz="1200">
                <a:solidFill>
                  <a:srgbClr val="333333"/>
                </a:solidFill>
                <a:latin typeface="Georgia"/>
                <a:ea typeface="Georgia"/>
                <a:cs typeface="Georgia"/>
                <a:sym typeface="Georgia"/>
              </a:rPr>
            </a:br>
            <a:br>
              <a:rPr lang="en" sz="1200">
                <a:solidFill>
                  <a:srgbClr val="333333"/>
                </a:solidFill>
                <a:latin typeface="Georgia"/>
                <a:ea typeface="Georgia"/>
                <a:cs typeface="Georgia"/>
                <a:sym typeface="Georgia"/>
              </a:rPr>
            </a:br>
            <a:r>
              <a:rPr lang="en" sz="1200">
                <a:solidFill>
                  <a:srgbClr val="333333"/>
                </a:solidFill>
                <a:latin typeface="Georgia"/>
                <a:ea typeface="Georgia"/>
                <a:cs typeface="Georgia"/>
                <a:sym typeface="Georgia"/>
              </a:rPr>
              <a:t>	</a:t>
            </a:r>
            <a:r>
              <a:rPr lang="en" sz="1200">
                <a:solidFill>
                  <a:srgbClr val="333333"/>
                </a:solidFill>
                <a:latin typeface="Calibri"/>
                <a:ea typeface="Calibri"/>
                <a:cs typeface="Calibri"/>
                <a:sym typeface="Calibri"/>
              </a:rPr>
              <a:t>(Webexhibits, 2021)</a:t>
            </a:r>
            <a:endParaRPr sz="1600">
              <a:latin typeface="Calibri"/>
              <a:ea typeface="Calibri"/>
              <a:cs typeface="Calibri"/>
              <a:sym typeface="Calibri"/>
            </a:endParaRPr>
          </a:p>
        </p:txBody>
      </p:sp>
      <p:sp>
        <p:nvSpPr>
          <p:cNvPr id="350" name="Google Shape;350;p41"/>
          <p:cNvSpPr txBox="1"/>
          <p:nvPr/>
        </p:nvSpPr>
        <p:spPr>
          <a:xfrm>
            <a:off x="266700" y="1066800"/>
            <a:ext cx="29664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E4153F"/>
                </a:solidFill>
                <a:latin typeface="Shadows Into Light"/>
                <a:ea typeface="Shadows Into Light"/>
                <a:cs typeface="Shadows Into Light"/>
                <a:sym typeface="Shadows Into Light"/>
              </a:rPr>
              <a:t>Individually, write your own bit of performance poetry. It could be 5 lines, 10 lines, 50 lines… whatever you feel inspired to write.</a:t>
            </a:r>
            <a:endParaRPr sz="1600">
              <a:solidFill>
                <a:srgbClr val="E4153F"/>
              </a:solidFill>
              <a:latin typeface="Shadows Into Light"/>
              <a:ea typeface="Shadows Into Light"/>
              <a:cs typeface="Shadows Into Light"/>
              <a:sym typeface="Shadows Into Light"/>
            </a:endParaRPr>
          </a:p>
          <a:p>
            <a:pPr marL="0" lvl="0" indent="0" algn="l" rtl="0">
              <a:spcBef>
                <a:spcPts val="0"/>
              </a:spcBef>
              <a:spcAft>
                <a:spcPts val="0"/>
              </a:spcAft>
              <a:buNone/>
            </a:pPr>
            <a:endParaRPr>
              <a:solidFill>
                <a:srgbClr val="FFFFFF"/>
              </a:solidFill>
              <a:latin typeface="Shadows Into Light"/>
              <a:ea typeface="Shadows Into Light"/>
              <a:cs typeface="Shadows Into Light"/>
              <a:sym typeface="Shadows Into Light"/>
            </a:endParaRPr>
          </a:p>
        </p:txBody>
      </p:sp>
      <p:pic>
        <p:nvPicPr>
          <p:cNvPr id="351" name="Google Shape;351;p41"/>
          <p:cNvPicPr preferRelativeResize="0"/>
          <p:nvPr/>
        </p:nvPicPr>
        <p:blipFill>
          <a:blip r:embed="rId4">
            <a:alphaModFix/>
          </a:blip>
          <a:stretch>
            <a:fillRect/>
          </a:stretch>
        </p:blipFill>
        <p:spPr>
          <a:xfrm>
            <a:off x="1079963" y="2883175"/>
            <a:ext cx="1050075" cy="1050075"/>
          </a:xfrm>
          <a:prstGeom prst="rect">
            <a:avLst/>
          </a:prstGeom>
          <a:noFill/>
          <a:ln>
            <a:noFill/>
          </a:ln>
        </p:spPr>
      </p:pic>
      <p:sp>
        <p:nvSpPr>
          <p:cNvPr id="352" name="Google Shape;352;p41"/>
          <p:cNvSpPr txBox="1"/>
          <p:nvPr/>
        </p:nvSpPr>
        <p:spPr>
          <a:xfrm>
            <a:off x="1014463" y="3167088"/>
            <a:ext cx="1181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FFFF"/>
                </a:solidFill>
                <a:latin typeface="Shadows Into Light"/>
                <a:ea typeface="Shadows Into Light"/>
                <a:cs typeface="Shadows Into Light"/>
                <a:sym typeface="Shadows Into Light"/>
              </a:rPr>
              <a:t>PERFORMANCE POETRY</a:t>
            </a:r>
            <a:endParaRPr b="1">
              <a:solidFill>
                <a:srgbClr val="FFFFFF"/>
              </a:solidFill>
              <a:latin typeface="Shadows Into Light"/>
              <a:ea typeface="Shadows Into Light"/>
              <a:cs typeface="Shadows Into Light"/>
              <a:sym typeface="Shadows Into Light"/>
            </a:endParaRPr>
          </a:p>
        </p:txBody>
      </p:sp>
      <p:pic>
        <p:nvPicPr>
          <p:cNvPr id="353" name="Google Shape;353;p41"/>
          <p:cNvPicPr preferRelativeResize="0"/>
          <p:nvPr/>
        </p:nvPicPr>
        <p:blipFill>
          <a:blip r:embed="rId5">
            <a:alphaModFix/>
          </a:blip>
          <a:stretch>
            <a:fillRect/>
          </a:stretch>
        </p:blipFill>
        <p:spPr>
          <a:xfrm>
            <a:off x="1438275" y="2571750"/>
            <a:ext cx="615600" cy="615600"/>
          </a:xfrm>
          <a:prstGeom prst="rect">
            <a:avLst/>
          </a:prstGeom>
          <a:noFill/>
          <a:ln>
            <a:noFill/>
          </a:ln>
        </p:spPr>
      </p:pic>
      <p:pic>
        <p:nvPicPr>
          <p:cNvPr id="354" name="Google Shape;354;p41"/>
          <p:cNvPicPr preferRelativeResize="0"/>
          <p:nvPr/>
        </p:nvPicPr>
        <p:blipFill>
          <a:blip r:embed="rId5">
            <a:alphaModFix/>
          </a:blip>
          <a:stretch>
            <a:fillRect/>
          </a:stretch>
        </p:blipFill>
        <p:spPr>
          <a:xfrm rot="-5400000">
            <a:off x="596076" y="2981324"/>
            <a:ext cx="615600" cy="615600"/>
          </a:xfrm>
          <a:prstGeom prst="rect">
            <a:avLst/>
          </a:prstGeom>
          <a:noFill/>
          <a:ln>
            <a:noFill/>
          </a:ln>
        </p:spPr>
      </p:pic>
      <p:pic>
        <p:nvPicPr>
          <p:cNvPr id="355" name="Google Shape;355;p41"/>
          <p:cNvPicPr preferRelativeResize="0"/>
          <p:nvPr/>
        </p:nvPicPr>
        <p:blipFill>
          <a:blip r:embed="rId5">
            <a:alphaModFix/>
          </a:blip>
          <a:stretch>
            <a:fillRect/>
          </a:stretch>
        </p:blipFill>
        <p:spPr>
          <a:xfrm rot="5594937">
            <a:off x="1914526" y="3416900"/>
            <a:ext cx="615599" cy="615599"/>
          </a:xfrm>
          <a:prstGeom prst="rect">
            <a:avLst/>
          </a:prstGeom>
          <a:noFill/>
          <a:ln>
            <a:noFill/>
          </a:ln>
        </p:spPr>
      </p:pic>
      <p:pic>
        <p:nvPicPr>
          <p:cNvPr id="356" name="Google Shape;356;p41"/>
          <p:cNvPicPr preferRelativeResize="0"/>
          <p:nvPr/>
        </p:nvPicPr>
        <p:blipFill>
          <a:blip r:embed="rId5">
            <a:alphaModFix/>
          </a:blip>
          <a:stretch>
            <a:fillRect/>
          </a:stretch>
        </p:blipFill>
        <p:spPr>
          <a:xfrm rot="10800000">
            <a:off x="1127475" y="3782700"/>
            <a:ext cx="615600" cy="615600"/>
          </a:xfrm>
          <a:prstGeom prst="rect">
            <a:avLst/>
          </a:prstGeom>
          <a:noFill/>
          <a:ln>
            <a:noFill/>
          </a:ln>
        </p:spPr>
      </p:pic>
      <p:sp>
        <p:nvSpPr>
          <p:cNvPr id="357" name="Google Shape;357;p41"/>
          <p:cNvSpPr txBox="1"/>
          <p:nvPr/>
        </p:nvSpPr>
        <p:spPr>
          <a:xfrm>
            <a:off x="1952625" y="2224663"/>
            <a:ext cx="1143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D966"/>
                </a:solidFill>
                <a:latin typeface="Shadows Into Light"/>
                <a:ea typeface="Shadows Into Light"/>
                <a:cs typeface="Shadows Into Light"/>
                <a:sym typeface="Shadows Into Light"/>
              </a:rPr>
              <a:t>Often has a social / political message</a:t>
            </a:r>
            <a:endParaRPr>
              <a:solidFill>
                <a:srgbClr val="FFD966"/>
              </a:solidFill>
              <a:latin typeface="Shadows Into Light"/>
              <a:ea typeface="Shadows Into Light"/>
              <a:cs typeface="Shadows Into Light"/>
              <a:sym typeface="Shadows Into Light"/>
            </a:endParaRPr>
          </a:p>
        </p:txBody>
      </p:sp>
      <p:sp>
        <p:nvSpPr>
          <p:cNvPr id="358" name="Google Shape;358;p41"/>
          <p:cNvSpPr txBox="1"/>
          <p:nvPr/>
        </p:nvSpPr>
        <p:spPr>
          <a:xfrm>
            <a:off x="68675" y="2224663"/>
            <a:ext cx="1143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D966"/>
                </a:solidFill>
                <a:latin typeface="Shadows Into Light"/>
                <a:ea typeface="Shadows Into Light"/>
                <a:cs typeface="Shadows Into Light"/>
                <a:sym typeface="Shadows Into Light"/>
              </a:rPr>
              <a:t>Alliteration contributes to theatrical nature</a:t>
            </a:r>
            <a:endParaRPr>
              <a:solidFill>
                <a:srgbClr val="FFD966"/>
              </a:solidFill>
              <a:latin typeface="Shadows Into Light"/>
              <a:ea typeface="Shadows Into Light"/>
              <a:cs typeface="Shadows Into Light"/>
              <a:sym typeface="Shadows Into Light"/>
            </a:endParaRPr>
          </a:p>
        </p:txBody>
      </p:sp>
      <p:sp>
        <p:nvSpPr>
          <p:cNvPr id="359" name="Google Shape;359;p41"/>
          <p:cNvSpPr txBox="1"/>
          <p:nvPr/>
        </p:nvSpPr>
        <p:spPr>
          <a:xfrm>
            <a:off x="68675" y="4005838"/>
            <a:ext cx="1143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D966"/>
                </a:solidFill>
                <a:latin typeface="Shadows Into Light"/>
                <a:ea typeface="Shadows Into Light"/>
                <a:cs typeface="Shadows Into Light"/>
                <a:sym typeface="Shadows Into Light"/>
              </a:rPr>
              <a:t>Often playful with language</a:t>
            </a:r>
            <a:r>
              <a:rPr lang="en">
                <a:solidFill>
                  <a:srgbClr val="FFFFFF"/>
                </a:solidFill>
                <a:latin typeface="Shadows Into Light"/>
                <a:ea typeface="Shadows Into Light"/>
                <a:cs typeface="Shadows Into Light"/>
                <a:sym typeface="Shadows Into Light"/>
              </a:rPr>
              <a:t> </a:t>
            </a:r>
            <a:endParaRPr>
              <a:solidFill>
                <a:srgbClr val="FFFFFF"/>
              </a:solidFill>
              <a:latin typeface="Shadows Into Light"/>
              <a:ea typeface="Shadows Into Light"/>
              <a:cs typeface="Shadows Into Light"/>
              <a:sym typeface="Shadows Into Light"/>
            </a:endParaRPr>
          </a:p>
        </p:txBody>
      </p:sp>
      <p:sp>
        <p:nvSpPr>
          <p:cNvPr id="360" name="Google Shape;360;p41"/>
          <p:cNvSpPr txBox="1"/>
          <p:nvPr/>
        </p:nvSpPr>
        <p:spPr>
          <a:xfrm>
            <a:off x="1847875" y="3824250"/>
            <a:ext cx="16329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D966"/>
                </a:solidFill>
                <a:latin typeface="Shadows Into Light"/>
                <a:ea typeface="Shadows Into Light"/>
                <a:cs typeface="Shadows Into Light"/>
                <a:sym typeface="Shadows Into Light"/>
              </a:rPr>
              <a:t>Varied rhyme and rhythm - often irregular and makes use of surprising internal rhymes</a:t>
            </a:r>
            <a:endParaRPr>
              <a:solidFill>
                <a:srgbClr val="FFD966"/>
              </a:solidFill>
              <a:latin typeface="Shadows Into Light"/>
              <a:ea typeface="Shadows Into Light"/>
              <a:cs typeface="Shadows Into Light"/>
              <a:sym typeface="Shadows Into Light"/>
            </a:endParaRPr>
          </a:p>
        </p:txBody>
      </p:sp>
      <p:pic>
        <p:nvPicPr>
          <p:cNvPr id="361" name="Google Shape;361;p41"/>
          <p:cNvPicPr preferRelativeResize="0"/>
          <p:nvPr/>
        </p:nvPicPr>
        <p:blipFill rotWithShape="1">
          <a:blip r:embed="rId6">
            <a:alphaModFix/>
          </a:blip>
          <a:srcRect l="7855" t="39534" r="8399" b="33699"/>
          <a:stretch/>
        </p:blipFill>
        <p:spPr>
          <a:xfrm>
            <a:off x="7267575" y="4398300"/>
            <a:ext cx="1770200" cy="565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2"/>
          <p:cNvPicPr preferRelativeResize="0"/>
          <p:nvPr/>
        </p:nvPicPr>
        <p:blipFill>
          <a:blip r:embed="rId3">
            <a:alphaModFix/>
          </a:blip>
          <a:stretch>
            <a:fillRect/>
          </a:stretch>
        </p:blipFill>
        <p:spPr>
          <a:xfrm>
            <a:off x="5590896" y="888800"/>
            <a:ext cx="1777525" cy="1777525"/>
          </a:xfrm>
          <a:prstGeom prst="rect">
            <a:avLst/>
          </a:prstGeom>
          <a:noFill/>
          <a:ln>
            <a:noFill/>
          </a:ln>
        </p:spPr>
      </p:pic>
      <p:sp>
        <p:nvSpPr>
          <p:cNvPr id="367" name="Google Shape;367;p42"/>
          <p:cNvSpPr txBox="1">
            <a:spLocks noGrp="1"/>
          </p:cNvSpPr>
          <p:nvPr>
            <p:ph type="title"/>
          </p:nvPr>
        </p:nvSpPr>
        <p:spPr>
          <a:xfrm>
            <a:off x="5667113" y="1416750"/>
            <a:ext cx="16251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SHARING </a:t>
            </a:r>
            <a:endParaRPr/>
          </a:p>
          <a:p>
            <a:pPr marL="0" lvl="0" indent="0" algn="ctr" rtl="0">
              <a:spcBef>
                <a:spcPts val="0"/>
              </a:spcBef>
              <a:spcAft>
                <a:spcPts val="0"/>
              </a:spcAft>
              <a:buNone/>
            </a:pPr>
            <a:r>
              <a:rPr lang="en"/>
              <a:t>WORK</a:t>
            </a:r>
            <a:endParaRPr/>
          </a:p>
        </p:txBody>
      </p:sp>
      <p:pic>
        <p:nvPicPr>
          <p:cNvPr id="368" name="Google Shape;368;p42"/>
          <p:cNvPicPr preferRelativeResize="0"/>
          <p:nvPr/>
        </p:nvPicPr>
        <p:blipFill>
          <a:blip r:embed="rId4">
            <a:alphaModFix/>
          </a:blip>
          <a:stretch>
            <a:fillRect/>
          </a:stretch>
        </p:blipFill>
        <p:spPr>
          <a:xfrm rot="-5400000">
            <a:off x="4834625" y="1087500"/>
            <a:ext cx="937100" cy="937100"/>
          </a:xfrm>
          <a:prstGeom prst="rect">
            <a:avLst/>
          </a:prstGeom>
          <a:noFill/>
          <a:ln>
            <a:noFill/>
          </a:ln>
        </p:spPr>
      </p:pic>
      <p:pic>
        <p:nvPicPr>
          <p:cNvPr id="369" name="Google Shape;369;p42"/>
          <p:cNvPicPr preferRelativeResize="0"/>
          <p:nvPr/>
        </p:nvPicPr>
        <p:blipFill>
          <a:blip r:embed="rId4">
            <a:alphaModFix/>
          </a:blip>
          <a:stretch>
            <a:fillRect/>
          </a:stretch>
        </p:blipFill>
        <p:spPr>
          <a:xfrm rot="10656278">
            <a:off x="6040076" y="2538912"/>
            <a:ext cx="879173" cy="879173"/>
          </a:xfrm>
          <a:prstGeom prst="rect">
            <a:avLst/>
          </a:prstGeom>
          <a:noFill/>
          <a:ln>
            <a:noFill/>
          </a:ln>
        </p:spPr>
      </p:pic>
      <p:pic>
        <p:nvPicPr>
          <p:cNvPr id="370" name="Google Shape;370;p42"/>
          <p:cNvPicPr preferRelativeResize="0"/>
          <p:nvPr/>
        </p:nvPicPr>
        <p:blipFill>
          <a:blip r:embed="rId4">
            <a:alphaModFix/>
          </a:blip>
          <a:stretch>
            <a:fillRect/>
          </a:stretch>
        </p:blipFill>
        <p:spPr>
          <a:xfrm rot="5400000">
            <a:off x="7182900" y="1452725"/>
            <a:ext cx="909925" cy="909925"/>
          </a:xfrm>
          <a:prstGeom prst="rect">
            <a:avLst/>
          </a:prstGeom>
          <a:noFill/>
          <a:ln>
            <a:noFill/>
          </a:ln>
        </p:spPr>
      </p:pic>
      <p:pic>
        <p:nvPicPr>
          <p:cNvPr id="371" name="Google Shape;371;p42"/>
          <p:cNvPicPr preferRelativeResize="0"/>
          <p:nvPr/>
        </p:nvPicPr>
        <p:blipFill>
          <a:blip r:embed="rId4">
            <a:alphaModFix/>
          </a:blip>
          <a:stretch>
            <a:fillRect/>
          </a:stretch>
        </p:blipFill>
        <p:spPr>
          <a:xfrm>
            <a:off x="6472925" y="291525"/>
            <a:ext cx="937100" cy="937100"/>
          </a:xfrm>
          <a:prstGeom prst="rect">
            <a:avLst/>
          </a:prstGeom>
          <a:noFill/>
          <a:ln>
            <a:noFill/>
          </a:ln>
        </p:spPr>
      </p:pic>
      <p:sp>
        <p:nvSpPr>
          <p:cNvPr id="372" name="Google Shape;372;p42"/>
          <p:cNvSpPr txBox="1"/>
          <p:nvPr/>
        </p:nvSpPr>
        <p:spPr>
          <a:xfrm>
            <a:off x="7316975" y="57150"/>
            <a:ext cx="17775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latin typeface="Shadows Into Light"/>
                <a:ea typeface="Shadows Into Light"/>
                <a:cs typeface="Shadows Into Light"/>
                <a:sym typeface="Shadows Into Light"/>
              </a:rPr>
              <a:t>is a risk we take to get better or enjoy rewards</a:t>
            </a:r>
            <a:endParaRPr sz="1800">
              <a:solidFill>
                <a:srgbClr val="FFFFFF"/>
              </a:solidFill>
              <a:latin typeface="Shadows Into Light"/>
              <a:ea typeface="Shadows Into Light"/>
              <a:cs typeface="Shadows Into Light"/>
              <a:sym typeface="Shadows Into Light"/>
            </a:endParaRPr>
          </a:p>
        </p:txBody>
      </p:sp>
      <p:sp>
        <p:nvSpPr>
          <p:cNvPr id="373" name="Google Shape;373;p42"/>
          <p:cNvSpPr txBox="1"/>
          <p:nvPr/>
        </p:nvSpPr>
        <p:spPr>
          <a:xfrm>
            <a:off x="7316975" y="2275175"/>
            <a:ext cx="1777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latin typeface="Shadows Into Light"/>
                <a:ea typeface="Shadows Into Light"/>
                <a:cs typeface="Shadows Into Light"/>
                <a:sym typeface="Shadows Into Light"/>
              </a:rPr>
              <a:t>requires both courage and trust</a:t>
            </a:r>
            <a:endParaRPr sz="1800">
              <a:solidFill>
                <a:srgbClr val="FFFFFF"/>
              </a:solidFill>
              <a:latin typeface="Shadows Into Light"/>
              <a:ea typeface="Shadows Into Light"/>
              <a:cs typeface="Shadows Into Light"/>
              <a:sym typeface="Shadows Into Light"/>
            </a:endParaRPr>
          </a:p>
        </p:txBody>
      </p:sp>
      <p:sp>
        <p:nvSpPr>
          <p:cNvPr id="374" name="Google Shape;374;p42"/>
          <p:cNvSpPr txBox="1"/>
          <p:nvPr/>
        </p:nvSpPr>
        <p:spPr>
          <a:xfrm>
            <a:off x="4572000" y="3065375"/>
            <a:ext cx="1571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latin typeface="Shadows Into Light"/>
                <a:ea typeface="Shadows Into Light"/>
                <a:cs typeface="Shadows Into Light"/>
                <a:sym typeface="Shadows Into Light"/>
              </a:rPr>
              <a:t>is the best way to get better</a:t>
            </a:r>
            <a:endParaRPr sz="1800">
              <a:solidFill>
                <a:srgbClr val="FFFFFF"/>
              </a:solidFill>
              <a:latin typeface="Shadows Into Light"/>
              <a:ea typeface="Shadows Into Light"/>
              <a:cs typeface="Shadows Into Light"/>
              <a:sym typeface="Shadows Into Light"/>
            </a:endParaRPr>
          </a:p>
        </p:txBody>
      </p:sp>
      <p:sp>
        <p:nvSpPr>
          <p:cNvPr id="375" name="Google Shape;375;p42"/>
          <p:cNvSpPr txBox="1"/>
          <p:nvPr/>
        </p:nvSpPr>
        <p:spPr>
          <a:xfrm>
            <a:off x="4304500" y="544800"/>
            <a:ext cx="1777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latin typeface="Shadows Into Light"/>
                <a:ea typeface="Shadows Into Light"/>
                <a:cs typeface="Shadows Into Light"/>
                <a:sym typeface="Shadows Into Light"/>
              </a:rPr>
              <a:t>builds relationships in our class</a:t>
            </a:r>
            <a:endParaRPr sz="1800">
              <a:solidFill>
                <a:srgbClr val="FFFFFF"/>
              </a:solidFill>
              <a:latin typeface="Shadows Into Light"/>
              <a:ea typeface="Shadows Into Light"/>
              <a:cs typeface="Shadows Into Light"/>
              <a:sym typeface="Shadows Into Light"/>
            </a:endParaRPr>
          </a:p>
        </p:txBody>
      </p:sp>
      <p:sp>
        <p:nvSpPr>
          <p:cNvPr id="376" name="Google Shape;376;p42"/>
          <p:cNvSpPr txBox="1"/>
          <p:nvPr/>
        </p:nvSpPr>
        <p:spPr>
          <a:xfrm>
            <a:off x="303075" y="240675"/>
            <a:ext cx="3129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FFFFFF"/>
                </a:solidFill>
                <a:latin typeface="Caveat Brush"/>
                <a:ea typeface="Caveat Brush"/>
                <a:cs typeface="Caveat Brush"/>
                <a:sym typeface="Caveat Brush"/>
              </a:rPr>
              <a:t>SHARE YOUR WORK</a:t>
            </a:r>
            <a:endParaRPr sz="2200">
              <a:solidFill>
                <a:srgbClr val="FFFFFF"/>
              </a:solidFill>
              <a:latin typeface="Caveat Brush"/>
              <a:ea typeface="Caveat Brush"/>
              <a:cs typeface="Caveat Brush"/>
              <a:sym typeface="Caveat Brush"/>
            </a:endParaRPr>
          </a:p>
        </p:txBody>
      </p:sp>
      <p:grpSp>
        <p:nvGrpSpPr>
          <p:cNvPr id="377" name="Google Shape;377;p42"/>
          <p:cNvGrpSpPr/>
          <p:nvPr/>
        </p:nvGrpSpPr>
        <p:grpSpPr>
          <a:xfrm>
            <a:off x="119376" y="705825"/>
            <a:ext cx="1928125" cy="1994555"/>
            <a:chOff x="5143763" y="213899"/>
            <a:chExt cx="2228016" cy="2394999"/>
          </a:xfrm>
        </p:grpSpPr>
        <p:pic>
          <p:nvPicPr>
            <p:cNvPr id="378" name="Google Shape;378;p42"/>
            <p:cNvPicPr preferRelativeResize="0"/>
            <p:nvPr/>
          </p:nvPicPr>
          <p:blipFill>
            <a:blip r:embed="rId5">
              <a:alphaModFix/>
            </a:blip>
            <a:stretch>
              <a:fillRect/>
            </a:stretch>
          </p:blipFill>
          <p:spPr>
            <a:xfrm>
              <a:off x="5143763" y="213899"/>
              <a:ext cx="2228016" cy="2394999"/>
            </a:xfrm>
            <a:prstGeom prst="rect">
              <a:avLst/>
            </a:prstGeom>
            <a:noFill/>
            <a:ln>
              <a:noFill/>
            </a:ln>
          </p:spPr>
        </p:pic>
        <p:sp>
          <p:nvSpPr>
            <p:cNvPr id="379" name="Google Shape;379;p42"/>
            <p:cNvSpPr txBox="1"/>
            <p:nvPr/>
          </p:nvSpPr>
          <p:spPr>
            <a:xfrm>
              <a:off x="5325672" y="773742"/>
              <a:ext cx="1864200" cy="127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E4153F"/>
                  </a:solidFill>
                  <a:latin typeface="Shadows Into Light"/>
                  <a:ea typeface="Shadows Into Light"/>
                  <a:cs typeface="Shadows Into Light"/>
                  <a:sym typeface="Shadows Into Light"/>
                </a:rPr>
                <a:t>Divide into groups of 3-5 and share your work with your group.</a:t>
              </a:r>
              <a:r>
                <a:rPr lang="en" b="1">
                  <a:solidFill>
                    <a:srgbClr val="FFFFFF"/>
                  </a:solidFill>
                  <a:latin typeface="Shadows Into Light"/>
                  <a:ea typeface="Shadows Into Light"/>
                  <a:cs typeface="Shadows Into Light"/>
                  <a:sym typeface="Shadows Into Light"/>
                </a:rPr>
                <a:t> </a:t>
              </a:r>
              <a:endParaRPr b="1">
                <a:solidFill>
                  <a:srgbClr val="FFFFFF"/>
                </a:solidFill>
                <a:latin typeface="Shadows Into Light"/>
                <a:ea typeface="Shadows Into Light"/>
                <a:cs typeface="Shadows Into Light"/>
                <a:sym typeface="Shadows Into Light"/>
              </a:endParaRPr>
            </a:p>
            <a:p>
              <a:pPr marL="0" lvl="0" indent="0" algn="l" rtl="0">
                <a:spcBef>
                  <a:spcPts val="0"/>
                </a:spcBef>
                <a:spcAft>
                  <a:spcPts val="0"/>
                </a:spcAft>
                <a:buNone/>
              </a:pPr>
              <a:endParaRPr sz="1500" b="1">
                <a:solidFill>
                  <a:srgbClr val="4A86E8"/>
                </a:solidFill>
                <a:latin typeface="Calibri"/>
                <a:ea typeface="Calibri"/>
                <a:cs typeface="Calibri"/>
                <a:sym typeface="Calibri"/>
              </a:endParaRPr>
            </a:p>
          </p:txBody>
        </p:sp>
      </p:grpSp>
      <p:grpSp>
        <p:nvGrpSpPr>
          <p:cNvPr id="380" name="Google Shape;380;p42"/>
          <p:cNvGrpSpPr/>
          <p:nvPr/>
        </p:nvGrpSpPr>
        <p:grpSpPr>
          <a:xfrm>
            <a:off x="2446826" y="332300"/>
            <a:ext cx="1928125" cy="1994555"/>
            <a:chOff x="5143763" y="213899"/>
            <a:chExt cx="2228016" cy="2394999"/>
          </a:xfrm>
        </p:grpSpPr>
        <p:pic>
          <p:nvPicPr>
            <p:cNvPr id="381" name="Google Shape;381;p42"/>
            <p:cNvPicPr preferRelativeResize="0"/>
            <p:nvPr/>
          </p:nvPicPr>
          <p:blipFill>
            <a:blip r:embed="rId5">
              <a:alphaModFix/>
            </a:blip>
            <a:stretch>
              <a:fillRect/>
            </a:stretch>
          </p:blipFill>
          <p:spPr>
            <a:xfrm>
              <a:off x="5143763" y="213899"/>
              <a:ext cx="2228016" cy="2394999"/>
            </a:xfrm>
            <a:prstGeom prst="rect">
              <a:avLst/>
            </a:prstGeom>
            <a:noFill/>
            <a:ln>
              <a:noFill/>
            </a:ln>
          </p:spPr>
        </p:pic>
        <p:sp>
          <p:nvSpPr>
            <p:cNvPr id="382" name="Google Shape;382;p42"/>
            <p:cNvSpPr txBox="1"/>
            <p:nvPr/>
          </p:nvSpPr>
          <p:spPr>
            <a:xfrm>
              <a:off x="5360540" y="783048"/>
              <a:ext cx="1864200" cy="125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E4153F"/>
                  </a:solidFill>
                  <a:latin typeface="Shadows Into Light"/>
                  <a:ea typeface="Shadows Into Light"/>
                  <a:cs typeface="Shadows Into Light"/>
                  <a:sym typeface="Shadows Into Light"/>
                </a:rPr>
                <a:t>After each sharing, you can all say something you liked about the poetry</a:t>
              </a:r>
              <a:endParaRPr sz="1500">
                <a:solidFill>
                  <a:srgbClr val="E4153F"/>
                </a:solidFill>
                <a:latin typeface="Calibri"/>
                <a:ea typeface="Calibri"/>
                <a:cs typeface="Calibri"/>
                <a:sym typeface="Calibri"/>
              </a:endParaRPr>
            </a:p>
          </p:txBody>
        </p:sp>
      </p:grpSp>
      <p:grpSp>
        <p:nvGrpSpPr>
          <p:cNvPr id="383" name="Google Shape;383;p42"/>
          <p:cNvGrpSpPr/>
          <p:nvPr/>
        </p:nvGrpSpPr>
        <p:grpSpPr>
          <a:xfrm>
            <a:off x="2376376" y="2520925"/>
            <a:ext cx="1928125" cy="1994555"/>
            <a:chOff x="5143763" y="213899"/>
            <a:chExt cx="2228016" cy="2394999"/>
          </a:xfrm>
        </p:grpSpPr>
        <p:pic>
          <p:nvPicPr>
            <p:cNvPr id="384" name="Google Shape;384;p42"/>
            <p:cNvPicPr preferRelativeResize="0"/>
            <p:nvPr/>
          </p:nvPicPr>
          <p:blipFill>
            <a:blip r:embed="rId5">
              <a:alphaModFix/>
            </a:blip>
            <a:stretch>
              <a:fillRect/>
            </a:stretch>
          </p:blipFill>
          <p:spPr>
            <a:xfrm>
              <a:off x="5143763" y="213899"/>
              <a:ext cx="2228016" cy="2394999"/>
            </a:xfrm>
            <a:prstGeom prst="rect">
              <a:avLst/>
            </a:prstGeom>
            <a:noFill/>
            <a:ln>
              <a:noFill/>
            </a:ln>
          </p:spPr>
        </p:pic>
        <p:sp>
          <p:nvSpPr>
            <p:cNvPr id="385" name="Google Shape;385;p42"/>
            <p:cNvSpPr txBox="1"/>
            <p:nvPr/>
          </p:nvSpPr>
          <p:spPr>
            <a:xfrm>
              <a:off x="5332316" y="654910"/>
              <a:ext cx="1864200" cy="15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E4153F"/>
                  </a:solidFill>
                  <a:latin typeface="Shadows Into Light"/>
                  <a:ea typeface="Shadows Into Light"/>
                  <a:cs typeface="Shadows Into Light"/>
                  <a:sym typeface="Shadows Into Light"/>
                </a:rPr>
                <a:t>If the sharer chooses to, they can invite suggestions / critical feedback but this is not compulsory</a:t>
              </a:r>
              <a:endParaRPr sz="1500">
                <a:solidFill>
                  <a:srgbClr val="E4153F"/>
                </a:solidFill>
                <a:latin typeface="Calibri"/>
                <a:ea typeface="Calibri"/>
                <a:cs typeface="Calibri"/>
                <a:sym typeface="Calibri"/>
              </a:endParaRPr>
            </a:p>
          </p:txBody>
        </p:sp>
      </p:grpSp>
      <p:grpSp>
        <p:nvGrpSpPr>
          <p:cNvPr id="386" name="Google Shape;386;p42"/>
          <p:cNvGrpSpPr/>
          <p:nvPr/>
        </p:nvGrpSpPr>
        <p:grpSpPr>
          <a:xfrm>
            <a:off x="6937251" y="2941550"/>
            <a:ext cx="1928125" cy="1994555"/>
            <a:chOff x="6937251" y="2941550"/>
            <a:chExt cx="1928125" cy="1994555"/>
          </a:xfrm>
        </p:grpSpPr>
        <p:pic>
          <p:nvPicPr>
            <p:cNvPr id="387" name="Google Shape;387;p42"/>
            <p:cNvPicPr preferRelativeResize="0"/>
            <p:nvPr/>
          </p:nvPicPr>
          <p:blipFill>
            <a:blip r:embed="rId5">
              <a:alphaModFix/>
            </a:blip>
            <a:stretch>
              <a:fillRect/>
            </a:stretch>
          </p:blipFill>
          <p:spPr>
            <a:xfrm>
              <a:off x="6937251" y="2941550"/>
              <a:ext cx="1928125" cy="1994555"/>
            </a:xfrm>
            <a:prstGeom prst="rect">
              <a:avLst/>
            </a:prstGeom>
            <a:noFill/>
            <a:ln>
              <a:noFill/>
            </a:ln>
          </p:spPr>
        </p:pic>
        <p:sp>
          <p:nvSpPr>
            <p:cNvPr id="388" name="Google Shape;388;p42"/>
            <p:cNvSpPr txBox="1"/>
            <p:nvPr/>
          </p:nvSpPr>
          <p:spPr>
            <a:xfrm>
              <a:off x="7094625" y="3128125"/>
              <a:ext cx="16134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D966"/>
                  </a:solidFill>
                  <a:latin typeface="Shadows Into Light"/>
                  <a:ea typeface="Shadows Into Light"/>
                  <a:cs typeface="Shadows Into Light"/>
                  <a:sym typeface="Shadows Into Light"/>
                </a:rPr>
                <a:t>MAKE YOUR CHOICE:</a:t>
              </a:r>
              <a:endParaRPr>
                <a:solidFill>
                  <a:srgbClr val="FFD966"/>
                </a:solidFill>
                <a:latin typeface="Shadows Into Light"/>
                <a:ea typeface="Shadows Into Light"/>
                <a:cs typeface="Shadows Into Light"/>
                <a:sym typeface="Shadows Into Light"/>
              </a:endParaRPr>
            </a:p>
            <a:p>
              <a:pPr marL="0" lvl="0" indent="0" algn="l" rtl="0">
                <a:spcBef>
                  <a:spcPts val="0"/>
                </a:spcBef>
                <a:spcAft>
                  <a:spcPts val="0"/>
                </a:spcAft>
                <a:buNone/>
              </a:pPr>
              <a:r>
                <a:rPr lang="en">
                  <a:solidFill>
                    <a:srgbClr val="E4153F"/>
                  </a:solidFill>
                  <a:latin typeface="Shadows Into Light"/>
                  <a:ea typeface="Shadows Into Light"/>
                  <a:cs typeface="Shadows Into Light"/>
                  <a:sym typeface="Shadows Into Light"/>
                </a:rPr>
                <a:t>As a group, choose whether you want to combine the work into something or use one person’s work or combine two or more. </a:t>
              </a:r>
              <a:endParaRPr sz="1500">
                <a:solidFill>
                  <a:srgbClr val="E4153F"/>
                </a:solidFill>
                <a:latin typeface="Calibri"/>
                <a:ea typeface="Calibri"/>
                <a:cs typeface="Calibri"/>
                <a:sym typeface="Calibri"/>
              </a:endParaRPr>
            </a:p>
          </p:txBody>
        </p:sp>
      </p:grpSp>
      <p:pic>
        <p:nvPicPr>
          <p:cNvPr id="389" name="Google Shape;389;p42"/>
          <p:cNvPicPr preferRelativeResize="0"/>
          <p:nvPr/>
        </p:nvPicPr>
        <p:blipFill>
          <a:blip r:embed="rId4">
            <a:alphaModFix/>
          </a:blip>
          <a:stretch>
            <a:fillRect/>
          </a:stretch>
        </p:blipFill>
        <p:spPr>
          <a:xfrm rot="2700000">
            <a:off x="1786625" y="1685300"/>
            <a:ext cx="937100" cy="937100"/>
          </a:xfrm>
          <a:prstGeom prst="rect">
            <a:avLst/>
          </a:prstGeom>
          <a:noFill/>
          <a:ln>
            <a:noFill/>
          </a:ln>
        </p:spPr>
      </p:pic>
      <p:pic>
        <p:nvPicPr>
          <p:cNvPr id="390" name="Google Shape;390;p42"/>
          <p:cNvPicPr preferRelativeResize="0"/>
          <p:nvPr/>
        </p:nvPicPr>
        <p:blipFill>
          <a:blip r:embed="rId4">
            <a:alphaModFix/>
          </a:blip>
          <a:stretch>
            <a:fillRect/>
          </a:stretch>
        </p:blipFill>
        <p:spPr>
          <a:xfrm rot="7790964">
            <a:off x="3440825" y="1999625"/>
            <a:ext cx="937100" cy="937100"/>
          </a:xfrm>
          <a:prstGeom prst="rect">
            <a:avLst/>
          </a:prstGeom>
          <a:noFill/>
          <a:ln>
            <a:noFill/>
          </a:ln>
        </p:spPr>
      </p:pic>
      <p:pic>
        <p:nvPicPr>
          <p:cNvPr id="391" name="Google Shape;391;p42"/>
          <p:cNvPicPr preferRelativeResize="0"/>
          <p:nvPr/>
        </p:nvPicPr>
        <p:blipFill>
          <a:blip r:embed="rId4">
            <a:alphaModFix/>
          </a:blip>
          <a:stretch>
            <a:fillRect/>
          </a:stretch>
        </p:blipFill>
        <p:spPr>
          <a:xfrm rot="7845740" flipH="1">
            <a:off x="4546926" y="3422328"/>
            <a:ext cx="2102142" cy="2102142"/>
          </a:xfrm>
          <a:prstGeom prst="rect">
            <a:avLst/>
          </a:prstGeom>
          <a:noFill/>
          <a:ln>
            <a:noFill/>
          </a:ln>
        </p:spPr>
      </p:pic>
      <p:pic>
        <p:nvPicPr>
          <p:cNvPr id="392" name="Google Shape;392;p42"/>
          <p:cNvPicPr preferRelativeResize="0"/>
          <p:nvPr/>
        </p:nvPicPr>
        <p:blipFill rotWithShape="1">
          <a:blip r:embed="rId6">
            <a:alphaModFix/>
          </a:blip>
          <a:srcRect r="33510" b="33510"/>
          <a:stretch/>
        </p:blipFill>
        <p:spPr>
          <a:xfrm>
            <a:off x="0" y="2362650"/>
            <a:ext cx="2780850" cy="2780850"/>
          </a:xfrm>
          <a:prstGeom prst="rect">
            <a:avLst/>
          </a:prstGeom>
          <a:noFill/>
          <a:ln>
            <a:noFill/>
          </a:ln>
        </p:spPr>
      </p:pic>
      <p:pic>
        <p:nvPicPr>
          <p:cNvPr id="393" name="Google Shape;393;p42"/>
          <p:cNvPicPr preferRelativeResize="0"/>
          <p:nvPr/>
        </p:nvPicPr>
        <p:blipFill rotWithShape="1">
          <a:blip r:embed="rId7">
            <a:alphaModFix/>
          </a:blip>
          <a:srcRect l="7855" t="39534" r="8399" b="33699"/>
          <a:stretch/>
        </p:blipFill>
        <p:spPr>
          <a:xfrm>
            <a:off x="2525788" y="4577700"/>
            <a:ext cx="1770200" cy="56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fade">
                                      <p:cBhvr>
                                        <p:cTn id="12" dur="1000"/>
                                        <p:tgtEl>
                                          <p:spTgt spid="3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0"/>
                                        </p:tgtEl>
                                        <p:attrNameLst>
                                          <p:attrName>style.visibility</p:attrName>
                                        </p:attrNameLst>
                                      </p:cBhvr>
                                      <p:to>
                                        <p:strVal val="visible"/>
                                      </p:to>
                                    </p:set>
                                    <p:animEffect transition="in" filter="fade">
                                      <p:cBhvr>
                                        <p:cTn id="17" dur="1000"/>
                                        <p:tgtEl>
                                          <p:spTgt spid="3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1000"/>
                                        <p:tgtEl>
                                          <p:spTgt spid="3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3"/>
                                        </p:tgtEl>
                                        <p:attrNameLst>
                                          <p:attrName>style.visibility</p:attrName>
                                        </p:attrNameLst>
                                      </p:cBhvr>
                                      <p:to>
                                        <p:strVal val="visible"/>
                                      </p:to>
                                    </p:set>
                                    <p:animEffect transition="in" filter="fade">
                                      <p:cBhvr>
                                        <p:cTn id="27" dur="1000"/>
                                        <p:tgtEl>
                                          <p:spTgt spid="3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1"/>
                                        </p:tgtEl>
                                        <p:attrNameLst>
                                          <p:attrName>style.visibility</p:attrName>
                                        </p:attrNameLst>
                                      </p:cBhvr>
                                      <p:to>
                                        <p:strVal val="visible"/>
                                      </p:to>
                                    </p:set>
                                    <p:animEffect transition="in" filter="fade">
                                      <p:cBhvr>
                                        <p:cTn id="32" dur="1000"/>
                                        <p:tgtEl>
                                          <p:spTgt spid="39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6"/>
                                        </p:tgtEl>
                                        <p:attrNameLst>
                                          <p:attrName>style.visibility</p:attrName>
                                        </p:attrNameLst>
                                      </p:cBhvr>
                                      <p:to>
                                        <p:strVal val="visible"/>
                                      </p:to>
                                    </p:set>
                                    <p:animEffect transition="in" filter="fade">
                                      <p:cBhvr>
                                        <p:cTn id="37"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3"/>
          <p:cNvSpPr txBox="1">
            <a:spLocks noGrp="1"/>
          </p:cNvSpPr>
          <p:nvPr>
            <p:ph type="title"/>
          </p:nvPr>
        </p:nvSpPr>
        <p:spPr>
          <a:xfrm>
            <a:off x="197400" y="395025"/>
            <a:ext cx="2955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GROUP DEVISING</a:t>
            </a:r>
            <a:endParaRPr/>
          </a:p>
        </p:txBody>
      </p:sp>
      <p:grpSp>
        <p:nvGrpSpPr>
          <p:cNvPr id="399" name="Google Shape;399;p43"/>
          <p:cNvGrpSpPr/>
          <p:nvPr/>
        </p:nvGrpSpPr>
        <p:grpSpPr>
          <a:xfrm>
            <a:off x="329825" y="2913200"/>
            <a:ext cx="3886600" cy="2174625"/>
            <a:chOff x="329825" y="2913200"/>
            <a:chExt cx="3886600" cy="2174625"/>
          </a:xfrm>
        </p:grpSpPr>
        <p:pic>
          <p:nvPicPr>
            <p:cNvPr id="400" name="Google Shape;400;p43"/>
            <p:cNvPicPr preferRelativeResize="0"/>
            <p:nvPr/>
          </p:nvPicPr>
          <p:blipFill>
            <a:blip r:embed="rId3">
              <a:alphaModFix/>
            </a:blip>
            <a:stretch>
              <a:fillRect/>
            </a:stretch>
          </p:blipFill>
          <p:spPr>
            <a:xfrm>
              <a:off x="329825" y="2913200"/>
              <a:ext cx="3886600" cy="2174625"/>
            </a:xfrm>
            <a:prstGeom prst="rect">
              <a:avLst/>
            </a:prstGeom>
            <a:noFill/>
            <a:ln>
              <a:noFill/>
            </a:ln>
          </p:spPr>
        </p:pic>
        <p:sp>
          <p:nvSpPr>
            <p:cNvPr id="401" name="Google Shape;401;p43"/>
            <p:cNvSpPr txBox="1"/>
            <p:nvPr/>
          </p:nvSpPr>
          <p:spPr>
            <a:xfrm>
              <a:off x="663675" y="3115625"/>
              <a:ext cx="31695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FFFF"/>
                  </a:solidFill>
                  <a:latin typeface="Shadows Into Light"/>
                  <a:ea typeface="Shadows Into Light"/>
                  <a:cs typeface="Shadows Into Light"/>
                  <a:sym typeface="Shadows Into Light"/>
                </a:rPr>
                <a:t>Now work out where and how you want to add the words from your selected text to your piece.</a:t>
              </a:r>
              <a:r>
                <a:rPr lang="en" b="1">
                  <a:solidFill>
                    <a:srgbClr val="FF00FF"/>
                  </a:solidFill>
                  <a:latin typeface="Shadows Into Light"/>
                  <a:ea typeface="Shadows Into Light"/>
                  <a:cs typeface="Shadows Into Light"/>
                  <a:sym typeface="Shadows Into Light"/>
                </a:rPr>
                <a:t> </a:t>
              </a:r>
              <a:r>
                <a:rPr lang="en" b="1">
                  <a:solidFill>
                    <a:srgbClr val="00FFFF"/>
                  </a:solidFill>
                  <a:latin typeface="Shadows Into Light"/>
                  <a:ea typeface="Shadows Into Light"/>
                  <a:cs typeface="Shadows Into Light"/>
                  <a:sym typeface="Shadows Into Light"/>
                </a:rPr>
                <a:t>You might even choose to record them and perform them and do only the physical work on stage. You might be speaking while doing the physical work. You might move between the two. </a:t>
              </a:r>
              <a:endParaRPr sz="1500" b="1">
                <a:solidFill>
                  <a:srgbClr val="4A86E8"/>
                </a:solidFill>
                <a:latin typeface="Calibri"/>
                <a:ea typeface="Calibri"/>
                <a:cs typeface="Calibri"/>
                <a:sym typeface="Calibri"/>
              </a:endParaRPr>
            </a:p>
          </p:txBody>
        </p:sp>
      </p:grpSp>
      <p:grpSp>
        <p:nvGrpSpPr>
          <p:cNvPr id="402" name="Google Shape;402;p43"/>
          <p:cNvGrpSpPr/>
          <p:nvPr/>
        </p:nvGrpSpPr>
        <p:grpSpPr>
          <a:xfrm>
            <a:off x="4905725" y="942125"/>
            <a:ext cx="3642138" cy="2152052"/>
            <a:chOff x="4905725" y="918650"/>
            <a:chExt cx="3642138" cy="2152052"/>
          </a:xfrm>
        </p:grpSpPr>
        <p:sp>
          <p:nvSpPr>
            <p:cNvPr id="403" name="Google Shape;403;p43"/>
            <p:cNvSpPr txBox="1"/>
            <p:nvPr/>
          </p:nvSpPr>
          <p:spPr>
            <a:xfrm>
              <a:off x="5161329" y="1197275"/>
              <a:ext cx="23961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9900FF"/>
                  </a:solidFill>
                  <a:latin typeface="Shadows Into Light"/>
                  <a:ea typeface="Shadows Into Light"/>
                  <a:cs typeface="Shadows Into Light"/>
                  <a:sym typeface="Shadows Into Light"/>
                </a:rPr>
                <a:t>As a group create 3 still images that represent some of the important ideas explored in your chosen text. Aim for variety in this - shifting away from the unison of the previous work. </a:t>
              </a:r>
              <a:endParaRPr b="1">
                <a:solidFill>
                  <a:srgbClr val="9900FF"/>
                </a:solidFill>
                <a:latin typeface="Shadows Into Light"/>
                <a:ea typeface="Shadows Into Light"/>
                <a:cs typeface="Shadows Into Light"/>
                <a:sym typeface="Shadows Into Light"/>
              </a:endParaRPr>
            </a:p>
            <a:p>
              <a:pPr marL="0" lvl="0" indent="0" algn="l" rtl="0">
                <a:spcBef>
                  <a:spcPts val="0"/>
                </a:spcBef>
                <a:spcAft>
                  <a:spcPts val="0"/>
                </a:spcAft>
                <a:buNone/>
              </a:pPr>
              <a:endParaRPr sz="1500" b="1">
                <a:solidFill>
                  <a:srgbClr val="4A86E8"/>
                </a:solidFill>
                <a:latin typeface="Calibri"/>
                <a:ea typeface="Calibri"/>
                <a:cs typeface="Calibri"/>
                <a:sym typeface="Calibri"/>
              </a:endParaRPr>
            </a:p>
          </p:txBody>
        </p:sp>
        <p:grpSp>
          <p:nvGrpSpPr>
            <p:cNvPr id="404" name="Google Shape;404;p43"/>
            <p:cNvGrpSpPr/>
            <p:nvPr/>
          </p:nvGrpSpPr>
          <p:grpSpPr>
            <a:xfrm>
              <a:off x="4905725" y="918650"/>
              <a:ext cx="3642138" cy="2152052"/>
              <a:chOff x="4905725" y="918650"/>
              <a:chExt cx="3642138" cy="2152052"/>
            </a:xfrm>
          </p:grpSpPr>
          <p:pic>
            <p:nvPicPr>
              <p:cNvPr id="405" name="Google Shape;405;p43"/>
              <p:cNvPicPr preferRelativeResize="0"/>
              <p:nvPr/>
            </p:nvPicPr>
            <p:blipFill>
              <a:blip r:embed="rId3">
                <a:alphaModFix/>
              </a:blip>
              <a:stretch>
                <a:fillRect/>
              </a:stretch>
            </p:blipFill>
            <p:spPr>
              <a:xfrm>
                <a:off x="4905725" y="918650"/>
                <a:ext cx="3104775" cy="1994550"/>
              </a:xfrm>
              <a:prstGeom prst="rect">
                <a:avLst/>
              </a:prstGeom>
              <a:noFill/>
              <a:ln>
                <a:noFill/>
              </a:ln>
            </p:spPr>
          </p:pic>
          <p:pic>
            <p:nvPicPr>
              <p:cNvPr id="406" name="Google Shape;406;p43"/>
              <p:cNvPicPr preferRelativeResize="0"/>
              <p:nvPr/>
            </p:nvPicPr>
            <p:blipFill rotWithShape="1">
              <a:blip r:embed="rId4">
                <a:alphaModFix/>
              </a:blip>
              <a:srcRect b="39113"/>
              <a:stretch/>
            </p:blipFill>
            <p:spPr>
              <a:xfrm rot="5584561" flipH="1">
                <a:off x="7566574" y="2102142"/>
                <a:ext cx="1181100" cy="719134"/>
              </a:xfrm>
              <a:prstGeom prst="rect">
                <a:avLst/>
              </a:prstGeom>
              <a:noFill/>
              <a:ln>
                <a:noFill/>
              </a:ln>
            </p:spPr>
          </p:pic>
        </p:grpSp>
      </p:grpSp>
      <p:grpSp>
        <p:nvGrpSpPr>
          <p:cNvPr id="407" name="Google Shape;407;p43"/>
          <p:cNvGrpSpPr/>
          <p:nvPr/>
        </p:nvGrpSpPr>
        <p:grpSpPr>
          <a:xfrm>
            <a:off x="329824" y="391175"/>
            <a:ext cx="5103975" cy="2621100"/>
            <a:chOff x="329824" y="391175"/>
            <a:chExt cx="5103975" cy="2621100"/>
          </a:xfrm>
        </p:grpSpPr>
        <p:pic>
          <p:nvPicPr>
            <p:cNvPr id="408" name="Google Shape;408;p43"/>
            <p:cNvPicPr preferRelativeResize="0"/>
            <p:nvPr/>
          </p:nvPicPr>
          <p:blipFill rotWithShape="1">
            <a:blip r:embed="rId4">
              <a:alphaModFix/>
            </a:blip>
            <a:srcRect b="39113"/>
            <a:stretch/>
          </p:blipFill>
          <p:spPr>
            <a:xfrm rot="691014" flipH="1">
              <a:off x="4192799" y="766442"/>
              <a:ext cx="1181100" cy="719133"/>
            </a:xfrm>
            <a:prstGeom prst="rect">
              <a:avLst/>
            </a:prstGeom>
            <a:noFill/>
            <a:ln>
              <a:noFill/>
            </a:ln>
          </p:spPr>
        </p:pic>
        <p:grpSp>
          <p:nvGrpSpPr>
            <p:cNvPr id="409" name="Google Shape;409;p43"/>
            <p:cNvGrpSpPr/>
            <p:nvPr/>
          </p:nvGrpSpPr>
          <p:grpSpPr>
            <a:xfrm>
              <a:off x="329824" y="391175"/>
              <a:ext cx="4689251" cy="2621100"/>
              <a:chOff x="329824" y="391175"/>
              <a:chExt cx="4689251" cy="2621100"/>
            </a:xfrm>
          </p:grpSpPr>
          <p:grpSp>
            <p:nvGrpSpPr>
              <p:cNvPr id="410" name="Google Shape;410;p43"/>
              <p:cNvGrpSpPr/>
              <p:nvPr/>
            </p:nvGrpSpPr>
            <p:grpSpPr>
              <a:xfrm>
                <a:off x="329824" y="1017725"/>
                <a:ext cx="4303025" cy="1994550"/>
                <a:chOff x="329824" y="1017725"/>
                <a:chExt cx="4303025" cy="1994550"/>
              </a:xfrm>
            </p:grpSpPr>
            <p:pic>
              <p:nvPicPr>
                <p:cNvPr id="411" name="Google Shape;411;p43"/>
                <p:cNvPicPr preferRelativeResize="0"/>
                <p:nvPr/>
              </p:nvPicPr>
              <p:blipFill>
                <a:blip r:embed="rId3">
                  <a:alphaModFix/>
                </a:blip>
                <a:stretch>
                  <a:fillRect/>
                </a:stretch>
              </p:blipFill>
              <p:spPr>
                <a:xfrm>
                  <a:off x="329824" y="1017725"/>
                  <a:ext cx="4303025" cy="1994550"/>
                </a:xfrm>
                <a:prstGeom prst="rect">
                  <a:avLst/>
                </a:prstGeom>
                <a:noFill/>
                <a:ln>
                  <a:noFill/>
                </a:ln>
              </p:spPr>
            </p:pic>
            <p:sp>
              <p:nvSpPr>
                <p:cNvPr id="412" name="Google Shape;412;p43"/>
                <p:cNvSpPr txBox="1"/>
                <p:nvPr/>
              </p:nvSpPr>
              <p:spPr>
                <a:xfrm>
                  <a:off x="766625" y="1197275"/>
                  <a:ext cx="35391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FF"/>
                      </a:solidFill>
                      <a:latin typeface="Shadows Into Light"/>
                      <a:ea typeface="Shadows Into Light"/>
                      <a:cs typeface="Shadows Into Light"/>
                      <a:sym typeface="Shadows Into Light"/>
                    </a:rPr>
                    <a:t>Each individual in the group creates one gesture that represents an idea in the poem. Teach your gesture to the group and learn them in sequence so you can repeat the cycle exactly. Watch each other and identify the slightest differences in how you perform each gesture. Aim for exact precision. </a:t>
                  </a:r>
                  <a:endParaRPr sz="1500" b="1">
                    <a:solidFill>
                      <a:srgbClr val="FF00FF"/>
                    </a:solidFill>
                    <a:latin typeface="Calibri"/>
                    <a:ea typeface="Calibri"/>
                    <a:cs typeface="Calibri"/>
                    <a:sym typeface="Calibri"/>
                  </a:endParaRPr>
                </a:p>
              </p:txBody>
            </p:sp>
          </p:grpSp>
          <p:sp>
            <p:nvSpPr>
              <p:cNvPr id="413" name="Google Shape;413;p43"/>
              <p:cNvSpPr txBox="1"/>
              <p:nvPr/>
            </p:nvSpPr>
            <p:spPr>
              <a:xfrm>
                <a:off x="2622975" y="391175"/>
                <a:ext cx="239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FF00FF"/>
                    </a:solidFill>
                    <a:latin typeface="Calibri"/>
                    <a:ea typeface="Calibri"/>
                    <a:cs typeface="Calibri"/>
                    <a:sym typeface="Calibri"/>
                  </a:rPr>
                  <a:t>Doing this section in complete silence can build intense focus and precision. </a:t>
                </a:r>
                <a:endParaRPr sz="1100">
                  <a:solidFill>
                    <a:srgbClr val="FF00FF"/>
                  </a:solidFill>
                  <a:latin typeface="Calibri"/>
                  <a:ea typeface="Calibri"/>
                  <a:cs typeface="Calibri"/>
                  <a:sym typeface="Calibri"/>
                </a:endParaRPr>
              </a:p>
            </p:txBody>
          </p:sp>
          <p:pic>
            <p:nvPicPr>
              <p:cNvPr id="414" name="Google Shape;414;p43"/>
              <p:cNvPicPr preferRelativeResize="0"/>
              <p:nvPr/>
            </p:nvPicPr>
            <p:blipFill rotWithShape="1">
              <a:blip r:embed="rId4">
                <a:alphaModFix/>
              </a:blip>
              <a:srcRect b="39113"/>
              <a:stretch/>
            </p:blipFill>
            <p:spPr>
              <a:xfrm rot="-5249997">
                <a:off x="2208959" y="748422"/>
                <a:ext cx="680962" cy="414616"/>
              </a:xfrm>
              <a:prstGeom prst="rect">
                <a:avLst/>
              </a:prstGeom>
              <a:noFill/>
              <a:ln>
                <a:noFill/>
              </a:ln>
            </p:spPr>
          </p:pic>
        </p:grpSp>
      </p:grpSp>
      <p:grpSp>
        <p:nvGrpSpPr>
          <p:cNvPr id="415" name="Google Shape;415;p43"/>
          <p:cNvGrpSpPr/>
          <p:nvPr/>
        </p:nvGrpSpPr>
        <p:grpSpPr>
          <a:xfrm>
            <a:off x="3611700" y="2836813"/>
            <a:ext cx="5391775" cy="2530463"/>
            <a:chOff x="3611700" y="2836813"/>
            <a:chExt cx="5391775" cy="2530463"/>
          </a:xfrm>
        </p:grpSpPr>
        <p:pic>
          <p:nvPicPr>
            <p:cNvPr id="416" name="Google Shape;416;p43"/>
            <p:cNvPicPr preferRelativeResize="0"/>
            <p:nvPr/>
          </p:nvPicPr>
          <p:blipFill>
            <a:blip r:embed="rId3">
              <a:alphaModFix/>
            </a:blip>
            <a:stretch>
              <a:fillRect/>
            </a:stretch>
          </p:blipFill>
          <p:spPr>
            <a:xfrm>
              <a:off x="4305850" y="2836813"/>
              <a:ext cx="4697625" cy="2250825"/>
            </a:xfrm>
            <a:prstGeom prst="rect">
              <a:avLst/>
            </a:prstGeom>
            <a:noFill/>
            <a:ln>
              <a:noFill/>
            </a:ln>
          </p:spPr>
        </p:pic>
        <p:sp>
          <p:nvSpPr>
            <p:cNvPr id="417" name="Google Shape;417;p43"/>
            <p:cNvSpPr txBox="1"/>
            <p:nvPr/>
          </p:nvSpPr>
          <p:spPr>
            <a:xfrm>
              <a:off x="4792800" y="3012275"/>
              <a:ext cx="3939900" cy="235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A86E8"/>
                  </a:solidFill>
                  <a:latin typeface="Shadows Into Light"/>
                  <a:ea typeface="Shadows Into Light"/>
                  <a:cs typeface="Shadows Into Light"/>
                  <a:sym typeface="Shadows Into Light"/>
                </a:rPr>
                <a:t>Put this work together in any way that is interesting. For example, you could:</a:t>
              </a:r>
              <a:endParaRPr b="1">
                <a:solidFill>
                  <a:srgbClr val="4A86E8"/>
                </a:solidFill>
                <a:latin typeface="Shadows Into Light"/>
                <a:ea typeface="Shadows Into Light"/>
                <a:cs typeface="Shadows Into Light"/>
                <a:sym typeface="Shadows Into Light"/>
              </a:endParaRPr>
            </a:p>
            <a:p>
              <a:pPr marL="457200" lvl="0" indent="-317500" algn="l" rtl="0">
                <a:spcBef>
                  <a:spcPts val="0"/>
                </a:spcBef>
                <a:spcAft>
                  <a:spcPts val="0"/>
                </a:spcAft>
                <a:buClr>
                  <a:srgbClr val="4A86E8"/>
                </a:buClr>
                <a:buSzPts val="1400"/>
                <a:buFont typeface="Shadows Into Light"/>
                <a:buChar char="●"/>
              </a:pPr>
              <a:r>
                <a:rPr lang="en" b="1">
                  <a:solidFill>
                    <a:srgbClr val="4A86E8"/>
                  </a:solidFill>
                  <a:latin typeface="Shadows Into Light"/>
                  <a:ea typeface="Shadows Into Light"/>
                  <a:cs typeface="Shadows Into Light"/>
                  <a:sym typeface="Shadows Into Light"/>
                </a:rPr>
                <a:t>Repeat your gestures with increasing speed, building up to the three still images. </a:t>
              </a:r>
              <a:endParaRPr b="1">
                <a:solidFill>
                  <a:srgbClr val="4A86E8"/>
                </a:solidFill>
                <a:latin typeface="Shadows Into Light"/>
                <a:ea typeface="Shadows Into Light"/>
                <a:cs typeface="Shadows Into Light"/>
                <a:sym typeface="Shadows Into Light"/>
              </a:endParaRPr>
            </a:p>
            <a:p>
              <a:pPr marL="457200" lvl="0" indent="-317500" algn="l" rtl="0">
                <a:spcBef>
                  <a:spcPts val="0"/>
                </a:spcBef>
                <a:spcAft>
                  <a:spcPts val="0"/>
                </a:spcAft>
                <a:buClr>
                  <a:srgbClr val="4A86E8"/>
                </a:buClr>
                <a:buSzPts val="1400"/>
                <a:buFont typeface="Shadows Into Light"/>
                <a:buChar char="●"/>
              </a:pPr>
              <a:r>
                <a:rPr lang="en" b="1">
                  <a:solidFill>
                    <a:srgbClr val="4A86E8"/>
                  </a:solidFill>
                  <a:latin typeface="Shadows Into Light"/>
                  <a:ea typeface="Shadows Into Light"/>
                  <a:cs typeface="Shadows Into Light"/>
                  <a:sym typeface="Shadows Into Light"/>
                </a:rPr>
                <a:t>Start the cycle of gestures in canon, coming into the 3 still images one by one.</a:t>
              </a:r>
              <a:endParaRPr b="1">
                <a:solidFill>
                  <a:srgbClr val="4A86E8"/>
                </a:solidFill>
                <a:latin typeface="Shadows Into Light"/>
                <a:ea typeface="Shadows Into Light"/>
                <a:cs typeface="Shadows Into Light"/>
                <a:sym typeface="Shadows Into Light"/>
              </a:endParaRPr>
            </a:p>
            <a:p>
              <a:pPr marL="0" lvl="0" indent="0" algn="l" rtl="0">
                <a:spcBef>
                  <a:spcPts val="0"/>
                </a:spcBef>
                <a:spcAft>
                  <a:spcPts val="0"/>
                </a:spcAft>
                <a:buNone/>
              </a:pPr>
              <a:r>
                <a:rPr lang="en" b="1">
                  <a:solidFill>
                    <a:srgbClr val="4A86E8"/>
                  </a:solidFill>
                  <a:latin typeface="Shadows Into Light"/>
                  <a:ea typeface="Shadows Into Light"/>
                  <a:cs typeface="Shadows Into Light"/>
                  <a:sym typeface="Shadows Into Light"/>
                </a:rPr>
                <a:t>Be playful and experimental with pace, emotion and repetition. </a:t>
              </a:r>
              <a:endParaRPr b="1">
                <a:solidFill>
                  <a:srgbClr val="4A86E8"/>
                </a:solidFill>
                <a:latin typeface="Shadows Into Light"/>
                <a:ea typeface="Shadows Into Light"/>
                <a:cs typeface="Shadows Into Light"/>
                <a:sym typeface="Shadows Into Light"/>
              </a:endParaRPr>
            </a:p>
            <a:p>
              <a:pPr marL="0" lvl="0" indent="0" algn="l" rtl="0">
                <a:spcBef>
                  <a:spcPts val="0"/>
                </a:spcBef>
                <a:spcAft>
                  <a:spcPts val="0"/>
                </a:spcAft>
                <a:buNone/>
              </a:pPr>
              <a:endParaRPr b="1">
                <a:solidFill>
                  <a:srgbClr val="4A86E8"/>
                </a:solidFill>
                <a:latin typeface="Shadows Into Light"/>
                <a:ea typeface="Shadows Into Light"/>
                <a:cs typeface="Shadows Into Light"/>
                <a:sym typeface="Shadows Into Light"/>
              </a:endParaRPr>
            </a:p>
            <a:p>
              <a:pPr marL="0" lvl="0" indent="0" algn="l" rtl="0">
                <a:spcBef>
                  <a:spcPts val="0"/>
                </a:spcBef>
                <a:spcAft>
                  <a:spcPts val="0"/>
                </a:spcAft>
                <a:buNone/>
              </a:pPr>
              <a:endParaRPr sz="1500" b="1">
                <a:solidFill>
                  <a:srgbClr val="4A86E8"/>
                </a:solidFill>
                <a:latin typeface="Calibri"/>
                <a:ea typeface="Calibri"/>
                <a:cs typeface="Calibri"/>
                <a:sym typeface="Calibri"/>
              </a:endParaRPr>
            </a:p>
          </p:txBody>
        </p:sp>
        <p:pic>
          <p:nvPicPr>
            <p:cNvPr id="418" name="Google Shape;418;p43"/>
            <p:cNvPicPr preferRelativeResize="0"/>
            <p:nvPr/>
          </p:nvPicPr>
          <p:blipFill rotWithShape="1">
            <a:blip r:embed="rId4">
              <a:alphaModFix/>
            </a:blip>
            <a:srcRect b="39113"/>
            <a:stretch/>
          </p:blipFill>
          <p:spPr>
            <a:xfrm rot="10800000" flipH="1">
              <a:off x="3611700" y="3960092"/>
              <a:ext cx="1181100" cy="719134"/>
            </a:xfrm>
            <a:prstGeom prst="rect">
              <a:avLst/>
            </a:prstGeom>
            <a:noFill/>
            <a:ln>
              <a:noFill/>
            </a:ln>
          </p:spPr>
        </p:pic>
      </p:grpSp>
      <p:sp>
        <p:nvSpPr>
          <p:cNvPr id="419" name="Google Shape;419;p43"/>
          <p:cNvSpPr txBox="1"/>
          <p:nvPr/>
        </p:nvSpPr>
        <p:spPr>
          <a:xfrm>
            <a:off x="5250475" y="80225"/>
            <a:ext cx="3753000" cy="861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FFFFFF"/>
                </a:solidFill>
                <a:latin typeface="Calibri"/>
                <a:ea typeface="Calibri"/>
                <a:cs typeface="Calibri"/>
                <a:sym typeface="Calibri"/>
              </a:rPr>
              <a:t>Here are just some suggestions for how students might work in groups to devise some work based on their own writing. A teacher might choose to manage this in an entirely different way. You can work with what suits your class and students. </a:t>
            </a:r>
            <a:endParaRPr sz="1100">
              <a:solidFill>
                <a:srgbClr val="FFFFFF"/>
              </a:solidFill>
              <a:latin typeface="Calibri"/>
              <a:ea typeface="Calibri"/>
              <a:cs typeface="Calibri"/>
              <a:sym typeface="Calibri"/>
            </a:endParaRPr>
          </a:p>
        </p:txBody>
      </p:sp>
      <p:pic>
        <p:nvPicPr>
          <p:cNvPr id="420" name="Google Shape;420;p43"/>
          <p:cNvPicPr preferRelativeResize="0"/>
          <p:nvPr/>
        </p:nvPicPr>
        <p:blipFill rotWithShape="1">
          <a:blip r:embed="rId5">
            <a:alphaModFix/>
          </a:blip>
          <a:srcRect l="7855" t="39534" r="8399" b="33699"/>
          <a:stretch/>
        </p:blipFill>
        <p:spPr>
          <a:xfrm>
            <a:off x="0" y="0"/>
            <a:ext cx="1235900" cy="395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2"/>
                                        </p:tgtEl>
                                        <p:attrNameLst>
                                          <p:attrName>style.visibility</p:attrName>
                                        </p:attrNameLst>
                                      </p:cBhvr>
                                      <p:to>
                                        <p:strVal val="visible"/>
                                      </p:to>
                                    </p:set>
                                    <p:animEffect transition="in" filter="fade">
                                      <p:cBhvr>
                                        <p:cTn id="12" dur="1000"/>
                                        <p:tgtEl>
                                          <p:spTgt spid="4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5"/>
                                        </p:tgtEl>
                                        <p:attrNameLst>
                                          <p:attrName>style.visibility</p:attrName>
                                        </p:attrNameLst>
                                      </p:cBhvr>
                                      <p:to>
                                        <p:strVal val="visible"/>
                                      </p:to>
                                    </p:set>
                                    <p:animEffect transition="in" filter="fade">
                                      <p:cBhvr>
                                        <p:cTn id="17" dur="1000"/>
                                        <p:tgtEl>
                                          <p:spTgt spid="4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
                                        </p:tgtEl>
                                        <p:attrNameLst>
                                          <p:attrName>style.visibility</p:attrName>
                                        </p:attrNameLst>
                                      </p:cBhvr>
                                      <p:to>
                                        <p:strVal val="visible"/>
                                      </p:to>
                                    </p:set>
                                    <p:animEffect transition="in" filter="fade">
                                      <p:cBhvr>
                                        <p:cTn id="22"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56275" y="275650"/>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IS IMPORTANT TO YOU?</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r>
              <a:rPr lang="en" sz="4000">
                <a:solidFill>
                  <a:srgbClr val="000000"/>
                </a:solidFill>
                <a:latin typeface="Caveat Brush"/>
                <a:ea typeface="Caveat Brush"/>
                <a:cs typeface="Caveat Brush"/>
                <a:sym typeface="Caveat Brush"/>
              </a:rPr>
              <a:t>(not your family /PS5 etc - think of a social issue that the world faces that you feel strongly about) </a:t>
            </a:r>
            <a:endParaRPr sz="4000">
              <a:solidFill>
                <a:srgbClr val="000000"/>
              </a:solidFill>
              <a:latin typeface="Caveat Brush"/>
              <a:ea typeface="Caveat Brush"/>
              <a:cs typeface="Caveat Brush"/>
              <a:sym typeface="Caveat Brush"/>
            </a:endParaRPr>
          </a:p>
        </p:txBody>
      </p:sp>
      <p:pic>
        <p:nvPicPr>
          <p:cNvPr id="75" name="Google Shape;75;p16"/>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76" name="Google Shape;76;p16"/>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4"/>
          <p:cNvSpPr txBox="1"/>
          <p:nvPr/>
        </p:nvSpPr>
        <p:spPr>
          <a:xfrm>
            <a:off x="3771900" y="180975"/>
            <a:ext cx="257100" cy="143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426" name="Google Shape;426;p44"/>
          <p:cNvPicPr preferRelativeResize="0"/>
          <p:nvPr/>
        </p:nvPicPr>
        <p:blipFill rotWithShape="1">
          <a:blip r:embed="rId3">
            <a:alphaModFix/>
          </a:blip>
          <a:srcRect b="60200"/>
          <a:stretch/>
        </p:blipFill>
        <p:spPr>
          <a:xfrm>
            <a:off x="2765212" y="1852647"/>
            <a:ext cx="3613567" cy="1438200"/>
          </a:xfrm>
          <a:prstGeom prst="rect">
            <a:avLst/>
          </a:prstGeom>
          <a:noFill/>
          <a:ln>
            <a:noFill/>
          </a:ln>
        </p:spPr>
      </p:pic>
      <p:sp>
        <p:nvSpPr>
          <p:cNvPr id="427" name="Google Shape;427;p44"/>
          <p:cNvSpPr txBox="1"/>
          <p:nvPr/>
        </p:nvSpPr>
        <p:spPr>
          <a:xfrm>
            <a:off x="3533775" y="2076450"/>
            <a:ext cx="2286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E4153F"/>
                </a:solidFill>
                <a:latin typeface="Caveat Brush"/>
                <a:ea typeface="Caveat Brush"/>
                <a:cs typeface="Caveat Brush"/>
                <a:sym typeface="Caveat Brush"/>
              </a:rPr>
              <a:t>PULLING IT ALL TOGETHER</a:t>
            </a:r>
            <a:endParaRPr sz="2400">
              <a:solidFill>
                <a:srgbClr val="E4153F"/>
              </a:solidFill>
              <a:latin typeface="Caveat Brush"/>
              <a:ea typeface="Caveat Brush"/>
              <a:cs typeface="Caveat Brush"/>
              <a:sym typeface="Caveat Brush"/>
            </a:endParaRPr>
          </a:p>
        </p:txBody>
      </p:sp>
      <p:pic>
        <p:nvPicPr>
          <p:cNvPr id="428" name="Google Shape;428;p44"/>
          <p:cNvPicPr preferRelativeResize="0"/>
          <p:nvPr/>
        </p:nvPicPr>
        <p:blipFill>
          <a:blip r:embed="rId4">
            <a:alphaModFix/>
          </a:blip>
          <a:stretch>
            <a:fillRect/>
          </a:stretch>
        </p:blipFill>
        <p:spPr>
          <a:xfrm>
            <a:off x="5832950" y="1066800"/>
            <a:ext cx="1098350" cy="1098350"/>
          </a:xfrm>
          <a:prstGeom prst="rect">
            <a:avLst/>
          </a:prstGeom>
          <a:noFill/>
          <a:ln>
            <a:noFill/>
          </a:ln>
        </p:spPr>
      </p:pic>
      <p:pic>
        <p:nvPicPr>
          <p:cNvPr id="429" name="Google Shape;429;p44"/>
          <p:cNvPicPr preferRelativeResize="0"/>
          <p:nvPr/>
        </p:nvPicPr>
        <p:blipFill>
          <a:blip r:embed="rId4">
            <a:alphaModFix/>
          </a:blip>
          <a:stretch>
            <a:fillRect/>
          </a:stretch>
        </p:blipFill>
        <p:spPr>
          <a:xfrm rot="-10464964">
            <a:off x="2168725" y="2662924"/>
            <a:ext cx="1098351" cy="1098351"/>
          </a:xfrm>
          <a:prstGeom prst="rect">
            <a:avLst/>
          </a:prstGeom>
          <a:noFill/>
          <a:ln>
            <a:noFill/>
          </a:ln>
        </p:spPr>
      </p:pic>
      <p:pic>
        <p:nvPicPr>
          <p:cNvPr id="430" name="Google Shape;430;p44"/>
          <p:cNvPicPr preferRelativeResize="0"/>
          <p:nvPr/>
        </p:nvPicPr>
        <p:blipFill>
          <a:blip r:embed="rId4">
            <a:alphaModFix/>
          </a:blip>
          <a:stretch>
            <a:fillRect/>
          </a:stretch>
        </p:blipFill>
        <p:spPr>
          <a:xfrm rot="8260171">
            <a:off x="4022826" y="3226474"/>
            <a:ext cx="1098349" cy="1098349"/>
          </a:xfrm>
          <a:prstGeom prst="rect">
            <a:avLst/>
          </a:prstGeom>
          <a:noFill/>
          <a:ln>
            <a:noFill/>
          </a:ln>
        </p:spPr>
      </p:pic>
      <p:pic>
        <p:nvPicPr>
          <p:cNvPr id="431" name="Google Shape;431;p44"/>
          <p:cNvPicPr preferRelativeResize="0"/>
          <p:nvPr/>
        </p:nvPicPr>
        <p:blipFill>
          <a:blip r:embed="rId4">
            <a:alphaModFix/>
          </a:blip>
          <a:stretch>
            <a:fillRect/>
          </a:stretch>
        </p:blipFill>
        <p:spPr>
          <a:xfrm rot="4767695">
            <a:off x="5788225" y="2662924"/>
            <a:ext cx="1098350" cy="1098350"/>
          </a:xfrm>
          <a:prstGeom prst="rect">
            <a:avLst/>
          </a:prstGeom>
          <a:noFill/>
          <a:ln>
            <a:noFill/>
          </a:ln>
        </p:spPr>
      </p:pic>
      <p:pic>
        <p:nvPicPr>
          <p:cNvPr id="432" name="Google Shape;432;p44"/>
          <p:cNvPicPr preferRelativeResize="0"/>
          <p:nvPr/>
        </p:nvPicPr>
        <p:blipFill>
          <a:blip r:embed="rId4">
            <a:alphaModFix/>
          </a:blip>
          <a:stretch>
            <a:fillRect/>
          </a:stretch>
        </p:blipFill>
        <p:spPr>
          <a:xfrm flipH="1">
            <a:off x="2600250" y="1219200"/>
            <a:ext cx="1098350" cy="1098350"/>
          </a:xfrm>
          <a:prstGeom prst="rect">
            <a:avLst/>
          </a:prstGeom>
          <a:noFill/>
          <a:ln>
            <a:noFill/>
          </a:ln>
        </p:spPr>
      </p:pic>
      <p:pic>
        <p:nvPicPr>
          <p:cNvPr id="433" name="Google Shape;433;p44"/>
          <p:cNvPicPr preferRelativeResize="0"/>
          <p:nvPr/>
        </p:nvPicPr>
        <p:blipFill>
          <a:blip r:embed="rId4">
            <a:alphaModFix/>
          </a:blip>
          <a:stretch>
            <a:fillRect/>
          </a:stretch>
        </p:blipFill>
        <p:spPr>
          <a:xfrm rot="-2479352">
            <a:off x="4178501" y="754299"/>
            <a:ext cx="1098350" cy="1098350"/>
          </a:xfrm>
          <a:prstGeom prst="rect">
            <a:avLst/>
          </a:prstGeom>
          <a:noFill/>
          <a:ln>
            <a:noFill/>
          </a:ln>
        </p:spPr>
      </p:pic>
      <p:sp>
        <p:nvSpPr>
          <p:cNvPr id="434" name="Google Shape;434;p44"/>
          <p:cNvSpPr txBox="1"/>
          <p:nvPr/>
        </p:nvSpPr>
        <p:spPr>
          <a:xfrm>
            <a:off x="971550" y="200025"/>
            <a:ext cx="1923900" cy="106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35" name="Google Shape;435;p44"/>
          <p:cNvSpPr txBox="1"/>
          <p:nvPr/>
        </p:nvSpPr>
        <p:spPr>
          <a:xfrm>
            <a:off x="790575" y="200025"/>
            <a:ext cx="21144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FFFFFF"/>
                </a:solidFill>
                <a:latin typeface="Shadows Into Light"/>
                <a:ea typeface="Shadows Into Light"/>
                <a:cs typeface="Shadows Into Light"/>
                <a:sym typeface="Shadows Into Light"/>
              </a:rPr>
              <a:t>INDIVIDUAL WORK WITH ‘THE HILL WE CLIMB’</a:t>
            </a:r>
            <a:endParaRPr sz="1700">
              <a:solidFill>
                <a:srgbClr val="FFFFFF"/>
              </a:solidFill>
              <a:latin typeface="Shadows Into Light"/>
              <a:ea typeface="Shadows Into Light"/>
              <a:cs typeface="Shadows Into Light"/>
              <a:sym typeface="Shadows Into Light"/>
            </a:endParaRPr>
          </a:p>
        </p:txBody>
      </p:sp>
      <p:sp>
        <p:nvSpPr>
          <p:cNvPr id="436" name="Google Shape;436;p44"/>
          <p:cNvSpPr txBox="1"/>
          <p:nvPr/>
        </p:nvSpPr>
        <p:spPr>
          <a:xfrm>
            <a:off x="6657975" y="415275"/>
            <a:ext cx="21144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FFFFFF"/>
                </a:solidFill>
                <a:latin typeface="Shadows Into Light"/>
                <a:ea typeface="Shadows Into Light"/>
                <a:cs typeface="Shadows Into Light"/>
                <a:sym typeface="Shadows Into Light"/>
              </a:rPr>
              <a:t>SMALL GROUP WORK WITH OWN POETRY </a:t>
            </a:r>
            <a:endParaRPr sz="1700">
              <a:solidFill>
                <a:srgbClr val="FFFFFF"/>
              </a:solidFill>
              <a:latin typeface="Shadows Into Light"/>
              <a:ea typeface="Shadows Into Light"/>
              <a:cs typeface="Shadows Into Light"/>
              <a:sym typeface="Shadows Into Light"/>
            </a:endParaRPr>
          </a:p>
        </p:txBody>
      </p:sp>
      <p:sp>
        <p:nvSpPr>
          <p:cNvPr id="437" name="Google Shape;437;p44"/>
          <p:cNvSpPr txBox="1"/>
          <p:nvPr/>
        </p:nvSpPr>
        <p:spPr>
          <a:xfrm>
            <a:off x="2904975" y="4173900"/>
            <a:ext cx="33435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FFFFFF"/>
                </a:solidFill>
                <a:latin typeface="Shadows Into Light"/>
                <a:ea typeface="Shadows Into Light"/>
                <a:cs typeface="Shadows Into Light"/>
                <a:sym typeface="Shadows Into Light"/>
              </a:rPr>
              <a:t>Do you want to add some bits from your own writing? (Maybe one line from each person’s original work)</a:t>
            </a:r>
            <a:endParaRPr sz="1700">
              <a:solidFill>
                <a:srgbClr val="FFFFFF"/>
              </a:solidFill>
              <a:latin typeface="Shadows Into Light"/>
              <a:ea typeface="Shadows Into Light"/>
              <a:cs typeface="Shadows Into Light"/>
              <a:sym typeface="Shadows Into Light"/>
            </a:endParaRPr>
          </a:p>
        </p:txBody>
      </p:sp>
      <p:sp>
        <p:nvSpPr>
          <p:cNvPr id="438" name="Google Shape;438;p44"/>
          <p:cNvSpPr txBox="1"/>
          <p:nvPr/>
        </p:nvSpPr>
        <p:spPr>
          <a:xfrm>
            <a:off x="6931300" y="3144450"/>
            <a:ext cx="21144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FFFFFF"/>
                </a:solidFill>
                <a:latin typeface="Shadows Into Light"/>
                <a:ea typeface="Shadows Into Light"/>
                <a:cs typeface="Shadows Into Light"/>
                <a:sym typeface="Shadows Into Light"/>
              </a:rPr>
              <a:t>PHYSICAL WORK ON CHANGE (VIEWPOINTS)</a:t>
            </a:r>
            <a:endParaRPr sz="1700">
              <a:solidFill>
                <a:srgbClr val="FFFFFF"/>
              </a:solidFill>
              <a:latin typeface="Shadows Into Light"/>
              <a:ea typeface="Shadows Into Light"/>
              <a:cs typeface="Shadows Into Light"/>
              <a:sym typeface="Shadows Into Light"/>
            </a:endParaRPr>
          </a:p>
        </p:txBody>
      </p:sp>
      <p:sp>
        <p:nvSpPr>
          <p:cNvPr id="439" name="Google Shape;439;p44"/>
          <p:cNvSpPr txBox="1"/>
          <p:nvPr/>
        </p:nvSpPr>
        <p:spPr>
          <a:xfrm>
            <a:off x="1095375" y="3762375"/>
            <a:ext cx="21144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FFFFFF"/>
                </a:solidFill>
                <a:latin typeface="Shadows Into Light"/>
                <a:ea typeface="Shadows Into Light"/>
                <a:cs typeface="Shadows Into Light"/>
                <a:sym typeface="Shadows Into Light"/>
              </a:rPr>
              <a:t>MUSIC &amp; LIGHTING CHOICES</a:t>
            </a:r>
            <a:endParaRPr sz="1700">
              <a:solidFill>
                <a:srgbClr val="FFFFFF"/>
              </a:solidFill>
              <a:latin typeface="Shadows Into Light"/>
              <a:ea typeface="Shadows Into Light"/>
              <a:cs typeface="Shadows Into Light"/>
              <a:sym typeface="Shadows Into Light"/>
            </a:endParaRPr>
          </a:p>
        </p:txBody>
      </p:sp>
      <p:sp>
        <p:nvSpPr>
          <p:cNvPr id="440" name="Google Shape;440;p44"/>
          <p:cNvSpPr txBox="1"/>
          <p:nvPr/>
        </p:nvSpPr>
        <p:spPr>
          <a:xfrm>
            <a:off x="3670475" y="47625"/>
            <a:ext cx="21144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FFFFFF"/>
                </a:solidFill>
                <a:latin typeface="Shadows Into Light"/>
                <a:ea typeface="Shadows Into Light"/>
                <a:cs typeface="Shadows Into Light"/>
                <a:sym typeface="Shadows Into Light"/>
              </a:rPr>
              <a:t>GROUP WORK WITH ‘THE HILL WE CLIMB’</a:t>
            </a:r>
            <a:endParaRPr sz="1700">
              <a:solidFill>
                <a:srgbClr val="FFFFFF"/>
              </a:solidFill>
              <a:latin typeface="Shadows Into Light"/>
              <a:ea typeface="Shadows Into Light"/>
              <a:cs typeface="Shadows Into Light"/>
              <a:sym typeface="Shadows In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141950"/>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MAKES YOU ANGRY IN THE WORLD?</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r>
              <a:rPr lang="en" sz="4400">
                <a:solidFill>
                  <a:srgbClr val="000000"/>
                </a:solidFill>
                <a:latin typeface="Caveat Brush"/>
                <a:ea typeface="Caveat Brush"/>
                <a:cs typeface="Caveat Brush"/>
                <a:sym typeface="Caveat Brush"/>
              </a:rPr>
              <a:t>(Not your little brother or when you lose a game - but think of something people do/ don’t do in our world that makes you mad)</a:t>
            </a:r>
            <a:endParaRPr sz="44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82" name="Google Shape;82;p17"/>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83" name="Google Shape;83;p17"/>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DO YOU THINK THE WORLD NEEDS TO CHANGE?</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89" name="Google Shape;89;p18"/>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90" name="Google Shape;90;p18"/>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WOULD YOU DO IF YOU WERE IN CHARGE?  </a:t>
            </a:r>
            <a:r>
              <a:rPr lang="en" sz="4400">
                <a:solidFill>
                  <a:srgbClr val="000000"/>
                </a:solidFill>
                <a:latin typeface="Caveat Brush"/>
                <a:ea typeface="Caveat Brush"/>
                <a:cs typeface="Caveat Brush"/>
                <a:sym typeface="Caveat Brush"/>
              </a:rPr>
              <a:t>(PRESIDENT/ PRIME MINISTER)</a:t>
            </a:r>
            <a:endParaRPr sz="4400">
              <a:solidFill>
                <a:srgbClr val="000000"/>
              </a:solidFill>
              <a:latin typeface="Caveat Brush"/>
              <a:ea typeface="Caveat Brush"/>
              <a:cs typeface="Caveat Brush"/>
              <a:sym typeface="Caveat Brush"/>
            </a:endParaRPr>
          </a:p>
          <a:p>
            <a:pPr marL="0" lvl="0" indent="0" algn="l"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96" name="Google Shape;96;p19"/>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97" name="Google Shape;97;p19"/>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IS ONE THING YOU COULD DO TO MAKE THE WORLD A BETTER PLACE?</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03" name="Google Shape;103;p20"/>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04" name="Google Shape;104;p20"/>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IS THE BIGGEST PROBLEM THE WORLD FACES RIGHT NOW?</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endParaRPr sz="4000">
              <a:solidFill>
                <a:srgbClr val="000000"/>
              </a:solidFill>
              <a:latin typeface="Caveat Brush"/>
              <a:ea typeface="Caveat Brush"/>
              <a:cs typeface="Caveat Brush"/>
              <a:sym typeface="Caveat Brush"/>
            </a:endParaRPr>
          </a:p>
        </p:txBody>
      </p:sp>
      <p:pic>
        <p:nvPicPr>
          <p:cNvPr id="110" name="Google Shape;110;p21"/>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11" name="Google Shape;111;p21"/>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3851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8100">
                <a:solidFill>
                  <a:srgbClr val="000000"/>
                </a:solidFill>
                <a:latin typeface="Caveat Brush"/>
                <a:ea typeface="Caveat Brush"/>
                <a:cs typeface="Caveat Brush"/>
                <a:sym typeface="Caveat Brush"/>
              </a:rPr>
              <a:t>WHAT IS REALLY UNFAIR IN THIS WORLD?</a:t>
            </a:r>
            <a:endParaRPr sz="8100">
              <a:solidFill>
                <a:srgbClr val="000000"/>
              </a:solidFill>
              <a:latin typeface="Caveat Brush"/>
              <a:ea typeface="Caveat Brush"/>
              <a:cs typeface="Caveat Brush"/>
              <a:sym typeface="Caveat Brush"/>
            </a:endParaRPr>
          </a:p>
          <a:p>
            <a:pPr marL="0" lvl="0" indent="0" algn="ctr" rtl="0">
              <a:spcBef>
                <a:spcPts val="0"/>
              </a:spcBef>
              <a:spcAft>
                <a:spcPts val="0"/>
              </a:spcAft>
              <a:buNone/>
            </a:pPr>
            <a:r>
              <a:rPr lang="en" sz="4000">
                <a:solidFill>
                  <a:srgbClr val="000000"/>
                </a:solidFill>
                <a:latin typeface="Caveat Brush"/>
                <a:ea typeface="Caveat Brush"/>
                <a:cs typeface="Caveat Brush"/>
                <a:sym typeface="Caveat Brush"/>
              </a:rPr>
              <a:t>(Not your little sister getting a bigger piece of cake than you - think big issues in the world)</a:t>
            </a:r>
            <a:endParaRPr sz="4000">
              <a:solidFill>
                <a:srgbClr val="000000"/>
              </a:solidFill>
              <a:latin typeface="Caveat Brush"/>
              <a:ea typeface="Caveat Brush"/>
              <a:cs typeface="Caveat Brush"/>
              <a:sym typeface="Caveat Brush"/>
            </a:endParaRPr>
          </a:p>
        </p:txBody>
      </p:sp>
      <p:pic>
        <p:nvPicPr>
          <p:cNvPr id="117" name="Google Shape;117;p22"/>
          <p:cNvPicPr preferRelativeResize="0"/>
          <p:nvPr/>
        </p:nvPicPr>
        <p:blipFill rotWithShape="1">
          <a:blip r:embed="rId3">
            <a:alphaModFix/>
          </a:blip>
          <a:srcRect b="23954"/>
          <a:stretch/>
        </p:blipFill>
        <p:spPr>
          <a:xfrm>
            <a:off x="7280175" y="3681550"/>
            <a:ext cx="1863825" cy="1417375"/>
          </a:xfrm>
          <a:prstGeom prst="rect">
            <a:avLst/>
          </a:prstGeom>
          <a:noFill/>
          <a:ln>
            <a:noFill/>
          </a:ln>
        </p:spPr>
      </p:pic>
      <p:sp>
        <p:nvSpPr>
          <p:cNvPr id="118" name="Google Shape;118;p22"/>
          <p:cNvSpPr txBox="1"/>
          <p:nvPr/>
        </p:nvSpPr>
        <p:spPr>
          <a:xfrm>
            <a:off x="7432088" y="4893925"/>
            <a:ext cx="193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 Jane Fisher &amp; Rachel Caine </a:t>
            </a:r>
            <a:endParaRPr sz="1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3228</Words>
  <Application>Microsoft Office PowerPoint</Application>
  <PresentationFormat>On-screen Show (16:9)</PresentationFormat>
  <Paragraphs>200</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Caveat Brush</vt:lpstr>
      <vt:lpstr>Arial</vt:lpstr>
      <vt:lpstr>Shadows Into Light</vt:lpstr>
      <vt:lpstr>Georgia</vt:lpstr>
      <vt:lpstr>Calibri</vt:lpstr>
      <vt:lpstr>Simple Light</vt:lpstr>
      <vt:lpstr>PowerPoint Presentation</vt:lpstr>
      <vt:lpstr>SNOWBALLS (Teacher instructions)</vt:lpstr>
      <vt:lpstr>WHAT IS IMPORTANT TO YOU? (not your family /PS5 etc - think of a social issue that the world faces that you feel strongly about) </vt:lpstr>
      <vt:lpstr>WHAT MAKES YOU ANGRY IN THE WORLD? (Not your little brother or when you lose a game - but think of something people do/ don’t do in our world that makes you mad) </vt:lpstr>
      <vt:lpstr>WHAT DO YOU THINK THE WORLD NEEDS TO CHANGE? </vt:lpstr>
      <vt:lpstr>WHAT WOULD YOU DO IF YOU WERE IN CHARGE?  (PRESIDENT/ PRIME MINISTER) </vt:lpstr>
      <vt:lpstr>WHAT IS ONE THING YOU COULD DO TO MAKE THE WORLD A BETTER PLACE? </vt:lpstr>
      <vt:lpstr>WHAT IS THE BIGGEST PROBLEM THE WORLD FACES RIGHT NOW? </vt:lpstr>
      <vt:lpstr>WHAT IS REALLY UNFAIR IN THIS WORLD? (Not your little sister getting a bigger piece of cake than you - think big issues in the world)</vt:lpstr>
      <vt:lpstr>WHY SHOULD WE CARE ABOUT PEOPLE WE DON’T KNOW? </vt:lpstr>
      <vt:lpstr>WHAT WOULD YOU LIKE TO CHANGE IN OUR WORLD?  </vt:lpstr>
      <vt:lpstr>WHAT WORRIES YOU ABOUT THE WAY WE LIVE? </vt:lpstr>
      <vt:lpstr>WHAT DO YOU KNOW ABOUT POVERTY? </vt:lpstr>
      <vt:lpstr>WHY IS PEACE IMPORTANT? </vt:lpstr>
      <vt:lpstr>WHY IS EDUCATION FOR ALL IMPORTANT? </vt:lpstr>
      <vt:lpstr>WHY DO WE VOTE FOR OUR LEADERS? </vt:lpstr>
      <vt:lpstr>WHEN IS IT RIGHT TO STAND UP FOR WHAT YOU BELIEVE IN? </vt:lpstr>
      <vt:lpstr>DISCUSSION</vt:lpstr>
      <vt:lpstr>PowerPoint Presentation</vt:lpstr>
      <vt:lpstr>PowerPoint Presentation</vt:lpstr>
      <vt:lpstr>Individual to Group Work</vt:lpstr>
      <vt:lpstr>EXCERPTS: Small Group Work</vt:lpstr>
      <vt:lpstr>PowerPoint Presentation</vt:lpstr>
      <vt:lpstr>‘VIEWPOINTS’ STYLE EXERCISE (Page 1)</vt:lpstr>
      <vt:lpstr>‘VIEWPOINTS’ STYLE EXERCISE (Page 2)</vt:lpstr>
      <vt:lpstr>PowerPoint Presentation</vt:lpstr>
      <vt:lpstr>TIME TO WRITE</vt:lpstr>
      <vt:lpstr>SHARING  WORK</vt:lpstr>
      <vt:lpstr>GROUP DEVISING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Adriane O'Connor</dc:creator>
  <cp:lastModifiedBy>Adriane O'Connor</cp:lastModifiedBy>
  <cp:revision>5</cp:revision>
  <dcterms:modified xsi:type="dcterms:W3CDTF">2024-11-21T07:16:11Z</dcterms:modified>
</cp:coreProperties>
</file>