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Stanier" userId="6e7e2a67-3a20-418b-b2b4-d37ea3867835" providerId="ADAL" clId="{21E1665E-D03F-41D0-A13B-0D61F6D1018C}"/>
    <pc:docChg chg="modSld">
      <pc:chgData name="Louise Stanier" userId="6e7e2a67-3a20-418b-b2b4-d37ea3867835" providerId="ADAL" clId="{21E1665E-D03F-41D0-A13B-0D61F6D1018C}" dt="2024-09-11T04:12:09.228" v="49" actId="20577"/>
      <pc:docMkLst>
        <pc:docMk/>
      </pc:docMkLst>
      <pc:sldChg chg="modSp mod">
        <pc:chgData name="Louise Stanier" userId="6e7e2a67-3a20-418b-b2b4-d37ea3867835" providerId="ADAL" clId="{21E1665E-D03F-41D0-A13B-0D61F6D1018C}" dt="2024-09-11T04:11:08.639" v="4" actId="20577"/>
        <pc:sldMkLst>
          <pc:docMk/>
          <pc:sldMk cId="0" sldId="256"/>
        </pc:sldMkLst>
        <pc:spChg chg="mod">
          <ac:chgData name="Louise Stanier" userId="6e7e2a67-3a20-418b-b2b4-d37ea3867835" providerId="ADAL" clId="{21E1665E-D03F-41D0-A13B-0D61F6D1018C}" dt="2024-09-11T04:11:08.639" v="4" actId="20577"/>
          <ac:spMkLst>
            <pc:docMk/>
            <pc:sldMk cId="0" sldId="256"/>
            <ac:spMk id="54" creationId="{00000000-0000-0000-0000-000000000000}"/>
          </ac:spMkLst>
        </pc:spChg>
      </pc:sldChg>
      <pc:sldChg chg="modSp mod">
        <pc:chgData name="Louise Stanier" userId="6e7e2a67-3a20-418b-b2b4-d37ea3867835" providerId="ADAL" clId="{21E1665E-D03F-41D0-A13B-0D61F6D1018C}" dt="2024-09-11T04:11:14.455" v="9" actId="20577"/>
        <pc:sldMkLst>
          <pc:docMk/>
          <pc:sldMk cId="0" sldId="257"/>
        </pc:sldMkLst>
        <pc:spChg chg="mod">
          <ac:chgData name="Louise Stanier" userId="6e7e2a67-3a20-418b-b2b4-d37ea3867835" providerId="ADAL" clId="{21E1665E-D03F-41D0-A13B-0D61F6D1018C}" dt="2024-09-11T04:11:14.455" v="9" actId="20577"/>
          <ac:spMkLst>
            <pc:docMk/>
            <pc:sldMk cId="0" sldId="257"/>
            <ac:spMk id="61" creationId="{00000000-0000-0000-0000-000000000000}"/>
          </ac:spMkLst>
        </pc:spChg>
      </pc:sldChg>
      <pc:sldChg chg="modSp mod">
        <pc:chgData name="Louise Stanier" userId="6e7e2a67-3a20-418b-b2b4-d37ea3867835" providerId="ADAL" clId="{21E1665E-D03F-41D0-A13B-0D61F6D1018C}" dt="2024-09-11T04:11:19.359" v="14" actId="20577"/>
        <pc:sldMkLst>
          <pc:docMk/>
          <pc:sldMk cId="0" sldId="258"/>
        </pc:sldMkLst>
        <pc:spChg chg="mod">
          <ac:chgData name="Louise Stanier" userId="6e7e2a67-3a20-418b-b2b4-d37ea3867835" providerId="ADAL" clId="{21E1665E-D03F-41D0-A13B-0D61F6D1018C}" dt="2024-09-11T04:11:19.359" v="14" actId="20577"/>
          <ac:spMkLst>
            <pc:docMk/>
            <pc:sldMk cId="0" sldId="258"/>
            <ac:spMk id="72" creationId="{00000000-0000-0000-0000-000000000000}"/>
          </ac:spMkLst>
        </pc:spChg>
      </pc:sldChg>
      <pc:sldChg chg="modSp mod">
        <pc:chgData name="Louise Stanier" userId="6e7e2a67-3a20-418b-b2b4-d37ea3867835" providerId="ADAL" clId="{21E1665E-D03F-41D0-A13B-0D61F6D1018C}" dt="2024-09-11T04:11:24.119" v="19" actId="20577"/>
        <pc:sldMkLst>
          <pc:docMk/>
          <pc:sldMk cId="0" sldId="259"/>
        </pc:sldMkLst>
        <pc:spChg chg="mod">
          <ac:chgData name="Louise Stanier" userId="6e7e2a67-3a20-418b-b2b4-d37ea3867835" providerId="ADAL" clId="{21E1665E-D03F-41D0-A13B-0D61F6D1018C}" dt="2024-09-11T04:11:24.119" v="19" actId="20577"/>
          <ac:spMkLst>
            <pc:docMk/>
            <pc:sldMk cId="0" sldId="259"/>
            <ac:spMk id="81" creationId="{00000000-0000-0000-0000-000000000000}"/>
          </ac:spMkLst>
        </pc:spChg>
      </pc:sldChg>
      <pc:sldChg chg="modSp mod">
        <pc:chgData name="Louise Stanier" userId="6e7e2a67-3a20-418b-b2b4-d37ea3867835" providerId="ADAL" clId="{21E1665E-D03F-41D0-A13B-0D61F6D1018C}" dt="2024-09-11T04:11:28.528" v="24" actId="20577"/>
        <pc:sldMkLst>
          <pc:docMk/>
          <pc:sldMk cId="0" sldId="260"/>
        </pc:sldMkLst>
        <pc:spChg chg="mod">
          <ac:chgData name="Louise Stanier" userId="6e7e2a67-3a20-418b-b2b4-d37ea3867835" providerId="ADAL" clId="{21E1665E-D03F-41D0-A13B-0D61F6D1018C}" dt="2024-09-11T04:11:28.528" v="24" actId="20577"/>
          <ac:spMkLst>
            <pc:docMk/>
            <pc:sldMk cId="0" sldId="260"/>
            <ac:spMk id="96" creationId="{00000000-0000-0000-0000-000000000000}"/>
          </ac:spMkLst>
        </pc:spChg>
      </pc:sldChg>
      <pc:sldChg chg="modSp mod">
        <pc:chgData name="Louise Stanier" userId="6e7e2a67-3a20-418b-b2b4-d37ea3867835" providerId="ADAL" clId="{21E1665E-D03F-41D0-A13B-0D61F6D1018C}" dt="2024-09-11T04:11:42.046" v="29" actId="20577"/>
        <pc:sldMkLst>
          <pc:docMk/>
          <pc:sldMk cId="0" sldId="261"/>
        </pc:sldMkLst>
        <pc:spChg chg="mod">
          <ac:chgData name="Louise Stanier" userId="6e7e2a67-3a20-418b-b2b4-d37ea3867835" providerId="ADAL" clId="{21E1665E-D03F-41D0-A13B-0D61F6D1018C}" dt="2024-09-11T04:11:42.046" v="29" actId="20577"/>
          <ac:spMkLst>
            <pc:docMk/>
            <pc:sldMk cId="0" sldId="261"/>
            <ac:spMk id="106" creationId="{00000000-0000-0000-0000-000000000000}"/>
          </ac:spMkLst>
        </pc:spChg>
      </pc:sldChg>
      <pc:sldChg chg="modSp mod">
        <pc:chgData name="Louise Stanier" userId="6e7e2a67-3a20-418b-b2b4-d37ea3867835" providerId="ADAL" clId="{21E1665E-D03F-41D0-A13B-0D61F6D1018C}" dt="2024-09-11T04:11:49.342" v="34" actId="20577"/>
        <pc:sldMkLst>
          <pc:docMk/>
          <pc:sldMk cId="0" sldId="262"/>
        </pc:sldMkLst>
        <pc:spChg chg="mod">
          <ac:chgData name="Louise Stanier" userId="6e7e2a67-3a20-418b-b2b4-d37ea3867835" providerId="ADAL" clId="{21E1665E-D03F-41D0-A13B-0D61F6D1018C}" dt="2024-09-11T04:11:49.342" v="34" actId="20577"/>
          <ac:spMkLst>
            <pc:docMk/>
            <pc:sldMk cId="0" sldId="262"/>
            <ac:spMk id="118" creationId="{00000000-0000-0000-0000-000000000000}"/>
          </ac:spMkLst>
        </pc:spChg>
      </pc:sldChg>
      <pc:sldChg chg="modSp mod">
        <pc:chgData name="Louise Stanier" userId="6e7e2a67-3a20-418b-b2b4-d37ea3867835" providerId="ADAL" clId="{21E1665E-D03F-41D0-A13B-0D61F6D1018C}" dt="2024-09-11T04:11:54.152" v="39" actId="20577"/>
        <pc:sldMkLst>
          <pc:docMk/>
          <pc:sldMk cId="0" sldId="263"/>
        </pc:sldMkLst>
        <pc:spChg chg="mod">
          <ac:chgData name="Louise Stanier" userId="6e7e2a67-3a20-418b-b2b4-d37ea3867835" providerId="ADAL" clId="{21E1665E-D03F-41D0-A13B-0D61F6D1018C}" dt="2024-09-11T04:11:54.152" v="39" actId="20577"/>
          <ac:spMkLst>
            <pc:docMk/>
            <pc:sldMk cId="0" sldId="263"/>
            <ac:spMk id="132" creationId="{00000000-0000-0000-0000-000000000000}"/>
          </ac:spMkLst>
        </pc:spChg>
      </pc:sldChg>
      <pc:sldChg chg="modSp mod">
        <pc:chgData name="Louise Stanier" userId="6e7e2a67-3a20-418b-b2b4-d37ea3867835" providerId="ADAL" clId="{21E1665E-D03F-41D0-A13B-0D61F6D1018C}" dt="2024-09-11T04:12:01.449" v="44" actId="20577"/>
        <pc:sldMkLst>
          <pc:docMk/>
          <pc:sldMk cId="0" sldId="264"/>
        </pc:sldMkLst>
        <pc:spChg chg="mod">
          <ac:chgData name="Louise Stanier" userId="6e7e2a67-3a20-418b-b2b4-d37ea3867835" providerId="ADAL" clId="{21E1665E-D03F-41D0-A13B-0D61F6D1018C}" dt="2024-09-11T04:12:01.449" v="44" actId="20577"/>
          <ac:spMkLst>
            <pc:docMk/>
            <pc:sldMk cId="0" sldId="264"/>
            <ac:spMk id="137" creationId="{00000000-0000-0000-0000-000000000000}"/>
          </ac:spMkLst>
        </pc:spChg>
      </pc:sldChg>
      <pc:sldChg chg="modSp mod">
        <pc:chgData name="Louise Stanier" userId="6e7e2a67-3a20-418b-b2b4-d37ea3867835" providerId="ADAL" clId="{21E1665E-D03F-41D0-A13B-0D61F6D1018C}" dt="2024-09-11T04:12:09.228" v="49" actId="20577"/>
        <pc:sldMkLst>
          <pc:docMk/>
          <pc:sldMk cId="0" sldId="265"/>
        </pc:sldMkLst>
        <pc:spChg chg="mod">
          <ac:chgData name="Louise Stanier" userId="6e7e2a67-3a20-418b-b2b4-d37ea3867835" providerId="ADAL" clId="{21E1665E-D03F-41D0-A13B-0D61F6D1018C}" dt="2024-09-11T04:12:09.228" v="49" actId="20577"/>
          <ac:spMkLst>
            <pc:docMk/>
            <pc:sldMk cId="0" sldId="265"/>
            <ac:spMk id="1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b7aa0492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b7aa0492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b4879780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b4879780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9b7aa0492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9b7aa0492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9b7aa0492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9b7aa0492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9b7aa0492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9b7aa0492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9b7aa04920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9b7aa0492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9b7aa0492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b7aa0492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9b7aa0492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9b7aa0492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9b7aa0492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9b7aa0492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16550" y="77250"/>
            <a:ext cx="8935200" cy="3054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55" name="Google Shape;55;p13"/>
          <p:cNvSpPr txBox="1"/>
          <p:nvPr/>
        </p:nvSpPr>
        <p:spPr>
          <a:xfrm>
            <a:off x="8158000" y="5001800"/>
            <a:ext cx="10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152400" y="535050"/>
            <a:ext cx="7830975" cy="359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p:nvPr/>
        </p:nvSpPr>
        <p:spPr>
          <a:xfrm>
            <a:off x="51825" y="77250"/>
            <a:ext cx="9000000" cy="305400"/>
          </a:xfrm>
          <a:prstGeom prst="rect">
            <a:avLst/>
          </a:prstGeom>
          <a:solidFill>
            <a:srgbClr val="9E9E9E"/>
          </a:solidFill>
          <a:ln w="19050" cap="flat" cmpd="sng">
            <a:solidFill>
              <a:srgbClr val="9E9E9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2.5 CLIMATE</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145" name="Google Shape;145;p22"/>
          <p:cNvSpPr txBox="1"/>
          <p:nvPr/>
        </p:nvSpPr>
        <p:spPr>
          <a:xfrm>
            <a:off x="51825" y="465250"/>
            <a:ext cx="4187100" cy="4566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100" b="1" i="1">
                <a:solidFill>
                  <a:srgbClr val="0F0F0F"/>
                </a:solidFill>
                <a:highlight>
                  <a:srgbClr val="FFFFFF"/>
                </a:highlight>
              </a:rPr>
              <a:t>Climates vary across the world. Factors that affect climate:</a:t>
            </a:r>
            <a:endParaRPr sz="1100" b="1" i="1">
              <a:solidFill>
                <a:srgbClr val="0F0F0F"/>
              </a:solidFill>
              <a:highlight>
                <a:srgbClr val="FFFFFF"/>
              </a:highlight>
            </a:endParaRPr>
          </a:p>
          <a:p>
            <a:pPr marL="0" lvl="0" indent="0" algn="l" rtl="0">
              <a:lnSpc>
                <a:spcPct val="100000"/>
              </a:lnSpc>
              <a:spcBef>
                <a:spcPts val="1200"/>
              </a:spcBef>
              <a:spcAft>
                <a:spcPts val="0"/>
              </a:spcAft>
              <a:buNone/>
            </a:pPr>
            <a:r>
              <a:rPr lang="en-GB" sz="1100" b="1">
                <a:solidFill>
                  <a:schemeClr val="dk1"/>
                </a:solidFill>
                <a:highlight>
                  <a:srgbClr val="FFFFFF"/>
                </a:highlight>
              </a:rPr>
              <a:t>Latitude:</a:t>
            </a:r>
            <a:r>
              <a:rPr lang="en-GB" sz="1100">
                <a:solidFill>
                  <a:schemeClr val="dk1"/>
                </a:solidFill>
                <a:highlight>
                  <a:srgbClr val="FFFFFF"/>
                </a:highlight>
              </a:rPr>
              <a:t> closer to the equator = higher temperature</a:t>
            </a:r>
            <a:endParaRPr sz="1100">
              <a:solidFill>
                <a:schemeClr val="dk1"/>
              </a:solidFill>
              <a:highlight>
                <a:srgbClr val="FFFFFF"/>
              </a:highlight>
            </a:endParaRPr>
          </a:p>
          <a:p>
            <a:pPr marL="0" lvl="0" indent="0" algn="l" rtl="0">
              <a:lnSpc>
                <a:spcPct val="100000"/>
              </a:lnSpc>
              <a:spcBef>
                <a:spcPts val="0"/>
              </a:spcBef>
              <a:spcAft>
                <a:spcPts val="0"/>
              </a:spcAft>
              <a:buNone/>
            </a:pPr>
            <a:endParaRPr sz="1100" b="1">
              <a:solidFill>
                <a:schemeClr val="dk1"/>
              </a:solidFill>
              <a:highlight>
                <a:srgbClr val="FFFFFF"/>
              </a:highlight>
            </a:endParaRPr>
          </a:p>
          <a:p>
            <a:pPr marL="0" lvl="0" indent="0" algn="l" rtl="0">
              <a:lnSpc>
                <a:spcPct val="100000"/>
              </a:lnSpc>
              <a:spcBef>
                <a:spcPts val="0"/>
              </a:spcBef>
              <a:spcAft>
                <a:spcPts val="0"/>
              </a:spcAft>
              <a:buNone/>
            </a:pPr>
            <a:r>
              <a:rPr lang="en-GB" sz="1100" b="1">
                <a:solidFill>
                  <a:schemeClr val="dk1"/>
                </a:solidFill>
                <a:highlight>
                  <a:srgbClr val="FFFFFF"/>
                </a:highlight>
              </a:rPr>
              <a:t>Distance from the sea:</a:t>
            </a:r>
            <a:r>
              <a:rPr lang="en-GB" sz="1100">
                <a:solidFill>
                  <a:schemeClr val="dk1"/>
                </a:solidFill>
                <a:highlight>
                  <a:srgbClr val="FFFFFF"/>
                </a:highlight>
              </a:rPr>
              <a:t> coastal area = warmer winters and cooler summers</a:t>
            </a:r>
            <a:endParaRPr sz="1100">
              <a:solidFill>
                <a:schemeClr val="dk1"/>
              </a:solidFill>
              <a:highlight>
                <a:srgbClr val="FFFFFF"/>
              </a:highlight>
            </a:endParaRPr>
          </a:p>
          <a:p>
            <a:pPr marL="0" lvl="0" indent="0" algn="l" rtl="0">
              <a:lnSpc>
                <a:spcPct val="100000"/>
              </a:lnSpc>
              <a:spcBef>
                <a:spcPts val="0"/>
              </a:spcBef>
              <a:spcAft>
                <a:spcPts val="0"/>
              </a:spcAft>
              <a:buNone/>
            </a:pPr>
            <a:endParaRPr sz="1100" b="1">
              <a:solidFill>
                <a:schemeClr val="dk1"/>
              </a:solidFill>
              <a:highlight>
                <a:srgbClr val="FFFFFF"/>
              </a:highlight>
            </a:endParaRPr>
          </a:p>
          <a:p>
            <a:pPr marL="0" lvl="0" indent="0" algn="l" rtl="0">
              <a:lnSpc>
                <a:spcPct val="100000"/>
              </a:lnSpc>
              <a:spcBef>
                <a:spcPts val="0"/>
              </a:spcBef>
              <a:spcAft>
                <a:spcPts val="0"/>
              </a:spcAft>
              <a:buNone/>
            </a:pPr>
            <a:r>
              <a:rPr lang="en-GB" sz="1100" b="1">
                <a:solidFill>
                  <a:schemeClr val="dk1"/>
                </a:solidFill>
                <a:highlight>
                  <a:srgbClr val="FFFFFF"/>
                </a:highlight>
              </a:rPr>
              <a:t>Prevailing winds:</a:t>
            </a:r>
            <a:r>
              <a:rPr lang="en-GB" sz="1100">
                <a:solidFill>
                  <a:schemeClr val="dk1"/>
                </a:solidFill>
                <a:highlight>
                  <a:srgbClr val="FFFFFF"/>
                </a:highlight>
              </a:rPr>
              <a:t> seasonal difference in heating between land and sea affects temperature of prevailing wind. Warm prevailing wind = rise in temperature</a:t>
            </a:r>
            <a:endParaRPr sz="1100">
              <a:solidFill>
                <a:schemeClr val="dk1"/>
              </a:solidFill>
              <a:highlight>
                <a:srgbClr val="FFFFFF"/>
              </a:highlight>
            </a:endParaRPr>
          </a:p>
          <a:p>
            <a:pPr marL="0" lvl="0" indent="0" algn="l" rtl="0">
              <a:lnSpc>
                <a:spcPct val="100000"/>
              </a:lnSpc>
              <a:spcBef>
                <a:spcPts val="0"/>
              </a:spcBef>
              <a:spcAft>
                <a:spcPts val="0"/>
              </a:spcAft>
              <a:buNone/>
            </a:pPr>
            <a:endParaRPr sz="1100" b="1">
              <a:solidFill>
                <a:schemeClr val="dk1"/>
              </a:solidFill>
              <a:highlight>
                <a:srgbClr val="FFFFFF"/>
              </a:highlight>
            </a:endParaRPr>
          </a:p>
          <a:p>
            <a:pPr marL="0" lvl="0" indent="0" algn="l" rtl="0">
              <a:lnSpc>
                <a:spcPct val="100000"/>
              </a:lnSpc>
              <a:spcBef>
                <a:spcPts val="0"/>
              </a:spcBef>
              <a:spcAft>
                <a:spcPts val="0"/>
              </a:spcAft>
              <a:buNone/>
            </a:pPr>
            <a:r>
              <a:rPr lang="en-GB" sz="1100" b="1">
                <a:solidFill>
                  <a:schemeClr val="dk1"/>
                </a:solidFill>
                <a:highlight>
                  <a:srgbClr val="FFFFFF"/>
                </a:highlight>
              </a:rPr>
              <a:t>Ocean currents:</a:t>
            </a:r>
            <a:r>
              <a:rPr lang="en-GB" sz="1100">
                <a:solidFill>
                  <a:schemeClr val="dk1"/>
                </a:solidFill>
                <a:highlight>
                  <a:srgbClr val="FFFFFF"/>
                </a:highlight>
              </a:rPr>
              <a:t> warm currents raise winter temperatures in coastal areas; cold currents cool them down in summer</a:t>
            </a:r>
            <a:endParaRPr sz="1100">
              <a:solidFill>
                <a:schemeClr val="dk1"/>
              </a:solidFill>
              <a:highlight>
                <a:srgbClr val="FFFFFF"/>
              </a:highlight>
            </a:endParaRPr>
          </a:p>
          <a:p>
            <a:pPr marL="0" lvl="0" indent="0" algn="l" rtl="0">
              <a:lnSpc>
                <a:spcPct val="100000"/>
              </a:lnSpc>
              <a:spcBef>
                <a:spcPts val="0"/>
              </a:spcBef>
              <a:spcAft>
                <a:spcPts val="0"/>
              </a:spcAft>
              <a:buNone/>
            </a:pPr>
            <a:endParaRPr sz="1100" b="1">
              <a:solidFill>
                <a:schemeClr val="dk1"/>
              </a:solidFill>
              <a:highlight>
                <a:srgbClr val="FFFFFF"/>
              </a:highlight>
            </a:endParaRPr>
          </a:p>
          <a:p>
            <a:pPr marL="0" lvl="0" indent="0" algn="l" rtl="0">
              <a:lnSpc>
                <a:spcPct val="100000"/>
              </a:lnSpc>
              <a:spcBef>
                <a:spcPts val="0"/>
              </a:spcBef>
              <a:spcAft>
                <a:spcPts val="0"/>
              </a:spcAft>
              <a:buNone/>
            </a:pPr>
            <a:r>
              <a:rPr lang="en-GB" sz="1100" b="1">
                <a:solidFill>
                  <a:schemeClr val="dk1"/>
                </a:solidFill>
                <a:highlight>
                  <a:srgbClr val="FFFFFF"/>
                </a:highlight>
              </a:rPr>
              <a:t>Altitude:</a:t>
            </a:r>
            <a:r>
              <a:rPr lang="en-GB" sz="1100">
                <a:solidFill>
                  <a:schemeClr val="dk1"/>
                </a:solidFill>
                <a:highlight>
                  <a:srgbClr val="FFFFFF"/>
                </a:highlight>
              </a:rPr>
              <a:t> higher altitude = lower temperature (1° per 100m)</a:t>
            </a:r>
            <a:endParaRPr sz="1100">
              <a:solidFill>
                <a:schemeClr val="dk1"/>
              </a:solidFill>
              <a:highlight>
                <a:srgbClr val="FFFFFF"/>
              </a:highlight>
            </a:endParaRPr>
          </a:p>
          <a:p>
            <a:pPr marL="0" lvl="0" indent="0" algn="l" rtl="0">
              <a:lnSpc>
                <a:spcPct val="100000"/>
              </a:lnSpc>
              <a:spcBef>
                <a:spcPts val="0"/>
              </a:spcBef>
              <a:spcAft>
                <a:spcPts val="0"/>
              </a:spcAft>
              <a:buNone/>
            </a:pPr>
            <a:endParaRPr sz="1100">
              <a:solidFill>
                <a:schemeClr val="dk1"/>
              </a:solidFill>
              <a:highlight>
                <a:srgbClr val="FFFFFF"/>
              </a:highlight>
            </a:endParaRPr>
          </a:p>
          <a:p>
            <a:pPr marL="0" lvl="0" indent="0" algn="l" rtl="0">
              <a:lnSpc>
                <a:spcPct val="100000"/>
              </a:lnSpc>
              <a:spcBef>
                <a:spcPts val="0"/>
              </a:spcBef>
              <a:spcAft>
                <a:spcPts val="0"/>
              </a:spcAft>
              <a:buNone/>
            </a:pPr>
            <a:r>
              <a:rPr lang="en-GB" sz="1100" b="1">
                <a:solidFill>
                  <a:srgbClr val="0F0F0F"/>
                </a:solidFill>
                <a:highlight>
                  <a:srgbClr val="FFFFFF"/>
                </a:highlight>
              </a:rPr>
              <a:t>Continentality:</a:t>
            </a:r>
            <a:r>
              <a:rPr lang="en-GB" sz="1100">
                <a:solidFill>
                  <a:srgbClr val="0F0F0F"/>
                </a:solidFill>
                <a:highlight>
                  <a:srgbClr val="FFFFFF"/>
                </a:highlight>
              </a:rPr>
              <a:t> locations further inland heat up more quickly in the summer and cool more quickly in the winter</a:t>
            </a:r>
            <a:endParaRPr sz="1100" b="1">
              <a:solidFill>
                <a:srgbClr val="0F0F0F"/>
              </a:solidFill>
              <a:highlight>
                <a:srgbClr val="FFFFFF"/>
              </a:highlight>
            </a:endParaRPr>
          </a:p>
          <a:p>
            <a:pPr marL="0" lvl="0" indent="0" algn="l" rtl="0">
              <a:lnSpc>
                <a:spcPct val="100000"/>
              </a:lnSpc>
              <a:spcBef>
                <a:spcPts val="1200"/>
              </a:spcBef>
              <a:spcAft>
                <a:spcPts val="0"/>
              </a:spcAft>
              <a:buNone/>
            </a:pPr>
            <a:r>
              <a:rPr lang="en-GB" sz="1100" b="1">
                <a:solidFill>
                  <a:srgbClr val="0F0F0F"/>
                </a:solidFill>
                <a:highlight>
                  <a:srgbClr val="FFFFFF"/>
                </a:highlight>
              </a:rPr>
              <a:t>Aspect: </a:t>
            </a:r>
            <a:r>
              <a:rPr lang="en-GB" sz="1100">
                <a:solidFill>
                  <a:srgbClr val="0F0F0F"/>
                </a:solidFill>
                <a:highlight>
                  <a:srgbClr val="FFFFFF"/>
                </a:highlight>
              </a:rPr>
              <a:t>in the northern hemisphere slopes facing south are warmer </a:t>
            </a:r>
            <a:endParaRPr sz="1100">
              <a:solidFill>
                <a:srgbClr val="0F0F0F"/>
              </a:solidFill>
              <a:highlight>
                <a:srgbClr val="FFFFFF"/>
              </a:highlight>
            </a:endParaRPr>
          </a:p>
          <a:p>
            <a:pPr marL="0" lvl="0" indent="0" algn="l" rtl="0">
              <a:lnSpc>
                <a:spcPct val="100000"/>
              </a:lnSpc>
              <a:spcBef>
                <a:spcPts val="1200"/>
              </a:spcBef>
              <a:spcAft>
                <a:spcPts val="1200"/>
              </a:spcAft>
              <a:buNone/>
            </a:pPr>
            <a:r>
              <a:rPr lang="en-GB" sz="1100" b="1">
                <a:solidFill>
                  <a:srgbClr val="0F0F0F"/>
                </a:solidFill>
                <a:highlight>
                  <a:srgbClr val="FFFFFF"/>
                </a:highlight>
              </a:rPr>
              <a:t>Pressure systems: </a:t>
            </a:r>
            <a:r>
              <a:rPr lang="en-GB" sz="1100">
                <a:solidFill>
                  <a:srgbClr val="0F0F0F"/>
                </a:solidFill>
                <a:highlight>
                  <a:srgbClr val="FFFFFF"/>
                </a:highlight>
              </a:rPr>
              <a:t>areas usually affected by low pressure such as the equator have rising air, condensation and cloud formation leading to more precipitation, whereas areas affected by high pressure have dry conditions due to the sinking air</a:t>
            </a:r>
            <a:endParaRPr sz="1100" b="1">
              <a:solidFill>
                <a:srgbClr val="0F0F0F"/>
              </a:solidFill>
              <a:highlight>
                <a:srgbClr val="FFFFFF"/>
              </a:highlight>
            </a:endParaRPr>
          </a:p>
        </p:txBody>
      </p:sp>
      <p:pic>
        <p:nvPicPr>
          <p:cNvPr id="146" name="Google Shape;146;p22"/>
          <p:cNvPicPr preferRelativeResize="0"/>
          <p:nvPr/>
        </p:nvPicPr>
        <p:blipFill rotWithShape="1">
          <a:blip r:embed="rId3">
            <a:alphaModFix/>
          </a:blip>
          <a:srcRect l="3306" b="11676"/>
          <a:stretch/>
        </p:blipFill>
        <p:spPr>
          <a:xfrm>
            <a:off x="4342375" y="465250"/>
            <a:ext cx="4709400" cy="2106500"/>
          </a:xfrm>
          <a:prstGeom prst="rect">
            <a:avLst/>
          </a:prstGeom>
          <a:noFill/>
          <a:ln w="19050" cap="flat" cmpd="sng">
            <a:solidFill>
              <a:schemeClr val="dk2"/>
            </a:solidFill>
            <a:prstDash val="solid"/>
            <a:round/>
            <a:headEnd type="none" w="sm" len="sm"/>
            <a:tailEnd type="none" w="sm" len="sm"/>
          </a:ln>
        </p:spPr>
      </p:pic>
      <p:sp>
        <p:nvSpPr>
          <p:cNvPr id="147" name="Google Shape;147;p22"/>
          <p:cNvSpPr txBox="1"/>
          <p:nvPr/>
        </p:nvSpPr>
        <p:spPr>
          <a:xfrm>
            <a:off x="4342375" y="2675475"/>
            <a:ext cx="4709400" cy="235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solidFill>
                  <a:srgbClr val="0F0F0F"/>
                </a:solidFill>
              </a:rPr>
              <a:t>The number of climatic zones but the main are: </a:t>
            </a:r>
            <a:endParaRPr sz="1100" b="1">
              <a:solidFill>
                <a:srgbClr val="0F0F0F"/>
              </a:solidFill>
            </a:endParaRPr>
          </a:p>
          <a:p>
            <a:pPr marL="0" lvl="0" indent="0" algn="l" rtl="0">
              <a:lnSpc>
                <a:spcPct val="100000"/>
              </a:lnSpc>
              <a:spcBef>
                <a:spcPts val="0"/>
              </a:spcBef>
              <a:spcAft>
                <a:spcPts val="0"/>
              </a:spcAft>
              <a:buNone/>
            </a:pPr>
            <a:endParaRPr sz="1100">
              <a:solidFill>
                <a:srgbClr val="0F0F0F"/>
              </a:solidFill>
            </a:endParaRPr>
          </a:p>
          <a:p>
            <a:pPr marL="0" lvl="0" indent="0" algn="l" rtl="0">
              <a:lnSpc>
                <a:spcPct val="100000"/>
              </a:lnSpc>
              <a:spcBef>
                <a:spcPts val="0"/>
              </a:spcBef>
              <a:spcAft>
                <a:spcPts val="0"/>
              </a:spcAft>
              <a:buNone/>
            </a:pPr>
            <a:r>
              <a:rPr lang="en-GB" sz="1100" b="1">
                <a:solidFill>
                  <a:schemeClr val="dk1"/>
                </a:solidFill>
              </a:rPr>
              <a:t>Tropical Zone: </a:t>
            </a:r>
            <a:r>
              <a:rPr lang="en-GB" sz="1100">
                <a:solidFill>
                  <a:schemeClr val="dk1"/>
                </a:solidFill>
              </a:rPr>
              <a:t>High temperatures throughout the year and abundant precipitation. It is typically found near the equator.</a:t>
            </a:r>
            <a:endParaRPr sz="1100">
              <a:solidFill>
                <a:schemeClr val="dk1"/>
              </a:solidFill>
            </a:endParaRPr>
          </a:p>
          <a:p>
            <a:pPr marL="0" lvl="0" indent="0" algn="l" rtl="0">
              <a:lnSpc>
                <a:spcPct val="100000"/>
              </a:lnSpc>
              <a:spcBef>
                <a:spcPts val="0"/>
              </a:spcBef>
              <a:spcAft>
                <a:spcPts val="0"/>
              </a:spcAft>
              <a:buNone/>
            </a:pPr>
            <a:r>
              <a:rPr lang="en-GB" sz="1100" b="1">
                <a:solidFill>
                  <a:schemeClr val="dk1"/>
                </a:solidFill>
              </a:rPr>
              <a:t>Temperate Zone: </a:t>
            </a:r>
            <a:r>
              <a:rPr lang="en-GB" sz="1100">
                <a:solidFill>
                  <a:schemeClr val="dk1"/>
                </a:solidFill>
              </a:rPr>
              <a:t>Experiences distinct seasons, with warm to hot summers and cool to cold winters. It is found between the tropical and polar zones.</a:t>
            </a:r>
            <a:endParaRPr sz="1100">
              <a:solidFill>
                <a:schemeClr val="dk1"/>
              </a:solidFill>
            </a:endParaRPr>
          </a:p>
          <a:p>
            <a:pPr marL="0" lvl="0" indent="0" algn="l" rtl="0">
              <a:lnSpc>
                <a:spcPct val="100000"/>
              </a:lnSpc>
              <a:spcBef>
                <a:spcPts val="0"/>
              </a:spcBef>
              <a:spcAft>
                <a:spcPts val="0"/>
              </a:spcAft>
              <a:buNone/>
            </a:pPr>
            <a:r>
              <a:rPr lang="en-GB" sz="1100" b="1">
                <a:solidFill>
                  <a:schemeClr val="dk1"/>
                </a:solidFill>
              </a:rPr>
              <a:t>Polar Zone:</a:t>
            </a:r>
            <a:r>
              <a:rPr lang="en-GB" sz="1100">
                <a:solidFill>
                  <a:schemeClr val="dk1"/>
                </a:solidFill>
              </a:rPr>
              <a:t> Low temperatures and is characterized by the presence of ice caps and glaciers. It is located near the poles.</a:t>
            </a:r>
            <a:endParaRPr sz="1100">
              <a:solidFill>
                <a:schemeClr val="dk1"/>
              </a:solidFill>
            </a:endParaRPr>
          </a:p>
          <a:p>
            <a:pPr marL="0" lvl="0" indent="0" algn="l" rtl="0">
              <a:lnSpc>
                <a:spcPct val="100000"/>
              </a:lnSpc>
              <a:spcBef>
                <a:spcPts val="0"/>
              </a:spcBef>
              <a:spcAft>
                <a:spcPts val="0"/>
              </a:spcAft>
              <a:buNone/>
            </a:pPr>
            <a:r>
              <a:rPr lang="en-GB" sz="1100" b="1">
                <a:solidFill>
                  <a:schemeClr val="dk1"/>
                </a:solidFill>
              </a:rPr>
              <a:t>Hot Desert Zone:</a:t>
            </a:r>
            <a:r>
              <a:rPr lang="en-GB" sz="1100">
                <a:solidFill>
                  <a:schemeClr val="dk1"/>
                </a:solidFill>
              </a:rPr>
              <a:t> Extremely high temperatures, particularly during the day, and minimal precipitation. </a:t>
            </a:r>
            <a:endParaRPr sz="1100">
              <a:solidFill>
                <a:schemeClr val="dk1"/>
              </a:solidFill>
            </a:endParaRPr>
          </a:p>
          <a:p>
            <a:pPr marL="0" lvl="0" indent="0" algn="l" rtl="0">
              <a:lnSpc>
                <a:spcPct val="100000"/>
              </a:lnSpc>
              <a:spcBef>
                <a:spcPts val="0"/>
              </a:spcBef>
              <a:spcAft>
                <a:spcPts val="0"/>
              </a:spcAft>
              <a:buNone/>
            </a:pPr>
            <a:r>
              <a:rPr lang="en-GB" sz="1100" b="1">
                <a:solidFill>
                  <a:schemeClr val="dk1"/>
                </a:solidFill>
              </a:rPr>
              <a:t>Cold Desert Zone:</a:t>
            </a:r>
            <a:r>
              <a:rPr lang="en-GB" sz="1100">
                <a:solidFill>
                  <a:schemeClr val="dk1"/>
                </a:solidFill>
              </a:rPr>
              <a:t> Experience low temperatures, especially in winter, and still receive minimal precipitation. </a:t>
            </a:r>
            <a:endParaRPr sz="1100">
              <a:solidFill>
                <a:schemeClr val="dk1"/>
              </a:solidFill>
            </a:endParaRPr>
          </a:p>
          <a:p>
            <a:pPr marL="0" lvl="0" indent="0" algn="l" rtl="0">
              <a:spcBef>
                <a:spcPts val="0"/>
              </a:spcBef>
              <a:spcAft>
                <a:spcPts val="0"/>
              </a:spcAft>
              <a:buNone/>
            </a:pPr>
            <a:endParaRPr sz="1100">
              <a:solidFill>
                <a:srgbClr val="0F0F0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116550" y="77250"/>
            <a:ext cx="8935200" cy="3054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62" name="Google Shape;62;p14"/>
          <p:cNvSpPr txBox="1"/>
          <p:nvPr/>
        </p:nvSpPr>
        <p:spPr>
          <a:xfrm>
            <a:off x="8158000" y="5001800"/>
            <a:ext cx="10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3" name="Google Shape;63;p14"/>
          <p:cNvSpPr txBox="1"/>
          <p:nvPr/>
        </p:nvSpPr>
        <p:spPr>
          <a:xfrm>
            <a:off x="116550" y="1254000"/>
            <a:ext cx="8935200" cy="692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Climate: </a:t>
            </a:r>
            <a:r>
              <a:rPr lang="en-GB" sz="1100">
                <a:solidFill>
                  <a:schemeClr val="dk1"/>
                </a:solidFill>
                <a:highlight>
                  <a:schemeClr val="lt1"/>
                </a:highlight>
              </a:rPr>
              <a:t>The average (general/normal) weather conditions that a region or country experiences. Climate is averaged over 30 years.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b="1">
                <a:solidFill>
                  <a:schemeClr val="dk1"/>
                </a:solidFill>
              </a:rPr>
              <a:t>Weather: </a:t>
            </a:r>
            <a:r>
              <a:rPr lang="en-GB" sz="1100">
                <a:solidFill>
                  <a:schemeClr val="dk1"/>
                </a:solidFill>
                <a:highlight>
                  <a:schemeClr val="lt1"/>
                </a:highlight>
              </a:rPr>
              <a:t>The current state of the atmosphere in regards to temperature, cloud cover, wind speed and direction, precipitation, humidity etc</a:t>
            </a:r>
            <a:endParaRPr sz="1100">
              <a:solidFill>
                <a:schemeClr val="dk1"/>
              </a:solidFill>
            </a:endParaRPr>
          </a:p>
        </p:txBody>
      </p:sp>
      <p:sp>
        <p:nvSpPr>
          <p:cNvPr id="64" name="Google Shape;64;p14"/>
          <p:cNvSpPr txBox="1"/>
          <p:nvPr/>
        </p:nvSpPr>
        <p:spPr>
          <a:xfrm>
            <a:off x="116550" y="471963"/>
            <a:ext cx="8935200" cy="692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highlight>
                  <a:schemeClr val="lt1"/>
                </a:highlight>
              </a:rPr>
              <a:t>Recording and understanding the weather is vital for farmers, sailors, and the general public. It enables informed decisions about crops, aids planning for sea voyages, and helps people prepare for severe weather events like thunderstorms and hurricanes. Accurate weather forecasts are essential for safety and efficient planning.</a:t>
            </a:r>
            <a:endParaRPr sz="1100">
              <a:solidFill>
                <a:schemeClr val="dk1"/>
              </a:solidFill>
            </a:endParaRPr>
          </a:p>
        </p:txBody>
      </p:sp>
      <p:sp>
        <p:nvSpPr>
          <p:cNvPr id="65" name="Google Shape;65;p14"/>
          <p:cNvSpPr txBox="1"/>
          <p:nvPr/>
        </p:nvSpPr>
        <p:spPr>
          <a:xfrm>
            <a:off x="116550" y="2036025"/>
            <a:ext cx="8935200" cy="3063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100" b="1" i="1">
                <a:solidFill>
                  <a:schemeClr val="dk1"/>
                </a:solidFill>
              </a:rPr>
              <a:t>Weather forecast contain references to different weather elements: temperature, pressure, wind, precipitation etc.</a:t>
            </a:r>
            <a:endParaRPr sz="1100" b="1" i="1">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en-GB" sz="1100">
                <a:solidFill>
                  <a:schemeClr val="dk1"/>
                </a:solidFill>
                <a:highlight>
                  <a:schemeClr val="lt1"/>
                </a:highlight>
              </a:rPr>
              <a:t>Temperature – Degrees centigrade (0C) </a:t>
            </a:r>
            <a:endParaRPr sz="1100">
              <a:solidFill>
                <a:schemeClr val="dk1"/>
              </a:solidFill>
              <a:highlight>
                <a:schemeClr val="lt1"/>
              </a:highlight>
            </a:endParaRPr>
          </a:p>
          <a:p>
            <a:pPr marL="0" lvl="0" indent="0" algn="l" rtl="0">
              <a:lnSpc>
                <a:spcPct val="100000"/>
              </a:lnSpc>
              <a:spcBef>
                <a:spcPts val="0"/>
              </a:spcBef>
              <a:spcAft>
                <a:spcPts val="0"/>
              </a:spcAft>
              <a:buNone/>
            </a:pPr>
            <a:endParaRPr sz="1100">
              <a:solidFill>
                <a:schemeClr val="dk1"/>
              </a:solidFill>
              <a:highlight>
                <a:schemeClr val="lt1"/>
              </a:highlight>
            </a:endParaRPr>
          </a:p>
          <a:p>
            <a:pPr marL="0" lvl="0" indent="0" algn="l" rtl="0">
              <a:lnSpc>
                <a:spcPct val="100000"/>
              </a:lnSpc>
              <a:spcBef>
                <a:spcPts val="0"/>
              </a:spcBef>
              <a:spcAft>
                <a:spcPts val="0"/>
              </a:spcAft>
              <a:buNone/>
            </a:pPr>
            <a:r>
              <a:rPr lang="en-GB" sz="1100">
                <a:solidFill>
                  <a:schemeClr val="dk1"/>
                </a:solidFill>
                <a:highlight>
                  <a:schemeClr val="lt1"/>
                </a:highlight>
              </a:rPr>
              <a:t>Air pressure – Millibars (mb)</a:t>
            </a:r>
            <a:endParaRPr sz="1100">
              <a:solidFill>
                <a:schemeClr val="dk1"/>
              </a:solidFill>
              <a:highlight>
                <a:schemeClr val="lt1"/>
              </a:highlight>
            </a:endParaRPr>
          </a:p>
          <a:p>
            <a:pPr marL="0" lvl="0" indent="0" algn="l" rtl="0">
              <a:lnSpc>
                <a:spcPct val="100000"/>
              </a:lnSpc>
              <a:spcBef>
                <a:spcPts val="0"/>
              </a:spcBef>
              <a:spcAft>
                <a:spcPts val="0"/>
              </a:spcAft>
              <a:buNone/>
            </a:pPr>
            <a:endParaRPr sz="1100">
              <a:solidFill>
                <a:schemeClr val="dk1"/>
              </a:solidFill>
              <a:highlight>
                <a:schemeClr val="lt1"/>
              </a:highlight>
            </a:endParaRPr>
          </a:p>
          <a:p>
            <a:pPr marL="0" lvl="0" indent="0" algn="l" rtl="0">
              <a:lnSpc>
                <a:spcPct val="100000"/>
              </a:lnSpc>
              <a:spcBef>
                <a:spcPts val="0"/>
              </a:spcBef>
              <a:spcAft>
                <a:spcPts val="0"/>
              </a:spcAft>
              <a:buNone/>
            </a:pPr>
            <a:r>
              <a:rPr lang="en-GB" sz="1100">
                <a:solidFill>
                  <a:schemeClr val="dk1"/>
                </a:solidFill>
                <a:highlight>
                  <a:schemeClr val="lt1"/>
                </a:highlight>
              </a:rPr>
              <a:t>Wind direction -Compass direction that the wind </a:t>
            </a:r>
            <a:r>
              <a:rPr lang="en-GB" sz="1100" b="1" i="1">
                <a:solidFill>
                  <a:schemeClr val="dk1"/>
                </a:solidFill>
                <a:highlight>
                  <a:schemeClr val="lt1"/>
                </a:highlight>
              </a:rPr>
              <a:t>comes from</a:t>
            </a:r>
            <a:endParaRPr sz="1100" b="1" i="1">
              <a:solidFill>
                <a:schemeClr val="dk1"/>
              </a:solidFill>
              <a:highlight>
                <a:schemeClr val="lt1"/>
              </a:highlight>
            </a:endParaRPr>
          </a:p>
          <a:p>
            <a:pPr marL="0" lvl="0" indent="0" algn="l" rtl="0">
              <a:lnSpc>
                <a:spcPct val="100000"/>
              </a:lnSpc>
              <a:spcBef>
                <a:spcPts val="0"/>
              </a:spcBef>
              <a:spcAft>
                <a:spcPts val="0"/>
              </a:spcAft>
              <a:buNone/>
            </a:pPr>
            <a:endParaRPr sz="1100" b="1" i="1">
              <a:solidFill>
                <a:schemeClr val="dk1"/>
              </a:solidFill>
              <a:highlight>
                <a:schemeClr val="lt1"/>
              </a:highlight>
            </a:endParaRPr>
          </a:p>
          <a:p>
            <a:pPr marL="0" lvl="0" indent="0" algn="l" rtl="0">
              <a:lnSpc>
                <a:spcPct val="100000"/>
              </a:lnSpc>
              <a:spcBef>
                <a:spcPts val="0"/>
              </a:spcBef>
              <a:spcAft>
                <a:spcPts val="0"/>
              </a:spcAft>
              <a:buNone/>
            </a:pPr>
            <a:r>
              <a:rPr lang="en-GB" sz="1100">
                <a:solidFill>
                  <a:schemeClr val="dk1"/>
                </a:solidFill>
                <a:highlight>
                  <a:schemeClr val="lt1"/>
                </a:highlight>
              </a:rPr>
              <a:t>Wind speed-  Miles/KM per hour (mph) or knots</a:t>
            </a:r>
            <a:endParaRPr sz="1100">
              <a:solidFill>
                <a:schemeClr val="dk1"/>
              </a:solidFill>
              <a:highlight>
                <a:schemeClr val="lt1"/>
              </a:highlight>
            </a:endParaRPr>
          </a:p>
          <a:p>
            <a:pPr marL="0" lvl="0" indent="0" algn="l" rtl="0">
              <a:lnSpc>
                <a:spcPct val="100000"/>
              </a:lnSpc>
              <a:spcBef>
                <a:spcPts val="0"/>
              </a:spcBef>
              <a:spcAft>
                <a:spcPts val="0"/>
              </a:spcAft>
              <a:buNone/>
            </a:pPr>
            <a:endParaRPr sz="1100">
              <a:solidFill>
                <a:schemeClr val="dk1"/>
              </a:solidFill>
              <a:highlight>
                <a:schemeClr val="lt1"/>
              </a:highlight>
            </a:endParaRPr>
          </a:p>
          <a:p>
            <a:pPr marL="0" lvl="0" indent="0" algn="l" rtl="0">
              <a:lnSpc>
                <a:spcPct val="100000"/>
              </a:lnSpc>
              <a:spcBef>
                <a:spcPts val="0"/>
              </a:spcBef>
              <a:spcAft>
                <a:spcPts val="0"/>
              </a:spcAft>
              <a:buNone/>
            </a:pPr>
            <a:r>
              <a:rPr lang="en-GB" sz="1100">
                <a:solidFill>
                  <a:schemeClr val="dk1"/>
                </a:solidFill>
                <a:highlight>
                  <a:schemeClr val="lt1"/>
                </a:highlight>
              </a:rPr>
              <a:t>Humidity- %</a:t>
            </a:r>
            <a:endParaRPr sz="1100">
              <a:solidFill>
                <a:schemeClr val="dk1"/>
              </a:solidFill>
              <a:highlight>
                <a:schemeClr val="lt1"/>
              </a:highlight>
            </a:endParaRPr>
          </a:p>
          <a:p>
            <a:pPr marL="0" lvl="0" indent="0" algn="l" rtl="0">
              <a:lnSpc>
                <a:spcPct val="100000"/>
              </a:lnSpc>
              <a:spcBef>
                <a:spcPts val="0"/>
              </a:spcBef>
              <a:spcAft>
                <a:spcPts val="0"/>
              </a:spcAft>
              <a:buNone/>
            </a:pPr>
            <a:endParaRPr sz="1100">
              <a:solidFill>
                <a:schemeClr val="dk1"/>
              </a:solidFill>
              <a:highlight>
                <a:schemeClr val="lt1"/>
              </a:highlight>
            </a:endParaRPr>
          </a:p>
          <a:p>
            <a:pPr marL="0" lvl="0" indent="0" algn="l" rtl="0">
              <a:lnSpc>
                <a:spcPct val="100000"/>
              </a:lnSpc>
              <a:spcBef>
                <a:spcPts val="0"/>
              </a:spcBef>
              <a:spcAft>
                <a:spcPts val="0"/>
              </a:spcAft>
              <a:buNone/>
            </a:pPr>
            <a:r>
              <a:rPr lang="en-GB" sz="1100">
                <a:solidFill>
                  <a:schemeClr val="dk1"/>
                </a:solidFill>
                <a:highlight>
                  <a:schemeClr val="lt1"/>
                </a:highlight>
              </a:rPr>
              <a:t>Cloud type and cover- How many eighths of the sky are covered (OKTAS) and name of a cloud type</a:t>
            </a:r>
            <a:endParaRPr sz="1100">
              <a:solidFill>
                <a:schemeClr val="dk1"/>
              </a:solidFill>
              <a:highlight>
                <a:schemeClr val="lt1"/>
              </a:highlight>
            </a:endParaRPr>
          </a:p>
          <a:p>
            <a:pPr marL="0" lvl="0" indent="0" algn="l" rtl="0">
              <a:lnSpc>
                <a:spcPct val="100000"/>
              </a:lnSpc>
              <a:spcBef>
                <a:spcPts val="0"/>
              </a:spcBef>
              <a:spcAft>
                <a:spcPts val="0"/>
              </a:spcAft>
              <a:buNone/>
            </a:pPr>
            <a:endParaRPr sz="1100">
              <a:solidFill>
                <a:schemeClr val="dk1"/>
              </a:solidFill>
              <a:highlight>
                <a:schemeClr val="lt1"/>
              </a:highlight>
            </a:endParaRPr>
          </a:p>
          <a:p>
            <a:pPr marL="0" lvl="0" indent="0" algn="l" rtl="0">
              <a:lnSpc>
                <a:spcPct val="100000"/>
              </a:lnSpc>
              <a:spcBef>
                <a:spcPts val="0"/>
              </a:spcBef>
              <a:spcAft>
                <a:spcPts val="0"/>
              </a:spcAft>
              <a:buNone/>
            </a:pPr>
            <a:r>
              <a:rPr lang="en-GB" sz="1100">
                <a:solidFill>
                  <a:schemeClr val="dk1"/>
                </a:solidFill>
                <a:highlight>
                  <a:schemeClr val="lt1"/>
                </a:highlight>
              </a:rPr>
              <a:t>Precipitation type and amount – Millimetres (mm</a:t>
            </a:r>
            <a:endParaRPr sz="1100">
              <a:solidFill>
                <a:schemeClr val="dk1"/>
              </a:solidFill>
              <a:highlight>
                <a:schemeClr val="lt1"/>
              </a:highlight>
            </a:endParaRPr>
          </a:p>
          <a:p>
            <a:pPr marL="0" lvl="0" indent="0" algn="l" rtl="0">
              <a:lnSpc>
                <a:spcPct val="100000"/>
              </a:lnSpc>
              <a:spcBef>
                <a:spcPts val="0"/>
              </a:spcBef>
              <a:spcAft>
                <a:spcPts val="0"/>
              </a:spcAft>
              <a:buNone/>
            </a:pPr>
            <a:endParaRPr sz="1100">
              <a:solidFill>
                <a:schemeClr val="dk1"/>
              </a:solidFill>
              <a:highlight>
                <a:schemeClr val="lt1"/>
              </a:highlight>
            </a:endParaRPr>
          </a:p>
          <a:p>
            <a:pPr marL="0" lvl="0" indent="0" algn="l" rtl="0">
              <a:lnSpc>
                <a:spcPct val="100000"/>
              </a:lnSpc>
              <a:spcBef>
                <a:spcPts val="0"/>
              </a:spcBef>
              <a:spcAft>
                <a:spcPts val="0"/>
              </a:spcAft>
              <a:buNone/>
            </a:pPr>
            <a:r>
              <a:rPr lang="en-GB" sz="1100" b="1" i="1">
                <a:solidFill>
                  <a:schemeClr val="dk1"/>
                </a:solidFill>
                <a:highlight>
                  <a:schemeClr val="lt1"/>
                </a:highlight>
              </a:rPr>
              <a:t>Some weather elements are measured by instruments and some by the eye. </a:t>
            </a:r>
            <a:endParaRPr sz="1100" b="1"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68650" y="462850"/>
            <a:ext cx="4132500" cy="45792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100" b="1">
                <a:solidFill>
                  <a:srgbClr val="0F0F0F"/>
                </a:solidFill>
              </a:rPr>
              <a:t>The Stevenson screen</a:t>
            </a:r>
            <a:r>
              <a:rPr lang="en-GB" sz="1100">
                <a:solidFill>
                  <a:srgbClr val="0F0F0F"/>
                </a:solidFill>
              </a:rPr>
              <a:t> is a compact weather station for local conditions. It includes a max/min thermometer and a hygrometer. Outside, you find a rain gauge, anemometer, barometer, and wind vane</a:t>
            </a:r>
            <a:endParaRPr sz="1100">
              <a:solidFill>
                <a:srgbClr val="0F0F0F"/>
              </a:solidFill>
            </a:endParaRPr>
          </a:p>
          <a:p>
            <a:pPr marL="0" lvl="0" indent="0" algn="l" rtl="0">
              <a:lnSpc>
                <a:spcPct val="100000"/>
              </a:lnSpc>
              <a:spcBef>
                <a:spcPts val="1500"/>
              </a:spcBef>
              <a:spcAft>
                <a:spcPts val="0"/>
              </a:spcAft>
              <a:buNone/>
            </a:pPr>
            <a:r>
              <a:rPr lang="en-GB" sz="1100" b="1">
                <a:solidFill>
                  <a:srgbClr val="0F0F0F"/>
                </a:solidFill>
              </a:rPr>
              <a:t>1. Painted white </a:t>
            </a:r>
            <a:r>
              <a:rPr lang="en-GB" sz="1100">
                <a:solidFill>
                  <a:srgbClr val="0F0F0F"/>
                </a:solidFill>
              </a:rPr>
              <a:t>for sun reflection </a:t>
            </a:r>
            <a:endParaRPr sz="1100">
              <a:solidFill>
                <a:srgbClr val="0F0F0F"/>
              </a:solidFill>
            </a:endParaRPr>
          </a:p>
          <a:p>
            <a:pPr marL="0" lvl="0" indent="0" algn="l" rtl="0">
              <a:lnSpc>
                <a:spcPct val="100000"/>
              </a:lnSpc>
              <a:spcBef>
                <a:spcPts val="1500"/>
              </a:spcBef>
              <a:spcAft>
                <a:spcPts val="0"/>
              </a:spcAft>
              <a:buNone/>
            </a:pPr>
            <a:r>
              <a:rPr lang="en-GB" sz="1100" b="1">
                <a:solidFill>
                  <a:srgbClr val="0F0F0F"/>
                </a:solidFill>
              </a:rPr>
              <a:t>2. Wooden </a:t>
            </a:r>
            <a:r>
              <a:rPr lang="en-GB" sz="1100">
                <a:solidFill>
                  <a:srgbClr val="0F0F0F"/>
                </a:solidFill>
              </a:rPr>
              <a:t>to prevent heat conduction, </a:t>
            </a:r>
            <a:endParaRPr sz="1100">
              <a:solidFill>
                <a:srgbClr val="0F0F0F"/>
              </a:solidFill>
            </a:endParaRPr>
          </a:p>
          <a:p>
            <a:pPr marL="0" lvl="0" indent="0" algn="l" rtl="0">
              <a:lnSpc>
                <a:spcPct val="100000"/>
              </a:lnSpc>
              <a:spcBef>
                <a:spcPts val="1500"/>
              </a:spcBef>
              <a:spcAft>
                <a:spcPts val="0"/>
              </a:spcAft>
              <a:buNone/>
            </a:pPr>
            <a:r>
              <a:rPr lang="en-GB" sz="1100" b="1">
                <a:solidFill>
                  <a:srgbClr val="0F0F0F"/>
                </a:solidFill>
              </a:rPr>
              <a:t>3. Slatted sides</a:t>
            </a:r>
            <a:r>
              <a:rPr lang="en-GB" sz="1100">
                <a:solidFill>
                  <a:srgbClr val="0F0F0F"/>
                </a:solidFill>
              </a:rPr>
              <a:t> for airflow. </a:t>
            </a:r>
            <a:endParaRPr sz="1100">
              <a:solidFill>
                <a:srgbClr val="0F0F0F"/>
              </a:solidFill>
            </a:endParaRPr>
          </a:p>
          <a:p>
            <a:pPr marL="0" lvl="0" indent="0" algn="l" rtl="0">
              <a:lnSpc>
                <a:spcPct val="100000"/>
              </a:lnSpc>
              <a:spcBef>
                <a:spcPts val="1500"/>
              </a:spcBef>
              <a:spcAft>
                <a:spcPts val="0"/>
              </a:spcAft>
              <a:buNone/>
            </a:pPr>
            <a:r>
              <a:rPr lang="en-GB" sz="1100" b="1">
                <a:solidFill>
                  <a:srgbClr val="0F0F0F"/>
                </a:solidFill>
              </a:rPr>
              <a:t>4. Roof has double layers</a:t>
            </a:r>
            <a:r>
              <a:rPr lang="en-GB" sz="1100">
                <a:solidFill>
                  <a:srgbClr val="0F0F0F"/>
                </a:solidFill>
              </a:rPr>
              <a:t> for insulation. </a:t>
            </a:r>
            <a:endParaRPr sz="1100">
              <a:solidFill>
                <a:srgbClr val="0F0F0F"/>
              </a:solidFill>
            </a:endParaRPr>
          </a:p>
          <a:p>
            <a:pPr marL="0" lvl="0" indent="0" algn="l" rtl="0">
              <a:lnSpc>
                <a:spcPct val="100000"/>
              </a:lnSpc>
              <a:spcBef>
                <a:spcPts val="1500"/>
              </a:spcBef>
              <a:spcAft>
                <a:spcPts val="0"/>
              </a:spcAft>
              <a:buNone/>
            </a:pPr>
            <a:r>
              <a:rPr lang="en-GB" sz="1100" b="1">
                <a:solidFill>
                  <a:srgbClr val="0F0F0F"/>
                </a:solidFill>
              </a:rPr>
              <a:t>5</a:t>
            </a:r>
            <a:r>
              <a:rPr lang="en-GB" sz="1100">
                <a:solidFill>
                  <a:srgbClr val="0F0F0F"/>
                </a:solidFill>
              </a:rPr>
              <a:t>. </a:t>
            </a:r>
            <a:r>
              <a:rPr lang="en-GB" sz="1100" b="1">
                <a:solidFill>
                  <a:srgbClr val="0F0F0F"/>
                </a:solidFill>
              </a:rPr>
              <a:t>Placed on grass</a:t>
            </a:r>
            <a:r>
              <a:rPr lang="en-GB" sz="1100">
                <a:solidFill>
                  <a:srgbClr val="0F0F0F"/>
                </a:solidFill>
              </a:rPr>
              <a:t> to reduce ground heat. Daily readings are taken at the same time.</a:t>
            </a:r>
            <a:endParaRPr sz="1000" b="1">
              <a:solidFill>
                <a:schemeClr val="dk1"/>
              </a:solidFill>
              <a:highlight>
                <a:srgbClr val="FFFFFF"/>
              </a:highlight>
            </a:endParaRPr>
          </a:p>
          <a:p>
            <a:pPr marL="0" lvl="0" indent="0" algn="l" rtl="0">
              <a:lnSpc>
                <a:spcPct val="100000"/>
              </a:lnSpc>
              <a:spcBef>
                <a:spcPts val="1500"/>
              </a:spcBef>
              <a:spcAft>
                <a:spcPts val="0"/>
              </a:spcAft>
              <a:buNone/>
            </a:pPr>
            <a:r>
              <a:rPr lang="en-GB" sz="1100" b="1">
                <a:solidFill>
                  <a:schemeClr val="dk1"/>
                </a:solidFill>
              </a:rPr>
              <a:t>Site conditions: </a:t>
            </a:r>
            <a:r>
              <a:rPr lang="en-GB" sz="1100">
                <a:solidFill>
                  <a:schemeClr val="dk1"/>
                </a:solidFill>
              </a:rPr>
              <a:t>Barometers and barographs away from strong air, sunlight, and heat. Thermometers kept away from heat-radiating buildings. Wind vanes and anemometers positioned in the open, away from obstacles by at least three times their height. Rain gauge in an open space, twice its height away from objects.</a:t>
            </a:r>
            <a:endParaRPr sz="1100">
              <a:solidFill>
                <a:schemeClr val="dk1"/>
              </a:solidFill>
            </a:endParaRPr>
          </a:p>
          <a:p>
            <a:pPr marL="0" lvl="0" indent="0" algn="l" rtl="0">
              <a:lnSpc>
                <a:spcPct val="100000"/>
              </a:lnSpc>
              <a:spcBef>
                <a:spcPts val="1500"/>
              </a:spcBef>
              <a:spcAft>
                <a:spcPts val="0"/>
              </a:spcAft>
              <a:buNone/>
            </a:pPr>
            <a:r>
              <a:rPr lang="en-GB" sz="1100">
                <a:solidFill>
                  <a:schemeClr val="dk1"/>
                </a:solidFill>
              </a:rPr>
              <a:t>Modern meteorological stations use automated digital instruments transmitting data to the Met. Office's computers.</a:t>
            </a:r>
            <a:endParaRPr sz="1100">
              <a:solidFill>
                <a:schemeClr val="dk1"/>
              </a:solidFill>
            </a:endParaRPr>
          </a:p>
        </p:txBody>
      </p:sp>
      <p:pic>
        <p:nvPicPr>
          <p:cNvPr id="71" name="Google Shape;71;p15"/>
          <p:cNvPicPr preferRelativeResize="0"/>
          <p:nvPr/>
        </p:nvPicPr>
        <p:blipFill>
          <a:blip r:embed="rId3">
            <a:alphaModFix/>
          </a:blip>
          <a:stretch>
            <a:fillRect/>
          </a:stretch>
        </p:blipFill>
        <p:spPr>
          <a:xfrm>
            <a:off x="2730225" y="1129400"/>
            <a:ext cx="2193275" cy="1666475"/>
          </a:xfrm>
          <a:prstGeom prst="rect">
            <a:avLst/>
          </a:prstGeom>
          <a:noFill/>
          <a:ln>
            <a:noFill/>
          </a:ln>
        </p:spPr>
      </p:pic>
      <p:sp>
        <p:nvSpPr>
          <p:cNvPr id="72" name="Google Shape;72;p15"/>
          <p:cNvSpPr txBox="1"/>
          <p:nvPr/>
        </p:nvSpPr>
        <p:spPr>
          <a:xfrm>
            <a:off x="68650" y="77250"/>
            <a:ext cx="8983200" cy="3054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73" name="Google Shape;73;p15"/>
          <p:cNvSpPr/>
          <p:nvPr/>
        </p:nvSpPr>
        <p:spPr>
          <a:xfrm>
            <a:off x="68650" y="482350"/>
            <a:ext cx="4932600" cy="45402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5"/>
          <p:cNvSpPr txBox="1"/>
          <p:nvPr/>
        </p:nvSpPr>
        <p:spPr>
          <a:xfrm>
            <a:off x="5071125" y="424875"/>
            <a:ext cx="3980700" cy="53913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GB" sz="1100" b="1">
                <a:solidFill>
                  <a:srgbClr val="323232"/>
                </a:solidFill>
                <a:highlight>
                  <a:srgbClr val="FFFFFF"/>
                </a:highlight>
              </a:rPr>
              <a:t>Wind direction</a:t>
            </a:r>
            <a:r>
              <a:rPr lang="en-GB" sz="1100">
                <a:solidFill>
                  <a:srgbClr val="323232"/>
                </a:solidFill>
                <a:highlight>
                  <a:srgbClr val="FFFFFF"/>
                </a:highlight>
              </a:rPr>
              <a:t>:  is measured with a </a:t>
            </a:r>
            <a:r>
              <a:rPr lang="en-GB" sz="1100" b="1" u="sng">
                <a:solidFill>
                  <a:srgbClr val="323232"/>
                </a:solidFill>
                <a:highlight>
                  <a:srgbClr val="FFFFFF"/>
                </a:highlight>
              </a:rPr>
              <a:t>wind vane</a:t>
            </a:r>
            <a:endParaRPr sz="1100" b="1" u="sng">
              <a:solidFill>
                <a:srgbClr val="323232"/>
              </a:solidFill>
              <a:highlight>
                <a:srgbClr val="FFFFFF"/>
              </a:highlight>
            </a:endParaRPr>
          </a:p>
          <a:p>
            <a:pPr marL="457200" lvl="0" indent="-298450" algn="l" rtl="0">
              <a:lnSpc>
                <a:spcPct val="115000"/>
              </a:lnSpc>
              <a:spcBef>
                <a:spcPts val="200"/>
              </a:spcBef>
              <a:spcAft>
                <a:spcPts val="0"/>
              </a:spcAft>
              <a:buClr>
                <a:srgbClr val="323232"/>
              </a:buClr>
              <a:buSzPts val="1100"/>
              <a:buChar char="●"/>
            </a:pPr>
            <a:r>
              <a:rPr lang="en-GB" sz="1100">
                <a:solidFill>
                  <a:srgbClr val="323232"/>
                </a:solidFill>
                <a:highlight>
                  <a:srgbClr val="FFFFFF"/>
                </a:highlight>
              </a:rPr>
              <a:t>Direction is the compass point </a:t>
            </a:r>
            <a:r>
              <a:rPr lang="en-GB" sz="1100" b="1">
                <a:solidFill>
                  <a:srgbClr val="323232"/>
                </a:solidFill>
                <a:highlight>
                  <a:srgbClr val="FFFFFF"/>
                </a:highlight>
              </a:rPr>
              <a:t>from where the wind </a:t>
            </a:r>
            <a:r>
              <a:rPr lang="en-GB" sz="1100">
                <a:solidFill>
                  <a:srgbClr val="323232"/>
                </a:solidFill>
                <a:highlight>
                  <a:srgbClr val="FFFFFF"/>
                </a:highlight>
              </a:rPr>
              <a:t>is blowing - south, north, north-east etc. </a:t>
            </a: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r>
              <a:rPr lang="en-GB" sz="1100" b="1">
                <a:solidFill>
                  <a:srgbClr val="323232"/>
                </a:solidFill>
                <a:highlight>
                  <a:srgbClr val="FFFFFF"/>
                </a:highlight>
              </a:rPr>
              <a:t>Site considerations: </a:t>
            </a:r>
            <a:r>
              <a:rPr lang="en-GB" sz="1100">
                <a:solidFill>
                  <a:srgbClr val="0F0F0F"/>
                </a:solidFill>
              </a:rPr>
              <a:t>Open area, elevated and away from buildings &amp; trees. Avoid obstacles &amp; maintain a proper distance to ensure accurate readings. Securely mount it to a stable structure. Place near the anemometer for comprehensive wind data.</a:t>
            </a:r>
            <a:endParaRPr sz="1100" b="1">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1200"/>
              </a:spcAft>
              <a:buNone/>
            </a:pPr>
            <a:endParaRPr sz="1100">
              <a:solidFill>
                <a:srgbClr val="323232"/>
              </a:solidFill>
              <a:highlight>
                <a:srgbClr val="FFFFFF"/>
              </a:highlight>
            </a:endParaRPr>
          </a:p>
        </p:txBody>
      </p:sp>
      <p:pic>
        <p:nvPicPr>
          <p:cNvPr id="75" name="Google Shape;75;p15"/>
          <p:cNvPicPr preferRelativeResize="0"/>
          <p:nvPr/>
        </p:nvPicPr>
        <p:blipFill rotWithShape="1">
          <a:blip r:embed="rId4">
            <a:alphaModFix/>
          </a:blip>
          <a:srcRect t="2783" b="2537"/>
          <a:stretch/>
        </p:blipFill>
        <p:spPr>
          <a:xfrm>
            <a:off x="5126525" y="1129388"/>
            <a:ext cx="3869899" cy="2660524"/>
          </a:xfrm>
          <a:prstGeom prst="rect">
            <a:avLst/>
          </a:prstGeom>
          <a:noFill/>
          <a:ln>
            <a:noFill/>
          </a:ln>
        </p:spPr>
      </p:pic>
      <p:sp>
        <p:nvSpPr>
          <p:cNvPr id="76" name="Google Shape;76;p15"/>
          <p:cNvSpPr/>
          <p:nvPr/>
        </p:nvSpPr>
        <p:spPr>
          <a:xfrm>
            <a:off x="5083125" y="482350"/>
            <a:ext cx="3956700" cy="45402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116550" y="77250"/>
            <a:ext cx="8935200" cy="2805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82" name="Google Shape;82;p16"/>
          <p:cNvSpPr txBox="1"/>
          <p:nvPr/>
        </p:nvSpPr>
        <p:spPr>
          <a:xfrm>
            <a:off x="116550" y="488500"/>
            <a:ext cx="2720100" cy="45987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GB" sz="1100" b="1">
                <a:solidFill>
                  <a:srgbClr val="323232"/>
                </a:solidFill>
                <a:highlight>
                  <a:srgbClr val="FFFFFF"/>
                </a:highlight>
              </a:rPr>
              <a:t>Wind speed: </a:t>
            </a:r>
            <a:r>
              <a:rPr lang="en-GB" sz="1100">
                <a:solidFill>
                  <a:srgbClr val="323232"/>
                </a:solidFill>
                <a:highlight>
                  <a:srgbClr val="FFFFFF"/>
                </a:highlight>
              </a:rPr>
              <a:t>Wind speed is measured with an </a:t>
            </a:r>
            <a:r>
              <a:rPr lang="en-GB" sz="1100" b="1" u="sng">
                <a:solidFill>
                  <a:srgbClr val="323232"/>
                </a:solidFill>
                <a:highlight>
                  <a:srgbClr val="FFFFFF"/>
                </a:highlight>
              </a:rPr>
              <a:t>anemometer</a:t>
            </a:r>
            <a:endParaRPr sz="1100" b="1" u="sng">
              <a:solidFill>
                <a:srgbClr val="323232"/>
              </a:solidFill>
              <a:highlight>
                <a:srgbClr val="FFFFFF"/>
              </a:highlight>
            </a:endParaRPr>
          </a:p>
          <a:p>
            <a:pPr marL="0" lvl="0" indent="0" algn="l" rtl="0">
              <a:lnSpc>
                <a:spcPct val="115000"/>
              </a:lnSpc>
              <a:spcBef>
                <a:spcPts val="200"/>
              </a:spcBef>
              <a:spcAft>
                <a:spcPts val="0"/>
              </a:spcAft>
              <a:buNone/>
            </a:pPr>
            <a:r>
              <a:rPr lang="en-GB" sz="1100">
                <a:solidFill>
                  <a:srgbClr val="323232"/>
                </a:solidFill>
                <a:highlight>
                  <a:srgbClr val="FFFFFF"/>
                </a:highlight>
              </a:rPr>
              <a:t>The anemometer consists of 3 or 4 cups fixed on metal arms that rotate freely on a 10m vertical shaft. The stronger the wind, the faster the cups rotate, and more rotations are recorded on the counter</a:t>
            </a:r>
            <a:endParaRPr sz="1100">
              <a:solidFill>
                <a:srgbClr val="323232"/>
              </a:solidFill>
              <a:highlight>
                <a:srgbClr val="FFFFFF"/>
              </a:highlight>
            </a:endParaRPr>
          </a:p>
          <a:p>
            <a:pPr marL="0" lvl="0" indent="0" algn="l" rtl="0">
              <a:lnSpc>
                <a:spcPct val="115000"/>
              </a:lnSpc>
              <a:spcBef>
                <a:spcPts val="1200"/>
              </a:spcBef>
              <a:spcAft>
                <a:spcPts val="0"/>
              </a:spcAft>
              <a:buNone/>
            </a:pPr>
            <a:r>
              <a:rPr lang="en-GB" sz="1100">
                <a:solidFill>
                  <a:srgbClr val="323232"/>
                </a:solidFill>
                <a:highlight>
                  <a:srgbClr val="FFFFFF"/>
                </a:highlight>
              </a:rPr>
              <a:t>The digital handheld anemometers need to be held into the oncoming wind and as the fan rotates, the number is shown on the screen. Many anemometers are digital that transmit data directly to apps and computers to show readings directly</a:t>
            </a:r>
            <a:endParaRPr sz="1100">
              <a:solidFill>
                <a:srgbClr val="323232"/>
              </a:solidFill>
              <a:highlight>
                <a:srgbClr val="FFFFFF"/>
              </a:highlight>
            </a:endParaRPr>
          </a:p>
          <a:p>
            <a:pPr marL="0" lvl="0" indent="0" algn="l" rtl="0">
              <a:lnSpc>
                <a:spcPct val="115000"/>
              </a:lnSpc>
              <a:spcBef>
                <a:spcPts val="1200"/>
              </a:spcBef>
              <a:spcAft>
                <a:spcPts val="1200"/>
              </a:spcAft>
              <a:buNone/>
            </a:pPr>
            <a:r>
              <a:rPr lang="en-GB" sz="1100" b="1">
                <a:solidFill>
                  <a:srgbClr val="323232"/>
                </a:solidFill>
                <a:highlight>
                  <a:srgbClr val="FFFFFF"/>
                </a:highlight>
              </a:rPr>
              <a:t>Site consideration:</a:t>
            </a:r>
            <a:r>
              <a:rPr lang="en-GB" sz="1100">
                <a:solidFill>
                  <a:srgbClr val="323232"/>
                </a:solidFill>
                <a:highlight>
                  <a:srgbClr val="FFFFFF"/>
                </a:highlight>
              </a:rPr>
              <a:t> Wind vanes and anemometers are placed well away from any buildings or trees that can interfere with air movement. Buildings can create wind tunnels or slow airflow and therefore, affect the accuracy of any reading</a:t>
            </a:r>
            <a:endParaRPr sz="1100">
              <a:solidFill>
                <a:srgbClr val="323232"/>
              </a:solidFill>
              <a:highlight>
                <a:srgbClr val="FFFFFF"/>
              </a:highlight>
            </a:endParaRPr>
          </a:p>
        </p:txBody>
      </p:sp>
      <p:pic>
        <p:nvPicPr>
          <p:cNvPr id="83" name="Google Shape;83;p16"/>
          <p:cNvPicPr preferRelativeResize="0"/>
          <p:nvPr/>
        </p:nvPicPr>
        <p:blipFill>
          <a:blip r:embed="rId3">
            <a:alphaModFix/>
          </a:blip>
          <a:stretch>
            <a:fillRect/>
          </a:stretch>
        </p:blipFill>
        <p:spPr>
          <a:xfrm>
            <a:off x="2779200" y="488500"/>
            <a:ext cx="2939101" cy="4456049"/>
          </a:xfrm>
          <a:prstGeom prst="rect">
            <a:avLst/>
          </a:prstGeom>
          <a:noFill/>
          <a:ln>
            <a:noFill/>
          </a:ln>
        </p:spPr>
      </p:pic>
      <p:sp>
        <p:nvSpPr>
          <p:cNvPr id="84" name="Google Shape;84;p16"/>
          <p:cNvSpPr txBox="1"/>
          <p:nvPr/>
        </p:nvSpPr>
        <p:spPr>
          <a:xfrm>
            <a:off x="5775750" y="488500"/>
            <a:ext cx="3324000" cy="4554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n-GB" sz="1100" b="1">
                <a:solidFill>
                  <a:srgbClr val="323232"/>
                </a:solidFill>
                <a:highlight>
                  <a:srgbClr val="FFFFFF"/>
                </a:highlight>
              </a:rPr>
              <a:t>Precipitation</a:t>
            </a:r>
            <a:r>
              <a:rPr lang="en-GB" sz="1100">
                <a:solidFill>
                  <a:srgbClr val="323232"/>
                </a:solidFill>
                <a:highlight>
                  <a:srgbClr val="FFFFFF"/>
                </a:highlight>
              </a:rPr>
              <a:t>: A </a:t>
            </a:r>
            <a:r>
              <a:rPr lang="en-GB" sz="1100" b="1" u="sng">
                <a:solidFill>
                  <a:srgbClr val="323232"/>
                </a:solidFill>
                <a:highlight>
                  <a:srgbClr val="FFFFFF"/>
                </a:highlight>
              </a:rPr>
              <a:t>rain gauge</a:t>
            </a:r>
            <a:r>
              <a:rPr lang="en-GB" sz="1100" b="1">
                <a:solidFill>
                  <a:srgbClr val="323232"/>
                </a:solidFill>
                <a:highlight>
                  <a:srgbClr val="FFFFFF"/>
                </a:highlight>
              </a:rPr>
              <a:t> </a:t>
            </a:r>
            <a:r>
              <a:rPr lang="en-GB" sz="1100">
                <a:solidFill>
                  <a:srgbClr val="323232"/>
                </a:solidFill>
                <a:highlight>
                  <a:srgbClr val="FFFFFF"/>
                </a:highlight>
              </a:rPr>
              <a:t>is used to measure precipitation (rain, hail, snow). At the same time each day, any water that has collected is poured into the tapered measuring cylinder</a:t>
            </a:r>
            <a:endParaRPr sz="1100">
              <a:solidFill>
                <a:srgbClr val="323232"/>
              </a:solidFill>
              <a:highlight>
                <a:srgbClr val="FFFFFF"/>
              </a:highlight>
            </a:endParaRPr>
          </a:p>
          <a:p>
            <a:pPr marL="0" lvl="0" indent="0" algn="l" rtl="0">
              <a:lnSpc>
                <a:spcPct val="100000"/>
              </a:lnSpc>
              <a:spcBef>
                <a:spcPts val="1200"/>
              </a:spcBef>
              <a:spcAft>
                <a:spcPts val="0"/>
              </a:spcAft>
              <a:buNone/>
            </a:pPr>
            <a:r>
              <a:rPr lang="en-GB" sz="1100">
                <a:solidFill>
                  <a:srgbClr val="323232"/>
                </a:solidFill>
                <a:highlight>
                  <a:srgbClr val="FFFFFF"/>
                </a:highlight>
              </a:rPr>
              <a:t>Measuring cylinder needs to be on a flat surface.The water level is then read with the eye at the same level as the lowest part of the meniscus of the water. Measurements are then recorded. </a:t>
            </a:r>
            <a:endParaRPr sz="1100">
              <a:solidFill>
                <a:srgbClr val="323232"/>
              </a:solidFill>
              <a:highlight>
                <a:srgbClr val="FFFFFF"/>
              </a:highlight>
            </a:endParaRPr>
          </a:p>
          <a:p>
            <a:pPr marL="0" lvl="0" indent="0" algn="l" rtl="0">
              <a:lnSpc>
                <a:spcPct val="100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0"/>
              </a:spcAft>
              <a:buNone/>
            </a:pPr>
            <a:endParaRPr sz="1100">
              <a:solidFill>
                <a:srgbClr val="323232"/>
              </a:solidFill>
              <a:highlight>
                <a:srgbClr val="FFFFFF"/>
              </a:highlight>
            </a:endParaRPr>
          </a:p>
          <a:p>
            <a:pPr marL="0" lvl="0" indent="0" algn="l" rtl="0">
              <a:lnSpc>
                <a:spcPct val="115000"/>
              </a:lnSpc>
              <a:spcBef>
                <a:spcPts val="1200"/>
              </a:spcBef>
              <a:spcAft>
                <a:spcPts val="1200"/>
              </a:spcAft>
              <a:buNone/>
            </a:pPr>
            <a:r>
              <a:rPr lang="en-GB" sz="1100" b="1">
                <a:solidFill>
                  <a:srgbClr val="323232"/>
                </a:solidFill>
                <a:highlight>
                  <a:srgbClr val="FFFFFF"/>
                </a:highlight>
              </a:rPr>
              <a:t>Site consideration: </a:t>
            </a:r>
            <a:r>
              <a:rPr lang="en-GB" sz="1100">
                <a:solidFill>
                  <a:srgbClr val="0F0F0F"/>
                </a:solidFill>
              </a:rPr>
              <a:t>Place the rain gauge in an open, level area away from obstacles. Ensure proper elevation to prevent overflow. Choose an accessible location for easy maintenance and readings.</a:t>
            </a:r>
            <a:r>
              <a:rPr lang="en-GB" sz="1000" b="1">
                <a:solidFill>
                  <a:srgbClr val="323232"/>
                </a:solidFill>
                <a:highlight>
                  <a:srgbClr val="FFFFFF"/>
                </a:highlight>
              </a:rPr>
              <a:t> </a:t>
            </a:r>
            <a:endParaRPr sz="1000">
              <a:solidFill>
                <a:srgbClr val="323232"/>
              </a:solidFill>
              <a:highlight>
                <a:srgbClr val="FFFFFF"/>
              </a:highlight>
            </a:endParaRPr>
          </a:p>
        </p:txBody>
      </p:sp>
      <p:pic>
        <p:nvPicPr>
          <p:cNvPr id="85" name="Google Shape;85;p16"/>
          <p:cNvPicPr preferRelativeResize="0"/>
          <p:nvPr/>
        </p:nvPicPr>
        <p:blipFill rotWithShape="1">
          <a:blip r:embed="rId4">
            <a:alphaModFix/>
          </a:blip>
          <a:srcRect b="43671"/>
          <a:stretch/>
        </p:blipFill>
        <p:spPr>
          <a:xfrm>
            <a:off x="5660825" y="2289167"/>
            <a:ext cx="2430475" cy="1727557"/>
          </a:xfrm>
          <a:prstGeom prst="rect">
            <a:avLst/>
          </a:prstGeom>
          <a:noFill/>
          <a:ln>
            <a:noFill/>
          </a:ln>
        </p:spPr>
      </p:pic>
      <p:pic>
        <p:nvPicPr>
          <p:cNvPr id="86" name="Google Shape;86;p16"/>
          <p:cNvPicPr preferRelativeResize="0"/>
          <p:nvPr/>
        </p:nvPicPr>
        <p:blipFill rotWithShape="1">
          <a:blip r:embed="rId4">
            <a:alphaModFix/>
          </a:blip>
          <a:srcRect t="54867"/>
          <a:stretch/>
        </p:blipFill>
        <p:spPr>
          <a:xfrm>
            <a:off x="7127850" y="2434000"/>
            <a:ext cx="2153751" cy="1437901"/>
          </a:xfrm>
          <a:prstGeom prst="rect">
            <a:avLst/>
          </a:prstGeom>
          <a:noFill/>
          <a:ln>
            <a:noFill/>
          </a:ln>
        </p:spPr>
      </p:pic>
      <p:sp>
        <p:nvSpPr>
          <p:cNvPr id="87" name="Google Shape;87;p16"/>
          <p:cNvSpPr/>
          <p:nvPr/>
        </p:nvSpPr>
        <p:spPr>
          <a:xfrm>
            <a:off x="116550" y="440575"/>
            <a:ext cx="5544300" cy="4551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88" name="Google Shape;88;p16"/>
          <p:cNvSpPr/>
          <p:nvPr/>
        </p:nvSpPr>
        <p:spPr>
          <a:xfrm>
            <a:off x="5718300" y="440575"/>
            <a:ext cx="3381300" cy="4551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116550" y="4166500"/>
            <a:ext cx="45195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GB" sz="1100" b="1">
                <a:solidFill>
                  <a:schemeClr val="dk1"/>
                </a:solidFill>
              </a:rPr>
              <a:t>Site considerations: </a:t>
            </a:r>
            <a:r>
              <a:rPr lang="en-GB" sz="1100">
                <a:solidFill>
                  <a:schemeClr val="dk1"/>
                </a:solidFill>
              </a:rPr>
              <a:t>Place Six's thermometer in a shaded, well-ventilated area on a level surface to ensure accurate temperature readings. Keep it away from direct sunlight and heat sources to maintain precision.</a:t>
            </a:r>
            <a:endParaRPr sz="1100">
              <a:solidFill>
                <a:schemeClr val="dk1"/>
              </a:solidFill>
            </a:endParaRPr>
          </a:p>
        </p:txBody>
      </p:sp>
      <p:sp>
        <p:nvSpPr>
          <p:cNvPr id="94" name="Google Shape;94;p17"/>
          <p:cNvSpPr txBox="1"/>
          <p:nvPr/>
        </p:nvSpPr>
        <p:spPr>
          <a:xfrm>
            <a:off x="116550" y="406875"/>
            <a:ext cx="4672800" cy="18543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GB" sz="1100" b="1">
                <a:solidFill>
                  <a:schemeClr val="dk1"/>
                </a:solidFill>
              </a:rPr>
              <a:t>Temperature: </a:t>
            </a:r>
            <a:r>
              <a:rPr lang="en-GB" sz="1100">
                <a:solidFill>
                  <a:schemeClr val="dk1"/>
                </a:solidFill>
              </a:rPr>
              <a:t>Temperature is measured using a </a:t>
            </a:r>
            <a:r>
              <a:rPr lang="en-GB" sz="1100" b="1" u="sng">
                <a:solidFill>
                  <a:schemeClr val="dk1"/>
                </a:solidFill>
              </a:rPr>
              <a:t>thermometer or thermograph</a:t>
            </a:r>
            <a:r>
              <a:rPr lang="en-GB" sz="1100">
                <a:solidFill>
                  <a:schemeClr val="dk1"/>
                </a:solidFill>
              </a:rPr>
              <a:t>.</a:t>
            </a:r>
            <a:r>
              <a:rPr lang="en-GB" sz="1100" b="1">
                <a:solidFill>
                  <a:schemeClr val="dk1"/>
                </a:solidFill>
              </a:rPr>
              <a:t> </a:t>
            </a:r>
            <a:r>
              <a:rPr lang="en-GB" sz="1100">
                <a:solidFill>
                  <a:schemeClr val="dk1"/>
                </a:solidFill>
              </a:rPr>
              <a:t>Unit of measurement is Celsius ° C, or Fahrenheit ° F. Most traditional is a Six's thermometer, which houses a maximum and minimum thermometer in a U shape</a:t>
            </a:r>
            <a:endParaRPr sz="1100">
              <a:solidFill>
                <a:schemeClr val="dk1"/>
              </a:solidFill>
            </a:endParaRPr>
          </a:p>
          <a:p>
            <a:pPr marL="0" lvl="0" indent="0" algn="l" rtl="0">
              <a:lnSpc>
                <a:spcPct val="100000"/>
              </a:lnSpc>
              <a:spcBef>
                <a:spcPts val="200"/>
              </a:spcBef>
              <a:spcAft>
                <a:spcPts val="0"/>
              </a:spcAft>
              <a:buNone/>
            </a:pPr>
            <a:r>
              <a:rPr lang="en-GB" sz="1100">
                <a:solidFill>
                  <a:schemeClr val="dk1"/>
                </a:solidFill>
              </a:rPr>
              <a:t>The following measurements can be done:</a:t>
            </a:r>
            <a:endParaRPr sz="1100">
              <a:solidFill>
                <a:schemeClr val="dk1"/>
              </a:solidFill>
            </a:endParaRPr>
          </a:p>
          <a:p>
            <a:pPr marL="457200" lvl="0" indent="-298450" algn="l" rtl="0">
              <a:lnSpc>
                <a:spcPct val="100000"/>
              </a:lnSpc>
              <a:spcBef>
                <a:spcPts val="1200"/>
              </a:spcBef>
              <a:spcAft>
                <a:spcPts val="0"/>
              </a:spcAft>
              <a:buClr>
                <a:schemeClr val="dk1"/>
              </a:buClr>
              <a:buSzPts val="1100"/>
              <a:buChar char="●"/>
            </a:pPr>
            <a:r>
              <a:rPr lang="en-GB" sz="1100">
                <a:solidFill>
                  <a:schemeClr val="dk1"/>
                </a:solidFill>
              </a:rPr>
              <a:t>Daily minimum temperature</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GB" sz="1100">
                <a:solidFill>
                  <a:schemeClr val="dk1"/>
                </a:solidFill>
              </a:rPr>
              <a:t>Daily maximum temperature</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GB" sz="1100">
                <a:solidFill>
                  <a:schemeClr val="dk1"/>
                </a:solidFill>
              </a:rPr>
              <a:t>Average temperature calculations for one day </a:t>
            </a:r>
            <a:endParaRPr sz="1100">
              <a:solidFill>
                <a:schemeClr val="dk1"/>
              </a:solidFill>
            </a:endParaRPr>
          </a:p>
        </p:txBody>
      </p:sp>
      <p:pic>
        <p:nvPicPr>
          <p:cNvPr id="95" name="Google Shape;95;p17"/>
          <p:cNvPicPr preferRelativeResize="0"/>
          <p:nvPr/>
        </p:nvPicPr>
        <p:blipFill rotWithShape="1">
          <a:blip r:embed="rId3">
            <a:alphaModFix/>
          </a:blip>
          <a:srcRect b="9206"/>
          <a:stretch/>
        </p:blipFill>
        <p:spPr>
          <a:xfrm>
            <a:off x="629025" y="2502725"/>
            <a:ext cx="2470350" cy="1663775"/>
          </a:xfrm>
          <a:prstGeom prst="rect">
            <a:avLst/>
          </a:prstGeom>
          <a:noFill/>
          <a:ln>
            <a:noFill/>
          </a:ln>
        </p:spPr>
      </p:pic>
      <p:sp>
        <p:nvSpPr>
          <p:cNvPr id="96" name="Google Shape;96;p17"/>
          <p:cNvSpPr txBox="1"/>
          <p:nvPr/>
        </p:nvSpPr>
        <p:spPr>
          <a:xfrm>
            <a:off x="116550" y="77250"/>
            <a:ext cx="8935200" cy="3054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pic>
        <p:nvPicPr>
          <p:cNvPr id="97" name="Google Shape;97;p17"/>
          <p:cNvPicPr preferRelativeResize="0"/>
          <p:nvPr/>
        </p:nvPicPr>
        <p:blipFill>
          <a:blip r:embed="rId4">
            <a:alphaModFix/>
          </a:blip>
          <a:stretch>
            <a:fillRect/>
          </a:stretch>
        </p:blipFill>
        <p:spPr>
          <a:xfrm>
            <a:off x="480000" y="2209800"/>
            <a:ext cx="2619375" cy="361950"/>
          </a:xfrm>
          <a:prstGeom prst="rect">
            <a:avLst/>
          </a:prstGeom>
          <a:noFill/>
          <a:ln>
            <a:noFill/>
          </a:ln>
        </p:spPr>
      </p:pic>
      <p:sp>
        <p:nvSpPr>
          <p:cNvPr id="98" name="Google Shape;98;p17"/>
          <p:cNvSpPr/>
          <p:nvPr/>
        </p:nvSpPr>
        <p:spPr>
          <a:xfrm>
            <a:off x="116550" y="479400"/>
            <a:ext cx="4519500" cy="4664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99" name="Google Shape;99;p17"/>
          <p:cNvSpPr txBox="1"/>
          <p:nvPr/>
        </p:nvSpPr>
        <p:spPr>
          <a:xfrm>
            <a:off x="4700100" y="419775"/>
            <a:ext cx="4351800" cy="4682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GB" sz="1100" b="1">
                <a:solidFill>
                  <a:srgbClr val="323232"/>
                </a:solidFill>
                <a:highlight>
                  <a:srgbClr val="FFFFFF"/>
                </a:highlight>
              </a:rPr>
              <a:t>Humidity: </a:t>
            </a:r>
            <a:r>
              <a:rPr lang="en-GB" sz="1100" b="1">
                <a:solidFill>
                  <a:schemeClr val="dk1"/>
                </a:solidFill>
              </a:rPr>
              <a:t>Wet and dry bulb thermometers</a:t>
            </a:r>
            <a:r>
              <a:rPr lang="en-GB" sz="1100">
                <a:solidFill>
                  <a:schemeClr val="dk1"/>
                </a:solidFill>
              </a:rPr>
              <a:t>, together known as a hygrometer, measure relative humidity by assessing the evaporative cooling effect. The wet bulb thermometer reading reflects the cooling caused by water evaporation, and the dry bulb thermometer measures the surrounding air temperature. The comparison of these two readings allows for the calculation of relative humidity.</a:t>
            </a:r>
            <a:endParaRPr sz="1100">
              <a:solidFill>
                <a:schemeClr val="dk1"/>
              </a:solidFill>
            </a:endParaRPr>
          </a:p>
          <a:p>
            <a:pPr marL="0" lvl="0" indent="0" algn="l" rtl="0">
              <a:lnSpc>
                <a:spcPct val="120000"/>
              </a:lnSpc>
              <a:spcBef>
                <a:spcPts val="1200"/>
              </a:spcBef>
              <a:spcAft>
                <a:spcPts val="0"/>
              </a:spcAft>
              <a:buNone/>
            </a:pPr>
            <a:endParaRPr sz="1100">
              <a:solidFill>
                <a:schemeClr val="dk1"/>
              </a:solidFill>
            </a:endParaRPr>
          </a:p>
          <a:p>
            <a:pPr marL="0" lvl="0" indent="0" algn="l" rtl="0">
              <a:lnSpc>
                <a:spcPct val="120000"/>
              </a:lnSpc>
              <a:spcBef>
                <a:spcPts val="1200"/>
              </a:spcBef>
              <a:spcAft>
                <a:spcPts val="0"/>
              </a:spcAft>
              <a:buNone/>
            </a:pPr>
            <a:endParaRPr sz="1100">
              <a:solidFill>
                <a:schemeClr val="dk1"/>
              </a:solidFill>
            </a:endParaRPr>
          </a:p>
          <a:p>
            <a:pPr marL="0" lvl="0" indent="0" algn="l" rtl="0">
              <a:lnSpc>
                <a:spcPct val="120000"/>
              </a:lnSpc>
              <a:spcBef>
                <a:spcPts val="1200"/>
              </a:spcBef>
              <a:spcAft>
                <a:spcPts val="0"/>
              </a:spcAft>
              <a:buNone/>
            </a:pPr>
            <a:endParaRPr sz="1100">
              <a:solidFill>
                <a:schemeClr val="dk1"/>
              </a:solidFill>
            </a:endParaRPr>
          </a:p>
          <a:p>
            <a:pPr marL="0" lvl="0" indent="0" algn="l" rtl="0">
              <a:lnSpc>
                <a:spcPct val="120000"/>
              </a:lnSpc>
              <a:spcBef>
                <a:spcPts val="1200"/>
              </a:spcBef>
              <a:spcAft>
                <a:spcPts val="0"/>
              </a:spcAft>
              <a:buNone/>
            </a:pPr>
            <a:endParaRPr sz="1100">
              <a:solidFill>
                <a:schemeClr val="dk1"/>
              </a:solidFill>
            </a:endParaRPr>
          </a:p>
          <a:p>
            <a:pPr marL="0" lvl="0" indent="0" algn="l" rtl="0">
              <a:lnSpc>
                <a:spcPct val="120000"/>
              </a:lnSpc>
              <a:spcBef>
                <a:spcPts val="1200"/>
              </a:spcBef>
              <a:spcAft>
                <a:spcPts val="0"/>
              </a:spcAft>
              <a:buNone/>
            </a:pPr>
            <a:endParaRPr sz="1100">
              <a:solidFill>
                <a:schemeClr val="dk1"/>
              </a:solidFill>
            </a:endParaRPr>
          </a:p>
          <a:p>
            <a:pPr marL="0" lvl="0" indent="0" algn="l" rtl="0">
              <a:lnSpc>
                <a:spcPct val="120000"/>
              </a:lnSpc>
              <a:spcBef>
                <a:spcPts val="1200"/>
              </a:spcBef>
              <a:spcAft>
                <a:spcPts val="0"/>
              </a:spcAft>
              <a:buNone/>
            </a:pPr>
            <a:endParaRPr sz="1100">
              <a:solidFill>
                <a:schemeClr val="dk1"/>
              </a:solidFill>
            </a:endParaRPr>
          </a:p>
          <a:p>
            <a:pPr marL="0" lvl="0" indent="0" algn="l" rtl="0">
              <a:lnSpc>
                <a:spcPct val="120000"/>
              </a:lnSpc>
              <a:spcBef>
                <a:spcPts val="1200"/>
              </a:spcBef>
              <a:spcAft>
                <a:spcPts val="200"/>
              </a:spcAft>
              <a:buNone/>
            </a:pPr>
            <a:r>
              <a:rPr lang="en-GB" sz="1100" b="1">
                <a:solidFill>
                  <a:schemeClr val="dk1"/>
                </a:solidFill>
              </a:rPr>
              <a:t>Site considerations:</a:t>
            </a:r>
            <a:r>
              <a:rPr lang="en-GB" sz="1100">
                <a:solidFill>
                  <a:schemeClr val="dk1"/>
                </a:solidFill>
              </a:rPr>
              <a:t> For accurate readings, place the hygrometer in a shaded, well-ventilated location on a level surface, away from direct sunlight and heat sources. This ensures optimal measurement. </a:t>
            </a:r>
            <a:endParaRPr sz="1100">
              <a:solidFill>
                <a:schemeClr val="dk1"/>
              </a:solidFill>
            </a:endParaRPr>
          </a:p>
        </p:txBody>
      </p:sp>
      <p:pic>
        <p:nvPicPr>
          <p:cNvPr id="100" name="Google Shape;100;p17"/>
          <p:cNvPicPr preferRelativeResize="0"/>
          <p:nvPr/>
        </p:nvPicPr>
        <p:blipFill rotWithShape="1">
          <a:blip r:embed="rId5">
            <a:alphaModFix/>
          </a:blip>
          <a:srcRect b="1845"/>
          <a:stretch/>
        </p:blipFill>
        <p:spPr>
          <a:xfrm>
            <a:off x="5621650" y="1756900"/>
            <a:ext cx="2470350" cy="2249138"/>
          </a:xfrm>
          <a:prstGeom prst="rect">
            <a:avLst/>
          </a:prstGeom>
          <a:noFill/>
          <a:ln>
            <a:noFill/>
          </a:ln>
        </p:spPr>
      </p:pic>
      <p:sp>
        <p:nvSpPr>
          <p:cNvPr id="101" name="Google Shape;101;p17"/>
          <p:cNvSpPr/>
          <p:nvPr/>
        </p:nvSpPr>
        <p:spPr>
          <a:xfrm>
            <a:off x="4700100" y="479400"/>
            <a:ext cx="4351800" cy="4664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p:nvPr/>
        </p:nvSpPr>
        <p:spPr>
          <a:xfrm>
            <a:off x="116550" y="77250"/>
            <a:ext cx="8982900" cy="2805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107" name="Google Shape;107;p18"/>
          <p:cNvSpPr txBox="1"/>
          <p:nvPr/>
        </p:nvSpPr>
        <p:spPr>
          <a:xfrm>
            <a:off x="116550" y="396175"/>
            <a:ext cx="41076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Air pressure:</a:t>
            </a:r>
            <a:r>
              <a:rPr lang="en-GB" sz="1100">
                <a:solidFill>
                  <a:schemeClr val="dk1"/>
                </a:solidFill>
              </a:rPr>
              <a:t> is measured using a</a:t>
            </a:r>
            <a:r>
              <a:rPr lang="en-GB" sz="1100" u="sng">
                <a:solidFill>
                  <a:schemeClr val="dk1"/>
                </a:solidFill>
              </a:rPr>
              <a:t> </a:t>
            </a:r>
            <a:r>
              <a:rPr lang="en-GB" sz="1100" b="1" u="sng">
                <a:solidFill>
                  <a:schemeClr val="dk1"/>
                </a:solidFill>
              </a:rPr>
              <a:t>Barometer</a:t>
            </a:r>
            <a:r>
              <a:rPr lang="en-GB" sz="1100">
                <a:solidFill>
                  <a:schemeClr val="dk1"/>
                </a:solidFill>
              </a:rPr>
              <a:t>, the unit used is mb/millibars.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An aneroid barometer features a vacuumed metal chamber with a resilient spring that expands and contracts with atmospheric pressure changes. Levers amplify these changes, and a pointer indicates the current atmospheric pressure on a calibrated scale. A barograph provides a week-long continuous record of pressure changes, using a flexible arm to trace variations on a rotating cylinder covered with paper divided by 2-hour vertical lines.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p:txBody>
      </p:sp>
      <p:pic>
        <p:nvPicPr>
          <p:cNvPr id="108" name="Google Shape;108;p18"/>
          <p:cNvPicPr preferRelativeResize="0"/>
          <p:nvPr/>
        </p:nvPicPr>
        <p:blipFill rotWithShape="1">
          <a:blip r:embed="rId3">
            <a:alphaModFix/>
          </a:blip>
          <a:srcRect l="13006" r="12544" b="1989"/>
          <a:stretch/>
        </p:blipFill>
        <p:spPr>
          <a:xfrm>
            <a:off x="1446475" y="2291725"/>
            <a:ext cx="1657026" cy="1820474"/>
          </a:xfrm>
          <a:prstGeom prst="rect">
            <a:avLst/>
          </a:prstGeom>
          <a:noFill/>
          <a:ln>
            <a:noFill/>
          </a:ln>
        </p:spPr>
      </p:pic>
      <p:sp>
        <p:nvSpPr>
          <p:cNvPr id="109" name="Google Shape;109;p18"/>
          <p:cNvSpPr txBox="1"/>
          <p:nvPr/>
        </p:nvSpPr>
        <p:spPr>
          <a:xfrm>
            <a:off x="116550" y="4322925"/>
            <a:ext cx="41076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Site conditions: </a:t>
            </a:r>
            <a:r>
              <a:rPr lang="en-GB" sz="1100"/>
              <a:t>Place the aneroid barometer in a stable, level location protected from direct sunlight and vibrations for accurate and reliable atmospheric pressure measurements.</a:t>
            </a:r>
            <a:endParaRPr sz="1100"/>
          </a:p>
        </p:txBody>
      </p:sp>
      <p:sp>
        <p:nvSpPr>
          <p:cNvPr id="110" name="Google Shape;110;p18"/>
          <p:cNvSpPr/>
          <p:nvPr/>
        </p:nvSpPr>
        <p:spPr>
          <a:xfrm>
            <a:off x="116550" y="442213"/>
            <a:ext cx="4107600" cy="4664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11" name="Google Shape;111;p18"/>
          <p:cNvSpPr txBox="1"/>
          <p:nvPr/>
        </p:nvSpPr>
        <p:spPr>
          <a:xfrm>
            <a:off x="4310250" y="396175"/>
            <a:ext cx="48339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Sunshine hours:</a:t>
            </a:r>
            <a:r>
              <a:rPr lang="en-GB" sz="1100"/>
              <a:t> are measured using a </a:t>
            </a:r>
            <a:r>
              <a:rPr lang="en-GB" sz="1100" b="1" u="sng"/>
              <a:t>Campbell-Stokes sphere (Heliograph) </a:t>
            </a:r>
            <a:r>
              <a:rPr lang="en-GB" sz="1100"/>
              <a:t>, a glass sphere surrounded by a metal frame. Unit used is minutes and hours.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Sunlight passing through the sphere burns a trace on a recording card beneath it, with the length of the trace indicating the sunshine duration. To use it, place the recorder in an open, sun-exposed space, ensure the recording card is inside, and measure the burn line at day's end. Replace the card daily, record every 24 hours at the same time, and stop at sunset to determine the daily sunshine duration.</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Site conditions: </a:t>
            </a:r>
            <a:r>
              <a:rPr lang="en-GB" sz="1100"/>
              <a:t>Place the Campbell-Stokes sphere in an open, sun-exposed area facing south (or north in the southern hemisphere). Ensure direct sun exposure without shade, and use a stable structure like a pedestal or roof for mounting. Daily maintenance includes replacing the recording card, measuring the burn line at the same time, and recording sunshine duration.</a:t>
            </a:r>
            <a:endParaRPr sz="1100"/>
          </a:p>
        </p:txBody>
      </p:sp>
      <p:pic>
        <p:nvPicPr>
          <p:cNvPr id="112" name="Google Shape;112;p18"/>
          <p:cNvPicPr preferRelativeResize="0"/>
          <p:nvPr/>
        </p:nvPicPr>
        <p:blipFill rotWithShape="1">
          <a:blip r:embed="rId4">
            <a:alphaModFix/>
          </a:blip>
          <a:srcRect l="-4359" t="-12175" r="-8865" b="5372"/>
          <a:stretch/>
        </p:blipFill>
        <p:spPr>
          <a:xfrm>
            <a:off x="4907350" y="1966925"/>
            <a:ext cx="3234776" cy="1944425"/>
          </a:xfrm>
          <a:prstGeom prst="rect">
            <a:avLst/>
          </a:prstGeom>
          <a:noFill/>
          <a:ln>
            <a:noFill/>
          </a:ln>
        </p:spPr>
      </p:pic>
      <p:sp>
        <p:nvSpPr>
          <p:cNvPr id="113" name="Google Shape;113;p18"/>
          <p:cNvSpPr/>
          <p:nvPr/>
        </p:nvSpPr>
        <p:spPr>
          <a:xfrm>
            <a:off x="4310250" y="442213"/>
            <a:ext cx="4789200" cy="4664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p:nvPr/>
        </p:nvSpPr>
        <p:spPr>
          <a:xfrm>
            <a:off x="116550" y="77250"/>
            <a:ext cx="8935200" cy="3054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119" name="Google Shape;119;p19"/>
          <p:cNvSpPr txBox="1"/>
          <p:nvPr/>
        </p:nvSpPr>
        <p:spPr>
          <a:xfrm>
            <a:off x="116550" y="431025"/>
            <a:ext cx="4385400" cy="16848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GB" sz="1100" b="1">
                <a:solidFill>
                  <a:schemeClr val="dk1"/>
                </a:solidFill>
                <a:highlight>
                  <a:srgbClr val="FFFFFF"/>
                </a:highlight>
              </a:rPr>
              <a:t>Clouds coverage:</a:t>
            </a:r>
            <a:r>
              <a:rPr lang="en-GB" sz="1100">
                <a:solidFill>
                  <a:schemeClr val="dk1"/>
                </a:solidFill>
              </a:rPr>
              <a:t> Meteorologists may use subjective methods, like </a:t>
            </a:r>
            <a:r>
              <a:rPr lang="en-GB" sz="1100" b="1" u="sng">
                <a:solidFill>
                  <a:schemeClr val="dk1"/>
                </a:solidFill>
              </a:rPr>
              <a:t>visual observations</a:t>
            </a:r>
            <a:r>
              <a:rPr lang="en-GB" sz="1100">
                <a:solidFill>
                  <a:schemeClr val="dk1"/>
                </a:solidFill>
              </a:rPr>
              <a:t>, to estimate cloud cover based on their appearance in the sky.</a:t>
            </a:r>
            <a:r>
              <a:rPr lang="en-GB" sz="1100" b="1">
                <a:solidFill>
                  <a:schemeClr val="dk1"/>
                </a:solidFill>
                <a:highlight>
                  <a:srgbClr val="FFFFFF"/>
                </a:highlight>
              </a:rPr>
              <a:t> </a:t>
            </a:r>
            <a:r>
              <a:rPr lang="en-GB" sz="1100">
                <a:solidFill>
                  <a:schemeClr val="dk1"/>
                </a:solidFill>
                <a:highlight>
                  <a:srgbClr val="FFFFFF"/>
                </a:highlight>
              </a:rPr>
              <a:t>Cloud cover is measured in units of oktas. Each okta represents one eighth of the sky covered by cloud</a:t>
            </a:r>
            <a:endParaRPr sz="1100">
              <a:solidFill>
                <a:schemeClr val="dk1"/>
              </a:solidFill>
              <a:highlight>
                <a:srgbClr val="FFFFFF"/>
              </a:highlight>
            </a:endParaRPr>
          </a:p>
          <a:p>
            <a:pPr marL="457200" lvl="0" indent="-298450" algn="l" rtl="0">
              <a:lnSpc>
                <a:spcPct val="100000"/>
              </a:lnSpc>
              <a:spcBef>
                <a:spcPts val="200"/>
              </a:spcBef>
              <a:spcAft>
                <a:spcPts val="0"/>
              </a:spcAft>
              <a:buClr>
                <a:schemeClr val="dk1"/>
              </a:buClr>
              <a:buSzPts val="1100"/>
              <a:buChar char="●"/>
            </a:pPr>
            <a:r>
              <a:rPr lang="en-GB" sz="1100">
                <a:solidFill>
                  <a:schemeClr val="dk1"/>
                </a:solidFill>
                <a:highlight>
                  <a:srgbClr val="FFFFFF"/>
                </a:highlight>
              </a:rPr>
              <a:t>0 oktas = clear sky, </a:t>
            </a:r>
            <a:endParaRPr sz="1100">
              <a:solidFill>
                <a:schemeClr val="dk1"/>
              </a:solidFill>
              <a:highlight>
                <a:srgbClr val="FFFFFF"/>
              </a:highlight>
            </a:endParaRPr>
          </a:p>
          <a:p>
            <a:pPr marL="457200" lvl="0" indent="-298450" algn="l" rtl="0">
              <a:lnSpc>
                <a:spcPct val="100000"/>
              </a:lnSpc>
              <a:spcBef>
                <a:spcPts val="0"/>
              </a:spcBef>
              <a:spcAft>
                <a:spcPts val="0"/>
              </a:spcAft>
              <a:buClr>
                <a:schemeClr val="dk1"/>
              </a:buClr>
              <a:buSzPts val="1100"/>
              <a:buChar char="●"/>
            </a:pPr>
            <a:r>
              <a:rPr lang="en-GB" sz="1100">
                <a:solidFill>
                  <a:schemeClr val="dk1"/>
                </a:solidFill>
                <a:highlight>
                  <a:srgbClr val="FFFFFF"/>
                </a:highlight>
              </a:rPr>
              <a:t>8 oktas = total coverage</a:t>
            </a:r>
            <a:endParaRPr sz="1100">
              <a:solidFill>
                <a:schemeClr val="dk1"/>
              </a:solidFill>
              <a:highlight>
                <a:srgbClr val="FFFFFF"/>
              </a:highlight>
            </a:endParaRPr>
          </a:p>
          <a:p>
            <a:pPr marL="0" lvl="0" indent="0" algn="l" rtl="0">
              <a:lnSpc>
                <a:spcPct val="115000"/>
              </a:lnSpc>
              <a:spcBef>
                <a:spcPts val="1200"/>
              </a:spcBef>
              <a:spcAft>
                <a:spcPts val="1200"/>
              </a:spcAft>
              <a:buNone/>
            </a:pPr>
            <a:endParaRPr sz="1100">
              <a:solidFill>
                <a:srgbClr val="323232"/>
              </a:solidFill>
              <a:highlight>
                <a:srgbClr val="FFFFFF"/>
              </a:highlight>
            </a:endParaRPr>
          </a:p>
        </p:txBody>
      </p:sp>
      <p:sp>
        <p:nvSpPr>
          <p:cNvPr id="120" name="Google Shape;120;p19"/>
          <p:cNvSpPr txBox="1"/>
          <p:nvPr/>
        </p:nvSpPr>
        <p:spPr>
          <a:xfrm>
            <a:off x="116550" y="1862375"/>
            <a:ext cx="16269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Site considerations: </a:t>
            </a:r>
            <a:r>
              <a:rPr lang="en-GB" sz="1100">
                <a:solidFill>
                  <a:schemeClr val="dk1"/>
                </a:solidFill>
              </a:rPr>
              <a:t>For accurate cloud coverage measurements, choose an open area with an unobstructed sky view, away from light pollution. Place instruments at a consistent, elevated location, ensuring regular maintenance for reliable data collection.</a:t>
            </a:r>
            <a:endParaRPr sz="1100">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p:txBody>
      </p:sp>
      <p:pic>
        <p:nvPicPr>
          <p:cNvPr id="121" name="Google Shape;121;p19"/>
          <p:cNvPicPr preferRelativeResize="0"/>
          <p:nvPr/>
        </p:nvPicPr>
        <p:blipFill rotWithShape="1">
          <a:blip r:embed="rId3">
            <a:alphaModFix/>
          </a:blip>
          <a:srcRect l="3821" r="18338" b="3166"/>
          <a:stretch/>
        </p:blipFill>
        <p:spPr>
          <a:xfrm>
            <a:off x="1807100" y="1243275"/>
            <a:ext cx="2554676" cy="3774048"/>
          </a:xfrm>
          <a:prstGeom prst="rect">
            <a:avLst/>
          </a:prstGeom>
          <a:noFill/>
          <a:ln>
            <a:noFill/>
          </a:ln>
        </p:spPr>
      </p:pic>
      <p:sp>
        <p:nvSpPr>
          <p:cNvPr id="122" name="Google Shape;122;p19"/>
          <p:cNvSpPr/>
          <p:nvPr/>
        </p:nvSpPr>
        <p:spPr>
          <a:xfrm>
            <a:off x="116550" y="491425"/>
            <a:ext cx="4245300" cy="4587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23" name="Google Shape;123;p19"/>
          <p:cNvSpPr txBox="1"/>
          <p:nvPr/>
        </p:nvSpPr>
        <p:spPr>
          <a:xfrm>
            <a:off x="4425425" y="431025"/>
            <a:ext cx="4626300" cy="3703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100" b="1">
                <a:solidFill>
                  <a:schemeClr val="dk1"/>
                </a:solidFill>
              </a:rPr>
              <a:t>Digital weather measuring equipment has revolutionized meteorological observations, offering numerous benefits</a:t>
            </a:r>
            <a:endParaRPr sz="1100" b="1">
              <a:solidFill>
                <a:schemeClr val="dk1"/>
              </a:solidFill>
            </a:endParaRPr>
          </a:p>
          <a:p>
            <a:pPr marL="0" lvl="0" indent="0" algn="l" rtl="0">
              <a:lnSpc>
                <a:spcPct val="115000"/>
              </a:lnSpc>
              <a:spcBef>
                <a:spcPts val="700"/>
              </a:spcBef>
              <a:spcAft>
                <a:spcPts val="0"/>
              </a:spcAft>
              <a:buNone/>
            </a:pPr>
            <a:r>
              <a:rPr lang="en-GB" sz="1100" b="1">
                <a:solidFill>
                  <a:schemeClr val="dk1"/>
                </a:solidFill>
              </a:rPr>
              <a:t>Precision and Accuracy:</a:t>
            </a:r>
            <a:r>
              <a:rPr lang="en-GB" sz="1100">
                <a:solidFill>
                  <a:schemeClr val="dk1"/>
                </a:solidFill>
              </a:rPr>
              <a:t> Digital instruments provide highly accurate and precise measurements, reducing the margin of error.</a:t>
            </a:r>
            <a:endParaRPr sz="1100">
              <a:solidFill>
                <a:schemeClr val="dk1"/>
              </a:solidFill>
            </a:endParaRPr>
          </a:p>
          <a:p>
            <a:pPr marL="0" lvl="0" indent="0" algn="l" rtl="0">
              <a:lnSpc>
                <a:spcPct val="100000"/>
              </a:lnSpc>
              <a:spcBef>
                <a:spcPts val="700"/>
              </a:spcBef>
              <a:spcAft>
                <a:spcPts val="0"/>
              </a:spcAft>
              <a:buNone/>
            </a:pPr>
            <a:r>
              <a:rPr lang="en-GB" sz="1100" b="1">
                <a:solidFill>
                  <a:schemeClr val="dk1"/>
                </a:solidFill>
              </a:rPr>
              <a:t>Real-time Monitoring:</a:t>
            </a:r>
            <a:r>
              <a:rPr lang="en-GB" sz="1100">
                <a:solidFill>
                  <a:schemeClr val="dk1"/>
                </a:solidFill>
              </a:rPr>
              <a:t> Digital sensors enable real-time monitoring of weather conditions, allowing  immediate data collection and analysis.</a:t>
            </a:r>
            <a:endParaRPr sz="1100">
              <a:solidFill>
                <a:schemeClr val="dk1"/>
              </a:solidFill>
            </a:endParaRPr>
          </a:p>
          <a:p>
            <a:pPr marL="0" lvl="0" indent="0" algn="l" rtl="0">
              <a:lnSpc>
                <a:spcPct val="100000"/>
              </a:lnSpc>
              <a:spcBef>
                <a:spcPts val="700"/>
              </a:spcBef>
              <a:spcAft>
                <a:spcPts val="0"/>
              </a:spcAft>
              <a:buNone/>
            </a:pPr>
            <a:r>
              <a:rPr lang="en-GB" sz="1100" b="1">
                <a:solidFill>
                  <a:schemeClr val="dk1"/>
                </a:solidFill>
              </a:rPr>
              <a:t>Remote Sensing:</a:t>
            </a:r>
            <a:r>
              <a:rPr lang="en-GB" sz="1100">
                <a:solidFill>
                  <a:schemeClr val="dk1"/>
                </a:solidFill>
              </a:rPr>
              <a:t> Many digital weather instruments can be remotely operated and monitored, making them suitable for harsh or inaccessible environments.</a:t>
            </a:r>
            <a:endParaRPr sz="1100">
              <a:solidFill>
                <a:schemeClr val="dk1"/>
              </a:solidFill>
            </a:endParaRPr>
          </a:p>
          <a:p>
            <a:pPr marL="0" lvl="0" indent="0" algn="l" rtl="0">
              <a:lnSpc>
                <a:spcPct val="100000"/>
              </a:lnSpc>
              <a:spcBef>
                <a:spcPts val="700"/>
              </a:spcBef>
              <a:spcAft>
                <a:spcPts val="0"/>
              </a:spcAft>
              <a:buNone/>
            </a:pPr>
            <a:r>
              <a:rPr lang="en-GB" sz="1100" b="1">
                <a:solidFill>
                  <a:schemeClr val="dk1"/>
                </a:solidFill>
              </a:rPr>
              <a:t>Data Logging: </a:t>
            </a:r>
            <a:r>
              <a:rPr lang="en-GB" sz="1100">
                <a:solidFill>
                  <a:schemeClr val="dk1"/>
                </a:solidFill>
              </a:rPr>
              <a:t>Digital equipment comes with built-in data logging, allowing for continuous recording of weather parameters over time.</a:t>
            </a:r>
            <a:endParaRPr sz="1100">
              <a:solidFill>
                <a:schemeClr val="dk1"/>
              </a:solidFill>
            </a:endParaRPr>
          </a:p>
          <a:p>
            <a:pPr marL="0" lvl="0" indent="0" algn="l" rtl="0">
              <a:lnSpc>
                <a:spcPct val="100000"/>
              </a:lnSpc>
              <a:spcBef>
                <a:spcPts val="700"/>
              </a:spcBef>
              <a:spcAft>
                <a:spcPts val="0"/>
              </a:spcAft>
              <a:buNone/>
            </a:pPr>
            <a:r>
              <a:rPr lang="en-GB" sz="1100" b="1">
                <a:solidFill>
                  <a:schemeClr val="dk1"/>
                </a:solidFill>
              </a:rPr>
              <a:t>Integration with Technology: </a:t>
            </a:r>
            <a:r>
              <a:rPr lang="en-GB" sz="1100">
                <a:solidFill>
                  <a:schemeClr val="dk1"/>
                </a:solidFill>
              </a:rPr>
              <a:t>Digital weather instruments can be easily integrated with computer systems and networks, facilitating data sharing, analysis, and dissemination.</a:t>
            </a:r>
            <a:endParaRPr sz="1100">
              <a:solidFill>
                <a:schemeClr val="dk1"/>
              </a:solidFill>
            </a:endParaRPr>
          </a:p>
          <a:p>
            <a:pPr marL="0" lvl="0" indent="0" algn="l" rtl="0">
              <a:lnSpc>
                <a:spcPct val="100000"/>
              </a:lnSpc>
              <a:spcBef>
                <a:spcPts val="700"/>
              </a:spcBef>
              <a:spcAft>
                <a:spcPts val="700"/>
              </a:spcAft>
              <a:buNone/>
            </a:pPr>
            <a:r>
              <a:rPr lang="en-GB" sz="1100" b="1">
                <a:solidFill>
                  <a:schemeClr val="dk1"/>
                </a:solidFill>
              </a:rPr>
              <a:t>Cost-Effective: </a:t>
            </a:r>
            <a:r>
              <a:rPr lang="en-GB" sz="1100">
                <a:solidFill>
                  <a:schemeClr val="dk1"/>
                </a:solidFill>
              </a:rPr>
              <a:t>While initial costs may be higher, digital equipment often proves cost-effective in the long run due to lower maintenance and operational expenses.</a:t>
            </a:r>
            <a:endParaRPr sz="1100">
              <a:solidFill>
                <a:schemeClr val="dk1"/>
              </a:solidFill>
            </a:endParaRPr>
          </a:p>
        </p:txBody>
      </p:sp>
      <p:pic>
        <p:nvPicPr>
          <p:cNvPr id="124" name="Google Shape;124;p19"/>
          <p:cNvPicPr preferRelativeResize="0"/>
          <p:nvPr/>
        </p:nvPicPr>
        <p:blipFill rotWithShape="1">
          <a:blip r:embed="rId4">
            <a:alphaModFix/>
          </a:blip>
          <a:srcRect l="23045" t="6591" r="21754" b="10804"/>
          <a:stretch/>
        </p:blipFill>
        <p:spPr>
          <a:xfrm>
            <a:off x="7909200" y="3903175"/>
            <a:ext cx="744100" cy="1176151"/>
          </a:xfrm>
          <a:prstGeom prst="rect">
            <a:avLst/>
          </a:prstGeom>
          <a:noFill/>
          <a:ln>
            <a:noFill/>
          </a:ln>
        </p:spPr>
      </p:pic>
      <p:sp>
        <p:nvSpPr>
          <p:cNvPr id="125" name="Google Shape;125;p19"/>
          <p:cNvSpPr/>
          <p:nvPr/>
        </p:nvSpPr>
        <p:spPr>
          <a:xfrm>
            <a:off x="4425425" y="491425"/>
            <a:ext cx="4626300" cy="4587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p:nvPr/>
        </p:nvSpPr>
        <p:spPr>
          <a:xfrm>
            <a:off x="116550" y="504350"/>
            <a:ext cx="4755600" cy="4587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t>Types of Clouds</a:t>
            </a:r>
            <a:endParaRPr sz="1100" b="1"/>
          </a:p>
          <a:p>
            <a:pPr marL="0" lvl="0" indent="0" algn="l" rtl="0">
              <a:spcBef>
                <a:spcPts val="0"/>
              </a:spcBef>
              <a:spcAft>
                <a:spcPts val="0"/>
              </a:spcAft>
              <a:buNone/>
            </a:pPr>
            <a:endParaRPr sz="1100" b="1"/>
          </a:p>
          <a:p>
            <a:pPr marL="0" lvl="0" indent="0" algn="l" rtl="0">
              <a:spcBef>
                <a:spcPts val="0"/>
              </a:spcBef>
              <a:spcAft>
                <a:spcPts val="0"/>
              </a:spcAft>
              <a:buNone/>
            </a:pPr>
            <a:r>
              <a:rPr lang="en-GB" sz="1100" b="1"/>
              <a:t>Cirrus Clouds: </a:t>
            </a:r>
            <a:r>
              <a:rPr lang="en-GB" sz="1100"/>
              <a:t>Wispy, high-altitude clouds usually indicate fair weather.</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Cumulus Clouds: </a:t>
            </a:r>
            <a:r>
              <a:rPr lang="en-GB" sz="1100"/>
              <a:t>Fluffy, white clouds with a flat base, often associated with fair weather, but can develop into larger storm clouds.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Stratus Clouds:</a:t>
            </a:r>
            <a:r>
              <a:rPr lang="en-GB" sz="1100"/>
              <a:t> Low, gray clouds covering the sky like a blanket, often bringing overcast conditions and light precipitation.</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Altostratus Clouds:</a:t>
            </a:r>
            <a:r>
              <a:rPr lang="en-GB" sz="1100"/>
              <a:t> Gray or blue-gray clouds found at middle altitudes, often preceding storms with continuous rain or snow.</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Altocumulus Clouds: </a:t>
            </a:r>
            <a:r>
              <a:rPr lang="en-GB" sz="1100"/>
              <a:t>White or gray clouds at middle altitudes, appearing as a layer of cotton balls and sometimes signaling changing weather.</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Stratocumulus Clouds: </a:t>
            </a:r>
            <a:r>
              <a:rPr lang="en-GB" sz="1100"/>
              <a:t>Low, lumpy clouds covering the sky, usually not bringing precipitation but can lead to overcast conditions.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Nimbostratus Clouds: </a:t>
            </a:r>
            <a:r>
              <a:rPr lang="en-GB" sz="1100"/>
              <a:t>Thick, dark clouds covering the sky and associated with continuous, steady precipitation.</a:t>
            </a:r>
            <a:endParaRPr sz="1100"/>
          </a:p>
          <a:p>
            <a:pPr marL="0" lvl="0" indent="0" algn="l" rtl="0">
              <a:spcBef>
                <a:spcPts val="0"/>
              </a:spcBef>
              <a:spcAft>
                <a:spcPts val="0"/>
              </a:spcAft>
              <a:buNone/>
            </a:pPr>
            <a:endParaRPr sz="1100" b="1"/>
          </a:p>
          <a:p>
            <a:pPr marL="0" lvl="0" indent="0" algn="l" rtl="0">
              <a:spcBef>
                <a:spcPts val="0"/>
              </a:spcBef>
              <a:spcAft>
                <a:spcPts val="0"/>
              </a:spcAft>
              <a:buNone/>
            </a:pPr>
            <a:r>
              <a:rPr lang="en-GB" sz="1100" b="1"/>
              <a:t>Cumulonimbus Clouds: </a:t>
            </a:r>
            <a:r>
              <a:rPr lang="en-GB" sz="1100"/>
              <a:t>Towering clouds with an anvil-shaped top, capable of producing severe weather such as thunderstorms, heavy rain, and tornadoes.</a:t>
            </a:r>
            <a:endParaRPr sz="1100"/>
          </a:p>
        </p:txBody>
      </p:sp>
      <p:pic>
        <p:nvPicPr>
          <p:cNvPr id="131" name="Google Shape;131;p20"/>
          <p:cNvPicPr preferRelativeResize="0"/>
          <p:nvPr/>
        </p:nvPicPr>
        <p:blipFill rotWithShape="1">
          <a:blip r:embed="rId3">
            <a:alphaModFix/>
          </a:blip>
          <a:srcRect t="6850" b="3831"/>
          <a:stretch/>
        </p:blipFill>
        <p:spPr>
          <a:xfrm>
            <a:off x="5014400" y="908925"/>
            <a:ext cx="4037349" cy="3777851"/>
          </a:xfrm>
          <a:prstGeom prst="rect">
            <a:avLst/>
          </a:prstGeom>
          <a:noFill/>
          <a:ln>
            <a:noFill/>
          </a:ln>
        </p:spPr>
      </p:pic>
      <p:sp>
        <p:nvSpPr>
          <p:cNvPr id="132" name="Google Shape;132;p20"/>
          <p:cNvSpPr txBox="1"/>
          <p:nvPr/>
        </p:nvSpPr>
        <p:spPr>
          <a:xfrm>
            <a:off x="116550" y="77250"/>
            <a:ext cx="8935200" cy="3054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p:nvPr/>
        </p:nvSpPr>
        <p:spPr>
          <a:xfrm>
            <a:off x="116550" y="77250"/>
            <a:ext cx="8935200" cy="305400"/>
          </a:xfrm>
          <a:prstGeom prst="rect">
            <a:avLst/>
          </a:prstGeom>
          <a:solidFill>
            <a:srgbClr val="9E9E9E"/>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2.4 WEATHER </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138" name="Google Shape;138;p21"/>
          <p:cNvSpPr txBox="1"/>
          <p:nvPr/>
        </p:nvSpPr>
        <p:spPr>
          <a:xfrm>
            <a:off x="116550" y="534525"/>
            <a:ext cx="4455600" cy="4381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n-GB" sz="1100" b="1">
                <a:solidFill>
                  <a:srgbClr val="323232"/>
                </a:solidFill>
                <a:highlight>
                  <a:srgbClr val="FFFFFF"/>
                </a:highlight>
              </a:rPr>
              <a:t>Climate graphs: </a:t>
            </a:r>
            <a:r>
              <a:rPr lang="en-GB" sz="1100">
                <a:solidFill>
                  <a:srgbClr val="323232"/>
                </a:solidFill>
                <a:highlight>
                  <a:srgbClr val="FFFFFF"/>
                </a:highlight>
              </a:rPr>
              <a:t>A climate graph shows mean monthly temperatures and precipitation rates over 30 years</a:t>
            </a:r>
            <a:endParaRPr sz="1100">
              <a:solidFill>
                <a:srgbClr val="323232"/>
              </a:solidFill>
              <a:highlight>
                <a:srgbClr val="FFFFFF"/>
              </a:highlight>
            </a:endParaRPr>
          </a:p>
          <a:p>
            <a:pPr marL="0" lvl="0" indent="0" algn="l" rtl="0">
              <a:lnSpc>
                <a:spcPct val="100000"/>
              </a:lnSpc>
              <a:spcBef>
                <a:spcPts val="200"/>
              </a:spcBef>
              <a:spcAft>
                <a:spcPts val="0"/>
              </a:spcAft>
              <a:buNone/>
            </a:pPr>
            <a:r>
              <a:rPr lang="en-GB" sz="1100">
                <a:solidFill>
                  <a:srgbClr val="323232"/>
                </a:solidFill>
                <a:highlight>
                  <a:srgbClr val="FFFFFF"/>
                </a:highlight>
              </a:rPr>
              <a:t>They can be local, national, or global  </a:t>
            </a:r>
            <a:endParaRPr sz="1100">
              <a:solidFill>
                <a:srgbClr val="323232"/>
              </a:solidFill>
              <a:highlight>
                <a:srgbClr val="FFFFFF"/>
              </a:highlight>
            </a:endParaRPr>
          </a:p>
          <a:p>
            <a:pPr marL="0" lvl="0" indent="0" algn="l" rtl="0">
              <a:lnSpc>
                <a:spcPct val="100000"/>
              </a:lnSpc>
              <a:spcBef>
                <a:spcPts val="1200"/>
              </a:spcBef>
              <a:spcAft>
                <a:spcPts val="0"/>
              </a:spcAft>
              <a:buNone/>
            </a:pPr>
            <a:r>
              <a:rPr lang="en-GB" sz="1100">
                <a:solidFill>
                  <a:schemeClr val="accent1"/>
                </a:solidFill>
                <a:highlight>
                  <a:srgbClr val="FFFFFF"/>
                </a:highlight>
              </a:rPr>
              <a:t>Precipitation is always shown as a bar graph</a:t>
            </a:r>
            <a:r>
              <a:rPr lang="en-GB" sz="1100">
                <a:solidFill>
                  <a:srgbClr val="323232"/>
                </a:solidFill>
                <a:highlight>
                  <a:srgbClr val="FFFFFF"/>
                </a:highlight>
              </a:rPr>
              <a:t> and </a:t>
            </a:r>
            <a:r>
              <a:rPr lang="en-GB" sz="1100">
                <a:solidFill>
                  <a:srgbClr val="FF0000"/>
                </a:solidFill>
                <a:highlight>
                  <a:srgbClr val="FFFFFF"/>
                </a:highlight>
              </a:rPr>
              <a:t>temperature as a line graph. </a:t>
            </a:r>
            <a:r>
              <a:rPr lang="en-GB" sz="1100">
                <a:solidFill>
                  <a:srgbClr val="323232"/>
                </a:solidFill>
                <a:highlight>
                  <a:srgbClr val="FFFFFF"/>
                </a:highlight>
              </a:rPr>
              <a:t>Remember to quote units, e.g. Celsius or millimetres.</a:t>
            </a:r>
            <a:endParaRPr sz="1100">
              <a:solidFill>
                <a:srgbClr val="323232"/>
              </a:solidFill>
              <a:highlight>
                <a:srgbClr val="FFFFFF"/>
              </a:highlight>
            </a:endParaRPr>
          </a:p>
          <a:p>
            <a:pPr marL="0" lvl="0" indent="0" algn="l" rtl="0">
              <a:lnSpc>
                <a:spcPct val="100000"/>
              </a:lnSpc>
              <a:spcBef>
                <a:spcPts val="1200"/>
              </a:spcBef>
              <a:spcAft>
                <a:spcPts val="0"/>
              </a:spcAft>
              <a:buNone/>
            </a:pPr>
            <a:r>
              <a:rPr lang="en-GB" sz="1100">
                <a:solidFill>
                  <a:srgbClr val="323232"/>
                </a:solidFill>
                <a:highlight>
                  <a:srgbClr val="FFFFFF"/>
                </a:highlight>
              </a:rPr>
              <a:t>Describe the overall shape of the graph:</a:t>
            </a:r>
            <a:endParaRPr sz="1100">
              <a:solidFill>
                <a:srgbClr val="323232"/>
              </a:solidFill>
              <a:highlight>
                <a:srgbClr val="FFFFFF"/>
              </a:highlight>
            </a:endParaRPr>
          </a:p>
          <a:p>
            <a:pPr marL="457200" lvl="0" indent="-298450" algn="l" rtl="0">
              <a:lnSpc>
                <a:spcPct val="100000"/>
              </a:lnSpc>
              <a:spcBef>
                <a:spcPts val="0"/>
              </a:spcBef>
              <a:spcAft>
                <a:spcPts val="0"/>
              </a:spcAft>
              <a:buClr>
                <a:srgbClr val="323232"/>
              </a:buClr>
              <a:buSzPts val="1100"/>
              <a:buChar char="-"/>
            </a:pPr>
            <a:r>
              <a:rPr lang="en-GB" sz="1100">
                <a:solidFill>
                  <a:srgbClr val="323232"/>
                </a:solidFill>
                <a:highlight>
                  <a:srgbClr val="FFFFFF"/>
                </a:highlight>
              </a:rPr>
              <a:t>Is the temperature line steep or gentle?</a:t>
            </a:r>
            <a:endParaRPr sz="1100">
              <a:solidFill>
                <a:srgbClr val="323232"/>
              </a:solidFill>
              <a:highlight>
                <a:srgbClr val="FFFFFF"/>
              </a:highlight>
            </a:endParaRPr>
          </a:p>
          <a:p>
            <a:pPr marL="457200" lvl="0" indent="-298450" algn="l" rtl="0">
              <a:lnSpc>
                <a:spcPct val="100000"/>
              </a:lnSpc>
              <a:spcBef>
                <a:spcPts val="0"/>
              </a:spcBef>
              <a:spcAft>
                <a:spcPts val="0"/>
              </a:spcAft>
              <a:buClr>
                <a:srgbClr val="323232"/>
              </a:buClr>
              <a:buSzPts val="1100"/>
              <a:buChar char="-"/>
            </a:pPr>
            <a:r>
              <a:rPr lang="en-GB" sz="1100">
                <a:solidFill>
                  <a:srgbClr val="323232"/>
                </a:solidFill>
                <a:highlight>
                  <a:srgbClr val="FFFFFF"/>
                </a:highlight>
              </a:rPr>
              <a:t>Are there changes throughout the year?</a:t>
            </a:r>
            <a:endParaRPr sz="1100">
              <a:solidFill>
                <a:srgbClr val="323232"/>
              </a:solidFill>
              <a:highlight>
                <a:srgbClr val="FFFFFF"/>
              </a:highlight>
            </a:endParaRPr>
          </a:p>
          <a:p>
            <a:pPr marL="457200" lvl="0" indent="-298450" algn="l" rtl="0">
              <a:lnSpc>
                <a:spcPct val="100000"/>
              </a:lnSpc>
              <a:spcBef>
                <a:spcPts val="0"/>
              </a:spcBef>
              <a:spcAft>
                <a:spcPts val="0"/>
              </a:spcAft>
              <a:buClr>
                <a:srgbClr val="323232"/>
              </a:buClr>
              <a:buSzPts val="1100"/>
              <a:buChar char="-"/>
            </a:pPr>
            <a:r>
              <a:rPr lang="en-GB" sz="1100">
                <a:solidFill>
                  <a:srgbClr val="323232"/>
                </a:solidFill>
                <a:highlight>
                  <a:srgbClr val="FFFFFF"/>
                </a:highlight>
              </a:rPr>
              <a:t>Always mention the months but do not give a month-by-month account</a:t>
            </a:r>
            <a:endParaRPr sz="1100">
              <a:solidFill>
                <a:srgbClr val="323232"/>
              </a:solidFill>
              <a:highlight>
                <a:srgbClr val="FFFFFF"/>
              </a:highlight>
            </a:endParaRPr>
          </a:p>
          <a:p>
            <a:pPr marL="457200" lvl="0" indent="-298450" algn="l" rtl="0">
              <a:lnSpc>
                <a:spcPct val="100000"/>
              </a:lnSpc>
              <a:spcBef>
                <a:spcPts val="0"/>
              </a:spcBef>
              <a:spcAft>
                <a:spcPts val="0"/>
              </a:spcAft>
              <a:buClr>
                <a:srgbClr val="323232"/>
              </a:buClr>
              <a:buSzPts val="1100"/>
              <a:buChar char="-"/>
            </a:pPr>
            <a:endParaRPr sz="1100">
              <a:solidFill>
                <a:srgbClr val="323232"/>
              </a:solidFill>
              <a:highlight>
                <a:srgbClr val="FFFFFF"/>
              </a:highlight>
            </a:endParaRPr>
          </a:p>
          <a:p>
            <a:pPr marL="0" lvl="0" indent="0" algn="l" rtl="0">
              <a:lnSpc>
                <a:spcPct val="100000"/>
              </a:lnSpc>
              <a:spcBef>
                <a:spcPts val="0"/>
              </a:spcBef>
              <a:spcAft>
                <a:spcPts val="0"/>
              </a:spcAft>
              <a:buNone/>
            </a:pPr>
            <a:r>
              <a:rPr lang="en-GB" sz="1100">
                <a:solidFill>
                  <a:srgbClr val="323232"/>
                </a:solidFill>
                <a:highlight>
                  <a:srgbClr val="FFFFFF"/>
                </a:highlight>
              </a:rPr>
              <a:t>Note the highest and lowest temperature and rainfall plus the month in which they occur. </a:t>
            </a:r>
            <a:endParaRPr sz="1100">
              <a:solidFill>
                <a:srgbClr val="323232"/>
              </a:solidFill>
              <a:highlight>
                <a:srgbClr val="FFFFFF"/>
              </a:highlight>
            </a:endParaRPr>
          </a:p>
          <a:p>
            <a:pPr marL="0" lvl="0" indent="0" algn="l" rtl="0">
              <a:lnSpc>
                <a:spcPct val="100000"/>
              </a:lnSpc>
              <a:spcBef>
                <a:spcPts val="0"/>
              </a:spcBef>
              <a:spcAft>
                <a:spcPts val="0"/>
              </a:spcAft>
              <a:buNone/>
            </a:pPr>
            <a:endParaRPr sz="1100">
              <a:solidFill>
                <a:srgbClr val="323232"/>
              </a:solidFill>
              <a:highlight>
                <a:srgbClr val="FFFFFF"/>
              </a:highlight>
            </a:endParaRPr>
          </a:p>
          <a:p>
            <a:pPr marL="0" lvl="0" indent="0" algn="l" rtl="0">
              <a:lnSpc>
                <a:spcPct val="100000"/>
              </a:lnSpc>
              <a:spcBef>
                <a:spcPts val="0"/>
              </a:spcBef>
              <a:spcAft>
                <a:spcPts val="0"/>
              </a:spcAft>
              <a:buNone/>
            </a:pPr>
            <a:r>
              <a:rPr lang="en-GB" sz="1100">
                <a:solidFill>
                  <a:srgbClr val="323232"/>
                </a:solidFill>
                <a:highlight>
                  <a:srgbClr val="FFFFFF"/>
                </a:highlight>
              </a:rPr>
              <a:t>Note anomalies - something that isn't following a trend</a:t>
            </a:r>
            <a:endParaRPr sz="1100">
              <a:solidFill>
                <a:srgbClr val="323232"/>
              </a:solidFill>
              <a:highlight>
                <a:srgbClr val="FFFFFF"/>
              </a:highlight>
            </a:endParaRPr>
          </a:p>
          <a:p>
            <a:pPr marL="0" lvl="0" indent="0" algn="l" rtl="0">
              <a:lnSpc>
                <a:spcPct val="100000"/>
              </a:lnSpc>
              <a:spcBef>
                <a:spcPts val="0"/>
              </a:spcBef>
              <a:spcAft>
                <a:spcPts val="0"/>
              </a:spcAft>
              <a:buNone/>
            </a:pPr>
            <a:endParaRPr sz="1100">
              <a:solidFill>
                <a:srgbClr val="323232"/>
              </a:solidFill>
              <a:highlight>
                <a:srgbClr val="FFFFFF"/>
              </a:highlight>
            </a:endParaRPr>
          </a:p>
          <a:p>
            <a:pPr marL="0" lvl="0" indent="0" algn="l" rtl="0">
              <a:lnSpc>
                <a:spcPct val="100000"/>
              </a:lnSpc>
              <a:spcBef>
                <a:spcPts val="0"/>
              </a:spcBef>
              <a:spcAft>
                <a:spcPts val="0"/>
              </a:spcAft>
              <a:buNone/>
            </a:pPr>
            <a:r>
              <a:rPr lang="en-GB" sz="1100" b="1">
                <a:solidFill>
                  <a:srgbClr val="323232"/>
                </a:solidFill>
                <a:highlight>
                  <a:srgbClr val="FFFFFF"/>
                </a:highlight>
              </a:rPr>
              <a:t>Range:</a:t>
            </a:r>
            <a:r>
              <a:rPr lang="en-GB" sz="1100">
                <a:solidFill>
                  <a:srgbClr val="323232"/>
                </a:solidFill>
                <a:highlight>
                  <a:srgbClr val="FFFFFF"/>
                </a:highlight>
              </a:rPr>
              <a:t>  by subtracting the lowest number from the highest:</a:t>
            </a:r>
            <a:endParaRPr sz="1100">
              <a:solidFill>
                <a:srgbClr val="323232"/>
              </a:solidFill>
              <a:highlight>
                <a:srgbClr val="FFFFFF"/>
              </a:highlight>
            </a:endParaRPr>
          </a:p>
          <a:p>
            <a:pPr marL="0" lvl="0" indent="0" algn="l" rtl="0">
              <a:lnSpc>
                <a:spcPct val="100000"/>
              </a:lnSpc>
              <a:spcBef>
                <a:spcPts val="1200"/>
              </a:spcBef>
              <a:spcAft>
                <a:spcPts val="0"/>
              </a:spcAft>
              <a:buNone/>
            </a:pPr>
            <a:r>
              <a:rPr lang="en-GB" sz="1100" b="1">
                <a:solidFill>
                  <a:srgbClr val="323232"/>
                </a:solidFill>
                <a:highlight>
                  <a:srgbClr val="FFFFFF"/>
                </a:highlight>
              </a:rPr>
              <a:t>Total: </a:t>
            </a:r>
            <a:r>
              <a:rPr lang="en-GB" sz="1100">
                <a:solidFill>
                  <a:srgbClr val="323232"/>
                </a:solidFill>
                <a:highlight>
                  <a:srgbClr val="FFFFFF"/>
                </a:highlight>
              </a:rPr>
              <a:t>Add the rainfall totals for each month together to work out the total annual rainfall</a:t>
            </a:r>
            <a:endParaRPr sz="1100">
              <a:solidFill>
                <a:srgbClr val="323232"/>
              </a:solidFill>
              <a:highlight>
                <a:srgbClr val="FFFFFF"/>
              </a:highlight>
            </a:endParaRPr>
          </a:p>
          <a:p>
            <a:pPr marL="0" lvl="0" indent="0" algn="l" rtl="0">
              <a:lnSpc>
                <a:spcPct val="100000"/>
              </a:lnSpc>
              <a:spcBef>
                <a:spcPts val="1200"/>
              </a:spcBef>
              <a:spcAft>
                <a:spcPts val="1200"/>
              </a:spcAft>
              <a:buNone/>
            </a:pPr>
            <a:r>
              <a:rPr lang="en-GB" sz="1100" b="1">
                <a:solidFill>
                  <a:srgbClr val="323232"/>
                </a:solidFill>
                <a:highlight>
                  <a:srgbClr val="FFFFFF"/>
                </a:highlight>
              </a:rPr>
              <a:t>Average:</a:t>
            </a:r>
            <a:r>
              <a:rPr lang="en-GB" sz="1100">
                <a:solidFill>
                  <a:srgbClr val="323232"/>
                </a:solidFill>
                <a:highlight>
                  <a:srgbClr val="FFFFFF"/>
                </a:highlight>
              </a:rPr>
              <a:t> Add each month and then divide this by 12 to find the average monthly rainfall</a:t>
            </a:r>
            <a:endParaRPr sz="1100">
              <a:solidFill>
                <a:srgbClr val="323232"/>
              </a:solidFill>
              <a:highlight>
                <a:srgbClr val="FFFFFF"/>
              </a:highlight>
            </a:endParaRPr>
          </a:p>
        </p:txBody>
      </p:sp>
      <p:pic>
        <p:nvPicPr>
          <p:cNvPr id="139" name="Google Shape;139;p21"/>
          <p:cNvPicPr preferRelativeResize="0"/>
          <p:nvPr/>
        </p:nvPicPr>
        <p:blipFill rotWithShape="1">
          <a:blip r:embed="rId3">
            <a:alphaModFix/>
          </a:blip>
          <a:srcRect l="-1422" t="2401" r="-2376" b="-3739"/>
          <a:stretch/>
        </p:blipFill>
        <p:spPr>
          <a:xfrm>
            <a:off x="4633700" y="534525"/>
            <a:ext cx="4418051" cy="43818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On-screen Show (16:9)</PresentationFormat>
  <Paragraphs>311</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Louise Stanier</cp:lastModifiedBy>
  <cp:revision>1</cp:revision>
  <dcterms:modified xsi:type="dcterms:W3CDTF">2024-09-11T04:12:14Z</dcterms:modified>
</cp:coreProperties>
</file>