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4" r:id="rId5"/>
    <p:sldId id="276" r:id="rId6"/>
    <p:sldId id="257" r:id="rId7"/>
    <p:sldId id="313" r:id="rId8"/>
    <p:sldId id="314" r:id="rId9"/>
    <p:sldId id="269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57BF6-14C2-C144-81D6-7BCE132601FF}" v="3" dt="2024-06-13T08:11:39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84" autoAdjust="0"/>
    <p:restoredTop sz="94660"/>
  </p:normalViewPr>
  <p:slideViewPr>
    <p:cSldViewPr snapToGrid="0">
      <p:cViewPr varScale="1">
        <p:scale>
          <a:sx n="62" d="100"/>
          <a:sy n="62" d="100"/>
        </p:scale>
        <p:origin x="232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AF53-0863-4EF7-A168-67655BDBB4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59B31-0BBB-4CBC-8AC0-C04276C06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84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D461-86C5-4E52-965B-E8BB2B116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ED9A4-51C6-438B-AC97-559D7C3A9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A516D-E83A-4CD1-A9A3-3DDF0AAD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DE94-FA50-43E8-B6E7-377E7D84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6AAB0-499F-482A-8389-153947E0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4BDB-D2F9-44E2-82D4-00F936D7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DAE8C-A60B-4EF4-B389-C25FEF997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CD1DE-BFA5-47D6-AEC2-C92F40FB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4CF7-13E6-4E22-AFB6-B8924CDD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2FAD-A8CE-462F-A749-B347AA1D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1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6E092-094E-4208-A4CB-70F7B6570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90D7C-CFD1-4C89-87DC-A7A7BA2DE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53A07-1242-41EA-8EBD-B081242C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782E4-2897-4261-BEAA-23289C63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5EB23-E742-4F98-BA16-3FB74861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0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4338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A834-6CC7-41D0-B461-1F263A43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D0333-EB6C-41CF-AA8F-ECF8BA1DD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AA9BE-4047-4E80-B7AB-36EA5864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60FA6-4943-4DA3-84D2-6BCF525E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77CCB-4270-4268-BE46-BDE4960E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6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CD59-E6D5-4A49-B94B-197F5844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9ACDC-C3FC-42BD-8375-67F686A92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E1E31-01F9-41AC-8AE7-34469720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43EBC-81F0-4288-840E-99D3CDB4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14BFF-03EB-4F70-9A24-25473A42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2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6280-0EA9-4DDF-B490-190E7766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44DD-79DC-4BE2-AE47-0D97607B4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B648C-82D5-48E1-89AC-B788281A5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114AE-014D-4B63-9565-278618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51B00-B868-4747-B85F-7CF6DBCD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C9E4A-3AB8-40FC-9BB5-5CBDFB11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1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6B4A-505E-4336-83EA-93CE84D1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CDE88-E87D-4667-82C8-8B85AF1EB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78BB-A583-41E8-88A1-A2C129196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CDF0D-81C1-4F5F-A213-B8524CE7A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DF929-4639-42BA-A006-3AFE2D93D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646AC-650D-491E-89F6-E2B2AE22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B7F8-7528-46D1-909A-AC2320AB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50132-2413-4638-90D5-1F42A86B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0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54BD-28BC-44AC-A531-EF0E982A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9C045-2D69-4BFF-A869-005F533D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576FD-D548-4E01-A87E-C46B1D99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04AE7-3F6F-4116-8632-FA012018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8582B-53FB-4D0C-A9BD-3014B7F2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916DF-3E89-47EA-8A2B-B4CA2A3C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05025-4525-4A9D-9122-75EF4DC2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3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ED8A-0165-4A18-87EE-0A6F6394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9AB9-3399-49DA-961C-61022709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97DA5-EB82-4060-8C86-57CE5579A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64A79-1BA4-4245-A35D-9EE6F6F6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44EE9-709C-457E-94EF-4DF6EE03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349B1-1120-496F-AA68-DF56B7C8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9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8331-9013-4253-8958-2E5AEED3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82CBF-AFE6-4B37-9500-304ADEC16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47C1D-1759-4FD7-AF5A-3B497CEBF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8D4FF-5009-49D2-BE88-D3F36C31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25DB0-CD05-42BA-AB4A-2D0B89FB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975CE-290F-4578-8798-40640EE8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4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660F9-48BD-4817-8832-835F9BCA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1D7E-F85B-4759-BFA2-A3ED0F741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B169A-B94A-41D3-ABC5-8627182A3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13F3C-8850-4711-9EE9-273918ACAAD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522D5-7F71-4B07-8A06-A73190C47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A498-C91C-4CDA-8E6F-DF27CD2FE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1CC0-40F3-45E1-ADD5-836E4E52E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3CF523-2ADE-4B0B-B1B4-EFED23AF8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" b="6641"/>
          <a:stretch/>
        </p:blipFill>
        <p:spPr bwMode="auto">
          <a:xfrm>
            <a:off x="-1" y="-3"/>
            <a:ext cx="12192001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effectLst>
            <a:outerShdw blurRad="863600" dist="50800" dir="5400000" sx="1000" sy="1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20" y="2636307"/>
            <a:ext cx="11251756" cy="2319867"/>
          </a:xfrm>
        </p:spPr>
        <p:txBody>
          <a:bodyPr anchor="ctr">
            <a:no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HEROES &amp; LEADERS</a:t>
            </a:r>
            <a:endParaRPr lang="en-US" sz="13000" b="1" dirty="0">
              <a:solidFill>
                <a:srgbClr val="FF000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272521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Year 9: Art Activism Unit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19" y="5661554"/>
            <a:ext cx="110337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Lesson 7: Portrait Photography</a:t>
            </a: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91" y="2747963"/>
            <a:ext cx="5026727" cy="36071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b="1" dirty="0"/>
              <a:t>Express and Represent: </a:t>
            </a:r>
            <a:r>
              <a:rPr lang="en-US" sz="2400" dirty="0"/>
              <a:t>Learn to express and represent themes through body language and pose.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b="1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b="1" dirty="0"/>
              <a:t>Photography Skills: </a:t>
            </a:r>
            <a:r>
              <a:rPr lang="en-US" sz="2400" dirty="0"/>
              <a:t>Develop photography skills to capture a compelling self portrait that conveys your chosen theme.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305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730500-0459-49CD-8483-A0194CFD9AD9}"/>
              </a:ext>
            </a:extLst>
          </p:cNvPr>
          <p:cNvSpPr txBox="1">
            <a:spLocks/>
          </p:cNvSpPr>
          <p:nvPr/>
        </p:nvSpPr>
        <p:spPr>
          <a:xfrm>
            <a:off x="397691" y="0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0070C0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Learning</a:t>
            </a:r>
          </a:p>
          <a:p>
            <a:r>
              <a:rPr lang="en-US" sz="7200" dirty="0">
                <a:solidFill>
                  <a:srgbClr val="0070C0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Intentions</a:t>
            </a:r>
            <a:endParaRPr lang="en-GB" sz="7200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175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C00FCBA-1BF0-48DB-90DC-52F65B9E2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568" y="1352140"/>
            <a:ext cx="6631115" cy="224528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Starter Task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pairs, discuss this artwork by Shepard Fairey. Consider the following: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507185-179B-401E-9842-5D67B92612FA}"/>
              </a:ext>
            </a:extLst>
          </p:cNvPr>
          <p:cNvSpPr txBox="1">
            <a:spLocks/>
          </p:cNvSpPr>
          <p:nvPr/>
        </p:nvSpPr>
        <p:spPr>
          <a:xfrm>
            <a:off x="580570" y="662215"/>
            <a:ext cx="10515600" cy="634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 u="none" strike="noStrike" dirty="0">
                <a:solidFill>
                  <a:srgbClr val="0070C0"/>
                </a:solidFill>
                <a:effectLst/>
                <a:latin typeface="-webkit-standard"/>
              </a:rPr>
              <a:t>The Key Characteristics of Shepard Fairey’s Artwork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18D00-46B4-0B6F-60D6-F4FCD2080BD9}"/>
              </a:ext>
            </a:extLst>
          </p:cNvPr>
          <p:cNvSpPr txBox="1"/>
          <p:nvPr/>
        </p:nvSpPr>
        <p:spPr>
          <a:xfrm>
            <a:off x="580568" y="3175897"/>
            <a:ext cx="651034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Line:</a:t>
            </a:r>
            <a:r>
              <a:rPr lang="en-US" sz="2000" dirty="0"/>
              <a:t> Describe the types of lines used.</a:t>
            </a:r>
          </a:p>
          <a:p>
            <a:pPr algn="l"/>
            <a:r>
              <a:rPr lang="en-US" sz="2000" b="1" dirty="0"/>
              <a:t>Tone:</a:t>
            </a:r>
            <a:r>
              <a:rPr lang="en-US" sz="2000" dirty="0"/>
              <a:t> Explain the use of light and dark areas.</a:t>
            </a:r>
          </a:p>
          <a:p>
            <a:pPr algn="l"/>
            <a:r>
              <a:rPr lang="en-US" sz="2000" b="1" dirty="0" err="1"/>
              <a:t>Colour</a:t>
            </a:r>
            <a:r>
              <a:rPr lang="en-US" sz="2000" b="1" dirty="0"/>
              <a:t>:</a:t>
            </a:r>
            <a:r>
              <a:rPr lang="en-US" sz="2000" dirty="0"/>
              <a:t> Discuss the </a:t>
            </a:r>
            <a:r>
              <a:rPr lang="en-US" sz="2000" dirty="0" err="1"/>
              <a:t>colour</a:t>
            </a:r>
            <a:r>
              <a:rPr lang="en-US" sz="2000" dirty="0"/>
              <a:t> palette and its significance.</a:t>
            </a:r>
          </a:p>
          <a:p>
            <a:pPr algn="l"/>
            <a:r>
              <a:rPr lang="en-US" sz="2000" b="1" dirty="0"/>
              <a:t>Texture:</a:t>
            </a:r>
            <a:r>
              <a:rPr lang="en-US" sz="2000" dirty="0"/>
              <a:t> Describe any visual or physical textures.</a:t>
            </a:r>
          </a:p>
          <a:p>
            <a:pPr algn="l"/>
            <a:r>
              <a:rPr lang="en-US" sz="2000" b="1" dirty="0"/>
              <a:t>Pattern:</a:t>
            </a:r>
            <a:r>
              <a:rPr lang="en-US" sz="2000" dirty="0"/>
              <a:t> Identify patterns in the artwork.</a:t>
            </a:r>
          </a:p>
          <a:p>
            <a:pPr algn="l"/>
            <a:r>
              <a:rPr lang="en-US" sz="2000" b="1" dirty="0"/>
              <a:t>Shape and Form:</a:t>
            </a:r>
            <a:r>
              <a:rPr lang="en-US" sz="2000" dirty="0"/>
              <a:t> Discuss the shapes and forms present.</a:t>
            </a:r>
          </a:p>
          <a:p>
            <a:pPr algn="l"/>
            <a:r>
              <a:rPr lang="en-US" sz="2000" b="1" dirty="0"/>
              <a:t>Contrast and Scale:</a:t>
            </a:r>
            <a:r>
              <a:rPr lang="en-US" sz="2000" dirty="0"/>
              <a:t> Explain the use of contrast and scale.</a:t>
            </a:r>
          </a:p>
          <a:p>
            <a:pPr algn="l"/>
            <a:r>
              <a:rPr lang="en-US" sz="2000" b="1" dirty="0"/>
              <a:t>Proportion and Emphasis:</a:t>
            </a:r>
            <a:r>
              <a:rPr lang="en-US" sz="2000" dirty="0"/>
              <a:t> Describe the focus areas and proportions.</a:t>
            </a:r>
          </a:p>
          <a:p>
            <a:pPr algn="l"/>
            <a:r>
              <a:rPr lang="en-US" sz="2000" b="1" dirty="0"/>
              <a:t>Balance, Harmony, Rhythm, and Movement:</a:t>
            </a:r>
            <a:r>
              <a:rPr lang="en-US" sz="2000" dirty="0"/>
              <a:t> Discuss how these elements create a sense of harmony and movement.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F35238-559E-C330-B030-72B9D5E1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3" y="1297172"/>
            <a:ext cx="4025777" cy="530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C00FCBA-1BF0-48DB-90DC-52F65B9E2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568" y="1574375"/>
            <a:ext cx="6564511" cy="22452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br>
              <a:rPr lang="en-U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Take a photograph of yourself in a pose that represents your chosen theme.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Consider body language, pose and facial expression to effectively convey your message.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507185-179B-401E-9842-5D67B92612FA}"/>
              </a:ext>
            </a:extLst>
          </p:cNvPr>
          <p:cNvSpPr txBox="1">
            <a:spLocks/>
          </p:cNvSpPr>
          <p:nvPr/>
        </p:nvSpPr>
        <p:spPr>
          <a:xfrm>
            <a:off x="580569" y="347803"/>
            <a:ext cx="10515600" cy="634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 u="none" strike="noStrike">
                <a:solidFill>
                  <a:srgbClr val="0070C0"/>
                </a:solidFill>
                <a:effectLst/>
                <a:latin typeface="-webkit-standard"/>
              </a:rPr>
              <a:t>Activity: Capturing Your Leadership Pose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B3DB8-F0AF-6416-4915-A05A5F9FD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24" y="1234910"/>
            <a:ext cx="3432866" cy="5169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4DE9A-03D1-5D80-40C9-95CA7F48FA73}"/>
              </a:ext>
            </a:extLst>
          </p:cNvPr>
          <p:cNvSpPr txBox="1"/>
          <p:nvPr/>
        </p:nvSpPr>
        <p:spPr>
          <a:xfrm>
            <a:off x="580568" y="3629959"/>
            <a:ext cx="609946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Pose Ideas:</a:t>
            </a:r>
          </a:p>
          <a:p>
            <a:pPr algn="l"/>
            <a:endParaRPr lang="en-US" sz="2200" b="0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Leadership: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Standing tall with a confident posture, hands on hips, or pointing forward.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Determination: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Fists clenched, eyes focused, body leaning forward.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Compassion: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Gentle expression, open arms, relaxed posture.</a:t>
            </a:r>
          </a:p>
        </p:txBody>
      </p:sp>
    </p:spTree>
    <p:extLst>
      <p:ext uri="{BB962C8B-B14F-4D97-AF65-F5344CB8AC3E}">
        <p14:creationId xmlns:p14="http://schemas.microsoft.com/office/powerpoint/2010/main" val="426497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507185-179B-401E-9842-5D67B92612FA}"/>
              </a:ext>
            </a:extLst>
          </p:cNvPr>
          <p:cNvSpPr txBox="1">
            <a:spLocks/>
          </p:cNvSpPr>
          <p:nvPr/>
        </p:nvSpPr>
        <p:spPr>
          <a:xfrm>
            <a:off x="580569" y="347803"/>
            <a:ext cx="10515600" cy="634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 u="none" strike="noStrike">
                <a:solidFill>
                  <a:srgbClr val="0070C0"/>
                </a:solidFill>
                <a:effectLst/>
                <a:latin typeface="-webkit-standard"/>
              </a:rPr>
              <a:t>Activity: Capturing Your Leadership Pose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5F15C-AFF8-0581-A5EA-A1FFB1A2E0A2}"/>
              </a:ext>
            </a:extLst>
          </p:cNvPr>
          <p:cNvSpPr txBox="1"/>
          <p:nvPr/>
        </p:nvSpPr>
        <p:spPr>
          <a:xfrm>
            <a:off x="580569" y="1234910"/>
            <a:ext cx="609887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dirty="0">
                <a:solidFill>
                  <a:srgbClr val="FF0000"/>
                </a:solidFill>
                <a:effectLst/>
              </a:rPr>
              <a:t>Instructions:</a:t>
            </a:r>
          </a:p>
          <a:p>
            <a:pPr algn="l"/>
            <a:endParaRPr lang="en-US" sz="1000" b="0" i="0" u="none" strike="noStrike" dirty="0">
              <a:solidFill>
                <a:srgbClr val="FF0000"/>
              </a:solidFill>
              <a:effectLst/>
            </a:endParaRP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 Your Pose: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Think about your chosen theme and the message you want to convey. Consider how body language can represent leadership, determination, or any other quality related to your theme.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Prepare Your Setting: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Choose a location with a plain background.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Capture the Photograph: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a camera or a smartphone with a good-quality camera.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Experiment with different poses and angles.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Take multiple shots to find the one that best represents your theme.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 and Select: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 the photographs you’ve taken.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 the best one that clearly conveys your chosen theme.</a:t>
            </a:r>
          </a:p>
          <a:p>
            <a:pPr algn="l"/>
            <a:endParaRPr lang="en-US" sz="2000" b="1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8" name="Picture 7" descr="A poster of a person with a tie&#10;&#10;Description automatically generated">
            <a:extLst>
              <a:ext uri="{FF2B5EF4-FFF2-40B4-BE49-F238E27FC236}">
                <a16:creationId xmlns:a16="http://schemas.microsoft.com/office/drawing/2014/main" id="{F8EA09B6-4B30-9F47-46E4-611C4DFF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85" y="1234909"/>
            <a:ext cx="3984827" cy="52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2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DCDC677-56C8-4A68-9BD4-72D845B44D38}"/>
              </a:ext>
            </a:extLst>
          </p:cNvPr>
          <p:cNvSpPr txBox="1">
            <a:spLocks noChangeArrowheads="1"/>
          </p:cNvSpPr>
          <p:nvPr/>
        </p:nvSpPr>
        <p:spPr>
          <a:xfrm>
            <a:off x="514069" y="1910174"/>
            <a:ext cx="3574638" cy="4797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Exceeding (Level 7-9)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I have captured a high-quality photograph that clearly represents my chosen theme.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My pose, body language, and facial expression effectively convey my message.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7D681-DFC4-4C8E-E38F-3AEA3F054CB8}"/>
              </a:ext>
            </a:extLst>
          </p:cNvPr>
          <p:cNvSpPr txBox="1">
            <a:spLocks/>
          </p:cNvSpPr>
          <p:nvPr/>
        </p:nvSpPr>
        <p:spPr>
          <a:xfrm>
            <a:off x="514069" y="1197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Self-Assessment</a:t>
            </a:r>
            <a:endParaRPr lang="en-US" sz="5400" dirty="0">
              <a:solidFill>
                <a:srgbClr val="0070C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2354541-2770-EEBA-96A2-F7CC22CFE3D2}"/>
              </a:ext>
            </a:extLst>
          </p:cNvPr>
          <p:cNvSpPr txBox="1">
            <a:spLocks noChangeArrowheads="1"/>
          </p:cNvSpPr>
          <p:nvPr/>
        </p:nvSpPr>
        <p:spPr>
          <a:xfrm>
            <a:off x="4334302" y="1880473"/>
            <a:ext cx="3574637" cy="4797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Meeting (Level 4-6):</a:t>
            </a:r>
          </a:p>
          <a:p>
            <a:pPr marL="0" indent="0" algn="l">
              <a:buNone/>
            </a:pPr>
            <a:endParaRPr lang="en-US" sz="2000" b="0" i="0" u="none" strike="noStrike" dirty="0">
              <a:solidFill>
                <a:srgbClr val="FF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I have captured a good-quality photograph that represents my chosen theme.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My pose and body language convey my message, though some aspects may need refinement.</a:t>
            </a: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4906327-1EFA-9094-3CFF-A17791AA8E9B}"/>
              </a:ext>
            </a:extLst>
          </p:cNvPr>
          <p:cNvSpPr txBox="1">
            <a:spLocks noChangeArrowheads="1"/>
          </p:cNvSpPr>
          <p:nvPr/>
        </p:nvSpPr>
        <p:spPr>
          <a:xfrm>
            <a:off x="8348777" y="1907006"/>
            <a:ext cx="3574637" cy="4797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Working towards (Level 1-3):</a:t>
            </a:r>
          </a:p>
          <a:p>
            <a:pPr marL="0" indent="0" algn="l">
              <a:buNone/>
            </a:pPr>
            <a:endParaRPr lang="en-US" sz="2000" b="0" i="0" u="none" strike="noStrike" dirty="0">
              <a:solidFill>
                <a:srgbClr val="FF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I have captured a good-quality photograph that represents my chosen theme.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/>
              <a:t>My pose and body language convey my message, though some aspects may need refinement.</a:t>
            </a: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82617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E39AF25-5CDF-B1F3-373A-C406E98AF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7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23760c25-18cb-48a6-b025-57389eb80028" xsi:nil="true"/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FB3428-0D38-456C-9FEA-CAF51012E8EC}">
  <ds:schemaRefs>
    <ds:schemaRef ds:uri="http://schemas.microsoft.com/office/infopath/2007/PartnerControls"/>
    <ds:schemaRef ds:uri="7e98cdcf-79cd-4b6a-8b12-36fc03f9898a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23760c25-18cb-48a6-b025-57389eb80028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A897330-6923-4B5C-9F17-ACF49D697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393620-555F-4778-BB95-2761865D5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60c25-18cb-48a6-b025-57389eb80028"/>
    <ds:schemaRef ds:uri="7e98cdcf-79cd-4b6a-8b12-36fc03f98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473</Words>
  <Application>Microsoft Macintosh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-webkit-standard</vt:lpstr>
      <vt:lpstr>Arial</vt:lpstr>
      <vt:lpstr>Bahnschrift</vt:lpstr>
      <vt:lpstr>Balloonist</vt:lpstr>
      <vt:lpstr>Calibri</vt:lpstr>
      <vt:lpstr>Calibri Light</vt:lpstr>
      <vt:lpstr>Kartika</vt:lpstr>
      <vt:lpstr>Office Theme</vt:lpstr>
      <vt:lpstr>HEROES &amp; LEADERS</vt:lpstr>
      <vt:lpstr>PowerPoint Presentation</vt:lpstr>
      <vt:lpstr>Starter Task In pairs, discuss this artwork by Shepard Fairey. Consider the following: </vt:lpstr>
      <vt:lpstr>Task  Take a photograph of yourself in a pose that represents your chosen theme. Consider body language, pose and facial expression to effectively convey your message.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</dc:title>
  <dc:creator>Michael Mitchell</dc:creator>
  <cp:lastModifiedBy>Michael Mitchell</cp:lastModifiedBy>
  <cp:revision>7</cp:revision>
  <dcterms:created xsi:type="dcterms:W3CDTF">2021-06-27T15:19:48Z</dcterms:created>
  <dcterms:modified xsi:type="dcterms:W3CDTF">2024-06-13T08:15:29Z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0x01010059A57B17E0BCE043A7436F4D4EC5955A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