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6"/>
  </p:notesMasterIdLst>
  <p:sldIdLst>
    <p:sldId id="256" r:id="rId2"/>
    <p:sldId id="257" r:id="rId3"/>
    <p:sldId id="258" r:id="rId4"/>
    <p:sldId id="259" r:id="rId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40" y="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uise Stanier" userId="6e7e2a67-3a20-418b-b2b4-d37ea3867835" providerId="ADAL" clId="{5D5EAA79-E3D2-44CA-BA30-69C467A77345}"/>
    <pc:docChg chg="modSld">
      <pc:chgData name="Louise Stanier" userId="6e7e2a67-3a20-418b-b2b4-d37ea3867835" providerId="ADAL" clId="{5D5EAA79-E3D2-44CA-BA30-69C467A77345}" dt="2024-09-16T11:32:42.758" v="27" actId="1076"/>
      <pc:docMkLst>
        <pc:docMk/>
      </pc:docMkLst>
      <pc:sldChg chg="modSp mod">
        <pc:chgData name="Louise Stanier" userId="6e7e2a67-3a20-418b-b2b4-d37ea3867835" providerId="ADAL" clId="{5D5EAA79-E3D2-44CA-BA30-69C467A77345}" dt="2024-09-16T11:28:53.624" v="4" actId="20577"/>
        <pc:sldMkLst>
          <pc:docMk/>
          <pc:sldMk cId="0" sldId="256"/>
        </pc:sldMkLst>
        <pc:spChg chg="mod">
          <ac:chgData name="Louise Stanier" userId="6e7e2a67-3a20-418b-b2b4-d37ea3867835" providerId="ADAL" clId="{5D5EAA79-E3D2-44CA-BA30-69C467A77345}" dt="2024-09-16T11:28:53.624" v="4" actId="20577"/>
          <ac:spMkLst>
            <pc:docMk/>
            <pc:sldMk cId="0" sldId="256"/>
            <ac:spMk id="55" creationId="{00000000-0000-0000-0000-000000000000}"/>
          </ac:spMkLst>
        </pc:spChg>
      </pc:sldChg>
      <pc:sldChg chg="modSp mod">
        <pc:chgData name="Louise Stanier" userId="6e7e2a67-3a20-418b-b2b4-d37ea3867835" providerId="ADAL" clId="{5D5EAA79-E3D2-44CA-BA30-69C467A77345}" dt="2024-09-16T11:29:01.464" v="9" actId="20577"/>
        <pc:sldMkLst>
          <pc:docMk/>
          <pc:sldMk cId="0" sldId="257"/>
        </pc:sldMkLst>
        <pc:spChg chg="mod">
          <ac:chgData name="Louise Stanier" userId="6e7e2a67-3a20-418b-b2b4-d37ea3867835" providerId="ADAL" clId="{5D5EAA79-E3D2-44CA-BA30-69C467A77345}" dt="2024-09-16T11:29:01.464" v="9" actId="20577"/>
          <ac:spMkLst>
            <pc:docMk/>
            <pc:sldMk cId="0" sldId="257"/>
            <ac:spMk id="60" creationId="{00000000-0000-0000-0000-000000000000}"/>
          </ac:spMkLst>
        </pc:spChg>
      </pc:sldChg>
      <pc:sldChg chg="modSp mod">
        <pc:chgData name="Louise Stanier" userId="6e7e2a67-3a20-418b-b2b4-d37ea3867835" providerId="ADAL" clId="{5D5EAA79-E3D2-44CA-BA30-69C467A77345}" dt="2024-09-16T11:32:42.758" v="27" actId="1076"/>
        <pc:sldMkLst>
          <pc:docMk/>
          <pc:sldMk cId="0" sldId="258"/>
        </pc:sldMkLst>
        <pc:spChg chg="mod">
          <ac:chgData name="Louise Stanier" userId="6e7e2a67-3a20-418b-b2b4-d37ea3867835" providerId="ADAL" clId="{5D5EAA79-E3D2-44CA-BA30-69C467A77345}" dt="2024-09-16T11:29:09.077" v="14" actId="20577"/>
          <ac:spMkLst>
            <pc:docMk/>
            <pc:sldMk cId="0" sldId="258"/>
            <ac:spMk id="70" creationId="{00000000-0000-0000-0000-000000000000}"/>
          </ac:spMkLst>
        </pc:spChg>
        <pc:spChg chg="mod">
          <ac:chgData name="Louise Stanier" userId="6e7e2a67-3a20-418b-b2b4-d37ea3867835" providerId="ADAL" clId="{5D5EAA79-E3D2-44CA-BA30-69C467A77345}" dt="2024-09-16T11:32:42.758" v="27" actId="1076"/>
          <ac:spMkLst>
            <pc:docMk/>
            <pc:sldMk cId="0" sldId="258"/>
            <ac:spMk id="71" creationId="{00000000-0000-0000-0000-000000000000}"/>
          </ac:spMkLst>
        </pc:spChg>
        <pc:spChg chg="mod">
          <ac:chgData name="Louise Stanier" userId="6e7e2a67-3a20-418b-b2b4-d37ea3867835" providerId="ADAL" clId="{5D5EAA79-E3D2-44CA-BA30-69C467A77345}" dt="2024-09-16T11:32:23.326" v="26" actId="1076"/>
          <ac:spMkLst>
            <pc:docMk/>
            <pc:sldMk cId="0" sldId="258"/>
            <ac:spMk id="73" creationId="{00000000-0000-0000-0000-000000000000}"/>
          </ac:spMkLst>
        </pc:spChg>
        <pc:spChg chg="mod">
          <ac:chgData name="Louise Stanier" userId="6e7e2a67-3a20-418b-b2b4-d37ea3867835" providerId="ADAL" clId="{5D5EAA79-E3D2-44CA-BA30-69C467A77345}" dt="2024-09-16T11:32:10.435" v="25" actId="20577"/>
          <ac:spMkLst>
            <pc:docMk/>
            <pc:sldMk cId="0" sldId="258"/>
            <ac:spMk id="74" creationId="{00000000-0000-0000-0000-000000000000}"/>
          </ac:spMkLst>
        </pc:spChg>
      </pc:sldChg>
      <pc:sldChg chg="modSp mod">
        <pc:chgData name="Louise Stanier" userId="6e7e2a67-3a20-418b-b2b4-d37ea3867835" providerId="ADAL" clId="{5D5EAA79-E3D2-44CA-BA30-69C467A77345}" dt="2024-09-16T11:29:16.081" v="19" actId="20577"/>
        <pc:sldMkLst>
          <pc:docMk/>
          <pc:sldMk cId="0" sldId="259"/>
        </pc:sldMkLst>
        <pc:spChg chg="mod">
          <ac:chgData name="Louise Stanier" userId="6e7e2a67-3a20-418b-b2b4-d37ea3867835" providerId="ADAL" clId="{5D5EAA79-E3D2-44CA-BA30-69C467A77345}" dt="2024-09-16T11:29:16.081" v="19" actId="20577"/>
          <ac:spMkLst>
            <pc:docMk/>
            <pc:sldMk cId="0" sldId="259"/>
            <ac:spMk id="8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b416a9443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b416a9443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94a2938a21_0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94a2938a21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294a2938a21_0_2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294a2938a21_0_2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294a2938a21_0_2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294a2938a21_0_2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135725" y="486125"/>
            <a:ext cx="8576275" cy="2579950"/>
          </a:xfrm>
          <a:prstGeom prst="rect">
            <a:avLst/>
          </a:prstGeom>
          <a:noFill/>
          <a:ln>
            <a:noFill/>
          </a:ln>
        </p:spPr>
      </p:pic>
      <p:sp>
        <p:nvSpPr>
          <p:cNvPr id="55" name="Google Shape;55;p13"/>
          <p:cNvSpPr txBox="1"/>
          <p:nvPr/>
        </p:nvSpPr>
        <p:spPr>
          <a:xfrm>
            <a:off x="135725" y="96700"/>
            <a:ext cx="8910900" cy="303600"/>
          </a:xfrm>
          <a:prstGeom prst="rect">
            <a:avLst/>
          </a:prstGeom>
          <a:solidFill>
            <a:srgbClr val="93C47D"/>
          </a:solidFill>
          <a:ln w="19050" cap="flat" cmpd="sng">
            <a:solidFill>
              <a:srgbClr val="93C47D"/>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200" b="1" dirty="0"/>
              <a:t>IGCSE GEOGRAPHY: 1.4 POPULATION DENSITY AND DISTRIBUTION </a:t>
            </a:r>
            <a:endParaRPr sz="1200" b="1" dirty="0"/>
          </a:p>
          <a:p>
            <a:pPr marL="0" lvl="0" indent="0" algn="ctr" rtl="0">
              <a:spcBef>
                <a:spcPts val="0"/>
              </a:spcBef>
              <a:spcAft>
                <a:spcPts val="0"/>
              </a:spcAft>
              <a:buNone/>
            </a:pPr>
            <a:endParaRPr sz="12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p:nvPr/>
        </p:nvSpPr>
        <p:spPr>
          <a:xfrm>
            <a:off x="135725" y="96700"/>
            <a:ext cx="8910900" cy="303600"/>
          </a:xfrm>
          <a:prstGeom prst="rect">
            <a:avLst/>
          </a:prstGeom>
          <a:solidFill>
            <a:srgbClr val="93C47D"/>
          </a:solidFill>
          <a:ln w="19050" cap="flat" cmpd="sng">
            <a:solidFill>
              <a:srgbClr val="93C47D"/>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200" b="1" dirty="0"/>
              <a:t>IGCSE GEOGRAPHY: 1.4 POPULATION DENSITY AND DISTRIBUTION </a:t>
            </a:r>
            <a:endParaRPr sz="1200" b="1" dirty="0"/>
          </a:p>
          <a:p>
            <a:pPr marL="0" lvl="0" indent="0" algn="ctr" rtl="0">
              <a:spcBef>
                <a:spcPts val="0"/>
              </a:spcBef>
              <a:spcAft>
                <a:spcPts val="0"/>
              </a:spcAft>
              <a:buNone/>
            </a:pPr>
            <a:endParaRPr sz="1200" b="1" dirty="0"/>
          </a:p>
        </p:txBody>
      </p:sp>
      <p:pic>
        <p:nvPicPr>
          <p:cNvPr id="61" name="Google Shape;61;p14"/>
          <p:cNvPicPr preferRelativeResize="0"/>
          <p:nvPr/>
        </p:nvPicPr>
        <p:blipFill>
          <a:blip r:embed="rId3">
            <a:alphaModFix/>
          </a:blip>
          <a:stretch>
            <a:fillRect/>
          </a:stretch>
        </p:blipFill>
        <p:spPr>
          <a:xfrm>
            <a:off x="4610350" y="3059175"/>
            <a:ext cx="4436275" cy="1928250"/>
          </a:xfrm>
          <a:prstGeom prst="rect">
            <a:avLst/>
          </a:prstGeom>
          <a:noFill/>
          <a:ln w="19050" cap="flat" cmpd="sng">
            <a:solidFill>
              <a:srgbClr val="93C47D"/>
            </a:solidFill>
            <a:prstDash val="solid"/>
            <a:round/>
            <a:headEnd type="none" w="sm" len="sm"/>
            <a:tailEnd type="none" w="sm" len="sm"/>
          </a:ln>
        </p:spPr>
      </p:pic>
      <p:sp>
        <p:nvSpPr>
          <p:cNvPr id="62" name="Google Shape;62;p14"/>
          <p:cNvSpPr txBox="1"/>
          <p:nvPr/>
        </p:nvSpPr>
        <p:spPr>
          <a:xfrm>
            <a:off x="135725" y="536800"/>
            <a:ext cx="2497800" cy="2385900"/>
          </a:xfrm>
          <a:prstGeom prst="rect">
            <a:avLst/>
          </a:prstGeom>
          <a:noFill/>
          <a:ln w="19050" cap="flat" cmpd="sng">
            <a:solidFill>
              <a:srgbClr val="93C47D"/>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GB" sz="1100"/>
              <a:t>Population density is the </a:t>
            </a:r>
            <a:r>
              <a:rPr lang="en-GB" sz="1100" b="1"/>
              <a:t>average number of people per square kilometre.</a:t>
            </a:r>
            <a:endParaRPr sz="1100" b="1"/>
          </a:p>
          <a:p>
            <a:pPr marL="0" lvl="0" indent="0" algn="l" rtl="0">
              <a:spcBef>
                <a:spcPts val="0"/>
              </a:spcBef>
              <a:spcAft>
                <a:spcPts val="0"/>
              </a:spcAft>
              <a:buNone/>
            </a:pPr>
            <a:endParaRPr sz="1100"/>
          </a:p>
          <a:p>
            <a:pPr marL="0" lvl="0" indent="0" algn="l" rtl="0">
              <a:spcBef>
                <a:spcPts val="0"/>
              </a:spcBef>
              <a:spcAft>
                <a:spcPts val="0"/>
              </a:spcAft>
              <a:buNone/>
            </a:pPr>
            <a:r>
              <a:rPr lang="en-GB" sz="1100"/>
              <a:t>It is a way of measuring population distribution. It shows whether an area is </a:t>
            </a:r>
            <a:r>
              <a:rPr lang="en-GB" sz="1100" b="1"/>
              <a:t>sparsely or densely populated. </a:t>
            </a:r>
            <a:endParaRPr sz="1100" b="1"/>
          </a:p>
          <a:p>
            <a:pPr marL="0" lvl="0" indent="0" algn="l" rtl="0">
              <a:spcBef>
                <a:spcPts val="0"/>
              </a:spcBef>
              <a:spcAft>
                <a:spcPts val="0"/>
              </a:spcAft>
              <a:buNone/>
            </a:pPr>
            <a:endParaRPr sz="1100"/>
          </a:p>
          <a:p>
            <a:pPr marL="0" lvl="0" indent="0" algn="l" rtl="0">
              <a:spcBef>
                <a:spcPts val="0"/>
              </a:spcBef>
              <a:spcAft>
                <a:spcPts val="0"/>
              </a:spcAft>
              <a:buNone/>
            </a:pPr>
            <a:r>
              <a:rPr lang="en-GB" sz="1100"/>
              <a:t>Population density is calculated using the following formula: Population density </a:t>
            </a:r>
            <a:r>
              <a:rPr lang="en-GB" sz="1100" b="1"/>
              <a:t>= total population divided by total land area in km²</a:t>
            </a:r>
            <a:endParaRPr sz="1100" b="1"/>
          </a:p>
        </p:txBody>
      </p:sp>
      <p:pic>
        <p:nvPicPr>
          <p:cNvPr id="63" name="Google Shape;63;p14"/>
          <p:cNvPicPr preferRelativeResize="0"/>
          <p:nvPr/>
        </p:nvPicPr>
        <p:blipFill>
          <a:blip r:embed="rId4">
            <a:alphaModFix/>
          </a:blip>
          <a:stretch>
            <a:fillRect/>
          </a:stretch>
        </p:blipFill>
        <p:spPr>
          <a:xfrm>
            <a:off x="135725" y="3060875"/>
            <a:ext cx="4369250" cy="1926550"/>
          </a:xfrm>
          <a:prstGeom prst="rect">
            <a:avLst/>
          </a:prstGeom>
          <a:noFill/>
          <a:ln w="19050" cap="flat" cmpd="sng">
            <a:solidFill>
              <a:srgbClr val="93C47D"/>
            </a:solidFill>
            <a:prstDash val="solid"/>
            <a:round/>
            <a:headEnd type="none" w="sm" len="sm"/>
            <a:tailEnd type="none" w="sm" len="sm"/>
          </a:ln>
        </p:spPr>
      </p:pic>
      <p:pic>
        <p:nvPicPr>
          <p:cNvPr id="64" name="Google Shape;64;p14"/>
          <p:cNvPicPr preferRelativeResize="0"/>
          <p:nvPr/>
        </p:nvPicPr>
        <p:blipFill>
          <a:blip r:embed="rId5">
            <a:alphaModFix/>
          </a:blip>
          <a:stretch>
            <a:fillRect/>
          </a:stretch>
        </p:blipFill>
        <p:spPr>
          <a:xfrm>
            <a:off x="2763125" y="562600"/>
            <a:ext cx="4259080" cy="2335975"/>
          </a:xfrm>
          <a:prstGeom prst="rect">
            <a:avLst/>
          </a:prstGeom>
          <a:noFill/>
          <a:ln>
            <a:noFill/>
          </a:ln>
        </p:spPr>
      </p:pic>
      <p:sp>
        <p:nvSpPr>
          <p:cNvPr id="65" name="Google Shape;65;p14"/>
          <p:cNvSpPr txBox="1"/>
          <p:nvPr/>
        </p:nvSpPr>
        <p:spPr>
          <a:xfrm>
            <a:off x="7082275" y="536800"/>
            <a:ext cx="1916100" cy="2385900"/>
          </a:xfrm>
          <a:prstGeom prst="rect">
            <a:avLst/>
          </a:prstGeom>
          <a:noFill/>
          <a:ln w="19050" cap="flat" cmpd="sng">
            <a:solidFill>
              <a:srgbClr val="93C47D"/>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GB" sz="1100">
                <a:solidFill>
                  <a:schemeClr val="dk1"/>
                </a:solidFill>
              </a:rPr>
              <a:t>From the map, it is clear that population density in some regions has increased as the population has grown. It is also clear that population density is uneven, with some regions, such as Western Europe, being densely populated and others, such as Australia being sparsely populated.</a:t>
            </a:r>
            <a:endParaRPr sz="1100">
              <a:solidFill>
                <a:schemeClr val="dk1"/>
              </a:solidFill>
            </a:endParaRPr>
          </a:p>
          <a:p>
            <a:pPr marL="0" lvl="0" indent="0" algn="l" rtl="0">
              <a:spcBef>
                <a:spcPts val="0"/>
              </a:spcBef>
              <a:spcAft>
                <a:spcPts val="0"/>
              </a:spcAft>
              <a:buNone/>
            </a:pPr>
            <a:endParaRPr sz="11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p:nvPr/>
        </p:nvSpPr>
        <p:spPr>
          <a:xfrm>
            <a:off x="67325" y="96700"/>
            <a:ext cx="9021900" cy="303600"/>
          </a:xfrm>
          <a:prstGeom prst="rect">
            <a:avLst/>
          </a:prstGeom>
          <a:solidFill>
            <a:srgbClr val="93C47D"/>
          </a:solidFill>
          <a:ln w="19050" cap="flat" cmpd="sng">
            <a:solidFill>
              <a:srgbClr val="93C47D"/>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200" b="1" dirty="0"/>
              <a:t>IGCSE GEOGRAPHY: 1.4 POPULATION DENSITY AND DISTRIBUTION </a:t>
            </a:r>
            <a:endParaRPr sz="1200" b="1" dirty="0"/>
          </a:p>
          <a:p>
            <a:pPr marL="0" lvl="0" indent="0" algn="ctr" rtl="0">
              <a:spcBef>
                <a:spcPts val="0"/>
              </a:spcBef>
              <a:spcAft>
                <a:spcPts val="0"/>
              </a:spcAft>
              <a:buNone/>
            </a:pPr>
            <a:endParaRPr sz="1200" b="1" dirty="0"/>
          </a:p>
        </p:txBody>
      </p:sp>
      <p:sp>
        <p:nvSpPr>
          <p:cNvPr id="71" name="Google Shape;71;p15"/>
          <p:cNvSpPr txBox="1"/>
          <p:nvPr/>
        </p:nvSpPr>
        <p:spPr>
          <a:xfrm>
            <a:off x="67325" y="344800"/>
            <a:ext cx="9021900" cy="354000"/>
          </a:xfrm>
          <a:prstGeom prst="rect">
            <a:avLst/>
          </a:prstGeom>
          <a:noFill/>
          <a:ln w="19050" cap="flat" cmpd="sng">
            <a:solidFill>
              <a:srgbClr val="6AA84F"/>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GB" sz="1100" b="1"/>
              <a:t>CASE STUDY: HIMALAYAN MOUNTAIN - SPARSELY POPULATED AREA </a:t>
            </a:r>
            <a:endParaRPr sz="1100" b="1"/>
          </a:p>
        </p:txBody>
      </p:sp>
      <p:sp>
        <p:nvSpPr>
          <p:cNvPr id="72" name="Google Shape;72;p15"/>
          <p:cNvSpPr txBox="1"/>
          <p:nvPr/>
        </p:nvSpPr>
        <p:spPr>
          <a:xfrm>
            <a:off x="67325" y="963700"/>
            <a:ext cx="1860900" cy="2637000"/>
          </a:xfrm>
          <a:prstGeom prst="rect">
            <a:avLst/>
          </a:prstGeom>
          <a:noFill/>
          <a:ln w="28575" cap="flat" cmpd="sng">
            <a:solidFill>
              <a:srgbClr val="93C47D"/>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1100"/>
              </a:spcBef>
              <a:spcAft>
                <a:spcPts val="0"/>
              </a:spcAft>
              <a:buNone/>
            </a:pPr>
            <a:r>
              <a:rPr lang="en-GB" sz="1100" b="1">
                <a:solidFill>
                  <a:schemeClr val="dk1"/>
                </a:solidFill>
                <a:highlight>
                  <a:srgbClr val="FFFFFF"/>
                </a:highlight>
              </a:rPr>
              <a:t>CONTEXT: Pop. density 181 per k</a:t>
            </a:r>
            <a:r>
              <a:rPr lang="en-GB" sz="1100" b="1">
                <a:solidFill>
                  <a:schemeClr val="dk1"/>
                </a:solidFill>
                <a:highlight>
                  <a:schemeClr val="lt1"/>
                </a:highlight>
              </a:rPr>
              <a:t>m</a:t>
            </a:r>
            <a:r>
              <a:rPr lang="en-GB" sz="1100" b="1" baseline="30000">
                <a:solidFill>
                  <a:schemeClr val="dk1"/>
                </a:solidFill>
                <a:highlight>
                  <a:schemeClr val="lt1"/>
                </a:highlight>
              </a:rPr>
              <a:t>2</a:t>
            </a:r>
            <a:endParaRPr sz="1100" b="1">
              <a:solidFill>
                <a:schemeClr val="dk1"/>
              </a:solidFill>
              <a:highlight>
                <a:srgbClr val="FFFFFF"/>
              </a:highlight>
            </a:endParaRPr>
          </a:p>
          <a:p>
            <a:pPr marL="0" lvl="0" indent="0" algn="l" rtl="0">
              <a:lnSpc>
                <a:spcPct val="115000"/>
              </a:lnSpc>
              <a:spcBef>
                <a:spcPts val="1100"/>
              </a:spcBef>
              <a:spcAft>
                <a:spcPts val="1100"/>
              </a:spcAft>
              <a:buNone/>
            </a:pPr>
            <a:r>
              <a:rPr lang="en-GB" sz="1100">
                <a:solidFill>
                  <a:schemeClr val="dk1"/>
                </a:solidFill>
                <a:highlight>
                  <a:srgbClr val="FFFFFF"/>
                </a:highlight>
              </a:rPr>
              <a:t>The </a:t>
            </a:r>
            <a:r>
              <a:rPr lang="en-GB" sz="1100" b="1">
                <a:solidFill>
                  <a:schemeClr val="dk1"/>
                </a:solidFill>
                <a:highlight>
                  <a:srgbClr val="FFFFFF"/>
                </a:highlight>
              </a:rPr>
              <a:t>Himalayas</a:t>
            </a:r>
            <a:r>
              <a:rPr lang="en-GB" sz="1100">
                <a:solidFill>
                  <a:schemeClr val="dk1"/>
                </a:solidFill>
                <a:highlight>
                  <a:srgbClr val="FFFFFF"/>
                </a:highlight>
              </a:rPr>
              <a:t> is a mountain range in Asia, separating the plains of the Indian subcontinent from the Tibetan Plateau. The mountain range has many of the Earth’s highest peaks, including the highest, Mount Everest, Nepal.</a:t>
            </a:r>
            <a:endParaRPr sz="1100">
              <a:solidFill>
                <a:schemeClr val="dk1"/>
              </a:solidFill>
              <a:highlight>
                <a:srgbClr val="FFFFFF"/>
              </a:highlight>
            </a:endParaRPr>
          </a:p>
        </p:txBody>
      </p:sp>
      <p:sp>
        <p:nvSpPr>
          <p:cNvPr id="73" name="Google Shape;73;p15"/>
          <p:cNvSpPr txBox="1"/>
          <p:nvPr/>
        </p:nvSpPr>
        <p:spPr>
          <a:xfrm>
            <a:off x="5729149" y="668100"/>
            <a:ext cx="3318300" cy="4211700"/>
          </a:xfrm>
          <a:prstGeom prst="rect">
            <a:avLst/>
          </a:prstGeom>
          <a:noFill/>
          <a:ln w="19050" cap="flat" cmpd="sng">
            <a:solidFill>
              <a:srgbClr val="93C47D"/>
            </a:solidFill>
            <a:prstDash val="solid"/>
            <a:round/>
            <a:headEnd type="none" w="sm" len="sm"/>
            <a:tailEnd type="none" w="sm" len="sm"/>
          </a:ln>
        </p:spPr>
        <p:txBody>
          <a:bodyPr spcFirstLastPara="1" wrap="square" lIns="91425" tIns="91425" rIns="91425" bIns="91425" anchor="t" anchorCtr="0">
            <a:spAutoFit/>
          </a:bodyPr>
          <a:lstStyle/>
          <a:p>
            <a:pPr marL="0" lvl="0" indent="0" algn="ctr" rtl="0">
              <a:lnSpc>
                <a:spcPct val="110000"/>
              </a:lnSpc>
              <a:spcBef>
                <a:spcPts val="2600"/>
              </a:spcBef>
              <a:spcAft>
                <a:spcPts val="0"/>
              </a:spcAft>
              <a:buNone/>
            </a:pPr>
            <a:r>
              <a:rPr lang="en-GB" sz="1100" b="1" dirty="0">
                <a:solidFill>
                  <a:schemeClr val="dk1"/>
                </a:solidFill>
                <a:highlight>
                  <a:srgbClr val="FFFFFF"/>
                </a:highlight>
              </a:rPr>
              <a:t>PHYSICAL FACTORS FOR THE HIMALAYAN MOUNTAINS BEING SPARSELY POPULATED</a:t>
            </a:r>
            <a:endParaRPr sz="1100" b="1" dirty="0">
              <a:solidFill>
                <a:schemeClr val="dk1"/>
              </a:solidFill>
              <a:highlight>
                <a:srgbClr val="FFFFFF"/>
              </a:highlight>
            </a:endParaRPr>
          </a:p>
          <a:p>
            <a:pPr marL="0" lvl="0" indent="0" algn="l" rtl="0">
              <a:lnSpc>
                <a:spcPct val="115000"/>
              </a:lnSpc>
              <a:spcBef>
                <a:spcPts val="1100"/>
              </a:spcBef>
              <a:spcAft>
                <a:spcPts val="0"/>
              </a:spcAft>
              <a:buNone/>
            </a:pPr>
            <a:r>
              <a:rPr lang="en-GB" sz="1100" b="1" dirty="0">
                <a:solidFill>
                  <a:schemeClr val="dk1"/>
                </a:solidFill>
                <a:highlight>
                  <a:srgbClr val="FFFFFF"/>
                </a:highlight>
              </a:rPr>
              <a:t>The mountainous relief:</a:t>
            </a:r>
            <a:r>
              <a:rPr lang="en-GB" sz="1100" dirty="0">
                <a:solidFill>
                  <a:schemeClr val="dk1"/>
                </a:solidFill>
                <a:highlight>
                  <a:srgbClr val="FFFFFF"/>
                </a:highlight>
              </a:rPr>
              <a:t> (steepness) of the Himalayas makes it very challenging to build roads, making large areas virtually inaccessible. Construction of houses is difficult and access to water is limited. It is also very hard to grow crops in this environment. The high altitude, with low oxygen levels, makes any kind of economic activity difficult.</a:t>
            </a:r>
            <a:endParaRPr sz="1100" dirty="0">
              <a:solidFill>
                <a:schemeClr val="dk1"/>
              </a:solidFill>
              <a:highlight>
                <a:srgbClr val="FFFFFF"/>
              </a:highlight>
            </a:endParaRPr>
          </a:p>
          <a:p>
            <a:pPr marL="0" lvl="0" indent="0" algn="l" rtl="0">
              <a:lnSpc>
                <a:spcPct val="115000"/>
              </a:lnSpc>
              <a:spcBef>
                <a:spcPts val="1100"/>
              </a:spcBef>
              <a:spcAft>
                <a:spcPts val="0"/>
              </a:spcAft>
              <a:buNone/>
            </a:pPr>
            <a:r>
              <a:rPr lang="en-GB" sz="1100" b="1" dirty="0">
                <a:solidFill>
                  <a:schemeClr val="dk1"/>
                </a:solidFill>
                <a:highlight>
                  <a:srgbClr val="FFFFFF"/>
                </a:highlight>
              </a:rPr>
              <a:t>The cold climate: </a:t>
            </a:r>
            <a:r>
              <a:rPr lang="en-GB" sz="1100" dirty="0">
                <a:solidFill>
                  <a:schemeClr val="dk1"/>
                </a:solidFill>
                <a:highlight>
                  <a:srgbClr val="FFFFFF"/>
                </a:highlight>
              </a:rPr>
              <a:t>provides significant challenges in staying warm and with limited energy resources, the environment is largely inhospitable.</a:t>
            </a:r>
            <a:endParaRPr sz="1100" dirty="0">
              <a:solidFill>
                <a:schemeClr val="dk1"/>
              </a:solidFill>
              <a:highlight>
                <a:srgbClr val="FFFFFF"/>
              </a:highlight>
            </a:endParaRPr>
          </a:p>
          <a:p>
            <a:pPr marL="0" lvl="0" indent="0" algn="l" rtl="0">
              <a:lnSpc>
                <a:spcPct val="115000"/>
              </a:lnSpc>
              <a:spcBef>
                <a:spcPts val="1100"/>
              </a:spcBef>
              <a:spcAft>
                <a:spcPts val="0"/>
              </a:spcAft>
              <a:buNone/>
            </a:pPr>
            <a:r>
              <a:rPr lang="en-GB" sz="1100" b="1" dirty="0">
                <a:solidFill>
                  <a:schemeClr val="dk1"/>
                </a:solidFill>
                <a:highlight>
                  <a:srgbClr val="FFFFFF"/>
                </a:highlight>
              </a:rPr>
              <a:t>Infertile land: </a:t>
            </a:r>
            <a:r>
              <a:rPr lang="en-GB" sz="1100" dirty="0">
                <a:solidFill>
                  <a:schemeClr val="dk1"/>
                </a:solidFill>
                <a:highlight>
                  <a:srgbClr val="FFFFFF"/>
                </a:highlight>
              </a:rPr>
              <a:t>due to thin soils and cold temperatures reducing the recycling of nutrients.</a:t>
            </a:r>
            <a:endParaRPr sz="1100" dirty="0">
              <a:solidFill>
                <a:schemeClr val="dk1"/>
              </a:solidFill>
              <a:highlight>
                <a:srgbClr val="FFFFFF"/>
              </a:highlight>
            </a:endParaRPr>
          </a:p>
          <a:p>
            <a:pPr marL="0" lvl="0" indent="0" algn="l" rtl="0">
              <a:lnSpc>
                <a:spcPct val="115000"/>
              </a:lnSpc>
              <a:spcBef>
                <a:spcPts val="1100"/>
              </a:spcBef>
              <a:spcAft>
                <a:spcPts val="1100"/>
              </a:spcAft>
              <a:buNone/>
            </a:pPr>
            <a:r>
              <a:rPr lang="en-GB" sz="1100" b="1" dirty="0">
                <a:solidFill>
                  <a:schemeClr val="dk1"/>
                </a:solidFill>
                <a:highlight>
                  <a:srgbClr val="FFFFFF"/>
                </a:highlight>
              </a:rPr>
              <a:t>Natural disasters:</a:t>
            </a:r>
            <a:r>
              <a:rPr lang="en-GB" sz="1100" dirty="0">
                <a:solidFill>
                  <a:schemeClr val="dk1"/>
                </a:solidFill>
                <a:highlight>
                  <a:srgbClr val="FFFFFF"/>
                </a:highlight>
              </a:rPr>
              <a:t> such as earthquakes and avalanches are common in the Himalayas, making the region very dangerous to human life.</a:t>
            </a:r>
            <a:endParaRPr sz="1100" dirty="0">
              <a:solidFill>
                <a:schemeClr val="dk1"/>
              </a:solidFill>
              <a:highlight>
                <a:srgbClr val="FFFFFF"/>
              </a:highlight>
            </a:endParaRPr>
          </a:p>
        </p:txBody>
      </p:sp>
      <p:sp>
        <p:nvSpPr>
          <p:cNvPr id="74" name="Google Shape;74;p15"/>
          <p:cNvSpPr txBox="1"/>
          <p:nvPr/>
        </p:nvSpPr>
        <p:spPr>
          <a:xfrm>
            <a:off x="2062549" y="739200"/>
            <a:ext cx="3666600" cy="4531210"/>
          </a:xfrm>
          <a:prstGeom prst="rect">
            <a:avLst/>
          </a:prstGeom>
          <a:noFill/>
          <a:ln w="19050" cap="flat" cmpd="sng">
            <a:solidFill>
              <a:srgbClr val="6AA84F"/>
            </a:solidFill>
            <a:prstDash val="solid"/>
            <a:round/>
            <a:headEnd type="none" w="sm" len="sm"/>
            <a:tailEnd type="none" w="sm" len="sm"/>
          </a:ln>
        </p:spPr>
        <p:txBody>
          <a:bodyPr spcFirstLastPara="1" wrap="square" lIns="91425" tIns="91425" rIns="91425" bIns="91425" anchor="t" anchorCtr="0">
            <a:spAutoFit/>
          </a:bodyPr>
          <a:lstStyle/>
          <a:p>
            <a:pPr marL="0" lvl="0" indent="0" algn="ctr" rtl="0">
              <a:lnSpc>
                <a:spcPct val="110000"/>
              </a:lnSpc>
              <a:spcBef>
                <a:spcPts val="2600"/>
              </a:spcBef>
              <a:spcAft>
                <a:spcPts val="0"/>
              </a:spcAft>
              <a:buClr>
                <a:schemeClr val="dk1"/>
              </a:buClr>
              <a:buSzPts val="1100"/>
              <a:buFont typeface="Arial"/>
              <a:buNone/>
            </a:pPr>
            <a:r>
              <a:rPr lang="en-GB" sz="1100" b="1" dirty="0">
                <a:solidFill>
                  <a:schemeClr val="dk1"/>
                </a:solidFill>
                <a:highlight>
                  <a:srgbClr val="FFFFFF"/>
                </a:highlight>
              </a:rPr>
              <a:t>HUMAN FACTORS FOR THE HIMALAYAN MOUNTAINS BEING SPARSELY POPULATED</a:t>
            </a:r>
            <a:endParaRPr sz="1100" b="1" dirty="0">
              <a:solidFill>
                <a:schemeClr val="dk1"/>
              </a:solidFill>
              <a:highlight>
                <a:srgbClr val="FFFFFF"/>
              </a:highlight>
            </a:endParaRPr>
          </a:p>
          <a:p>
            <a:pPr marL="0" lvl="0" indent="0" algn="l" rtl="0">
              <a:lnSpc>
                <a:spcPct val="110000"/>
              </a:lnSpc>
              <a:spcBef>
                <a:spcPts val="800"/>
              </a:spcBef>
              <a:spcAft>
                <a:spcPts val="0"/>
              </a:spcAft>
              <a:buClr>
                <a:schemeClr val="dk1"/>
              </a:buClr>
              <a:buSzPts val="1100"/>
              <a:buFont typeface="Arial"/>
              <a:buNone/>
            </a:pPr>
            <a:r>
              <a:rPr lang="en-GB" sz="1100" b="1" dirty="0">
                <a:solidFill>
                  <a:schemeClr val="dk1"/>
                </a:solidFill>
                <a:highlight>
                  <a:srgbClr val="FFFFFF"/>
                </a:highlight>
              </a:rPr>
              <a:t>Economic factors</a:t>
            </a:r>
            <a:endParaRPr sz="1100" b="1" dirty="0">
              <a:solidFill>
                <a:schemeClr val="dk1"/>
              </a:solidFill>
              <a:highlight>
                <a:srgbClr val="FFFFFF"/>
              </a:highlight>
            </a:endParaRPr>
          </a:p>
          <a:p>
            <a:pPr marL="0" lvl="0" indent="0" algn="l" rtl="0">
              <a:lnSpc>
                <a:spcPct val="110000"/>
              </a:lnSpc>
              <a:spcBef>
                <a:spcPts val="600"/>
              </a:spcBef>
              <a:spcAft>
                <a:spcPts val="0"/>
              </a:spcAft>
              <a:buClr>
                <a:schemeClr val="dk1"/>
              </a:buClr>
              <a:buSzPts val="1100"/>
              <a:buFont typeface="Arial"/>
              <a:buNone/>
            </a:pPr>
            <a:r>
              <a:rPr lang="en-GB" sz="1100" dirty="0">
                <a:solidFill>
                  <a:schemeClr val="dk1"/>
                </a:solidFill>
                <a:highlight>
                  <a:srgbClr val="FFFFFF"/>
                </a:highlight>
              </a:rPr>
              <a:t>As few people live in the Himalayas there are few jobs available to people. </a:t>
            </a:r>
            <a:endParaRPr sz="1100" dirty="0">
              <a:solidFill>
                <a:schemeClr val="dk1"/>
              </a:solidFill>
              <a:highlight>
                <a:srgbClr val="FFFFFF"/>
              </a:highlight>
            </a:endParaRPr>
          </a:p>
          <a:p>
            <a:pPr marL="0" lvl="0" indent="0" algn="l" rtl="0">
              <a:lnSpc>
                <a:spcPct val="115000"/>
              </a:lnSpc>
              <a:spcBef>
                <a:spcPts val="1100"/>
              </a:spcBef>
              <a:spcAft>
                <a:spcPts val="0"/>
              </a:spcAft>
              <a:buClr>
                <a:schemeClr val="dk1"/>
              </a:buClr>
              <a:buSzPts val="1100"/>
              <a:buFont typeface="Arial"/>
              <a:buNone/>
            </a:pPr>
            <a:r>
              <a:rPr lang="en-GB" sz="1100" dirty="0">
                <a:solidFill>
                  <a:schemeClr val="dk1"/>
                </a:solidFill>
                <a:highlight>
                  <a:srgbClr val="FFFFFF"/>
                </a:highlight>
              </a:rPr>
              <a:t>Due to the mountainous terrain, there is very little utility provision in the area including electricity, sanitation and freshwater provision.</a:t>
            </a:r>
            <a:endParaRPr sz="1100" dirty="0">
              <a:solidFill>
                <a:schemeClr val="dk1"/>
              </a:solidFill>
              <a:highlight>
                <a:srgbClr val="FFFFFF"/>
              </a:highlight>
            </a:endParaRPr>
          </a:p>
          <a:p>
            <a:pPr marL="0" lvl="0" indent="0" algn="l" rtl="0">
              <a:lnSpc>
                <a:spcPct val="115000"/>
              </a:lnSpc>
              <a:spcBef>
                <a:spcPts val="1100"/>
              </a:spcBef>
              <a:spcAft>
                <a:spcPts val="0"/>
              </a:spcAft>
              <a:buClr>
                <a:schemeClr val="dk1"/>
              </a:buClr>
              <a:buSzPts val="1100"/>
              <a:buFont typeface="Arial"/>
              <a:buNone/>
            </a:pPr>
            <a:r>
              <a:rPr lang="en-GB" sz="1100" dirty="0">
                <a:solidFill>
                  <a:schemeClr val="dk1"/>
                </a:solidFill>
                <a:highlight>
                  <a:srgbClr val="FFFFFF"/>
                </a:highlight>
              </a:rPr>
              <a:t>The Himalayas are remote and isolated which means communications are poor. As the area is so inaccessible there are few economic opportunities in the region. Access to the Himalayas is mainly by foot or helicopter.</a:t>
            </a:r>
            <a:endParaRPr sz="1100" dirty="0">
              <a:solidFill>
                <a:schemeClr val="dk1"/>
              </a:solidFill>
              <a:highlight>
                <a:srgbClr val="FFFFFF"/>
              </a:highlight>
            </a:endParaRPr>
          </a:p>
          <a:p>
            <a:pPr marL="0" lvl="0" indent="0" algn="l" rtl="0">
              <a:lnSpc>
                <a:spcPct val="110000"/>
              </a:lnSpc>
              <a:spcBef>
                <a:spcPts val="2000"/>
              </a:spcBef>
              <a:spcAft>
                <a:spcPts val="0"/>
              </a:spcAft>
              <a:buClr>
                <a:schemeClr val="dk1"/>
              </a:buClr>
              <a:buSzPts val="1100"/>
              <a:buFont typeface="Arial"/>
              <a:buNone/>
            </a:pPr>
            <a:r>
              <a:rPr lang="en-GB" sz="1100" b="1" dirty="0">
                <a:solidFill>
                  <a:schemeClr val="dk1"/>
                </a:solidFill>
                <a:highlight>
                  <a:srgbClr val="FFFFFF"/>
                </a:highlight>
              </a:rPr>
              <a:t>Social factors: </a:t>
            </a:r>
            <a:r>
              <a:rPr lang="en-GB" sz="1100" dirty="0">
                <a:solidFill>
                  <a:schemeClr val="dk1"/>
                </a:solidFill>
                <a:highlight>
                  <a:srgbClr val="FFFFFF"/>
                </a:highlight>
              </a:rPr>
              <a:t>Very few people live in the area which, in itself, discourages people from locating here.</a:t>
            </a:r>
          </a:p>
          <a:p>
            <a:pPr marL="0" lvl="0" indent="0" algn="l" rtl="0">
              <a:lnSpc>
                <a:spcPct val="110000"/>
              </a:lnSpc>
              <a:spcBef>
                <a:spcPts val="2000"/>
              </a:spcBef>
              <a:spcAft>
                <a:spcPts val="0"/>
              </a:spcAft>
              <a:buClr>
                <a:schemeClr val="dk1"/>
              </a:buClr>
              <a:buSzPts val="1100"/>
              <a:buFont typeface="Arial"/>
              <a:buNone/>
            </a:pPr>
            <a:r>
              <a:rPr lang="en-GB" sz="1100" b="1" dirty="0">
                <a:solidFill>
                  <a:schemeClr val="dk1"/>
                </a:solidFill>
                <a:highlight>
                  <a:srgbClr val="FFFFFF"/>
                </a:highlight>
              </a:rPr>
              <a:t>Political factors: </a:t>
            </a:r>
            <a:r>
              <a:rPr lang="en-GB" sz="1100" dirty="0">
                <a:solidFill>
                  <a:schemeClr val="dk1"/>
                </a:solidFill>
                <a:highlight>
                  <a:srgbClr val="FFFFFF"/>
                </a:highlight>
              </a:rPr>
              <a:t>There are few public services in the area.</a:t>
            </a:r>
            <a:endParaRPr sz="1100" dirty="0">
              <a:solidFill>
                <a:schemeClr val="dk1"/>
              </a:solidFill>
            </a:endParaRPr>
          </a:p>
        </p:txBody>
      </p:sp>
      <p:pic>
        <p:nvPicPr>
          <p:cNvPr id="75" name="Google Shape;75;p15"/>
          <p:cNvPicPr preferRelativeResize="0"/>
          <p:nvPr/>
        </p:nvPicPr>
        <p:blipFill rotWithShape="1">
          <a:blip r:embed="rId3">
            <a:alphaModFix/>
          </a:blip>
          <a:srcRect/>
          <a:stretch/>
        </p:blipFill>
        <p:spPr>
          <a:xfrm>
            <a:off x="67325" y="3683400"/>
            <a:ext cx="1853250" cy="1371000"/>
          </a:xfrm>
          <a:prstGeom prst="rect">
            <a:avLst/>
          </a:prstGeom>
          <a:noFill/>
          <a:ln w="19050" cap="flat" cmpd="sng">
            <a:solidFill>
              <a:srgbClr val="6AA84F"/>
            </a:solidFill>
            <a:prstDash val="solid"/>
            <a:round/>
            <a:headEnd type="none" w="sm" len="sm"/>
            <a:tailEnd type="none" w="sm" len="sm"/>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p:nvPr/>
        </p:nvSpPr>
        <p:spPr>
          <a:xfrm>
            <a:off x="67325" y="96700"/>
            <a:ext cx="9021900" cy="303600"/>
          </a:xfrm>
          <a:prstGeom prst="rect">
            <a:avLst/>
          </a:prstGeom>
          <a:solidFill>
            <a:srgbClr val="93C47D"/>
          </a:solidFill>
          <a:ln w="19050" cap="flat" cmpd="sng">
            <a:solidFill>
              <a:srgbClr val="93C47D"/>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200" b="1" dirty="0"/>
              <a:t>IGCSE GEOGRAPHY: 1.4 POPULATION DENSITY AND DISTRIBUTION </a:t>
            </a:r>
            <a:endParaRPr sz="1200" b="1" dirty="0"/>
          </a:p>
          <a:p>
            <a:pPr marL="0" lvl="0" indent="0" algn="ctr" rtl="0">
              <a:spcBef>
                <a:spcPts val="0"/>
              </a:spcBef>
              <a:spcAft>
                <a:spcPts val="0"/>
              </a:spcAft>
              <a:buNone/>
            </a:pPr>
            <a:endParaRPr sz="1200" b="1" dirty="0"/>
          </a:p>
        </p:txBody>
      </p:sp>
      <p:sp>
        <p:nvSpPr>
          <p:cNvPr id="81" name="Google Shape;81;p16"/>
          <p:cNvSpPr txBox="1"/>
          <p:nvPr/>
        </p:nvSpPr>
        <p:spPr>
          <a:xfrm>
            <a:off x="67325" y="471400"/>
            <a:ext cx="9021900" cy="354000"/>
          </a:xfrm>
          <a:prstGeom prst="rect">
            <a:avLst/>
          </a:prstGeom>
          <a:noFill/>
          <a:ln w="19050" cap="flat" cmpd="sng">
            <a:solidFill>
              <a:srgbClr val="6AA84F"/>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GB" sz="1100" b="1"/>
              <a:t>CASE STUDY: GREATER LONDON- DENSELY POPULATED AREA </a:t>
            </a:r>
            <a:endParaRPr sz="1100" b="1"/>
          </a:p>
        </p:txBody>
      </p:sp>
      <p:sp>
        <p:nvSpPr>
          <p:cNvPr id="82" name="Google Shape;82;p16"/>
          <p:cNvSpPr txBox="1"/>
          <p:nvPr/>
        </p:nvSpPr>
        <p:spPr>
          <a:xfrm>
            <a:off x="67325" y="952525"/>
            <a:ext cx="1703400" cy="1877700"/>
          </a:xfrm>
          <a:prstGeom prst="rect">
            <a:avLst/>
          </a:prstGeom>
          <a:noFill/>
          <a:ln w="19050" cap="flat" cmpd="sng">
            <a:solidFill>
              <a:srgbClr val="6AA84F"/>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solidFill>
                  <a:schemeClr val="dk1"/>
                </a:solidFill>
                <a:highlight>
                  <a:srgbClr val="FFFFFF"/>
                </a:highlight>
              </a:rPr>
              <a:t>CONTEXT: Pop. Density 5,598/km</a:t>
            </a:r>
            <a:r>
              <a:rPr lang="en-GB" sz="1100" b="1" baseline="30000">
                <a:solidFill>
                  <a:schemeClr val="dk1"/>
                </a:solidFill>
                <a:highlight>
                  <a:srgbClr val="FFFFFF"/>
                </a:highlight>
              </a:rPr>
              <a:t>2</a:t>
            </a:r>
            <a:endParaRPr sz="1100" b="1">
              <a:solidFill>
                <a:schemeClr val="dk1"/>
              </a:solidFill>
              <a:highlight>
                <a:srgbClr val="FFFFFF"/>
              </a:highlight>
            </a:endParaRPr>
          </a:p>
          <a:p>
            <a:pPr marL="0" lvl="0" indent="0" algn="l" rtl="0">
              <a:spcBef>
                <a:spcPts val="0"/>
              </a:spcBef>
              <a:spcAft>
                <a:spcPts val="0"/>
              </a:spcAft>
              <a:buNone/>
            </a:pPr>
            <a:endParaRPr sz="1100">
              <a:solidFill>
                <a:schemeClr val="dk1"/>
              </a:solidFill>
              <a:highlight>
                <a:srgbClr val="FFFFFF"/>
              </a:highlight>
            </a:endParaRPr>
          </a:p>
          <a:p>
            <a:pPr marL="0" lvl="0" indent="0" algn="l" rtl="0">
              <a:spcBef>
                <a:spcPts val="0"/>
              </a:spcBef>
              <a:spcAft>
                <a:spcPts val="0"/>
              </a:spcAft>
              <a:buNone/>
            </a:pPr>
            <a:r>
              <a:rPr lang="en-GB" sz="1100">
                <a:solidFill>
                  <a:schemeClr val="dk1"/>
                </a:solidFill>
                <a:highlight>
                  <a:srgbClr val="FFFFFF"/>
                </a:highlight>
              </a:rPr>
              <a:t>Greater London is one of the most densely populated areas in the UK. There are a range of human and physical factors that have led to this.</a:t>
            </a:r>
            <a:endParaRPr sz="1100">
              <a:solidFill>
                <a:schemeClr val="dk1"/>
              </a:solidFill>
            </a:endParaRPr>
          </a:p>
        </p:txBody>
      </p:sp>
      <p:sp>
        <p:nvSpPr>
          <p:cNvPr id="83" name="Google Shape;83;p16"/>
          <p:cNvSpPr txBox="1"/>
          <p:nvPr/>
        </p:nvSpPr>
        <p:spPr>
          <a:xfrm>
            <a:off x="1895925" y="952525"/>
            <a:ext cx="2550900" cy="4062000"/>
          </a:xfrm>
          <a:prstGeom prst="rect">
            <a:avLst/>
          </a:prstGeom>
          <a:noFill/>
          <a:ln w="19050" cap="flat" cmpd="sng">
            <a:solidFill>
              <a:srgbClr val="6AA84F"/>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0000"/>
              </a:lnSpc>
              <a:spcBef>
                <a:spcPts val="2600"/>
              </a:spcBef>
              <a:spcAft>
                <a:spcPts val="0"/>
              </a:spcAft>
              <a:buNone/>
            </a:pPr>
            <a:r>
              <a:rPr lang="en-GB" sz="1100" b="1">
                <a:solidFill>
                  <a:srgbClr val="222222"/>
                </a:solidFill>
                <a:highlight>
                  <a:srgbClr val="FFFFFF"/>
                </a:highlight>
              </a:rPr>
              <a:t>PHYSICAL FACTORS FOR GREATER LONDON BEING DENSELY POPULATED</a:t>
            </a:r>
            <a:endParaRPr sz="1100" b="1">
              <a:solidFill>
                <a:srgbClr val="222222"/>
              </a:solidFill>
              <a:highlight>
                <a:srgbClr val="FFFFFF"/>
              </a:highlight>
            </a:endParaRPr>
          </a:p>
          <a:p>
            <a:pPr marL="0" lvl="0" indent="0" algn="l" rtl="0">
              <a:lnSpc>
                <a:spcPct val="115000"/>
              </a:lnSpc>
              <a:spcBef>
                <a:spcPts val="1100"/>
              </a:spcBef>
              <a:spcAft>
                <a:spcPts val="0"/>
              </a:spcAft>
              <a:buNone/>
            </a:pPr>
            <a:r>
              <a:rPr lang="en-GB" sz="1100" b="1">
                <a:solidFill>
                  <a:schemeClr val="dk1"/>
                </a:solidFill>
                <a:highlight>
                  <a:srgbClr val="FFFFFF"/>
                </a:highlight>
              </a:rPr>
              <a:t>London is located on the River Thames: </a:t>
            </a:r>
            <a:r>
              <a:rPr lang="en-GB" sz="1100">
                <a:solidFill>
                  <a:schemeClr val="dk1"/>
                </a:solidFill>
                <a:highlight>
                  <a:srgbClr val="FFFFFF"/>
                </a:highlight>
              </a:rPr>
              <a:t>Historically, the river was used for drinking, washing and waste and is one of the reasons the city was established in this location. The river became increasingly important for transporting raw materials and manufactured goods</a:t>
            </a:r>
            <a:endParaRPr sz="1100">
              <a:solidFill>
                <a:schemeClr val="dk1"/>
              </a:solidFill>
              <a:highlight>
                <a:srgbClr val="FFFFFF"/>
              </a:highlight>
            </a:endParaRPr>
          </a:p>
          <a:p>
            <a:pPr marL="0" lvl="0" indent="0" algn="l" rtl="0">
              <a:lnSpc>
                <a:spcPct val="115000"/>
              </a:lnSpc>
              <a:spcBef>
                <a:spcPts val="1100"/>
              </a:spcBef>
              <a:spcAft>
                <a:spcPts val="0"/>
              </a:spcAft>
              <a:buNone/>
            </a:pPr>
            <a:r>
              <a:rPr lang="en-GB" sz="1100" b="1">
                <a:solidFill>
                  <a:schemeClr val="dk1"/>
                </a:solidFill>
                <a:highlight>
                  <a:srgbClr val="FFFFFF"/>
                </a:highlight>
              </a:rPr>
              <a:t>London is located on flat land, </a:t>
            </a:r>
            <a:r>
              <a:rPr lang="en-GB" sz="1100">
                <a:solidFill>
                  <a:schemeClr val="dk1"/>
                </a:solidFill>
                <a:highlight>
                  <a:srgbClr val="FFFFFF"/>
                </a:highlight>
              </a:rPr>
              <a:t>making it easy to build houses and offices.</a:t>
            </a:r>
            <a:endParaRPr sz="1100">
              <a:solidFill>
                <a:schemeClr val="dk1"/>
              </a:solidFill>
              <a:highlight>
                <a:srgbClr val="FFFFFF"/>
              </a:highlight>
            </a:endParaRPr>
          </a:p>
          <a:p>
            <a:pPr marL="0" lvl="0" indent="0" algn="l" rtl="0">
              <a:lnSpc>
                <a:spcPct val="115000"/>
              </a:lnSpc>
              <a:spcBef>
                <a:spcPts val="1100"/>
              </a:spcBef>
              <a:spcAft>
                <a:spcPts val="1100"/>
              </a:spcAft>
              <a:buNone/>
            </a:pPr>
            <a:r>
              <a:rPr lang="en-GB" sz="1100" b="1">
                <a:solidFill>
                  <a:schemeClr val="dk1"/>
                </a:solidFill>
                <a:highlight>
                  <a:srgbClr val="FFFFFF"/>
                </a:highlight>
              </a:rPr>
              <a:t>London experiences mild weather:</a:t>
            </a:r>
            <a:r>
              <a:rPr lang="en-GB" sz="1100">
                <a:solidFill>
                  <a:schemeClr val="dk1"/>
                </a:solidFill>
                <a:highlight>
                  <a:srgbClr val="FFFFFF"/>
                </a:highlight>
              </a:rPr>
              <a:t> This, along with an absence of natural disasters in the area makes it a relatively safe place to live.</a:t>
            </a:r>
            <a:endParaRPr sz="1100">
              <a:solidFill>
                <a:schemeClr val="dk1"/>
              </a:solidFill>
              <a:highlight>
                <a:srgbClr val="FFFFFF"/>
              </a:highlight>
            </a:endParaRPr>
          </a:p>
        </p:txBody>
      </p:sp>
      <p:sp>
        <p:nvSpPr>
          <p:cNvPr id="84" name="Google Shape;84;p16"/>
          <p:cNvSpPr txBox="1"/>
          <p:nvPr/>
        </p:nvSpPr>
        <p:spPr>
          <a:xfrm>
            <a:off x="4572000" y="952525"/>
            <a:ext cx="4465500" cy="4135800"/>
          </a:xfrm>
          <a:prstGeom prst="rect">
            <a:avLst/>
          </a:prstGeom>
          <a:noFill/>
          <a:ln w="19050" cap="flat" cmpd="sng">
            <a:solidFill>
              <a:srgbClr val="6AA84F"/>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0000"/>
              </a:lnSpc>
              <a:spcBef>
                <a:spcPts val="2600"/>
              </a:spcBef>
              <a:spcAft>
                <a:spcPts val="0"/>
              </a:spcAft>
              <a:buNone/>
            </a:pPr>
            <a:r>
              <a:rPr lang="en-GB" sz="1100" b="1">
                <a:solidFill>
                  <a:schemeClr val="dk1"/>
                </a:solidFill>
                <a:highlight>
                  <a:srgbClr val="FFFFFF"/>
                </a:highlight>
              </a:rPr>
              <a:t>HUMAN FACTORS FOR GREATER LONDON BEING DENSELY POPULATED</a:t>
            </a:r>
            <a:endParaRPr sz="1100" b="1">
              <a:solidFill>
                <a:schemeClr val="dk1"/>
              </a:solidFill>
              <a:highlight>
                <a:srgbClr val="FFFFFF"/>
              </a:highlight>
            </a:endParaRPr>
          </a:p>
          <a:p>
            <a:pPr marL="0" lvl="0" indent="0" algn="l" rtl="0">
              <a:lnSpc>
                <a:spcPct val="110000"/>
              </a:lnSpc>
              <a:spcBef>
                <a:spcPts val="800"/>
              </a:spcBef>
              <a:spcAft>
                <a:spcPts val="0"/>
              </a:spcAft>
              <a:buNone/>
            </a:pPr>
            <a:r>
              <a:rPr lang="en-GB" sz="1100" b="1">
                <a:solidFill>
                  <a:schemeClr val="dk1"/>
                </a:solidFill>
                <a:highlight>
                  <a:srgbClr val="FFFFFF"/>
                </a:highlight>
              </a:rPr>
              <a:t>Economic factors:</a:t>
            </a:r>
            <a:r>
              <a:rPr lang="en-GB" sz="1100">
                <a:solidFill>
                  <a:schemeClr val="dk1"/>
                </a:solidFill>
                <a:highlight>
                  <a:srgbClr val="FFFFFF"/>
                </a:highlight>
              </a:rPr>
              <a:t> London is an important global centre for finance and trade. These sectors, along with tourism, provide many jobs. </a:t>
            </a:r>
            <a:r>
              <a:rPr lang="en-GB" sz="1100" b="1">
                <a:solidFill>
                  <a:schemeClr val="dk1"/>
                </a:solidFill>
                <a:highlight>
                  <a:srgbClr val="FFFFFF"/>
                </a:highlight>
              </a:rPr>
              <a:t>The city has an excellent communications infrastructure, </a:t>
            </a:r>
            <a:r>
              <a:rPr lang="en-GB" sz="1100">
                <a:solidFill>
                  <a:schemeClr val="dk1"/>
                </a:solidFill>
                <a:highlight>
                  <a:srgbClr val="FFFFFF"/>
                </a:highlight>
              </a:rPr>
              <a:t>particularly with regards to internet access and mobile phone provision. </a:t>
            </a:r>
            <a:r>
              <a:rPr lang="en-GB" sz="1100" b="1">
                <a:solidFill>
                  <a:schemeClr val="dk1"/>
                </a:solidFill>
                <a:highlight>
                  <a:srgbClr val="FFFFFF"/>
                </a:highlight>
              </a:rPr>
              <a:t>London has an effective integrated transport infrastructure </a:t>
            </a:r>
            <a:r>
              <a:rPr lang="en-GB" sz="1100">
                <a:solidFill>
                  <a:schemeClr val="dk1"/>
                </a:solidFill>
                <a:highlight>
                  <a:srgbClr val="FFFFFF"/>
                </a:highlight>
              </a:rPr>
              <a:t>which, along with a number of local airports, makes it very accessible.</a:t>
            </a:r>
            <a:endParaRPr sz="1100">
              <a:solidFill>
                <a:schemeClr val="dk1"/>
              </a:solidFill>
              <a:highlight>
                <a:srgbClr val="FFFFFF"/>
              </a:highlight>
            </a:endParaRPr>
          </a:p>
          <a:p>
            <a:pPr marL="0" lvl="0" indent="0" algn="l" rtl="0">
              <a:lnSpc>
                <a:spcPct val="110000"/>
              </a:lnSpc>
              <a:spcBef>
                <a:spcPts val="2000"/>
              </a:spcBef>
              <a:spcAft>
                <a:spcPts val="0"/>
              </a:spcAft>
              <a:buNone/>
            </a:pPr>
            <a:r>
              <a:rPr lang="en-GB" sz="1100" b="1">
                <a:solidFill>
                  <a:schemeClr val="dk1"/>
                </a:solidFill>
                <a:highlight>
                  <a:srgbClr val="FFFFFF"/>
                </a:highlight>
              </a:rPr>
              <a:t>Social factors: </a:t>
            </a:r>
            <a:r>
              <a:rPr lang="en-GB" sz="1100">
                <a:solidFill>
                  <a:schemeClr val="dk1"/>
                </a:solidFill>
                <a:highlight>
                  <a:srgbClr val="FFFFFF"/>
                </a:highlight>
              </a:rPr>
              <a:t>Crime rates are relatively low compared to other major cities around the world. Education and health care provision in London is very good, which attracts people to the area.</a:t>
            </a:r>
            <a:endParaRPr sz="1100">
              <a:solidFill>
                <a:schemeClr val="dk1"/>
              </a:solidFill>
              <a:highlight>
                <a:srgbClr val="FFFFFF"/>
              </a:highlight>
            </a:endParaRPr>
          </a:p>
          <a:p>
            <a:pPr marL="0" lvl="0" indent="0" algn="l" rtl="0">
              <a:lnSpc>
                <a:spcPct val="110000"/>
              </a:lnSpc>
              <a:spcBef>
                <a:spcPts val="2000"/>
              </a:spcBef>
              <a:spcAft>
                <a:spcPts val="600"/>
              </a:spcAft>
              <a:buNone/>
            </a:pPr>
            <a:r>
              <a:rPr lang="en-GB" sz="1100" b="1">
                <a:solidFill>
                  <a:schemeClr val="dk1"/>
                </a:solidFill>
                <a:highlight>
                  <a:srgbClr val="FFFFFF"/>
                </a:highlight>
              </a:rPr>
              <a:t>Political factors: </a:t>
            </a:r>
            <a:r>
              <a:rPr lang="en-GB" sz="1100">
                <a:solidFill>
                  <a:schemeClr val="dk1"/>
                </a:solidFill>
                <a:highlight>
                  <a:srgbClr val="FFFFFF"/>
                </a:highlight>
              </a:rPr>
              <a:t>The British Government offers a range of incentives including building grants, housing schemes and transport infrastructure schemes. This encourages business to the area, creating jobs and encouraging people to the area. Public services such as education, transport, parks and other amenities are good in London which encourages people to the area.</a:t>
            </a:r>
            <a:endParaRPr sz="1100">
              <a:solidFill>
                <a:schemeClr val="dk1"/>
              </a:solidFill>
              <a:highlight>
                <a:srgbClr val="FFFFFF"/>
              </a:highlight>
            </a:endParaRPr>
          </a:p>
        </p:txBody>
      </p:sp>
      <p:pic>
        <p:nvPicPr>
          <p:cNvPr id="85" name="Google Shape;85;p16"/>
          <p:cNvPicPr preferRelativeResize="0"/>
          <p:nvPr/>
        </p:nvPicPr>
        <p:blipFill rotWithShape="1">
          <a:blip r:embed="rId3">
            <a:alphaModFix/>
          </a:blip>
          <a:srcRect r="5873" b="18500"/>
          <a:stretch/>
        </p:blipFill>
        <p:spPr>
          <a:xfrm>
            <a:off x="67325" y="2957350"/>
            <a:ext cx="1703400" cy="205717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762</Words>
  <Application>Microsoft Office PowerPoint</Application>
  <PresentationFormat>On-screen Show (16:9)</PresentationFormat>
  <Paragraphs>37</Paragraphs>
  <Slides>4</Slides>
  <Notes>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vt:i4>
      </vt:variant>
    </vt:vector>
  </HeadingPairs>
  <TitlesOfParts>
    <vt:vector size="6" baseType="lpstr">
      <vt:lpstr>Arial</vt:lpstr>
      <vt:lpstr>Simple Light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Louise Stanier</cp:lastModifiedBy>
  <cp:revision>1</cp:revision>
  <dcterms:modified xsi:type="dcterms:W3CDTF">2024-09-16T11:32:53Z</dcterms:modified>
</cp:coreProperties>
</file>