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7"/>
  </p:notesMasterIdLst>
  <p:sldIdLst>
    <p:sldId id="270" r:id="rId3"/>
    <p:sldId id="256" r:id="rId4"/>
    <p:sldId id="271" r:id="rId5"/>
    <p:sldId id="273" r:id="rId6"/>
    <p:sldId id="272" r:id="rId7"/>
    <p:sldId id="274" r:id="rId8"/>
    <p:sldId id="275" r:id="rId9"/>
    <p:sldId id="276" r:id="rId10"/>
    <p:sldId id="277" r:id="rId11"/>
    <p:sldId id="278" r:id="rId12"/>
    <p:sldId id="279" r:id="rId13"/>
    <p:sldId id="280" r:id="rId14"/>
    <p:sldId id="281" r:id="rId15"/>
    <p:sldId id="282" r:id="rId16"/>
    <p:sldId id="283" r:id="rId17"/>
    <p:sldId id="285" r:id="rId18"/>
    <p:sldId id="284" r:id="rId19"/>
    <p:sldId id="286" r:id="rId20"/>
    <p:sldId id="287" r:id="rId21"/>
    <p:sldId id="288" r:id="rId22"/>
    <p:sldId id="289" r:id="rId23"/>
    <p:sldId id="290" r:id="rId24"/>
    <p:sldId id="291" r:id="rId25"/>
    <p:sldId id="29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834" autoAdjust="0"/>
  </p:normalViewPr>
  <p:slideViewPr>
    <p:cSldViewPr snapToGrid="0">
      <p:cViewPr>
        <p:scale>
          <a:sx n="66" d="100"/>
          <a:sy n="66" d="100"/>
        </p:scale>
        <p:origin x="1157" y="25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E7EE67-1622-46E9-9E71-DC4F246E1EC7}" type="datetimeFigureOut">
              <a:rPr lang="en-GB" smtClean="0"/>
              <a:t>07/08/2019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4EABB9-CB66-48A8-8192-345905811073}" type="slidenum">
              <a:rPr lang="en-GB" smtClean="0"/>
              <a:t>‹#›</a:t>
            </a:fld>
            <a:endParaRPr lang="en-GB"/>
          </a:p>
        </p:txBody>
      </p:sp>
    </p:spTree>
    <p:extLst>
      <p:ext uri="{BB962C8B-B14F-4D97-AF65-F5344CB8AC3E}">
        <p14:creationId xmlns:p14="http://schemas.microsoft.com/office/powerpoint/2010/main" val="172071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Fair use, https://en.wikipedia.org/w/index.php?curid=12577221</a:t>
            </a:r>
          </a:p>
        </p:txBody>
      </p:sp>
      <p:sp>
        <p:nvSpPr>
          <p:cNvPr id="4" name="Slide Number Placeholder 3"/>
          <p:cNvSpPr>
            <a:spLocks noGrp="1"/>
          </p:cNvSpPr>
          <p:nvPr>
            <p:ph type="sldNum" sz="quarter" idx="5"/>
          </p:nvPr>
        </p:nvSpPr>
        <p:spPr/>
        <p:txBody>
          <a:bodyPr/>
          <a:lstStyle/>
          <a:p>
            <a:fld id="{8A4EABB9-CB66-48A8-8192-345905811073}" type="slidenum">
              <a:rPr lang="en-GB" smtClean="0"/>
              <a:t>1</a:t>
            </a:fld>
            <a:endParaRPr lang="en-GB"/>
          </a:p>
        </p:txBody>
      </p:sp>
    </p:spTree>
    <p:extLst>
      <p:ext uri="{BB962C8B-B14F-4D97-AF65-F5344CB8AC3E}">
        <p14:creationId xmlns:p14="http://schemas.microsoft.com/office/powerpoint/2010/main" val="3090162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0E5E29-2CAD-4B39-BE34-DC68F0C913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108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35536B-528E-4E49-85AD-78DA38E8E033}" type="datetimeFigureOut">
              <a:rPr lang="en-GB" smtClean="0"/>
              <a:t>07/08/2019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703BC9-3432-454D-957C-E2A7688C071C}" type="slidenum">
              <a:rPr lang="en-GB" smtClean="0"/>
              <a:t>‹#›</a:t>
            </a:fld>
            <a:endParaRPr lang="en-GB"/>
          </a:p>
        </p:txBody>
      </p:sp>
    </p:spTree>
    <p:extLst>
      <p:ext uri="{BB962C8B-B14F-4D97-AF65-F5344CB8AC3E}">
        <p14:creationId xmlns:p14="http://schemas.microsoft.com/office/powerpoint/2010/main" val="1842473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35536B-528E-4E49-85AD-78DA38E8E033}" type="datetimeFigureOut">
              <a:rPr lang="en-GB" smtClean="0"/>
              <a:t>07/08/2019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703BC9-3432-454D-957C-E2A7688C071C}" type="slidenum">
              <a:rPr lang="en-GB" smtClean="0"/>
              <a:t>‹#›</a:t>
            </a:fld>
            <a:endParaRPr lang="en-GB"/>
          </a:p>
        </p:txBody>
      </p:sp>
    </p:spTree>
    <p:extLst>
      <p:ext uri="{BB962C8B-B14F-4D97-AF65-F5344CB8AC3E}">
        <p14:creationId xmlns:p14="http://schemas.microsoft.com/office/powerpoint/2010/main" val="1342233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35536B-528E-4E49-85AD-78DA38E8E033}" type="datetimeFigureOut">
              <a:rPr lang="en-GB" smtClean="0"/>
              <a:t>07/08/2019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703BC9-3432-454D-957C-E2A7688C071C}" type="slidenum">
              <a:rPr lang="en-GB" smtClean="0"/>
              <a:t>‹#›</a:t>
            </a:fld>
            <a:endParaRPr lang="en-GB"/>
          </a:p>
        </p:txBody>
      </p:sp>
    </p:spTree>
    <p:extLst>
      <p:ext uri="{BB962C8B-B14F-4D97-AF65-F5344CB8AC3E}">
        <p14:creationId xmlns:p14="http://schemas.microsoft.com/office/powerpoint/2010/main" val="510100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29624"/>
            <a:ext cx="7772400" cy="1470262"/>
          </a:xfrm>
        </p:spPr>
        <p:txBody>
          <a:bodyPr/>
          <a:lstStyle/>
          <a:p>
            <a:r>
              <a:rPr lang="en-US"/>
              <a:t>Click to edit Master title style</a:t>
            </a:r>
          </a:p>
        </p:txBody>
      </p:sp>
      <p:sp>
        <p:nvSpPr>
          <p:cNvPr id="3" name="Subtitle 2"/>
          <p:cNvSpPr>
            <a:spLocks noGrp="1"/>
          </p:cNvSpPr>
          <p:nvPr>
            <p:ph type="subTitle" idx="1"/>
          </p:nvPr>
        </p:nvSpPr>
        <p:spPr>
          <a:xfrm>
            <a:off x="1371600" y="3886845"/>
            <a:ext cx="6400800" cy="1752385"/>
          </a:xfrm>
        </p:spPr>
        <p:txBody>
          <a:bodyPr/>
          <a:lstStyle>
            <a:lvl1pPr marL="0" indent="0" algn="ctr">
              <a:buNone/>
              <a:defRPr/>
            </a:lvl1pPr>
            <a:lvl2pPr marL="464287" indent="0" algn="ctr">
              <a:buNone/>
              <a:defRPr/>
            </a:lvl2pPr>
            <a:lvl3pPr marL="928573" indent="0" algn="ctr">
              <a:buNone/>
              <a:defRPr/>
            </a:lvl3pPr>
            <a:lvl4pPr marL="1392860" indent="0" algn="ctr">
              <a:buNone/>
              <a:defRPr/>
            </a:lvl4pPr>
            <a:lvl5pPr marL="1857146" indent="0" algn="ctr">
              <a:buNone/>
              <a:defRPr/>
            </a:lvl5pPr>
            <a:lvl6pPr marL="2321433" indent="0" algn="ctr">
              <a:buNone/>
              <a:defRPr/>
            </a:lvl6pPr>
            <a:lvl7pPr marL="2785720" indent="0" algn="ctr">
              <a:buNone/>
              <a:defRPr/>
            </a:lvl7pPr>
            <a:lvl8pPr marL="3250006" indent="0" algn="ctr">
              <a:buNone/>
              <a:defRPr/>
            </a:lvl8pPr>
            <a:lvl9pPr marL="3714293"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3E821B2-3290-4A6E-BED9-CF71ACB2C5F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A61594E-F50A-4236-A4F1-2EE629BBEDD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2019064-59CC-4EED-8E7D-8F5947971206}"/>
              </a:ext>
            </a:extLst>
          </p:cNvPr>
          <p:cNvSpPr>
            <a:spLocks noGrp="1" noChangeArrowheads="1"/>
          </p:cNvSpPr>
          <p:nvPr>
            <p:ph type="sldNum" sz="quarter" idx="12"/>
          </p:nvPr>
        </p:nvSpPr>
        <p:spPr>
          <a:ln/>
        </p:spPr>
        <p:txBody>
          <a:bodyPr/>
          <a:lstStyle>
            <a:lvl1pPr>
              <a:defRPr/>
            </a:lvl1pPr>
          </a:lstStyle>
          <a:p>
            <a:pPr>
              <a:defRPr/>
            </a:pPr>
            <a:fld id="{1A20D050-4F41-45E7-BC75-ED5779EE48D1}" type="slidenum">
              <a:rPr lang="en-GB" altLang="en-US"/>
              <a:pPr>
                <a:defRPr/>
              </a:pPr>
              <a:t>‹#›</a:t>
            </a:fld>
            <a:endParaRPr lang="en-GB" altLang="en-US"/>
          </a:p>
        </p:txBody>
      </p:sp>
    </p:spTree>
    <p:extLst>
      <p:ext uri="{BB962C8B-B14F-4D97-AF65-F5344CB8AC3E}">
        <p14:creationId xmlns:p14="http://schemas.microsoft.com/office/powerpoint/2010/main" val="3374974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92778FB-B08D-445D-92FE-FA4FB1BF5B7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D1D742DD-8079-418D-8D90-0F23581A957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5776D8A-908A-4CD7-9DF7-E09401FB720D}"/>
              </a:ext>
            </a:extLst>
          </p:cNvPr>
          <p:cNvSpPr>
            <a:spLocks noGrp="1" noChangeArrowheads="1"/>
          </p:cNvSpPr>
          <p:nvPr>
            <p:ph type="sldNum" sz="quarter" idx="12"/>
          </p:nvPr>
        </p:nvSpPr>
        <p:spPr>
          <a:ln/>
        </p:spPr>
        <p:txBody>
          <a:bodyPr/>
          <a:lstStyle>
            <a:lvl1pPr>
              <a:defRPr/>
            </a:lvl1pPr>
          </a:lstStyle>
          <a:p>
            <a:pPr>
              <a:defRPr/>
            </a:pPr>
            <a:fld id="{A9339663-0D6A-483E-BFAF-641FC423F1DD}" type="slidenum">
              <a:rPr lang="en-GB" altLang="en-US"/>
              <a:pPr>
                <a:defRPr/>
              </a:pPr>
              <a:t>‹#›</a:t>
            </a:fld>
            <a:endParaRPr lang="en-GB" altLang="en-US"/>
          </a:p>
        </p:txBody>
      </p:sp>
    </p:spTree>
    <p:extLst>
      <p:ext uri="{BB962C8B-B14F-4D97-AF65-F5344CB8AC3E}">
        <p14:creationId xmlns:p14="http://schemas.microsoft.com/office/powerpoint/2010/main" val="1307123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996" y="4407563"/>
            <a:ext cx="7772400" cy="1360638"/>
          </a:xfrm>
        </p:spPr>
        <p:txBody>
          <a:bodyPr anchor="t"/>
          <a:lstStyle>
            <a:lvl1pPr algn="l">
              <a:defRPr sz="4062" b="1" cap="all"/>
            </a:lvl1pPr>
          </a:lstStyle>
          <a:p>
            <a:r>
              <a:rPr lang="en-US"/>
              <a:t>Click to edit Master title style</a:t>
            </a:r>
          </a:p>
        </p:txBody>
      </p:sp>
      <p:sp>
        <p:nvSpPr>
          <p:cNvPr id="3" name="Text Placeholder 2"/>
          <p:cNvSpPr>
            <a:spLocks noGrp="1"/>
          </p:cNvSpPr>
          <p:nvPr>
            <p:ph type="body" idx="1"/>
          </p:nvPr>
        </p:nvSpPr>
        <p:spPr>
          <a:xfrm>
            <a:off x="721996" y="2906671"/>
            <a:ext cx="7772400" cy="1500892"/>
          </a:xfrm>
        </p:spPr>
        <p:txBody>
          <a:bodyPr anchor="b"/>
          <a:lstStyle>
            <a:lvl1pPr marL="0" indent="0">
              <a:buNone/>
              <a:defRPr sz="2031"/>
            </a:lvl1pPr>
            <a:lvl2pPr marL="464287" indent="0">
              <a:buNone/>
              <a:defRPr sz="1828"/>
            </a:lvl2pPr>
            <a:lvl3pPr marL="928573" indent="0">
              <a:buNone/>
              <a:defRPr sz="1625"/>
            </a:lvl3pPr>
            <a:lvl4pPr marL="1392860" indent="0">
              <a:buNone/>
              <a:defRPr sz="1422"/>
            </a:lvl4pPr>
            <a:lvl5pPr marL="1857146" indent="0">
              <a:buNone/>
              <a:defRPr sz="1422"/>
            </a:lvl5pPr>
            <a:lvl6pPr marL="2321433" indent="0">
              <a:buNone/>
              <a:defRPr sz="1422"/>
            </a:lvl6pPr>
            <a:lvl7pPr marL="2785720" indent="0">
              <a:buNone/>
              <a:defRPr sz="1422"/>
            </a:lvl7pPr>
            <a:lvl8pPr marL="3250006" indent="0">
              <a:buNone/>
              <a:defRPr sz="1422"/>
            </a:lvl8pPr>
            <a:lvl9pPr marL="3714293" indent="0">
              <a:buNone/>
              <a:defRPr sz="1422"/>
            </a:lvl9pPr>
          </a:lstStyle>
          <a:p>
            <a:pPr lvl="0"/>
            <a:r>
              <a:rPr lang="en-US"/>
              <a:t>Click to edit Master text styles</a:t>
            </a:r>
          </a:p>
        </p:txBody>
      </p:sp>
      <p:sp>
        <p:nvSpPr>
          <p:cNvPr id="4" name="Rectangle 4">
            <a:extLst>
              <a:ext uri="{FF2B5EF4-FFF2-40B4-BE49-F238E27FC236}">
                <a16:creationId xmlns:a16="http://schemas.microsoft.com/office/drawing/2014/main" id="{260D92E3-C4DB-494E-9B6D-64B81086377B}"/>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1B52F22-4547-40EC-B38B-41CCB140001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9A13D21-DEA9-4333-BCEF-BC6FA05B0B64}"/>
              </a:ext>
            </a:extLst>
          </p:cNvPr>
          <p:cNvSpPr>
            <a:spLocks noGrp="1" noChangeArrowheads="1"/>
          </p:cNvSpPr>
          <p:nvPr>
            <p:ph type="sldNum" sz="quarter" idx="12"/>
          </p:nvPr>
        </p:nvSpPr>
        <p:spPr>
          <a:ln/>
        </p:spPr>
        <p:txBody>
          <a:bodyPr/>
          <a:lstStyle>
            <a:lvl1pPr>
              <a:defRPr/>
            </a:lvl1pPr>
          </a:lstStyle>
          <a:p>
            <a:pPr>
              <a:defRPr/>
            </a:pPr>
            <a:fld id="{4ED63125-18D2-4D08-8C6E-BFCEE5906C80}" type="slidenum">
              <a:rPr lang="en-GB" altLang="en-US"/>
              <a:pPr>
                <a:defRPr/>
              </a:pPr>
              <a:t>‹#›</a:t>
            </a:fld>
            <a:endParaRPr lang="en-GB" altLang="en-US"/>
          </a:p>
        </p:txBody>
      </p:sp>
    </p:spTree>
    <p:extLst>
      <p:ext uri="{BB962C8B-B14F-4D97-AF65-F5344CB8AC3E}">
        <p14:creationId xmlns:p14="http://schemas.microsoft.com/office/powerpoint/2010/main" val="4168872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845"/>
            <a:ext cx="4023360" cy="4525248"/>
          </a:xfrm>
        </p:spPr>
        <p:txBody>
          <a:bodyPr/>
          <a:lstStyle>
            <a:lvl1pPr>
              <a:defRPr sz="2843"/>
            </a:lvl1pPr>
            <a:lvl2pPr>
              <a:defRPr sz="2437"/>
            </a:lvl2pPr>
            <a:lvl3pPr>
              <a:defRPr sz="2031"/>
            </a:lvl3pPr>
            <a:lvl4pPr>
              <a:defRPr sz="1828"/>
            </a:lvl4pPr>
            <a:lvl5pPr>
              <a:defRPr sz="1828"/>
            </a:lvl5pPr>
            <a:lvl6pPr>
              <a:defRPr sz="1828"/>
            </a:lvl6pPr>
            <a:lvl7pPr>
              <a:defRPr sz="1828"/>
            </a:lvl7pPr>
            <a:lvl8pPr>
              <a:defRPr sz="1828"/>
            </a:lvl8pPr>
            <a:lvl9pPr>
              <a:defRPr sz="18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600845"/>
            <a:ext cx="4023360" cy="4525248"/>
          </a:xfrm>
        </p:spPr>
        <p:txBody>
          <a:bodyPr/>
          <a:lstStyle>
            <a:lvl1pPr>
              <a:defRPr sz="2843"/>
            </a:lvl1pPr>
            <a:lvl2pPr>
              <a:defRPr sz="2437"/>
            </a:lvl2pPr>
            <a:lvl3pPr>
              <a:defRPr sz="2031"/>
            </a:lvl3pPr>
            <a:lvl4pPr>
              <a:defRPr sz="1828"/>
            </a:lvl4pPr>
            <a:lvl5pPr>
              <a:defRPr sz="1828"/>
            </a:lvl5pPr>
            <a:lvl6pPr>
              <a:defRPr sz="1828"/>
            </a:lvl6pPr>
            <a:lvl7pPr>
              <a:defRPr sz="1828"/>
            </a:lvl7pPr>
            <a:lvl8pPr>
              <a:defRPr sz="1828"/>
            </a:lvl8pPr>
            <a:lvl9pPr>
              <a:defRPr sz="18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B7B010F-F7DD-47E0-9251-433D798C865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E38A6F19-6063-44A4-B73C-BA9BC89EFCE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247E6E0-A05D-4D9C-92C3-047C5DC7A311}"/>
              </a:ext>
            </a:extLst>
          </p:cNvPr>
          <p:cNvSpPr>
            <a:spLocks noGrp="1" noChangeArrowheads="1"/>
          </p:cNvSpPr>
          <p:nvPr>
            <p:ph type="sldNum" sz="quarter" idx="12"/>
          </p:nvPr>
        </p:nvSpPr>
        <p:spPr>
          <a:ln/>
        </p:spPr>
        <p:txBody>
          <a:bodyPr/>
          <a:lstStyle>
            <a:lvl1pPr>
              <a:defRPr/>
            </a:lvl1pPr>
          </a:lstStyle>
          <a:p>
            <a:pPr>
              <a:defRPr/>
            </a:pPr>
            <a:fld id="{965927FB-3489-4A62-8870-8F7E3C17DE8A}" type="slidenum">
              <a:rPr lang="en-GB" altLang="en-US"/>
              <a:pPr>
                <a:defRPr/>
              </a:pPr>
              <a:t>‹#›</a:t>
            </a:fld>
            <a:endParaRPr lang="en-GB" altLang="en-US"/>
          </a:p>
        </p:txBody>
      </p:sp>
    </p:spTree>
    <p:extLst>
      <p:ext uri="{BB962C8B-B14F-4D97-AF65-F5344CB8AC3E}">
        <p14:creationId xmlns:p14="http://schemas.microsoft.com/office/powerpoint/2010/main" val="2221776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4748"/>
            <a:ext cx="4040506" cy="640016"/>
          </a:xfrm>
        </p:spPr>
        <p:txBody>
          <a:bodyPr anchor="b"/>
          <a:lstStyle>
            <a:lvl1pPr marL="0" indent="0">
              <a:buNone/>
              <a:defRPr sz="2437" b="1"/>
            </a:lvl1pPr>
            <a:lvl2pPr marL="464287" indent="0">
              <a:buNone/>
              <a:defRPr sz="2031" b="1"/>
            </a:lvl2pPr>
            <a:lvl3pPr marL="928573" indent="0">
              <a:buNone/>
              <a:defRPr sz="1828" b="1"/>
            </a:lvl3pPr>
            <a:lvl4pPr marL="1392860" indent="0">
              <a:buNone/>
              <a:defRPr sz="1625" b="1"/>
            </a:lvl4pPr>
            <a:lvl5pPr marL="1857146" indent="0">
              <a:buNone/>
              <a:defRPr sz="1625" b="1"/>
            </a:lvl5pPr>
            <a:lvl6pPr marL="2321433" indent="0">
              <a:buNone/>
              <a:defRPr sz="1625" b="1"/>
            </a:lvl6pPr>
            <a:lvl7pPr marL="2785720" indent="0">
              <a:buNone/>
              <a:defRPr sz="1625" b="1"/>
            </a:lvl7pPr>
            <a:lvl8pPr marL="3250006" indent="0">
              <a:buNone/>
              <a:defRPr sz="1625" b="1"/>
            </a:lvl8pPr>
            <a:lvl9pPr marL="3714293" indent="0">
              <a:buNone/>
              <a:defRPr sz="1625" b="1"/>
            </a:lvl9pPr>
          </a:lstStyle>
          <a:p>
            <a:pPr lvl="0"/>
            <a:r>
              <a:rPr lang="en-US"/>
              <a:t>Click to edit Master text styles</a:t>
            </a:r>
          </a:p>
        </p:txBody>
      </p:sp>
      <p:sp>
        <p:nvSpPr>
          <p:cNvPr id="4" name="Content Placeholder 3"/>
          <p:cNvSpPr>
            <a:spLocks noGrp="1"/>
          </p:cNvSpPr>
          <p:nvPr>
            <p:ph sz="half" idx="2"/>
          </p:nvPr>
        </p:nvSpPr>
        <p:spPr>
          <a:xfrm>
            <a:off x="457200" y="2174763"/>
            <a:ext cx="4040506" cy="3951330"/>
          </a:xfrm>
        </p:spPr>
        <p:txBody>
          <a:bodyPr/>
          <a:lstStyle>
            <a:lvl1pPr>
              <a:defRPr sz="2437"/>
            </a:lvl1pPr>
            <a:lvl2pPr>
              <a:defRPr sz="2031"/>
            </a:lvl2pPr>
            <a:lvl3pPr>
              <a:defRPr sz="1828"/>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392" y="1534748"/>
            <a:ext cx="4042410" cy="640016"/>
          </a:xfrm>
        </p:spPr>
        <p:txBody>
          <a:bodyPr anchor="b"/>
          <a:lstStyle>
            <a:lvl1pPr marL="0" indent="0">
              <a:buNone/>
              <a:defRPr sz="2437" b="1"/>
            </a:lvl1pPr>
            <a:lvl2pPr marL="464287" indent="0">
              <a:buNone/>
              <a:defRPr sz="2031" b="1"/>
            </a:lvl2pPr>
            <a:lvl3pPr marL="928573" indent="0">
              <a:buNone/>
              <a:defRPr sz="1828" b="1"/>
            </a:lvl3pPr>
            <a:lvl4pPr marL="1392860" indent="0">
              <a:buNone/>
              <a:defRPr sz="1625" b="1"/>
            </a:lvl4pPr>
            <a:lvl5pPr marL="1857146" indent="0">
              <a:buNone/>
              <a:defRPr sz="1625" b="1"/>
            </a:lvl5pPr>
            <a:lvl6pPr marL="2321433" indent="0">
              <a:buNone/>
              <a:defRPr sz="1625" b="1"/>
            </a:lvl6pPr>
            <a:lvl7pPr marL="2785720" indent="0">
              <a:buNone/>
              <a:defRPr sz="1625" b="1"/>
            </a:lvl7pPr>
            <a:lvl8pPr marL="3250006" indent="0">
              <a:buNone/>
              <a:defRPr sz="1625" b="1"/>
            </a:lvl8pPr>
            <a:lvl9pPr marL="3714293" indent="0">
              <a:buNone/>
              <a:defRPr sz="1625" b="1"/>
            </a:lvl9pPr>
          </a:lstStyle>
          <a:p>
            <a:pPr lvl="0"/>
            <a:r>
              <a:rPr lang="en-US"/>
              <a:t>Click to edit Master text styles</a:t>
            </a:r>
          </a:p>
        </p:txBody>
      </p:sp>
      <p:sp>
        <p:nvSpPr>
          <p:cNvPr id="6" name="Content Placeholder 5"/>
          <p:cNvSpPr>
            <a:spLocks noGrp="1"/>
          </p:cNvSpPr>
          <p:nvPr>
            <p:ph sz="quarter" idx="4"/>
          </p:nvPr>
        </p:nvSpPr>
        <p:spPr>
          <a:xfrm>
            <a:off x="4644392" y="2174763"/>
            <a:ext cx="4042410" cy="3951330"/>
          </a:xfrm>
        </p:spPr>
        <p:txBody>
          <a:bodyPr/>
          <a:lstStyle>
            <a:lvl1pPr>
              <a:defRPr sz="2437"/>
            </a:lvl1pPr>
            <a:lvl2pPr>
              <a:defRPr sz="2031"/>
            </a:lvl2pPr>
            <a:lvl3pPr>
              <a:defRPr sz="1828"/>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52F8276-A82B-4A5D-A408-AA1DC1461989}"/>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D273D922-A442-4449-B869-F839AD85DE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B8BCDF6E-4556-44AB-A266-90BB2C664135}"/>
              </a:ext>
            </a:extLst>
          </p:cNvPr>
          <p:cNvSpPr>
            <a:spLocks noGrp="1" noChangeArrowheads="1"/>
          </p:cNvSpPr>
          <p:nvPr>
            <p:ph type="sldNum" sz="quarter" idx="12"/>
          </p:nvPr>
        </p:nvSpPr>
        <p:spPr>
          <a:ln/>
        </p:spPr>
        <p:txBody>
          <a:bodyPr/>
          <a:lstStyle>
            <a:lvl1pPr>
              <a:defRPr/>
            </a:lvl1pPr>
          </a:lstStyle>
          <a:p>
            <a:pPr>
              <a:defRPr/>
            </a:pPr>
            <a:fld id="{C5FDFE4A-547E-4CC7-8E2B-68FBAEF77B04}" type="slidenum">
              <a:rPr lang="en-GB" altLang="en-US"/>
              <a:pPr>
                <a:defRPr/>
              </a:pPr>
              <a:t>‹#›</a:t>
            </a:fld>
            <a:endParaRPr lang="en-GB" altLang="en-US"/>
          </a:p>
        </p:txBody>
      </p:sp>
    </p:spTree>
    <p:extLst>
      <p:ext uri="{BB962C8B-B14F-4D97-AF65-F5344CB8AC3E}">
        <p14:creationId xmlns:p14="http://schemas.microsoft.com/office/powerpoint/2010/main" val="2175730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59FDFEB-8B17-4656-B3F9-ACBB14D9ECFA}"/>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33ADF5BD-524B-4D89-82FA-E183AC87EFE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FD29903C-2B30-445A-BE4B-164E7DF244C3}"/>
              </a:ext>
            </a:extLst>
          </p:cNvPr>
          <p:cNvSpPr>
            <a:spLocks noGrp="1" noChangeArrowheads="1"/>
          </p:cNvSpPr>
          <p:nvPr>
            <p:ph type="sldNum" sz="quarter" idx="12"/>
          </p:nvPr>
        </p:nvSpPr>
        <p:spPr>
          <a:ln/>
        </p:spPr>
        <p:txBody>
          <a:bodyPr/>
          <a:lstStyle>
            <a:lvl1pPr>
              <a:defRPr/>
            </a:lvl1pPr>
          </a:lstStyle>
          <a:p>
            <a:pPr>
              <a:defRPr/>
            </a:pPr>
            <a:fld id="{7A7A395C-9BEF-4AB9-B984-AE56D3BFF520}" type="slidenum">
              <a:rPr lang="en-GB" altLang="en-US"/>
              <a:pPr>
                <a:defRPr/>
              </a:pPr>
              <a:t>‹#›</a:t>
            </a:fld>
            <a:endParaRPr lang="en-GB" altLang="en-US"/>
          </a:p>
        </p:txBody>
      </p:sp>
    </p:spTree>
    <p:extLst>
      <p:ext uri="{BB962C8B-B14F-4D97-AF65-F5344CB8AC3E}">
        <p14:creationId xmlns:p14="http://schemas.microsoft.com/office/powerpoint/2010/main" val="3728266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AF3B93D-8E5F-49CE-BFBE-AB5D02421888}"/>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1B448A0A-5F9F-4CDA-AE9F-DA6AD060E55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3F057D10-A940-4766-82B0-4A710ECED847}"/>
              </a:ext>
            </a:extLst>
          </p:cNvPr>
          <p:cNvSpPr>
            <a:spLocks noGrp="1" noChangeArrowheads="1"/>
          </p:cNvSpPr>
          <p:nvPr>
            <p:ph type="sldNum" sz="quarter" idx="12"/>
          </p:nvPr>
        </p:nvSpPr>
        <p:spPr>
          <a:ln/>
        </p:spPr>
        <p:txBody>
          <a:bodyPr/>
          <a:lstStyle>
            <a:lvl1pPr>
              <a:defRPr/>
            </a:lvl1pPr>
          </a:lstStyle>
          <a:p>
            <a:pPr>
              <a:defRPr/>
            </a:pPr>
            <a:fld id="{90FE4537-DBCC-46EE-BC33-3A6BC4148C56}" type="slidenum">
              <a:rPr lang="en-GB" altLang="en-US"/>
              <a:pPr>
                <a:defRPr/>
              </a:pPr>
              <a:t>‹#›</a:t>
            </a:fld>
            <a:endParaRPr lang="en-GB" altLang="en-US"/>
          </a:p>
        </p:txBody>
      </p:sp>
    </p:spTree>
    <p:extLst>
      <p:ext uri="{BB962C8B-B14F-4D97-AF65-F5344CB8AC3E}">
        <p14:creationId xmlns:p14="http://schemas.microsoft.com/office/powerpoint/2010/main" val="2955526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2452"/>
            <a:ext cx="3007995" cy="1162345"/>
          </a:xfrm>
        </p:spPr>
        <p:txBody>
          <a:bodyPr anchor="b"/>
          <a:lstStyle>
            <a:lvl1pPr algn="l">
              <a:defRPr sz="2031" b="1"/>
            </a:lvl1pPr>
          </a:lstStyle>
          <a:p>
            <a:r>
              <a:rPr lang="en-US"/>
              <a:t>Click to edit Master title style</a:t>
            </a:r>
          </a:p>
        </p:txBody>
      </p:sp>
      <p:sp>
        <p:nvSpPr>
          <p:cNvPr id="3" name="Content Placeholder 2"/>
          <p:cNvSpPr>
            <a:spLocks noGrp="1"/>
          </p:cNvSpPr>
          <p:nvPr>
            <p:ph idx="1"/>
          </p:nvPr>
        </p:nvSpPr>
        <p:spPr>
          <a:xfrm>
            <a:off x="3575686" y="272450"/>
            <a:ext cx="5111114" cy="5853643"/>
          </a:xfrm>
        </p:spPr>
        <p:txBody>
          <a:bodyPr/>
          <a:lstStyle>
            <a:lvl1pPr>
              <a:defRPr sz="3250"/>
            </a:lvl1pPr>
            <a:lvl2pPr>
              <a:defRPr sz="2843"/>
            </a:lvl2pPr>
            <a:lvl3pPr>
              <a:defRPr sz="2437"/>
            </a:lvl3pPr>
            <a:lvl4pPr>
              <a:defRPr sz="2031"/>
            </a:lvl4pPr>
            <a:lvl5pPr>
              <a:defRPr sz="2031"/>
            </a:lvl5pPr>
            <a:lvl6pPr>
              <a:defRPr sz="2031"/>
            </a:lvl6pPr>
            <a:lvl7pPr>
              <a:defRPr sz="2031"/>
            </a:lvl7pPr>
            <a:lvl8pPr>
              <a:defRPr sz="2031"/>
            </a:lvl8pPr>
            <a:lvl9pPr>
              <a:defRPr sz="203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4796"/>
            <a:ext cx="3007995" cy="4691298"/>
          </a:xfrm>
        </p:spPr>
        <p:txBody>
          <a:bodyPr/>
          <a:lstStyle>
            <a:lvl1pPr marL="0" indent="0">
              <a:buNone/>
              <a:defRPr sz="1422"/>
            </a:lvl1pPr>
            <a:lvl2pPr marL="464287" indent="0">
              <a:buNone/>
              <a:defRPr sz="1219"/>
            </a:lvl2pPr>
            <a:lvl3pPr marL="928573" indent="0">
              <a:buNone/>
              <a:defRPr sz="1015"/>
            </a:lvl3pPr>
            <a:lvl4pPr marL="1392860" indent="0">
              <a:buNone/>
              <a:defRPr sz="914"/>
            </a:lvl4pPr>
            <a:lvl5pPr marL="1857146" indent="0">
              <a:buNone/>
              <a:defRPr sz="914"/>
            </a:lvl5pPr>
            <a:lvl6pPr marL="2321433" indent="0">
              <a:buNone/>
              <a:defRPr sz="914"/>
            </a:lvl6pPr>
            <a:lvl7pPr marL="2785720" indent="0">
              <a:buNone/>
              <a:defRPr sz="914"/>
            </a:lvl7pPr>
            <a:lvl8pPr marL="3250006" indent="0">
              <a:buNone/>
              <a:defRPr sz="914"/>
            </a:lvl8pPr>
            <a:lvl9pPr marL="3714293" indent="0">
              <a:buNone/>
              <a:defRPr sz="914"/>
            </a:lvl9pPr>
          </a:lstStyle>
          <a:p>
            <a:pPr lvl="0"/>
            <a:r>
              <a:rPr lang="en-US"/>
              <a:t>Click to edit Master text styles</a:t>
            </a:r>
          </a:p>
        </p:txBody>
      </p:sp>
      <p:sp>
        <p:nvSpPr>
          <p:cNvPr id="5" name="Rectangle 4">
            <a:extLst>
              <a:ext uri="{FF2B5EF4-FFF2-40B4-BE49-F238E27FC236}">
                <a16:creationId xmlns:a16="http://schemas.microsoft.com/office/drawing/2014/main" id="{196FE36A-DC6B-4CF4-9C89-C0A7C77B437D}"/>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31888E3A-C439-4875-864F-C453250EE9C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67007B77-F551-4DBB-8617-3D6FFF55858F}"/>
              </a:ext>
            </a:extLst>
          </p:cNvPr>
          <p:cNvSpPr>
            <a:spLocks noGrp="1" noChangeArrowheads="1"/>
          </p:cNvSpPr>
          <p:nvPr>
            <p:ph type="sldNum" sz="quarter" idx="12"/>
          </p:nvPr>
        </p:nvSpPr>
        <p:spPr>
          <a:ln/>
        </p:spPr>
        <p:txBody>
          <a:bodyPr/>
          <a:lstStyle>
            <a:lvl1pPr>
              <a:defRPr/>
            </a:lvl1pPr>
          </a:lstStyle>
          <a:p>
            <a:pPr>
              <a:defRPr/>
            </a:pPr>
            <a:fld id="{27921331-D6A5-4027-A83C-A431495E5589}" type="slidenum">
              <a:rPr lang="en-GB" altLang="en-US"/>
              <a:pPr>
                <a:defRPr/>
              </a:pPr>
              <a:t>‹#›</a:t>
            </a:fld>
            <a:endParaRPr lang="en-GB" altLang="en-US"/>
          </a:p>
        </p:txBody>
      </p:sp>
    </p:spTree>
    <p:extLst>
      <p:ext uri="{BB962C8B-B14F-4D97-AF65-F5344CB8AC3E}">
        <p14:creationId xmlns:p14="http://schemas.microsoft.com/office/powerpoint/2010/main" val="437673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35536B-528E-4E49-85AD-78DA38E8E033}" type="datetimeFigureOut">
              <a:rPr lang="en-GB" smtClean="0"/>
              <a:t>07/08/2019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703BC9-3432-454D-957C-E2A7688C071C}" type="slidenum">
              <a:rPr lang="en-GB" smtClean="0"/>
              <a:t>‹#›</a:t>
            </a:fld>
            <a:endParaRPr lang="en-GB"/>
          </a:p>
        </p:txBody>
      </p:sp>
    </p:spTree>
    <p:extLst>
      <p:ext uri="{BB962C8B-B14F-4D97-AF65-F5344CB8AC3E}">
        <p14:creationId xmlns:p14="http://schemas.microsoft.com/office/powerpoint/2010/main" val="4010191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06" y="4800924"/>
            <a:ext cx="5486400" cy="565858"/>
          </a:xfrm>
        </p:spPr>
        <p:txBody>
          <a:bodyPr anchor="b"/>
          <a:lstStyle>
            <a:lvl1pPr algn="l">
              <a:defRPr sz="2031" b="1"/>
            </a:lvl1pPr>
          </a:lstStyle>
          <a:p>
            <a:r>
              <a:rPr lang="en-US"/>
              <a:t>Click to edit Master title style</a:t>
            </a:r>
          </a:p>
        </p:txBody>
      </p:sp>
      <p:sp>
        <p:nvSpPr>
          <p:cNvPr id="3" name="Picture Placeholder 2"/>
          <p:cNvSpPr>
            <a:spLocks noGrp="1"/>
          </p:cNvSpPr>
          <p:nvPr>
            <p:ph type="pic" idx="1"/>
          </p:nvPr>
        </p:nvSpPr>
        <p:spPr>
          <a:xfrm>
            <a:off x="1792606" y="612609"/>
            <a:ext cx="5486400" cy="4115768"/>
          </a:xfrm>
        </p:spPr>
        <p:txBody>
          <a:bodyPr/>
          <a:lstStyle>
            <a:lvl1pPr marL="0" indent="0">
              <a:buNone/>
              <a:defRPr sz="3250"/>
            </a:lvl1pPr>
            <a:lvl2pPr marL="464287" indent="0">
              <a:buNone/>
              <a:defRPr sz="2843"/>
            </a:lvl2pPr>
            <a:lvl3pPr marL="928573" indent="0">
              <a:buNone/>
              <a:defRPr sz="2437"/>
            </a:lvl3pPr>
            <a:lvl4pPr marL="1392860" indent="0">
              <a:buNone/>
              <a:defRPr sz="2031"/>
            </a:lvl4pPr>
            <a:lvl5pPr marL="1857146" indent="0">
              <a:buNone/>
              <a:defRPr sz="2031"/>
            </a:lvl5pPr>
            <a:lvl6pPr marL="2321433" indent="0">
              <a:buNone/>
              <a:defRPr sz="2031"/>
            </a:lvl6pPr>
            <a:lvl7pPr marL="2785720" indent="0">
              <a:buNone/>
              <a:defRPr sz="2031"/>
            </a:lvl7pPr>
            <a:lvl8pPr marL="3250006" indent="0">
              <a:buNone/>
              <a:defRPr sz="2031"/>
            </a:lvl8pPr>
            <a:lvl9pPr marL="3714293" indent="0">
              <a:buNone/>
              <a:defRPr sz="2031"/>
            </a:lvl9pPr>
          </a:lstStyle>
          <a:p>
            <a:pPr lvl="0"/>
            <a:endParaRPr lang="en-US" noProof="0"/>
          </a:p>
        </p:txBody>
      </p:sp>
      <p:sp>
        <p:nvSpPr>
          <p:cNvPr id="4" name="Text Placeholder 3"/>
          <p:cNvSpPr>
            <a:spLocks noGrp="1"/>
          </p:cNvSpPr>
          <p:nvPr>
            <p:ph type="body" sz="half" idx="2"/>
          </p:nvPr>
        </p:nvSpPr>
        <p:spPr>
          <a:xfrm>
            <a:off x="1792606" y="5366780"/>
            <a:ext cx="5486400" cy="806065"/>
          </a:xfrm>
        </p:spPr>
        <p:txBody>
          <a:bodyPr/>
          <a:lstStyle>
            <a:lvl1pPr marL="0" indent="0">
              <a:buNone/>
              <a:defRPr sz="1422"/>
            </a:lvl1pPr>
            <a:lvl2pPr marL="464287" indent="0">
              <a:buNone/>
              <a:defRPr sz="1219"/>
            </a:lvl2pPr>
            <a:lvl3pPr marL="928573" indent="0">
              <a:buNone/>
              <a:defRPr sz="1015"/>
            </a:lvl3pPr>
            <a:lvl4pPr marL="1392860" indent="0">
              <a:buNone/>
              <a:defRPr sz="914"/>
            </a:lvl4pPr>
            <a:lvl5pPr marL="1857146" indent="0">
              <a:buNone/>
              <a:defRPr sz="914"/>
            </a:lvl5pPr>
            <a:lvl6pPr marL="2321433" indent="0">
              <a:buNone/>
              <a:defRPr sz="914"/>
            </a:lvl6pPr>
            <a:lvl7pPr marL="2785720" indent="0">
              <a:buNone/>
              <a:defRPr sz="914"/>
            </a:lvl7pPr>
            <a:lvl8pPr marL="3250006" indent="0">
              <a:buNone/>
              <a:defRPr sz="914"/>
            </a:lvl8pPr>
            <a:lvl9pPr marL="3714293" indent="0">
              <a:buNone/>
              <a:defRPr sz="914"/>
            </a:lvl9pPr>
          </a:lstStyle>
          <a:p>
            <a:pPr lvl="0"/>
            <a:r>
              <a:rPr lang="en-US"/>
              <a:t>Click to edit Master text styles</a:t>
            </a:r>
          </a:p>
        </p:txBody>
      </p:sp>
      <p:sp>
        <p:nvSpPr>
          <p:cNvPr id="5" name="Rectangle 4">
            <a:extLst>
              <a:ext uri="{FF2B5EF4-FFF2-40B4-BE49-F238E27FC236}">
                <a16:creationId xmlns:a16="http://schemas.microsoft.com/office/drawing/2014/main" id="{F326A65E-87F4-4706-8E01-F979395A304B}"/>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92D047A4-01D9-460B-90BE-D91F45F2A12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83DCDB0A-D3B7-4608-87E5-2AB8B53B6208}"/>
              </a:ext>
            </a:extLst>
          </p:cNvPr>
          <p:cNvSpPr>
            <a:spLocks noGrp="1" noChangeArrowheads="1"/>
          </p:cNvSpPr>
          <p:nvPr>
            <p:ph type="sldNum" sz="quarter" idx="12"/>
          </p:nvPr>
        </p:nvSpPr>
        <p:spPr>
          <a:ln/>
        </p:spPr>
        <p:txBody>
          <a:bodyPr/>
          <a:lstStyle>
            <a:lvl1pPr>
              <a:defRPr/>
            </a:lvl1pPr>
          </a:lstStyle>
          <a:p>
            <a:pPr>
              <a:defRPr/>
            </a:pPr>
            <a:fld id="{09CC180B-717A-4568-A910-5EAFD3AC9E20}" type="slidenum">
              <a:rPr lang="en-GB" altLang="en-US"/>
              <a:pPr>
                <a:defRPr/>
              </a:pPr>
              <a:t>‹#›</a:t>
            </a:fld>
            <a:endParaRPr lang="en-GB" altLang="en-US"/>
          </a:p>
        </p:txBody>
      </p:sp>
    </p:spTree>
    <p:extLst>
      <p:ext uri="{BB962C8B-B14F-4D97-AF65-F5344CB8AC3E}">
        <p14:creationId xmlns:p14="http://schemas.microsoft.com/office/powerpoint/2010/main" val="1030662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8715F8D-4379-4AC1-B28C-71C9348491A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3C75D13-DBEA-48D5-BAA8-B50EC2209B5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77ED32A-6EF5-4EA0-ADBF-4ADC19E73C1F}"/>
              </a:ext>
            </a:extLst>
          </p:cNvPr>
          <p:cNvSpPr>
            <a:spLocks noGrp="1" noChangeArrowheads="1"/>
          </p:cNvSpPr>
          <p:nvPr>
            <p:ph type="sldNum" sz="quarter" idx="12"/>
          </p:nvPr>
        </p:nvSpPr>
        <p:spPr>
          <a:ln/>
        </p:spPr>
        <p:txBody>
          <a:bodyPr/>
          <a:lstStyle>
            <a:lvl1pPr>
              <a:defRPr/>
            </a:lvl1pPr>
          </a:lstStyle>
          <a:p>
            <a:pPr>
              <a:defRPr/>
            </a:pPr>
            <a:fld id="{22312919-4C35-4FB5-90E2-A52AFE184C46}" type="slidenum">
              <a:rPr lang="en-GB" altLang="en-US"/>
              <a:pPr>
                <a:defRPr/>
              </a:pPr>
              <a:t>‹#›</a:t>
            </a:fld>
            <a:endParaRPr lang="en-GB" altLang="en-US"/>
          </a:p>
        </p:txBody>
      </p:sp>
    </p:spTree>
    <p:extLst>
      <p:ext uri="{BB962C8B-B14F-4D97-AF65-F5344CB8AC3E}">
        <p14:creationId xmlns:p14="http://schemas.microsoft.com/office/powerpoint/2010/main" val="2938895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399" y="274064"/>
            <a:ext cx="2057401" cy="585203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064"/>
            <a:ext cx="5989321" cy="585203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FB3C8B0-379A-4351-A657-65F0463B690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DDA3204-2360-416B-ACA1-C7862AB6DD8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21E65E4-6B3A-4E10-8629-7393DF84CAF9}"/>
              </a:ext>
            </a:extLst>
          </p:cNvPr>
          <p:cNvSpPr>
            <a:spLocks noGrp="1" noChangeArrowheads="1"/>
          </p:cNvSpPr>
          <p:nvPr>
            <p:ph type="sldNum" sz="quarter" idx="12"/>
          </p:nvPr>
        </p:nvSpPr>
        <p:spPr>
          <a:ln/>
        </p:spPr>
        <p:txBody>
          <a:bodyPr/>
          <a:lstStyle>
            <a:lvl1pPr>
              <a:defRPr/>
            </a:lvl1pPr>
          </a:lstStyle>
          <a:p>
            <a:pPr>
              <a:defRPr/>
            </a:pPr>
            <a:fld id="{AD1490ED-1F3B-4D70-A97B-57DF678775C7}" type="slidenum">
              <a:rPr lang="en-GB" altLang="en-US"/>
              <a:pPr>
                <a:defRPr/>
              </a:pPr>
              <a:t>‹#›</a:t>
            </a:fld>
            <a:endParaRPr lang="en-GB" altLang="en-US"/>
          </a:p>
        </p:txBody>
      </p:sp>
    </p:spTree>
    <p:extLst>
      <p:ext uri="{BB962C8B-B14F-4D97-AF65-F5344CB8AC3E}">
        <p14:creationId xmlns:p14="http://schemas.microsoft.com/office/powerpoint/2010/main" val="4062292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35536B-528E-4E49-85AD-78DA38E8E033}" type="datetimeFigureOut">
              <a:rPr lang="en-GB" smtClean="0"/>
              <a:t>07/08/2019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703BC9-3432-454D-957C-E2A7688C071C}" type="slidenum">
              <a:rPr lang="en-GB" smtClean="0"/>
              <a:t>‹#›</a:t>
            </a:fld>
            <a:endParaRPr lang="en-GB"/>
          </a:p>
        </p:txBody>
      </p:sp>
    </p:spTree>
    <p:extLst>
      <p:ext uri="{BB962C8B-B14F-4D97-AF65-F5344CB8AC3E}">
        <p14:creationId xmlns:p14="http://schemas.microsoft.com/office/powerpoint/2010/main" val="1993840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35536B-528E-4E49-85AD-78DA38E8E033}" type="datetimeFigureOut">
              <a:rPr lang="en-GB" smtClean="0"/>
              <a:t>07/08/2019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703BC9-3432-454D-957C-E2A7688C071C}" type="slidenum">
              <a:rPr lang="en-GB" smtClean="0"/>
              <a:t>‹#›</a:t>
            </a:fld>
            <a:endParaRPr lang="en-GB"/>
          </a:p>
        </p:txBody>
      </p:sp>
    </p:spTree>
    <p:extLst>
      <p:ext uri="{BB962C8B-B14F-4D97-AF65-F5344CB8AC3E}">
        <p14:creationId xmlns:p14="http://schemas.microsoft.com/office/powerpoint/2010/main" val="710618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35536B-528E-4E49-85AD-78DA38E8E033}" type="datetimeFigureOut">
              <a:rPr lang="en-GB" smtClean="0"/>
              <a:t>07/08/2019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703BC9-3432-454D-957C-E2A7688C071C}" type="slidenum">
              <a:rPr lang="en-GB" smtClean="0"/>
              <a:t>‹#›</a:t>
            </a:fld>
            <a:endParaRPr lang="en-GB"/>
          </a:p>
        </p:txBody>
      </p:sp>
    </p:spTree>
    <p:extLst>
      <p:ext uri="{BB962C8B-B14F-4D97-AF65-F5344CB8AC3E}">
        <p14:creationId xmlns:p14="http://schemas.microsoft.com/office/powerpoint/2010/main" val="900640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35536B-528E-4E49-85AD-78DA38E8E033}" type="datetimeFigureOut">
              <a:rPr lang="en-GB" smtClean="0"/>
              <a:t>07/08/2019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703BC9-3432-454D-957C-E2A7688C071C}" type="slidenum">
              <a:rPr lang="en-GB" smtClean="0"/>
              <a:t>‹#›</a:t>
            </a:fld>
            <a:endParaRPr lang="en-GB"/>
          </a:p>
        </p:txBody>
      </p:sp>
    </p:spTree>
    <p:extLst>
      <p:ext uri="{BB962C8B-B14F-4D97-AF65-F5344CB8AC3E}">
        <p14:creationId xmlns:p14="http://schemas.microsoft.com/office/powerpoint/2010/main" val="1718708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536B-528E-4E49-85AD-78DA38E8E033}" type="datetimeFigureOut">
              <a:rPr lang="en-GB" smtClean="0"/>
              <a:t>07/08/2019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0703BC9-3432-454D-957C-E2A7688C071C}" type="slidenum">
              <a:rPr lang="en-GB" smtClean="0"/>
              <a:t>‹#›</a:t>
            </a:fld>
            <a:endParaRPr lang="en-GB"/>
          </a:p>
        </p:txBody>
      </p:sp>
    </p:spTree>
    <p:extLst>
      <p:ext uri="{BB962C8B-B14F-4D97-AF65-F5344CB8AC3E}">
        <p14:creationId xmlns:p14="http://schemas.microsoft.com/office/powerpoint/2010/main" val="25065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35536B-528E-4E49-85AD-78DA38E8E033}" type="datetimeFigureOut">
              <a:rPr lang="en-GB" smtClean="0"/>
              <a:t>07/08/2019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703BC9-3432-454D-957C-E2A7688C071C}" type="slidenum">
              <a:rPr lang="en-GB" smtClean="0"/>
              <a:t>‹#›</a:t>
            </a:fld>
            <a:endParaRPr lang="en-GB"/>
          </a:p>
        </p:txBody>
      </p:sp>
    </p:spTree>
    <p:extLst>
      <p:ext uri="{BB962C8B-B14F-4D97-AF65-F5344CB8AC3E}">
        <p14:creationId xmlns:p14="http://schemas.microsoft.com/office/powerpoint/2010/main" val="3420506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35536B-528E-4E49-85AD-78DA38E8E033}" type="datetimeFigureOut">
              <a:rPr lang="en-GB" smtClean="0"/>
              <a:t>07/08/2019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703BC9-3432-454D-957C-E2A7688C071C}" type="slidenum">
              <a:rPr lang="en-GB" smtClean="0"/>
              <a:t>‹#›</a:t>
            </a:fld>
            <a:endParaRPr lang="en-GB"/>
          </a:p>
        </p:txBody>
      </p:sp>
    </p:spTree>
    <p:extLst>
      <p:ext uri="{BB962C8B-B14F-4D97-AF65-F5344CB8AC3E}">
        <p14:creationId xmlns:p14="http://schemas.microsoft.com/office/powerpoint/2010/main" val="3262332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5536B-528E-4E49-85AD-78DA38E8E033}" type="datetimeFigureOut">
              <a:rPr lang="en-GB" smtClean="0"/>
              <a:t>07/08/2019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703BC9-3432-454D-957C-E2A7688C071C}" type="slidenum">
              <a:rPr lang="en-GB" smtClean="0"/>
              <a:t>‹#›</a:t>
            </a:fld>
            <a:endParaRPr lang="en-GB"/>
          </a:p>
        </p:txBody>
      </p:sp>
    </p:spTree>
    <p:extLst>
      <p:ext uri="{BB962C8B-B14F-4D97-AF65-F5344CB8AC3E}">
        <p14:creationId xmlns:p14="http://schemas.microsoft.com/office/powerpoint/2010/main" val="34545570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CFDFE"/>
            </a:gs>
            <a:gs pos="100000">
              <a:srgbClr val="72BFC5"/>
            </a:gs>
            <a:gs pos="100000">
              <a:srgbClr val="72BFC5"/>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DB36AD6-FBA1-4757-8CF9-21B6AE283407}"/>
              </a:ext>
            </a:extLst>
          </p:cNvPr>
          <p:cNvSpPr>
            <a:spLocks noGrp="1" noChangeArrowheads="1"/>
          </p:cNvSpPr>
          <p:nvPr>
            <p:ph type="title"/>
          </p:nvPr>
        </p:nvSpPr>
        <p:spPr bwMode="auto">
          <a:xfrm>
            <a:off x="457845" y="274062"/>
            <a:ext cx="822831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EDB0AE91-40F9-4230-8EA8-627A01B0EBC7}"/>
              </a:ext>
            </a:extLst>
          </p:cNvPr>
          <p:cNvSpPr>
            <a:spLocks noGrp="1" noChangeArrowheads="1"/>
          </p:cNvSpPr>
          <p:nvPr>
            <p:ph type="body" idx="1"/>
          </p:nvPr>
        </p:nvSpPr>
        <p:spPr bwMode="auto">
          <a:xfrm>
            <a:off x="457845" y="1600845"/>
            <a:ext cx="8228310" cy="452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9AB03A6E-78F6-4428-9951-524141DD5791}"/>
              </a:ext>
            </a:extLst>
          </p:cNvPr>
          <p:cNvSpPr>
            <a:spLocks noGrp="1" noChangeArrowheads="1"/>
          </p:cNvSpPr>
          <p:nvPr>
            <p:ph type="dt" sz="half" idx="2"/>
          </p:nvPr>
        </p:nvSpPr>
        <p:spPr bwMode="auto">
          <a:xfrm>
            <a:off x="457845" y="6245391"/>
            <a:ext cx="2132848" cy="4755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22">
                <a:latin typeface="Arial" charset="0"/>
                <a:cs typeface="Arial" charset="0"/>
              </a:defRPr>
            </a:lvl1pPr>
          </a:lstStyle>
          <a:p>
            <a:pPr>
              <a:defRPr/>
            </a:pPr>
            <a:endParaRPr lang="en-GB"/>
          </a:p>
        </p:txBody>
      </p:sp>
      <p:sp>
        <p:nvSpPr>
          <p:cNvPr id="1029" name="Rectangle 5">
            <a:extLst>
              <a:ext uri="{FF2B5EF4-FFF2-40B4-BE49-F238E27FC236}">
                <a16:creationId xmlns:a16="http://schemas.microsoft.com/office/drawing/2014/main" id="{FB4DB974-5D3F-4685-A77B-77F67847B4BE}"/>
              </a:ext>
            </a:extLst>
          </p:cNvPr>
          <p:cNvSpPr>
            <a:spLocks noGrp="1" noChangeArrowheads="1"/>
          </p:cNvSpPr>
          <p:nvPr>
            <p:ph type="ftr" sz="quarter" idx="3"/>
          </p:nvPr>
        </p:nvSpPr>
        <p:spPr bwMode="auto">
          <a:xfrm>
            <a:off x="3124308" y="6245391"/>
            <a:ext cx="2895385" cy="4755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22">
                <a:latin typeface="Arial" charset="0"/>
                <a:cs typeface="Arial" charset="0"/>
              </a:defRPr>
            </a:lvl1pPr>
          </a:lstStyle>
          <a:p>
            <a:pPr>
              <a:defRPr/>
            </a:pPr>
            <a:endParaRPr lang="en-GB"/>
          </a:p>
        </p:txBody>
      </p:sp>
      <p:sp>
        <p:nvSpPr>
          <p:cNvPr id="1030" name="Rectangle 6">
            <a:extLst>
              <a:ext uri="{FF2B5EF4-FFF2-40B4-BE49-F238E27FC236}">
                <a16:creationId xmlns:a16="http://schemas.microsoft.com/office/drawing/2014/main" id="{25B5B419-6F8E-4A40-B29A-17746345B499}"/>
              </a:ext>
            </a:extLst>
          </p:cNvPr>
          <p:cNvSpPr>
            <a:spLocks noGrp="1" noChangeArrowheads="1"/>
          </p:cNvSpPr>
          <p:nvPr>
            <p:ph type="sldNum" sz="quarter" idx="4"/>
          </p:nvPr>
        </p:nvSpPr>
        <p:spPr bwMode="auto">
          <a:xfrm>
            <a:off x="6553308" y="6245391"/>
            <a:ext cx="2132847" cy="4755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22"/>
            </a:lvl1pPr>
          </a:lstStyle>
          <a:p>
            <a:pPr>
              <a:defRPr/>
            </a:pPr>
            <a:fld id="{BF6ABC18-BC49-4EFB-BDE2-FF2C2163349E}" type="slidenum">
              <a:rPr lang="en-GB" altLang="en-US"/>
              <a:pPr>
                <a:defRPr/>
              </a:pPr>
              <a:t>‹#›</a:t>
            </a:fld>
            <a:endParaRPr lang="en-GB" altLang="en-US"/>
          </a:p>
        </p:txBody>
      </p:sp>
    </p:spTree>
    <p:extLst>
      <p:ext uri="{BB962C8B-B14F-4D97-AF65-F5344CB8AC3E}">
        <p14:creationId xmlns:p14="http://schemas.microsoft.com/office/powerpoint/2010/main" val="4043651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68">
          <a:solidFill>
            <a:schemeClr val="tx2"/>
          </a:solidFill>
          <a:latin typeface="+mj-lt"/>
          <a:ea typeface="+mj-ea"/>
          <a:cs typeface="+mj-cs"/>
        </a:defRPr>
      </a:lvl1pPr>
      <a:lvl2pPr algn="ctr" rtl="0" eaLnBrk="0" fontAlgn="base" hangingPunct="0">
        <a:spcBef>
          <a:spcPct val="0"/>
        </a:spcBef>
        <a:spcAft>
          <a:spcPct val="0"/>
        </a:spcAft>
        <a:defRPr sz="4468">
          <a:solidFill>
            <a:schemeClr val="tx2"/>
          </a:solidFill>
          <a:latin typeface="Arial" charset="0"/>
          <a:cs typeface="Arial" charset="0"/>
        </a:defRPr>
      </a:lvl2pPr>
      <a:lvl3pPr algn="ctr" rtl="0" eaLnBrk="0" fontAlgn="base" hangingPunct="0">
        <a:spcBef>
          <a:spcPct val="0"/>
        </a:spcBef>
        <a:spcAft>
          <a:spcPct val="0"/>
        </a:spcAft>
        <a:defRPr sz="4468">
          <a:solidFill>
            <a:schemeClr val="tx2"/>
          </a:solidFill>
          <a:latin typeface="Arial" charset="0"/>
          <a:cs typeface="Arial" charset="0"/>
        </a:defRPr>
      </a:lvl3pPr>
      <a:lvl4pPr algn="ctr" rtl="0" eaLnBrk="0" fontAlgn="base" hangingPunct="0">
        <a:spcBef>
          <a:spcPct val="0"/>
        </a:spcBef>
        <a:spcAft>
          <a:spcPct val="0"/>
        </a:spcAft>
        <a:defRPr sz="4468">
          <a:solidFill>
            <a:schemeClr val="tx2"/>
          </a:solidFill>
          <a:latin typeface="Arial" charset="0"/>
          <a:cs typeface="Arial" charset="0"/>
        </a:defRPr>
      </a:lvl4pPr>
      <a:lvl5pPr algn="ctr" rtl="0" eaLnBrk="0" fontAlgn="base" hangingPunct="0">
        <a:spcBef>
          <a:spcPct val="0"/>
        </a:spcBef>
        <a:spcAft>
          <a:spcPct val="0"/>
        </a:spcAft>
        <a:defRPr sz="4468">
          <a:solidFill>
            <a:schemeClr val="tx2"/>
          </a:solidFill>
          <a:latin typeface="Arial" charset="0"/>
          <a:cs typeface="Arial" charset="0"/>
        </a:defRPr>
      </a:lvl5pPr>
      <a:lvl6pPr marL="464287" algn="ctr" rtl="0" fontAlgn="base">
        <a:spcBef>
          <a:spcPct val="0"/>
        </a:spcBef>
        <a:spcAft>
          <a:spcPct val="0"/>
        </a:spcAft>
        <a:defRPr sz="4468">
          <a:solidFill>
            <a:schemeClr val="tx2"/>
          </a:solidFill>
          <a:latin typeface="Arial" charset="0"/>
          <a:cs typeface="Arial" charset="0"/>
        </a:defRPr>
      </a:lvl6pPr>
      <a:lvl7pPr marL="928573" algn="ctr" rtl="0" fontAlgn="base">
        <a:spcBef>
          <a:spcPct val="0"/>
        </a:spcBef>
        <a:spcAft>
          <a:spcPct val="0"/>
        </a:spcAft>
        <a:defRPr sz="4468">
          <a:solidFill>
            <a:schemeClr val="tx2"/>
          </a:solidFill>
          <a:latin typeface="Arial" charset="0"/>
          <a:cs typeface="Arial" charset="0"/>
        </a:defRPr>
      </a:lvl7pPr>
      <a:lvl8pPr marL="1392860" algn="ctr" rtl="0" fontAlgn="base">
        <a:spcBef>
          <a:spcPct val="0"/>
        </a:spcBef>
        <a:spcAft>
          <a:spcPct val="0"/>
        </a:spcAft>
        <a:defRPr sz="4468">
          <a:solidFill>
            <a:schemeClr val="tx2"/>
          </a:solidFill>
          <a:latin typeface="Arial" charset="0"/>
          <a:cs typeface="Arial" charset="0"/>
        </a:defRPr>
      </a:lvl8pPr>
      <a:lvl9pPr marL="1857146" algn="ctr" rtl="0" fontAlgn="base">
        <a:spcBef>
          <a:spcPct val="0"/>
        </a:spcBef>
        <a:spcAft>
          <a:spcPct val="0"/>
        </a:spcAft>
        <a:defRPr sz="4468">
          <a:solidFill>
            <a:schemeClr val="tx2"/>
          </a:solidFill>
          <a:latin typeface="Arial" charset="0"/>
          <a:cs typeface="Arial" charset="0"/>
        </a:defRPr>
      </a:lvl9pPr>
    </p:titleStyle>
    <p:bodyStyle>
      <a:lvl1pPr marL="348215" indent="-348215" algn="l" rtl="0" eaLnBrk="0" fontAlgn="base" hangingPunct="0">
        <a:spcBef>
          <a:spcPct val="20000"/>
        </a:spcBef>
        <a:spcAft>
          <a:spcPct val="0"/>
        </a:spcAft>
        <a:buChar char="•"/>
        <a:defRPr sz="3250">
          <a:solidFill>
            <a:schemeClr val="tx1"/>
          </a:solidFill>
          <a:latin typeface="+mn-lt"/>
          <a:ea typeface="+mn-ea"/>
          <a:cs typeface="+mn-cs"/>
        </a:defRPr>
      </a:lvl1pPr>
      <a:lvl2pPr marL="754466" indent="-290179" algn="l" rtl="0" eaLnBrk="0" fontAlgn="base" hangingPunct="0">
        <a:spcBef>
          <a:spcPct val="20000"/>
        </a:spcBef>
        <a:spcAft>
          <a:spcPct val="0"/>
        </a:spcAft>
        <a:buChar char="–"/>
        <a:defRPr sz="2843">
          <a:solidFill>
            <a:schemeClr val="tx1"/>
          </a:solidFill>
          <a:latin typeface="+mn-lt"/>
          <a:cs typeface="+mn-cs"/>
        </a:defRPr>
      </a:lvl2pPr>
      <a:lvl3pPr marL="1160717" indent="-232143" algn="l" rtl="0" eaLnBrk="0" fontAlgn="base" hangingPunct="0">
        <a:spcBef>
          <a:spcPct val="20000"/>
        </a:spcBef>
        <a:spcAft>
          <a:spcPct val="0"/>
        </a:spcAft>
        <a:buChar char="•"/>
        <a:defRPr sz="2437">
          <a:solidFill>
            <a:schemeClr val="tx1"/>
          </a:solidFill>
          <a:latin typeface="+mn-lt"/>
          <a:cs typeface="+mn-cs"/>
        </a:defRPr>
      </a:lvl3pPr>
      <a:lvl4pPr marL="1625003" indent="-232143" algn="l" rtl="0" eaLnBrk="0" fontAlgn="base" hangingPunct="0">
        <a:spcBef>
          <a:spcPct val="20000"/>
        </a:spcBef>
        <a:spcAft>
          <a:spcPct val="0"/>
        </a:spcAft>
        <a:buChar char="–"/>
        <a:defRPr sz="2031">
          <a:solidFill>
            <a:schemeClr val="tx1"/>
          </a:solidFill>
          <a:latin typeface="+mn-lt"/>
          <a:cs typeface="+mn-cs"/>
        </a:defRPr>
      </a:lvl4pPr>
      <a:lvl5pPr marL="2089290" indent="-232143" algn="l" rtl="0" eaLnBrk="0" fontAlgn="base" hangingPunct="0">
        <a:spcBef>
          <a:spcPct val="20000"/>
        </a:spcBef>
        <a:spcAft>
          <a:spcPct val="0"/>
        </a:spcAft>
        <a:buChar char="»"/>
        <a:defRPr sz="2031">
          <a:solidFill>
            <a:schemeClr val="tx1"/>
          </a:solidFill>
          <a:latin typeface="+mn-lt"/>
          <a:cs typeface="+mn-cs"/>
        </a:defRPr>
      </a:lvl5pPr>
      <a:lvl6pPr marL="2553576" indent="-232143" algn="l" rtl="0" fontAlgn="base">
        <a:spcBef>
          <a:spcPct val="20000"/>
        </a:spcBef>
        <a:spcAft>
          <a:spcPct val="0"/>
        </a:spcAft>
        <a:buChar char="»"/>
        <a:defRPr sz="2031">
          <a:solidFill>
            <a:schemeClr val="tx1"/>
          </a:solidFill>
          <a:latin typeface="+mn-lt"/>
          <a:cs typeface="+mn-cs"/>
        </a:defRPr>
      </a:lvl6pPr>
      <a:lvl7pPr marL="3017863" indent="-232143" algn="l" rtl="0" fontAlgn="base">
        <a:spcBef>
          <a:spcPct val="20000"/>
        </a:spcBef>
        <a:spcAft>
          <a:spcPct val="0"/>
        </a:spcAft>
        <a:buChar char="»"/>
        <a:defRPr sz="2031">
          <a:solidFill>
            <a:schemeClr val="tx1"/>
          </a:solidFill>
          <a:latin typeface="+mn-lt"/>
          <a:cs typeface="+mn-cs"/>
        </a:defRPr>
      </a:lvl7pPr>
      <a:lvl8pPr marL="3482150" indent="-232143" algn="l" rtl="0" fontAlgn="base">
        <a:spcBef>
          <a:spcPct val="20000"/>
        </a:spcBef>
        <a:spcAft>
          <a:spcPct val="0"/>
        </a:spcAft>
        <a:buChar char="»"/>
        <a:defRPr sz="2031">
          <a:solidFill>
            <a:schemeClr val="tx1"/>
          </a:solidFill>
          <a:latin typeface="+mn-lt"/>
          <a:cs typeface="+mn-cs"/>
        </a:defRPr>
      </a:lvl8pPr>
      <a:lvl9pPr marL="3946436" indent="-232143" algn="l" rtl="0" fontAlgn="base">
        <a:spcBef>
          <a:spcPct val="20000"/>
        </a:spcBef>
        <a:spcAft>
          <a:spcPct val="0"/>
        </a:spcAft>
        <a:buChar char="»"/>
        <a:defRPr sz="2031">
          <a:solidFill>
            <a:schemeClr val="tx1"/>
          </a:solidFill>
          <a:latin typeface="+mn-lt"/>
          <a:cs typeface="+mn-cs"/>
        </a:defRPr>
      </a:lvl9pPr>
    </p:bodyStyle>
    <p:otherStyle>
      <a:defPPr>
        <a:defRPr lang="en-US"/>
      </a:defPPr>
      <a:lvl1pPr marL="0" algn="l" defTabSz="928573" rtl="0" eaLnBrk="1" latinLnBrk="0" hangingPunct="1">
        <a:defRPr sz="1828" kern="1200">
          <a:solidFill>
            <a:schemeClr val="tx1"/>
          </a:solidFill>
          <a:latin typeface="+mn-lt"/>
          <a:ea typeface="+mn-ea"/>
          <a:cs typeface="+mn-cs"/>
        </a:defRPr>
      </a:lvl1pPr>
      <a:lvl2pPr marL="464287" algn="l" defTabSz="928573" rtl="0" eaLnBrk="1" latinLnBrk="0" hangingPunct="1">
        <a:defRPr sz="1828" kern="1200">
          <a:solidFill>
            <a:schemeClr val="tx1"/>
          </a:solidFill>
          <a:latin typeface="+mn-lt"/>
          <a:ea typeface="+mn-ea"/>
          <a:cs typeface="+mn-cs"/>
        </a:defRPr>
      </a:lvl2pPr>
      <a:lvl3pPr marL="928573" algn="l" defTabSz="928573" rtl="0" eaLnBrk="1" latinLnBrk="0" hangingPunct="1">
        <a:defRPr sz="1828" kern="1200">
          <a:solidFill>
            <a:schemeClr val="tx1"/>
          </a:solidFill>
          <a:latin typeface="+mn-lt"/>
          <a:ea typeface="+mn-ea"/>
          <a:cs typeface="+mn-cs"/>
        </a:defRPr>
      </a:lvl3pPr>
      <a:lvl4pPr marL="1392860" algn="l" defTabSz="928573" rtl="0" eaLnBrk="1" latinLnBrk="0" hangingPunct="1">
        <a:defRPr sz="1828" kern="1200">
          <a:solidFill>
            <a:schemeClr val="tx1"/>
          </a:solidFill>
          <a:latin typeface="+mn-lt"/>
          <a:ea typeface="+mn-ea"/>
          <a:cs typeface="+mn-cs"/>
        </a:defRPr>
      </a:lvl4pPr>
      <a:lvl5pPr marL="1857146" algn="l" defTabSz="928573" rtl="0" eaLnBrk="1" latinLnBrk="0" hangingPunct="1">
        <a:defRPr sz="1828" kern="1200">
          <a:solidFill>
            <a:schemeClr val="tx1"/>
          </a:solidFill>
          <a:latin typeface="+mn-lt"/>
          <a:ea typeface="+mn-ea"/>
          <a:cs typeface="+mn-cs"/>
        </a:defRPr>
      </a:lvl5pPr>
      <a:lvl6pPr marL="2321433" algn="l" defTabSz="928573" rtl="0" eaLnBrk="1" latinLnBrk="0" hangingPunct="1">
        <a:defRPr sz="1828" kern="1200">
          <a:solidFill>
            <a:schemeClr val="tx1"/>
          </a:solidFill>
          <a:latin typeface="+mn-lt"/>
          <a:ea typeface="+mn-ea"/>
          <a:cs typeface="+mn-cs"/>
        </a:defRPr>
      </a:lvl6pPr>
      <a:lvl7pPr marL="2785720" algn="l" defTabSz="928573" rtl="0" eaLnBrk="1" latinLnBrk="0" hangingPunct="1">
        <a:defRPr sz="1828" kern="1200">
          <a:solidFill>
            <a:schemeClr val="tx1"/>
          </a:solidFill>
          <a:latin typeface="+mn-lt"/>
          <a:ea typeface="+mn-ea"/>
          <a:cs typeface="+mn-cs"/>
        </a:defRPr>
      </a:lvl7pPr>
      <a:lvl8pPr marL="3250006" algn="l" defTabSz="928573" rtl="0" eaLnBrk="1" latinLnBrk="0" hangingPunct="1">
        <a:defRPr sz="1828" kern="1200">
          <a:solidFill>
            <a:schemeClr val="tx1"/>
          </a:solidFill>
          <a:latin typeface="+mn-lt"/>
          <a:ea typeface="+mn-ea"/>
          <a:cs typeface="+mn-cs"/>
        </a:defRPr>
      </a:lvl8pPr>
      <a:lvl9pPr marL="3714293" algn="l" defTabSz="928573" rtl="0" eaLnBrk="1" latinLnBrk="0" hangingPunct="1">
        <a:defRPr sz="18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www.tes.com/teaching-resource/power-and-conflict-revision-12025642" TargetMode="External"/><Relationship Id="rId13" Type="http://schemas.openxmlformats.org/officeDocument/2006/relationships/image" Target="../media/image20.PNG"/><Relationship Id="rId18" Type="http://schemas.openxmlformats.org/officeDocument/2006/relationships/hyperlink" Target="https://www.tes.com/teaching-resource/english-literature-exam-practice-questions-12077546" TargetMode="External"/><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hyperlink" Target="https://www.tes.com/teaching-resource/romeo-and-juliet-knowledge-organiser-12060221" TargetMode="External"/><Relationship Id="rId17" Type="http://schemas.openxmlformats.org/officeDocument/2006/relationships/image" Target="../media/image22.PNG"/><Relationship Id="rId2" Type="http://schemas.openxmlformats.org/officeDocument/2006/relationships/hyperlink" Target="https://www.tes.com/teaching-resource/jekyll-and-hyde-knowledge-organiser-12018685" TargetMode="External"/><Relationship Id="rId16" Type="http://schemas.openxmlformats.org/officeDocument/2006/relationships/image" Target="../media/image21.PNG"/><Relationship Id="rId20"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tes.com/teaching-resource/macbeth-knowledge-organiser-12056552" TargetMode="External"/><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hyperlink" Target="https://www.tes.com/teaching-resource/an-inspector-calls-knowledge-organiser-12018691" TargetMode="External"/><Relationship Id="rId10" Type="http://schemas.openxmlformats.org/officeDocument/2006/relationships/hyperlink" Target="https://www.tes.com/teaching-resource/love-and-relationships-revision-12057850" TargetMode="External"/><Relationship Id="rId19" Type="http://schemas.openxmlformats.org/officeDocument/2006/relationships/image" Target="../media/image23.png"/><Relationship Id="rId4" Type="http://schemas.openxmlformats.org/officeDocument/2006/relationships/hyperlink" Target="https://www.tes.com/teaching-resource/a-christmas-carol-knowledge-organiser-11718562" TargetMode="External"/><Relationship Id="rId9" Type="http://schemas.openxmlformats.org/officeDocument/2006/relationships/image" Target="../media/image18.PNG"/><Relationship Id="rId14" Type="http://schemas.openxmlformats.org/officeDocument/2006/relationships/hyperlink" Target="https://www.tes.com/teaching-resource/unseen-poetry-knowledge-organiser-12060572"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png"/><Relationship Id="rId18" Type="http://schemas.openxmlformats.org/officeDocument/2006/relationships/hyperlink" Target="https://www.facebook.com/ecteachresources" TargetMode="External"/><Relationship Id="rId26" Type="http://schemas.openxmlformats.org/officeDocument/2006/relationships/hyperlink" Target="https://www.youtube.com/channel/UCu_uJPuf4LaQ4-bbmZfkJCw" TargetMode="External"/><Relationship Id="rId3" Type="http://schemas.openxmlformats.org/officeDocument/2006/relationships/hyperlink" Target="mailto:info@englishgcse.co.uk" TargetMode="External"/><Relationship Id="rId21" Type="http://schemas.openxmlformats.org/officeDocument/2006/relationships/image" Target="../media/image30.png"/><Relationship Id="rId7" Type="http://schemas.openxmlformats.org/officeDocument/2006/relationships/hyperlink" Target="https://twitter.com/ec_publishing2" TargetMode="External"/><Relationship Id="rId12" Type="http://schemas.openxmlformats.org/officeDocument/2006/relationships/image" Target="../media/image27.png"/><Relationship Id="rId17" Type="http://schemas.openxmlformats.org/officeDocument/2006/relationships/hyperlink" Target="https://goo.gl/CbBdTu" TargetMode="External"/><Relationship Id="rId25" Type="http://schemas.openxmlformats.org/officeDocument/2006/relationships/image" Target="../media/image34.png"/><Relationship Id="rId2" Type="http://schemas.openxmlformats.org/officeDocument/2006/relationships/notesSlide" Target="../notesSlides/notesSlide2.xml"/><Relationship Id="rId16" Type="http://schemas.openxmlformats.org/officeDocument/2006/relationships/hyperlink" Target="https://goo.gl/pPD5S2" TargetMode="External"/><Relationship Id="rId20" Type="http://schemas.openxmlformats.org/officeDocument/2006/relationships/hyperlink" Target="https://www.tes.com/resources/search/?authorId=531777&amp;subjects=GB|0|Whole%20school|" TargetMode="External"/><Relationship Id="rId29"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24.jpeg"/><Relationship Id="rId11" Type="http://schemas.openxmlformats.org/officeDocument/2006/relationships/hyperlink" Target="https://www.pinterest.co.uk/lead_practitioner" TargetMode="External"/><Relationship Id="rId24" Type="http://schemas.openxmlformats.org/officeDocument/2006/relationships/image" Target="../media/image33.png"/><Relationship Id="rId5" Type="http://schemas.openxmlformats.org/officeDocument/2006/relationships/hyperlink" Target="https://goo.gl/CRK9G2" TargetMode="External"/><Relationship Id="rId15" Type="http://schemas.openxmlformats.org/officeDocument/2006/relationships/hyperlink" Target="https://goo.gl/4Y7T6j" TargetMode="External"/><Relationship Id="rId23" Type="http://schemas.openxmlformats.org/officeDocument/2006/relationships/image" Target="../media/image32.png"/><Relationship Id="rId28" Type="http://schemas.openxmlformats.org/officeDocument/2006/relationships/image" Target="../media/image36.png"/><Relationship Id="rId10" Type="http://schemas.openxmlformats.org/officeDocument/2006/relationships/image" Target="../media/image26.png"/><Relationship Id="rId19" Type="http://schemas.openxmlformats.org/officeDocument/2006/relationships/hyperlink" Target="https://www.tes.com/resources/search/?authorId=531777&amp;subjects=GB|0|Religious%20education|" TargetMode="External"/><Relationship Id="rId4" Type="http://schemas.openxmlformats.org/officeDocument/2006/relationships/hyperlink" Target="http://www.englishgcse.co.uk/" TargetMode="External"/><Relationship Id="rId9" Type="http://schemas.openxmlformats.org/officeDocument/2006/relationships/hyperlink" Target="https://www.facebook.com/ecteachresources/" TargetMode="External"/><Relationship Id="rId14" Type="http://schemas.openxmlformats.org/officeDocument/2006/relationships/image" Target="../media/image29.png"/><Relationship Id="rId22" Type="http://schemas.openxmlformats.org/officeDocument/2006/relationships/image" Target="../media/image31.png"/><Relationship Id="rId27"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 name="Picture 19" descr="A picture containing light&#10;&#10;Description automatically generated">
            <a:extLst>
              <a:ext uri="{FF2B5EF4-FFF2-40B4-BE49-F238E27FC236}">
                <a16:creationId xmlns:a16="http://schemas.microsoft.com/office/drawing/2014/main" id="{53ADEE71-890E-4ED7-8D4C-34BA0E347A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0899" y="3971912"/>
            <a:ext cx="1314450" cy="2628900"/>
          </a:xfrm>
          <a:prstGeom prst="rect">
            <a:avLst/>
          </a:prstGeom>
        </p:spPr>
      </p:pic>
      <p:pic>
        <p:nvPicPr>
          <p:cNvPr id="19" name="Picture 18" descr="A close up of a logo&#10;&#10;Description automatically generated">
            <a:extLst>
              <a:ext uri="{FF2B5EF4-FFF2-40B4-BE49-F238E27FC236}">
                <a16:creationId xmlns:a16="http://schemas.microsoft.com/office/drawing/2014/main" id="{D3C351F9-7329-457C-A80A-EC9DA07019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9333" y="3845349"/>
            <a:ext cx="1441013" cy="2882026"/>
          </a:xfrm>
          <a:prstGeom prst="rect">
            <a:avLst/>
          </a:prstGeom>
        </p:spPr>
      </p:pic>
      <p:pic>
        <p:nvPicPr>
          <p:cNvPr id="13" name="Picture 12" descr="A close up of a necklace&#10;&#10;Description automatically generated">
            <a:extLst>
              <a:ext uri="{FF2B5EF4-FFF2-40B4-BE49-F238E27FC236}">
                <a16:creationId xmlns:a16="http://schemas.microsoft.com/office/drawing/2014/main" id="{FAA42928-912D-415E-AB50-65B0DAC3FA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9684" y="4678952"/>
            <a:ext cx="1266825" cy="2089608"/>
          </a:xfrm>
          <a:prstGeom prst="rect">
            <a:avLst/>
          </a:prstGeom>
          <a:effectLst>
            <a:outerShdw blurRad="50800" dist="38100" algn="l" rotWithShape="0">
              <a:prstClr val="black">
                <a:alpha val="40000"/>
              </a:prstClr>
            </a:outerShdw>
          </a:effectLst>
        </p:spPr>
      </p:pic>
      <p:sp>
        <p:nvSpPr>
          <p:cNvPr id="2" name="Title 1">
            <a:extLst>
              <a:ext uri="{FF2B5EF4-FFF2-40B4-BE49-F238E27FC236}">
                <a16:creationId xmlns:a16="http://schemas.microsoft.com/office/drawing/2014/main" id="{75EDCDFA-2AC0-4D08-80F1-27FCCA90FA24}"/>
              </a:ext>
            </a:extLst>
          </p:cNvPr>
          <p:cNvSpPr>
            <a:spLocks noGrp="1"/>
          </p:cNvSpPr>
          <p:nvPr>
            <p:ph type="ctrTitle"/>
          </p:nvPr>
        </p:nvSpPr>
        <p:spPr>
          <a:xfrm>
            <a:off x="307910" y="1725715"/>
            <a:ext cx="8556172" cy="1157219"/>
          </a:xfrm>
          <a:solidFill>
            <a:schemeClr val="bg1"/>
          </a:solidFill>
          <a:ln w="38100">
            <a:solidFill>
              <a:srgbClr val="7030A0"/>
            </a:solidFill>
          </a:ln>
          <a:effectLst>
            <a:glow rad="228600">
              <a:schemeClr val="accent5">
                <a:satMod val="175000"/>
                <a:alpha val="40000"/>
              </a:schemeClr>
            </a:glow>
            <a:outerShdw blurRad="50800" dist="38100" dir="2700000" algn="tl" rotWithShape="0">
              <a:prstClr val="black">
                <a:alpha val="40000"/>
              </a:prstClr>
            </a:outerShdw>
          </a:effectLst>
        </p:spPr>
        <p:txBody>
          <a:bodyPr anchor="ctr">
            <a:noAutofit/>
          </a:bodyPr>
          <a:lstStyle/>
          <a:p>
            <a:r>
              <a:rPr lang="en-GB" sz="5700" dirty="0">
                <a:latin typeface="Adler" panose="00000400000000000000" pitchFamily="2" charset="0"/>
              </a:rPr>
              <a:t>An Inspector Calls</a:t>
            </a:r>
          </a:p>
        </p:txBody>
      </p:sp>
      <p:sp>
        <p:nvSpPr>
          <p:cNvPr id="5" name="Rectangle: Rounded Corners 4">
            <a:extLst>
              <a:ext uri="{FF2B5EF4-FFF2-40B4-BE49-F238E27FC236}">
                <a16:creationId xmlns:a16="http://schemas.microsoft.com/office/drawing/2014/main" id="{0C00BA1B-8824-485C-8242-873EE91E0C23}"/>
              </a:ext>
            </a:extLst>
          </p:cNvPr>
          <p:cNvSpPr/>
          <p:nvPr/>
        </p:nvSpPr>
        <p:spPr>
          <a:xfrm rot="21293850">
            <a:off x="3293707" y="2990351"/>
            <a:ext cx="5383764" cy="690466"/>
          </a:xfrm>
          <a:prstGeom prst="roundRect">
            <a:avLst/>
          </a:prstGeom>
          <a:solidFill>
            <a:srgbClr val="7030A0"/>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1" u="none" strike="noStrike" kern="1200" cap="none" spc="0" normalizeH="0" baseline="0" noProof="0" dirty="0">
                <a:ln>
                  <a:noFill/>
                </a:ln>
                <a:solidFill>
                  <a:prstClr val="white"/>
                </a:solidFill>
                <a:effectLst/>
                <a:uLnTx/>
                <a:uFillTx/>
                <a:latin typeface="Adler" panose="00000400000000000000" pitchFamily="2" charset="0"/>
                <a:ea typeface="+mn-ea"/>
                <a:cs typeface="+mn-cs"/>
              </a:rPr>
              <a:t>GCSE Revision Guide</a:t>
            </a:r>
            <a:endParaRPr kumimoji="0" lang="en-GB" sz="3200" b="0" i="0" u="none" strike="noStrike" kern="1200" cap="none" spc="0" normalizeH="0" baseline="0" noProof="0" dirty="0">
              <a:ln>
                <a:noFill/>
              </a:ln>
              <a:solidFill>
                <a:prstClr val="white"/>
              </a:solidFill>
              <a:effectLst/>
              <a:uLnTx/>
              <a:uFillTx/>
              <a:latin typeface="Adler" panose="00000400000000000000" pitchFamily="2" charset="0"/>
              <a:ea typeface="+mn-ea"/>
              <a:cs typeface="+mn-cs"/>
            </a:endParaRPr>
          </a:p>
        </p:txBody>
      </p:sp>
      <p:pic>
        <p:nvPicPr>
          <p:cNvPr id="8" name="Picture 7">
            <a:extLst>
              <a:ext uri="{FF2B5EF4-FFF2-40B4-BE49-F238E27FC236}">
                <a16:creationId xmlns:a16="http://schemas.microsoft.com/office/drawing/2014/main" id="{6A6EB089-2735-4B84-97ED-8B9AB526493B}"/>
              </a:ext>
            </a:extLst>
          </p:cNvPr>
          <p:cNvPicPr>
            <a:picLocks noChangeAspect="1"/>
          </p:cNvPicPr>
          <p:nvPr/>
        </p:nvPicPr>
        <p:blipFill>
          <a:blip r:embed="rId6"/>
          <a:stretch>
            <a:fillRect/>
          </a:stretch>
        </p:blipFill>
        <p:spPr>
          <a:xfrm>
            <a:off x="5686698" y="5691450"/>
            <a:ext cx="3323233" cy="1077110"/>
          </a:xfrm>
          <a:prstGeom prst="rect">
            <a:avLst/>
          </a:prstGeom>
        </p:spPr>
      </p:pic>
      <p:sp>
        <p:nvSpPr>
          <p:cNvPr id="12" name="TextBox 11">
            <a:extLst>
              <a:ext uri="{FF2B5EF4-FFF2-40B4-BE49-F238E27FC236}">
                <a16:creationId xmlns:a16="http://schemas.microsoft.com/office/drawing/2014/main" id="{2956CA7F-5F72-4704-BA6C-216E5A34F8D3}"/>
              </a:ext>
            </a:extLst>
          </p:cNvPr>
          <p:cNvSpPr txBox="1"/>
          <p:nvPr/>
        </p:nvSpPr>
        <p:spPr>
          <a:xfrm>
            <a:off x="307910" y="149290"/>
            <a:ext cx="8556172" cy="1408677"/>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numCol="3" spcCol="108000" rtlCol="0">
            <a:no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1" i="0" u="none" strike="noStrike" kern="1200" cap="none" spc="0" normalizeH="0" baseline="0" noProof="0" dirty="0">
                <a:ln>
                  <a:noFill/>
                </a:ln>
                <a:solidFill>
                  <a:prstClr val="black"/>
                </a:solidFill>
                <a:effectLst/>
                <a:uLnTx/>
                <a:uFillTx/>
                <a:latin typeface="Calibri" panose="020F0502020204030204"/>
                <a:ea typeface="+mn-ea"/>
                <a:cs typeface="+mn-cs"/>
              </a:rPr>
              <a:t>Plot summaries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1" i="0" u="none" strike="noStrike" kern="1200" cap="none" spc="0" normalizeH="0" baseline="0" noProof="0" dirty="0">
                <a:ln>
                  <a:noFill/>
                </a:ln>
                <a:solidFill>
                  <a:prstClr val="black"/>
                </a:solidFill>
                <a:effectLst/>
                <a:uLnTx/>
                <a:uFillTx/>
                <a:latin typeface="Calibri" panose="020F0502020204030204"/>
                <a:ea typeface="+mn-ea"/>
                <a:cs typeface="+mn-cs"/>
              </a:rPr>
              <a:t>Revision activities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1" i="0" u="none" strike="noStrike" kern="1200" cap="none" spc="0" normalizeH="0" baseline="0" noProof="0" dirty="0">
                <a:ln>
                  <a:noFill/>
                </a:ln>
                <a:solidFill>
                  <a:prstClr val="black"/>
                </a:solidFill>
                <a:effectLst/>
                <a:uLnTx/>
                <a:uFillTx/>
                <a:latin typeface="Calibri" panose="020F0502020204030204"/>
                <a:ea typeface="+mn-ea"/>
                <a:cs typeface="+mn-cs"/>
              </a:rPr>
              <a:t>Key quotes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1" i="0" u="none" strike="noStrike" kern="1200" cap="none" spc="0" normalizeH="0" baseline="0" noProof="0" dirty="0">
                <a:ln>
                  <a:noFill/>
                </a:ln>
                <a:solidFill>
                  <a:prstClr val="black"/>
                </a:solidFill>
                <a:effectLst/>
                <a:uLnTx/>
                <a:uFillTx/>
                <a:latin typeface="Calibri" panose="020F0502020204030204"/>
                <a:ea typeface="+mn-ea"/>
                <a:cs typeface="+mn-cs"/>
              </a:rPr>
              <a:t>Character notes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1" i="0" u="none" strike="noStrike" kern="1200" cap="none" spc="0" normalizeH="0" baseline="0" noProof="0" dirty="0">
                <a:ln>
                  <a:noFill/>
                </a:ln>
                <a:solidFill>
                  <a:prstClr val="black"/>
                </a:solidFill>
                <a:effectLst/>
                <a:uLnTx/>
                <a:uFillTx/>
                <a:latin typeface="Calibri" panose="020F0502020204030204"/>
                <a:ea typeface="+mn-ea"/>
                <a:cs typeface="+mn-cs"/>
              </a:rPr>
              <a:t>Key context</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1" i="0" u="none" strike="noStrike" kern="1200" cap="none" spc="0" normalizeH="0" baseline="0" noProof="0" dirty="0">
                <a:ln>
                  <a:noFill/>
                </a:ln>
                <a:solidFill>
                  <a:prstClr val="black"/>
                </a:solidFill>
                <a:effectLst/>
                <a:uLnTx/>
                <a:uFillTx/>
                <a:latin typeface="Calibri" panose="020F0502020204030204"/>
                <a:ea typeface="+mn-ea"/>
                <a:cs typeface="+mn-cs"/>
              </a:rPr>
              <a:t>Exam practice questions</a:t>
            </a:r>
          </a:p>
          <a:p>
            <a:pPr marR="0" lvl="0" algn="l" defTabSz="457200" rtl="0" eaLnBrk="1" fontAlgn="auto" latinLnBrk="0" hangingPunct="1">
              <a:lnSpc>
                <a:spcPct val="100000"/>
              </a:lnSpc>
              <a:spcBef>
                <a:spcPts val="0"/>
              </a:spcBef>
              <a:spcAft>
                <a:spcPts val="0"/>
              </a:spcAft>
              <a:buClrTx/>
              <a:buSzTx/>
              <a:tabLst/>
              <a:defRPr/>
            </a:pPr>
            <a:endParaRPr kumimoji="0" lang="en-GB" sz="2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1" i="0" u="none" strike="noStrike" kern="1200" cap="none" spc="0" normalizeH="0" baseline="0" noProof="0" dirty="0">
                <a:ln>
                  <a:noFill/>
                </a:ln>
                <a:solidFill>
                  <a:prstClr val="black"/>
                </a:solidFill>
                <a:effectLst/>
                <a:uLnTx/>
                <a:uFillTx/>
                <a:latin typeface="Calibri" panose="020F0502020204030204"/>
                <a:ea typeface="+mn-ea"/>
                <a:cs typeface="+mn-cs"/>
              </a:rPr>
              <a:t>Jargon</a:t>
            </a:r>
            <a:r>
              <a:rPr lang="en-GB" sz="2100" b="1" dirty="0">
                <a:solidFill>
                  <a:prstClr val="black"/>
                </a:solidFill>
                <a:latin typeface="Calibri" panose="020F0502020204030204"/>
              </a:rPr>
              <a:t>-free mark scheme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1" i="0" u="none" strike="noStrike" kern="1200" cap="none" spc="0" normalizeH="0" baseline="0" noProof="0" dirty="0">
                <a:ln>
                  <a:noFill/>
                </a:ln>
                <a:solidFill>
                  <a:prstClr val="black"/>
                </a:solidFill>
                <a:effectLst/>
                <a:uLnTx/>
                <a:uFillTx/>
                <a:latin typeface="Calibri" panose="020F0502020204030204"/>
                <a:ea typeface="+mn-ea"/>
                <a:cs typeface="+mn-cs"/>
              </a:rPr>
              <a:t>Model paragraph</a:t>
            </a:r>
          </a:p>
        </p:txBody>
      </p:sp>
      <p:pic>
        <p:nvPicPr>
          <p:cNvPr id="15" name="Picture 14">
            <a:extLst>
              <a:ext uri="{FF2B5EF4-FFF2-40B4-BE49-F238E27FC236}">
                <a16:creationId xmlns:a16="http://schemas.microsoft.com/office/drawing/2014/main" id="{024AF0CC-145A-46EF-B4DA-37B99F5FEB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3553" y="2704379"/>
            <a:ext cx="1085447" cy="1587854"/>
          </a:xfrm>
          <a:prstGeom prst="rect">
            <a:avLst/>
          </a:prstGeom>
        </p:spPr>
      </p:pic>
      <p:pic>
        <p:nvPicPr>
          <p:cNvPr id="16" name="Picture 15" descr="A close up of a logo&#10;&#10;Description automatically generated">
            <a:extLst>
              <a:ext uri="{FF2B5EF4-FFF2-40B4-BE49-F238E27FC236}">
                <a16:creationId xmlns:a16="http://schemas.microsoft.com/office/drawing/2014/main" id="{BFD46558-E08D-428B-A6DE-4304323AF3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963578"/>
            <a:ext cx="1666754" cy="2931001"/>
          </a:xfrm>
          <a:prstGeom prst="rect">
            <a:avLst/>
          </a:prstGeom>
        </p:spPr>
      </p:pic>
      <p:pic>
        <p:nvPicPr>
          <p:cNvPr id="17" name="Picture 16" descr="A couple of people that are standing in a wedding dress&#10;&#10;Description automatically generated">
            <a:extLst>
              <a:ext uri="{FF2B5EF4-FFF2-40B4-BE49-F238E27FC236}">
                <a16:creationId xmlns:a16="http://schemas.microsoft.com/office/drawing/2014/main" id="{A492F10E-540E-4A86-BA60-A3207A9E3B08}"/>
              </a:ext>
            </a:extLst>
          </p:cNvPr>
          <p:cNvPicPr>
            <a:picLocks noChangeAspect="1"/>
          </p:cNvPicPr>
          <p:nvPr/>
        </p:nvPicPr>
        <p:blipFill rotWithShape="1">
          <a:blip r:embed="rId9">
            <a:extLst>
              <a:ext uri="{28A0092B-C50C-407E-A947-70E740481C1C}">
                <a14:useLocalDpi xmlns:a14="http://schemas.microsoft.com/office/drawing/2010/main" val="0"/>
              </a:ext>
            </a:extLst>
          </a:blip>
          <a:srcRect l="55729"/>
          <a:stretch/>
        </p:blipFill>
        <p:spPr>
          <a:xfrm>
            <a:off x="3614317" y="3786526"/>
            <a:ext cx="2237453" cy="3285107"/>
          </a:xfrm>
          <a:prstGeom prst="rect">
            <a:avLst/>
          </a:prstGeom>
          <a:effectLst>
            <a:outerShdw blurRad="50800" dist="38100" dir="2700000" algn="tl" rotWithShape="0">
              <a:prstClr val="black">
                <a:alpha val="40000"/>
              </a:prstClr>
            </a:outerShdw>
          </a:effectLst>
        </p:spPr>
      </p:pic>
      <p:pic>
        <p:nvPicPr>
          <p:cNvPr id="4" name="Picture 3" descr="A black and white photo of a person&#10;&#10;Description automatically generated">
            <a:extLst>
              <a:ext uri="{FF2B5EF4-FFF2-40B4-BE49-F238E27FC236}">
                <a16:creationId xmlns:a16="http://schemas.microsoft.com/office/drawing/2014/main" id="{708B39D5-9869-4467-9C11-7B545799A9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48651" y="2621027"/>
            <a:ext cx="2993788" cy="4216603"/>
          </a:xfrm>
          <a:prstGeom prst="rect">
            <a:avLst/>
          </a:prstGeom>
        </p:spPr>
      </p:pic>
      <p:pic>
        <p:nvPicPr>
          <p:cNvPr id="18" name="Picture 17" descr="A close up of a logo&#10;&#10;Description automatically generated">
            <a:extLst>
              <a:ext uri="{FF2B5EF4-FFF2-40B4-BE49-F238E27FC236}">
                <a16:creationId xmlns:a16="http://schemas.microsoft.com/office/drawing/2014/main" id="{3190BA83-860D-4AAB-8473-D0D3331B4F6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33849" y="3756197"/>
            <a:ext cx="911126" cy="1239364"/>
          </a:xfrm>
          <a:prstGeom prst="rect">
            <a:avLst/>
          </a:prstGeom>
        </p:spPr>
      </p:pic>
    </p:spTree>
    <p:extLst>
      <p:ext uri="{BB962C8B-B14F-4D97-AF65-F5344CB8AC3E}">
        <p14:creationId xmlns:p14="http://schemas.microsoft.com/office/powerpoint/2010/main" val="2549451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169F10E-0DB6-412F-ADC9-EF83C5A8D885}"/>
              </a:ext>
            </a:extLst>
          </p:cNvPr>
          <p:cNvSpPr>
            <a:spLocks noChangeArrowheads="1"/>
          </p:cNvSpPr>
          <p:nvPr/>
        </p:nvSpPr>
        <p:spPr bwMode="auto">
          <a:xfrm>
            <a:off x="117787" y="311610"/>
            <a:ext cx="8204945" cy="375487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spAutoFit/>
          </a:bodyPr>
          <a:lstStyle/>
          <a:p>
            <a:pPr lvl="0"/>
            <a:r>
              <a:rPr lang="en-GB" sz="1400" dirty="0">
                <a:solidFill>
                  <a:prstClr val="black"/>
                </a:solidFill>
              </a:rPr>
              <a:t>Inspector Goole is described as "an impression of massiveness, solidity and purposefulness. He is a man in his fifties, dressed in a plain darkish suit. He speaks carefully, weightily, and has a disconcerting habit of looking hard at the person he addresses before actually speaking” when he enters in Act One.</a:t>
            </a:r>
          </a:p>
          <a:p>
            <a:pPr lvl="0"/>
            <a:endParaRPr lang="en-GB" sz="1400" dirty="0">
              <a:solidFill>
                <a:prstClr val="black"/>
              </a:solidFill>
            </a:endParaRPr>
          </a:p>
          <a:p>
            <a:pPr lvl="0"/>
            <a:r>
              <a:rPr lang="en-GB" sz="1400" dirty="0">
                <a:solidFill>
                  <a:prstClr val="black"/>
                </a:solidFill>
              </a:rPr>
              <a:t>Despite questioning a family of wealthy members of the upper middle classes, the Inspector appears calm and assertive throughout. He uses his language like a machine to gain control over the other characters and seems to have already pre-planned exactly who is going to speak to and when and how he will speak to them. </a:t>
            </a:r>
          </a:p>
          <a:p>
            <a:pPr lvl="0"/>
            <a:endParaRPr lang="en-GB" sz="1400" dirty="0">
              <a:solidFill>
                <a:prstClr val="black"/>
              </a:solidFill>
            </a:endParaRPr>
          </a:p>
          <a:p>
            <a:pPr lvl="0"/>
            <a:r>
              <a:rPr lang="en-GB" sz="1400" dirty="0">
                <a:solidFill>
                  <a:prstClr val="black"/>
                </a:solidFill>
              </a:rPr>
              <a:t>As Sheila comes to understand, the Inspector already knows how all the characters are connected to Eva. Because of this, it seems to give him a ghost-like or supernatural quality to him.</a:t>
            </a:r>
          </a:p>
          <a:p>
            <a:pPr lvl="0"/>
            <a:endParaRPr lang="en-GB" sz="1400" dirty="0">
              <a:solidFill>
                <a:prstClr val="black"/>
              </a:solidFill>
            </a:endParaRPr>
          </a:p>
          <a:p>
            <a:pPr lvl="0"/>
            <a:r>
              <a:rPr lang="en-GB" sz="1400" dirty="0">
                <a:solidFill>
                  <a:prstClr val="black"/>
                </a:solidFill>
              </a:rPr>
              <a:t>Although Mr Birling tries to bribe him, Goole is not in the slightest bit interested. Nor does Birlings’ apparent connections to the police or those in politics have any effect on the Inspector.</a:t>
            </a:r>
          </a:p>
          <a:p>
            <a:pPr lvl="0"/>
            <a:endParaRPr lang="en-GB" sz="1400" dirty="0">
              <a:solidFill>
                <a:prstClr val="black"/>
              </a:solidFill>
            </a:endParaRPr>
          </a:p>
          <a:p>
            <a:pPr lvl="0"/>
            <a:r>
              <a:rPr lang="en-GB" sz="1400" dirty="0">
                <a:solidFill>
                  <a:prstClr val="black"/>
                </a:solidFill>
              </a:rPr>
              <a:t>His final speech seems like a politician or a sermon to a congregation.  When he leaves and we find out he was not a real police inspector, it confuses us about who he was and why he was there, but the second phone call at the end confirming a young girl has died adds in another ‘supernatural’ layer to the play. </a:t>
            </a:r>
          </a:p>
        </p:txBody>
      </p:sp>
      <p:sp>
        <p:nvSpPr>
          <p:cNvPr id="6" name="Rectangle 5">
            <a:extLst>
              <a:ext uri="{FF2B5EF4-FFF2-40B4-BE49-F238E27FC236}">
                <a16:creationId xmlns:a16="http://schemas.microsoft.com/office/drawing/2014/main" id="{AC982FD4-1A6B-4523-A2BF-77E48EBF8D35}"/>
              </a:ext>
            </a:extLst>
          </p:cNvPr>
          <p:cNvSpPr/>
          <p:nvPr/>
        </p:nvSpPr>
        <p:spPr>
          <a:xfrm rot="5400000">
            <a:off x="7262428" y="1552175"/>
            <a:ext cx="3004349" cy="52322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800" b="1" i="0" u="sng" strike="noStrike" kern="1200" cap="none" spc="0" normalizeH="0" baseline="0" noProof="0" dirty="0">
                <a:ln>
                  <a:noFill/>
                </a:ln>
                <a:solidFill>
                  <a:prstClr val="black"/>
                </a:solidFill>
                <a:effectLst/>
                <a:uLnTx/>
                <a:uFillTx/>
                <a:latin typeface="Verdana" panose="020B0604030504040204" pitchFamily="34" charset="0"/>
                <a:ea typeface="+mn-ea"/>
                <a:cs typeface="+mn-cs"/>
              </a:rPr>
              <a:t>The Inspector</a:t>
            </a:r>
            <a:endParaRPr kumimoji="0" lang="en-GB"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A69277A1-0D6C-4DC3-8220-1830AAE682A4}"/>
              </a:ext>
            </a:extLst>
          </p:cNvPr>
          <p:cNvSpPr/>
          <p:nvPr/>
        </p:nvSpPr>
        <p:spPr>
          <a:xfrm>
            <a:off x="117786" y="4341674"/>
            <a:ext cx="8204945" cy="230832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Why is the Inspector important?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endParaRPr lang="en-GB" dirty="0">
              <a:solidFill>
                <a:prstClr val="black"/>
              </a:solidFill>
            </a:endParaRPr>
          </a:p>
          <a:p>
            <a:pPr lvl="0"/>
            <a:r>
              <a:rPr lang="en-GB" dirty="0">
                <a:solidFill>
                  <a:prstClr val="black"/>
                </a:solidFill>
              </a:rPr>
              <a:t>He seems to be operating on a different level of consciousness to the other characters and this has led to a number of theories about who or what Inspector Goole is.</a:t>
            </a:r>
          </a:p>
          <a:p>
            <a:pPr lvl="0"/>
            <a:r>
              <a:rPr lang="en-GB" dirty="0">
                <a:solidFill>
                  <a:prstClr val="black"/>
                </a:solidFill>
              </a:rPr>
              <a:t>Could he a ghost? The name ‘Goole’ could be a pun on ‘ghoul’, which is similar to a spirit or ghost. Could he be the voice of Priestley or the voice of God? Could he represent the voices of the working classes as a collective? You can choose for yourself. </a:t>
            </a:r>
            <a:endParaRPr lang="en-GB" altLang="en-US" dirty="0">
              <a:solidFill>
                <a:prstClr val="black"/>
              </a:solidFill>
              <a:latin typeface="Arial" panose="020B0604020202020204" pitchFamily="34" charset="0"/>
            </a:endParaRPr>
          </a:p>
        </p:txBody>
      </p:sp>
      <p:pic>
        <p:nvPicPr>
          <p:cNvPr id="3" name="Picture 2" descr="A picture containing light&#10;&#10;Description automatically generated">
            <a:extLst>
              <a:ext uri="{FF2B5EF4-FFF2-40B4-BE49-F238E27FC236}">
                <a16:creationId xmlns:a16="http://schemas.microsoft.com/office/drawing/2014/main" id="{84278F48-D5B3-4DB8-9D02-6D6506D034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1475" y="4229100"/>
            <a:ext cx="1314450" cy="2628900"/>
          </a:xfrm>
          <a:prstGeom prst="rect">
            <a:avLst/>
          </a:prstGeom>
        </p:spPr>
      </p:pic>
    </p:spTree>
    <p:extLst>
      <p:ext uri="{BB962C8B-B14F-4D97-AF65-F5344CB8AC3E}">
        <p14:creationId xmlns:p14="http://schemas.microsoft.com/office/powerpoint/2010/main" val="991420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9AF18-3843-490D-83A4-C734FC987730}"/>
              </a:ext>
            </a:extLst>
          </p:cNvPr>
          <p:cNvSpPr>
            <a:spLocks noGrp="1"/>
          </p:cNvSpPr>
          <p:nvPr>
            <p:ph type="title"/>
          </p:nvPr>
        </p:nvSpPr>
        <p:spPr>
          <a:xfrm>
            <a:off x="628650" y="573471"/>
            <a:ext cx="7886700" cy="734469"/>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Key quotes</a:t>
            </a:r>
          </a:p>
        </p:txBody>
      </p:sp>
      <p:sp>
        <p:nvSpPr>
          <p:cNvPr id="4" name="Rectangle 3">
            <a:extLst>
              <a:ext uri="{FF2B5EF4-FFF2-40B4-BE49-F238E27FC236}">
                <a16:creationId xmlns:a16="http://schemas.microsoft.com/office/drawing/2014/main" id="{53D65891-0B5C-4BC9-94FB-757F4B9B98C7}"/>
              </a:ext>
            </a:extLst>
          </p:cNvPr>
          <p:cNvSpPr/>
          <p:nvPr/>
        </p:nvSpPr>
        <p:spPr>
          <a:xfrm>
            <a:off x="628650" y="1602437"/>
            <a:ext cx="7886700" cy="4695773"/>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GB" sz="2400" b="1" u="sng" dirty="0">
                <a:latin typeface="Verdana" panose="020B0604030504040204" pitchFamily="34" charset="0"/>
                <a:ea typeface="Calibri" panose="020F0502020204030204" pitchFamily="34" charset="0"/>
                <a:cs typeface="Times New Roman" panose="02020603050405020304" pitchFamily="18" charset="0"/>
              </a:rPr>
              <a:t>Revision Activity:</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2400" dirty="0">
                <a:solidFill>
                  <a:srgbClr val="FF0000"/>
                </a:solidFill>
                <a:latin typeface="Verdana" panose="020B0604030504040204" pitchFamily="34" charset="0"/>
                <a:ea typeface="Calibri" panose="020F0502020204030204" pitchFamily="34" charset="0"/>
                <a:cs typeface="Times New Roman" panose="02020603050405020304" pitchFamily="18" charset="0"/>
              </a:rPr>
              <a:t>Challenge: Choose five quotes from this collection. For each one, write down what it tells you about the character(s).</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2400" dirty="0">
                <a:solidFill>
                  <a:srgbClr val="E36C0A"/>
                </a:solidFill>
                <a:latin typeface="Verdana" panose="020B0604030504040204" pitchFamily="34" charset="0"/>
                <a:ea typeface="Calibri" panose="020F0502020204030204" pitchFamily="34" charset="0"/>
                <a:cs typeface="Times New Roman" panose="02020603050405020304" pitchFamily="18" charset="0"/>
              </a:rPr>
              <a:t>Extra Challenge: Choose five quotes from this collection and for each one, explain what themes or ideas that quote would fit into.</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2400" dirty="0">
                <a:solidFill>
                  <a:srgbClr val="00B050"/>
                </a:solidFill>
                <a:latin typeface="Verdana" panose="020B0604030504040204" pitchFamily="34" charset="0"/>
                <a:ea typeface="Calibri" panose="020F0502020204030204" pitchFamily="34" charset="0"/>
                <a:cs typeface="Times New Roman" panose="02020603050405020304" pitchFamily="18" charset="0"/>
              </a:rPr>
              <a:t>Mega Challenge: In your chosen five quotes, analyse how Priestley employs language features in order to have the impact on the audience.</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5560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1534E1-A258-4772-B4CD-EC430BC491C7}"/>
              </a:ext>
            </a:extLst>
          </p:cNvPr>
          <p:cNvSpPr/>
          <p:nvPr/>
        </p:nvSpPr>
        <p:spPr>
          <a:xfrm>
            <a:off x="276224" y="124782"/>
            <a:ext cx="2594297" cy="116955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sz="1000" dirty="0">
                <a:latin typeface="Verdana" panose="020B0604030504040204" pitchFamily="34" charset="0"/>
                <a:ea typeface="Calibri" panose="020F0502020204030204" pitchFamily="34" charset="0"/>
                <a:cs typeface="Times New Roman" panose="02020603050405020304" pitchFamily="18" charset="0"/>
              </a:rPr>
              <a:t>Mrs Birling: Now, Sheila, don't tease him. When you're married you'll realize that men with important work to do sometimes have to spend nearly all their time and energy on their business. You'll have to get used to that, just as I had</a:t>
            </a:r>
            <a:endParaRPr lang="en-GB" sz="1000" dirty="0"/>
          </a:p>
        </p:txBody>
      </p:sp>
      <p:sp>
        <p:nvSpPr>
          <p:cNvPr id="6" name="Rectangle 5">
            <a:extLst>
              <a:ext uri="{FF2B5EF4-FFF2-40B4-BE49-F238E27FC236}">
                <a16:creationId xmlns:a16="http://schemas.microsoft.com/office/drawing/2014/main" id="{C9E6A5E6-E9BF-400E-9DD3-5EF8E87678BB}"/>
              </a:ext>
            </a:extLst>
          </p:cNvPr>
          <p:cNvSpPr/>
          <p:nvPr/>
        </p:nvSpPr>
        <p:spPr>
          <a:xfrm>
            <a:off x="3090441" y="593555"/>
            <a:ext cx="5937209" cy="167315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GB" sz="1000" dirty="0">
                <a:latin typeface="Verdana" panose="020B0604030504040204" pitchFamily="34" charset="0"/>
                <a:ea typeface="Calibri" panose="020F0502020204030204" pitchFamily="34" charset="0"/>
                <a:cs typeface="Times New Roman" panose="02020603050405020304" pitchFamily="18" charset="0"/>
              </a:rPr>
              <a:t>Birling: No, we won't. It's one of the happiest nights of my life. And one day, I hope, Eric, when you've a daughter of your own, you'll understand why. Gerald, I’m going to tell you frankly, without any pretences, that your engagement to Sheila means a tremendous lot to me. She'll make you happy, and I’m sure you'll make her happy. You're just the kind of son-in-law I always wanted. Your father and I have been friendly rivals in business for some time now – though crofts limited are both older and bigger than Birling and company – and now you've brought us together, and perhaps we may look forward to the time when Crofts and Birlings are no longer competing but are working together – for lower costs and higher prices. </a:t>
            </a:r>
            <a:endParaRPr lang="en-GB"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86BA5444-DC89-4C57-9D79-B9774C736B9B}"/>
              </a:ext>
            </a:extLst>
          </p:cNvPr>
          <p:cNvSpPr/>
          <p:nvPr/>
        </p:nvSpPr>
        <p:spPr>
          <a:xfrm>
            <a:off x="276223" y="1547982"/>
            <a:ext cx="2594297" cy="71872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GB" sz="900" dirty="0">
                <a:latin typeface="Verdana" panose="020B0604030504040204" pitchFamily="34" charset="0"/>
                <a:ea typeface="Calibri" panose="020F0502020204030204" pitchFamily="34" charset="0"/>
                <a:cs typeface="Times New Roman" panose="02020603050405020304" pitchFamily="18" charset="0"/>
              </a:rPr>
              <a:t>Sheila: (</a:t>
            </a:r>
            <a:r>
              <a:rPr lang="en-GB" sz="900" i="1" dirty="0">
                <a:latin typeface="Verdana" panose="020B0604030504040204" pitchFamily="34" charset="0"/>
                <a:ea typeface="Calibri" panose="020F0502020204030204" pitchFamily="34" charset="0"/>
                <a:cs typeface="Times New Roman" panose="02020603050405020304" pitchFamily="18" charset="0"/>
              </a:rPr>
              <a:t>taking out the ring</a:t>
            </a:r>
            <a:r>
              <a:rPr lang="en-GB" sz="900" dirty="0">
                <a:latin typeface="Verdana" panose="020B0604030504040204" pitchFamily="34" charset="0"/>
                <a:ea typeface="Calibri" panose="020F0502020204030204" pitchFamily="34" charset="0"/>
                <a:cs typeface="Times New Roman" panose="02020603050405020304" pitchFamily="18" charset="0"/>
              </a:rPr>
              <a:t>) Oh – it's wonderful! Look – mummy – isn't it a beauty? Oh – darling - (</a:t>
            </a:r>
            <a:r>
              <a:rPr lang="en-GB" sz="900" i="1" dirty="0">
                <a:latin typeface="Verdana" panose="020B0604030504040204" pitchFamily="34" charset="0"/>
                <a:ea typeface="Calibri" panose="020F0502020204030204" pitchFamily="34" charset="0"/>
                <a:cs typeface="Times New Roman" panose="02020603050405020304" pitchFamily="18" charset="0"/>
              </a:rPr>
              <a:t>she kisses Gerald hastily</a:t>
            </a:r>
            <a:r>
              <a:rPr lang="en-GB" sz="900" dirty="0">
                <a:latin typeface="Verdana" panose="020B0604030504040204" pitchFamily="34" charset="0"/>
                <a:ea typeface="Calibri" panose="020F0502020204030204" pitchFamily="34" charset="0"/>
                <a:cs typeface="Times New Roman" panose="02020603050405020304" pitchFamily="18" charset="0"/>
              </a:rPr>
              <a:t>.)</a:t>
            </a:r>
            <a:endParaRPr lang="en-GB" sz="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1B2FE256-DEF9-4731-AAF7-FD9BC3F221BD}"/>
              </a:ext>
            </a:extLst>
          </p:cNvPr>
          <p:cNvSpPr/>
          <p:nvPr/>
        </p:nvSpPr>
        <p:spPr>
          <a:xfrm>
            <a:off x="276225" y="2440919"/>
            <a:ext cx="8751425" cy="431869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a:lnSpc>
                <a:spcPct val="115000"/>
              </a:lnSpc>
              <a:spcAft>
                <a:spcPts val="1000"/>
              </a:spcAft>
            </a:pPr>
            <a:r>
              <a:rPr lang="en-GB" sz="900" dirty="0">
                <a:latin typeface="Verdana" panose="020B0604030504040204" pitchFamily="34" charset="0"/>
                <a:ea typeface="Calibri" panose="020F0502020204030204" pitchFamily="34" charset="0"/>
                <a:cs typeface="Times New Roman" panose="02020603050405020304" pitchFamily="18" charset="0"/>
              </a:rPr>
              <a:t>Birling: I’m delighted about this engagement and I hope it won't be too long before you're married. And I want to say this. There's a good deal of silly talk about these days – but – and I speak as a hard-headed business man, who has to take risks and know what he's about – I say, you can ignore all this silly pessimistic talk. When you marry, you'll be marrying at a very good time. Yes, a very good time – and soon it'll be an even better time. Last month, just because the miners came out on strike, there's a lot of wild talk about possible labour trouble in the near future. Don't worry. We've passed the worst of it. We employers at last are coming together to see that our  interests – and the interests of capital – are properly protected. And we're in for a time of steadily increasing prosperity. </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900" dirty="0">
                <a:latin typeface="Verdana" panose="020B0604030504040204" pitchFamily="34" charset="0"/>
                <a:ea typeface="Calibri" panose="020F0502020204030204" pitchFamily="34" charset="0"/>
                <a:cs typeface="Times New Roman" panose="02020603050405020304" pitchFamily="18" charset="0"/>
              </a:rPr>
              <a:t>Gerald: I believe you're right, sir.</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900" dirty="0">
                <a:latin typeface="Verdana" panose="020B0604030504040204" pitchFamily="34" charset="0"/>
                <a:ea typeface="Calibri" panose="020F0502020204030204" pitchFamily="34" charset="0"/>
                <a:cs typeface="Times New Roman" panose="02020603050405020304" pitchFamily="18" charset="0"/>
              </a:rPr>
              <a:t>Eric: What about war?</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900" dirty="0">
                <a:latin typeface="Verdana" panose="020B0604030504040204" pitchFamily="34" charset="0"/>
                <a:ea typeface="Calibri" panose="020F0502020204030204" pitchFamily="34" charset="0"/>
                <a:cs typeface="Times New Roman" panose="02020603050405020304" pitchFamily="18" charset="0"/>
              </a:rPr>
              <a:t>Birling: Glad you mentioned it, Eric. I'm coming to that. Just because the Kaiser makes a speech or two, or a few German officers have too much to drink and begin taking nonsense, you'll hear some people say that war's inevitable. And to that I say – fiddlesticks! The Germans don't want war. Nobody wants war, except some half-civilized folks in the Balkans. And why? There's too much at stake these days. Everything to lose and nothing to gain by war.</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900" dirty="0">
                <a:latin typeface="Verdana" panose="020B0604030504040204" pitchFamily="34" charset="0"/>
                <a:ea typeface="Calibri" panose="020F0502020204030204" pitchFamily="34" charset="0"/>
                <a:cs typeface="Times New Roman" panose="02020603050405020304" pitchFamily="18" charset="0"/>
              </a:rPr>
              <a:t>Eric: Yes, I know – but still -</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900" dirty="0">
                <a:latin typeface="Verdana" panose="020B0604030504040204" pitchFamily="34" charset="0"/>
                <a:ea typeface="Calibri" panose="020F0502020204030204" pitchFamily="34" charset="0"/>
                <a:cs typeface="Times New Roman" panose="02020603050405020304" pitchFamily="18" charset="0"/>
              </a:rPr>
              <a:t>Birling: Just let me finish, Eric. You've a lot to learn yet. And I’m taking as a hard headed, practical man of business. And I say there isn't a chance of war. The world's developing so fast that it'll make war impossible. Look at the progress we're making. In a year or two we'll have aeroplanes that will be able to go anywhere. And look at the way the auto-mobile's making headway – bigger and faster all the time. And then ships. Why, a friend of mine went over this new liner last week – the titanic – she sails next week – forty-six thousand eight hundred tons – New York in five days – and every luxury – and unsinkable, absolutely unsinkable. That's what you've got to keep your eye on, facts like that, progress like that – and not a few German officers taking nonsense and a few scaremongers here making a fuss about nothing. Now you three young people, just listen to this – and remember what I’m telling you now. In twenty or thirty year's time – let's say, in 1940 – you may be giving a little party like this – your son or daughter might be getting engaged – and I tell you, by that time you'll be living in a world that'll have forgotten all these capital versus labour agitations and all these silly little war scares. There'll be peace and prosperity and rapid progress everywhere – except of course in Russia, which will always be behindhand naturally. </a:t>
            </a:r>
            <a:endParaRPr lang="en-GB" sz="9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0266115-FCB4-4D73-8751-3ED0CEF3F141}"/>
              </a:ext>
            </a:extLst>
          </p:cNvPr>
          <p:cNvSpPr txBox="1"/>
          <p:nvPr/>
        </p:nvSpPr>
        <p:spPr>
          <a:xfrm>
            <a:off x="3090441" y="138896"/>
            <a:ext cx="5937209" cy="369332"/>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GB" b="1" dirty="0"/>
              <a:t>Act One</a:t>
            </a:r>
          </a:p>
        </p:txBody>
      </p:sp>
      <p:pic>
        <p:nvPicPr>
          <p:cNvPr id="11" name="Picture 10" descr="A picture containing light&#10;&#10;Description automatically generated">
            <a:extLst>
              <a:ext uri="{FF2B5EF4-FFF2-40B4-BE49-F238E27FC236}">
                <a16:creationId xmlns:a16="http://schemas.microsoft.com/office/drawing/2014/main" id="{E7A319D6-BB1E-4860-AE34-13DE94EEB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3720" y="2820544"/>
            <a:ext cx="3254055" cy="162702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54013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8FCB30-BB2D-41C0-82F5-7E630225EC69}"/>
              </a:ext>
            </a:extLst>
          </p:cNvPr>
          <p:cNvSpPr/>
          <p:nvPr/>
        </p:nvSpPr>
        <p:spPr>
          <a:xfrm>
            <a:off x="237281" y="240805"/>
            <a:ext cx="4572000" cy="13755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spAutoFit/>
          </a:bodyPr>
          <a:lstStyle/>
          <a:p>
            <a:pPr>
              <a:lnSpc>
                <a:spcPct val="115000"/>
              </a:lnSpc>
              <a:spcAft>
                <a:spcPts val="1000"/>
              </a:spcAft>
            </a:pPr>
            <a:r>
              <a:rPr lang="en-GB" sz="1100" dirty="0">
                <a:latin typeface="Verdana" panose="020B0604030504040204" pitchFamily="34" charset="0"/>
                <a:ea typeface="Calibri" panose="020F0502020204030204" pitchFamily="34" charset="0"/>
                <a:cs typeface="Times New Roman" panose="02020603050405020304" pitchFamily="18" charset="0"/>
              </a:rPr>
              <a:t>Birling: Oh well – put like that, there's something in what you say. Still, I can't accept any responsibility. If we were all responsible for everything that happened to everybody we'd had anything to do with, it would be very awkward, wouldn't it?</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dirty="0">
                <a:latin typeface="Verdana" panose="020B0604030504040204" pitchFamily="34" charset="0"/>
                <a:ea typeface="Calibri" panose="020F0502020204030204" pitchFamily="34" charset="0"/>
                <a:cs typeface="Times New Roman" panose="02020603050405020304" pitchFamily="18" charset="0"/>
              </a:rPr>
              <a:t>Inspector: Very awkward</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3E597970-8361-4FC8-BA27-F399F607D3AC}"/>
              </a:ext>
            </a:extLst>
          </p:cNvPr>
          <p:cNvSpPr/>
          <p:nvPr/>
        </p:nvSpPr>
        <p:spPr>
          <a:xfrm>
            <a:off x="4907665" y="240806"/>
            <a:ext cx="4143737" cy="10935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a:lnSpc>
                <a:spcPct val="115000"/>
              </a:lnSpc>
              <a:spcAft>
                <a:spcPts val="1000"/>
              </a:spcAft>
            </a:pPr>
            <a:r>
              <a:rPr lang="en-GB" sz="1100" dirty="0">
                <a:latin typeface="Verdana" panose="020B0604030504040204" pitchFamily="34" charset="0"/>
                <a:ea typeface="Times New Roman" panose="02020603050405020304" pitchFamily="18" charset="0"/>
                <a:cs typeface="Times New Roman" panose="02020603050405020304" pitchFamily="18" charset="0"/>
              </a:rPr>
              <a:t>Inspector ... what happened to her then may have determined what happened to her afterwards, and what happened to her afterwards may have driven her to suicide. A chain of events.</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C3AB5F64-EA62-43F8-AE3F-0014D537336F}"/>
              </a:ext>
            </a:extLst>
          </p:cNvPr>
          <p:cNvSpPr/>
          <p:nvPr/>
        </p:nvSpPr>
        <p:spPr>
          <a:xfrm>
            <a:off x="237281" y="1785017"/>
            <a:ext cx="4572000" cy="260532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spAutoFit/>
          </a:bodyPr>
          <a:lstStyle/>
          <a:p>
            <a:pPr>
              <a:lnSpc>
                <a:spcPct val="115000"/>
              </a:lnSpc>
              <a:spcAft>
                <a:spcPts val="1000"/>
              </a:spcAft>
            </a:pPr>
            <a:r>
              <a:rPr lang="en-GB" sz="1100" dirty="0">
                <a:latin typeface="Verdana" panose="020B0604030504040204" pitchFamily="34" charset="0"/>
                <a:ea typeface="Calibri" panose="020F0502020204030204" pitchFamily="34" charset="0"/>
                <a:cs typeface="Times New Roman" panose="02020603050405020304" pitchFamily="18" charset="0"/>
              </a:rPr>
              <a:t>Birling: Well it's my duty to keep labour costs down. And if I’d agreed to this demand for a new rate we'd have added about twelve per cent to our labour costs. Does that satisfy you? So I refused. Said I couldn't consider it. We were paying the usual rates and if they didn't like those rates, they could go and work somewhere else. It's a free country, I told them.</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dirty="0">
                <a:latin typeface="Verdana" panose="020B0604030504040204" pitchFamily="34" charset="0"/>
                <a:ea typeface="Calibri" panose="020F0502020204030204" pitchFamily="34" charset="0"/>
                <a:cs typeface="Times New Roman" panose="02020603050405020304" pitchFamily="18" charset="0"/>
              </a:rPr>
              <a:t>Gerald: You couldn't have done anything else.</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dirty="0">
                <a:latin typeface="Verdana" panose="020B0604030504040204" pitchFamily="34" charset="0"/>
                <a:ea typeface="Calibri" panose="020F0502020204030204" pitchFamily="34" charset="0"/>
                <a:cs typeface="Times New Roman" panose="02020603050405020304" pitchFamily="18" charset="0"/>
              </a:rPr>
              <a:t>Eric: He could. He could have kept her on instead of throwing her out. I call it tough luck.</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dirty="0">
                <a:latin typeface="Verdana" panose="020B0604030504040204" pitchFamily="34" charset="0"/>
                <a:ea typeface="Calibri" panose="020F0502020204030204" pitchFamily="34" charset="0"/>
                <a:cs typeface="Times New Roman" panose="02020603050405020304" pitchFamily="18" charset="0"/>
              </a:rPr>
              <a:t>Birling: Rubbish! If you don't come down sharply on some of these people, they'd soon be asking for the earth. </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25461F42-B796-469A-85F1-787A5C95CB5B}"/>
              </a:ext>
            </a:extLst>
          </p:cNvPr>
          <p:cNvSpPr/>
          <p:nvPr/>
        </p:nvSpPr>
        <p:spPr>
          <a:xfrm>
            <a:off x="4907665" y="1532009"/>
            <a:ext cx="4143737" cy="93871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sz="1100" dirty="0"/>
              <a:t>Inspector: There are a lot of young women living that sort of existence in every city and big town in this country, miss Birling. If there weren't, the factories and warehouses wouldn't know were to look for cheap labour. Ask your father. </a:t>
            </a:r>
          </a:p>
          <a:p>
            <a:r>
              <a:rPr lang="en-GB" sz="1100" dirty="0"/>
              <a:t>Sheila: But these girls aren't cheap labour – they're people.</a:t>
            </a:r>
          </a:p>
        </p:txBody>
      </p:sp>
      <p:sp>
        <p:nvSpPr>
          <p:cNvPr id="10" name="Rectangle 9">
            <a:extLst>
              <a:ext uri="{FF2B5EF4-FFF2-40B4-BE49-F238E27FC236}">
                <a16:creationId xmlns:a16="http://schemas.microsoft.com/office/drawing/2014/main" id="{D527D79F-7C42-4B33-B803-BCE377180B9C}"/>
              </a:ext>
            </a:extLst>
          </p:cNvPr>
          <p:cNvSpPr/>
          <p:nvPr/>
        </p:nvSpPr>
        <p:spPr>
          <a:xfrm>
            <a:off x="225706" y="4559053"/>
            <a:ext cx="4583575" cy="118083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GB" sz="1100" dirty="0">
                <a:latin typeface="Verdana" panose="020B0604030504040204" pitchFamily="34" charset="0"/>
                <a:ea typeface="Calibri" panose="020F0502020204030204" pitchFamily="34" charset="0"/>
                <a:cs typeface="Times New Roman" panose="02020603050405020304" pitchFamily="18" charset="0"/>
              </a:rPr>
              <a:t>Birling: (</a:t>
            </a:r>
            <a:r>
              <a:rPr lang="en-GB" sz="1100" i="1" dirty="0">
                <a:latin typeface="Verdana" panose="020B0604030504040204" pitchFamily="34" charset="0"/>
                <a:ea typeface="Calibri" panose="020F0502020204030204" pitchFamily="34" charset="0"/>
                <a:cs typeface="Times New Roman" panose="02020603050405020304" pitchFamily="18" charset="0"/>
              </a:rPr>
              <a:t>cutting in</a:t>
            </a:r>
            <a:r>
              <a:rPr lang="en-GB" sz="1100" dirty="0">
                <a:latin typeface="Verdana" panose="020B0604030504040204" pitchFamily="34" charset="0"/>
                <a:ea typeface="Calibri" panose="020F0502020204030204" pitchFamily="34" charset="0"/>
                <a:cs typeface="Times New Roman" panose="02020603050405020304" pitchFamily="18" charset="0"/>
              </a:rPr>
              <a:t>) Just a minute, Sheila. Now , inspector, perhaps you and I had better go and talk this over quietly in a corner--</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dirty="0">
                <a:latin typeface="Verdana" panose="020B0604030504040204" pitchFamily="34" charset="0"/>
                <a:ea typeface="Calibri" panose="020F0502020204030204" pitchFamily="34" charset="0"/>
                <a:cs typeface="Times New Roman" panose="02020603050405020304" pitchFamily="18" charset="0"/>
              </a:rPr>
              <a:t>Sheila: (</a:t>
            </a:r>
            <a:r>
              <a:rPr lang="en-GB" sz="1100" i="1" dirty="0">
                <a:latin typeface="Verdana" panose="020B0604030504040204" pitchFamily="34" charset="0"/>
                <a:ea typeface="Calibri" panose="020F0502020204030204" pitchFamily="34" charset="0"/>
                <a:cs typeface="Times New Roman" panose="02020603050405020304" pitchFamily="18" charset="0"/>
              </a:rPr>
              <a:t>cutting in</a:t>
            </a:r>
            <a:r>
              <a:rPr lang="en-GB" sz="1100" dirty="0">
                <a:latin typeface="Verdana" panose="020B0604030504040204" pitchFamily="34" charset="0"/>
                <a:ea typeface="Calibri" panose="020F0502020204030204" pitchFamily="34" charset="0"/>
                <a:cs typeface="Times New Roman" panose="02020603050405020304" pitchFamily="18" charset="0"/>
              </a:rPr>
              <a:t>) Why should you? He's finished with you. He says it's one of us now.</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E793848C-14FF-4E5C-96AC-9030ED58C722}"/>
              </a:ext>
            </a:extLst>
          </p:cNvPr>
          <p:cNvSpPr/>
          <p:nvPr/>
        </p:nvSpPr>
        <p:spPr>
          <a:xfrm>
            <a:off x="4907665" y="2591483"/>
            <a:ext cx="4143737" cy="398884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GB" sz="1200" dirty="0">
                <a:latin typeface="Verdana" panose="020B0604030504040204" pitchFamily="34" charset="0"/>
                <a:ea typeface="Calibri" panose="020F0502020204030204" pitchFamily="34" charset="0"/>
                <a:cs typeface="Times New Roman" panose="02020603050405020304" pitchFamily="18" charset="0"/>
              </a:rPr>
              <a:t>Sheila: No, that's no use. You not only knew her but you knew her very well. Otherwise, you wouldn't look so guilty about it. When did you first get to know her?</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latin typeface="Verdana" panose="020B0604030504040204" pitchFamily="34" charset="0"/>
                <a:ea typeface="Calibri" panose="020F0502020204030204" pitchFamily="34" charset="0"/>
                <a:cs typeface="Times New Roman" panose="02020603050405020304" pitchFamily="18" charset="0"/>
              </a:rPr>
              <a:t>[</a:t>
            </a:r>
            <a:r>
              <a:rPr lang="en-GB" sz="1200" i="1" dirty="0">
                <a:latin typeface="Verdana" panose="020B0604030504040204" pitchFamily="34" charset="0"/>
                <a:ea typeface="Calibri" panose="020F0502020204030204" pitchFamily="34" charset="0"/>
                <a:cs typeface="Times New Roman" panose="02020603050405020304" pitchFamily="18" charset="0"/>
              </a:rPr>
              <a:t>he does not reply</a:t>
            </a:r>
            <a:r>
              <a:rPr lang="en-GB" sz="1200" dirty="0">
                <a:latin typeface="Verdana" panose="020B0604030504040204" pitchFamily="34" charset="0"/>
                <a:ea typeface="Calibri" panose="020F0502020204030204" pitchFamily="34" charset="0"/>
                <a:cs typeface="Times New Roman" panose="02020603050405020304" pitchFamily="18" charset="0"/>
              </a:rPr>
              <a:t>]</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latin typeface="Verdana" panose="020B0604030504040204" pitchFamily="34" charset="0"/>
                <a:ea typeface="Calibri" panose="020F0502020204030204" pitchFamily="34" charset="0"/>
                <a:cs typeface="Times New Roman" panose="02020603050405020304" pitchFamily="18" charset="0"/>
              </a:rPr>
              <a:t>Was it after she left </a:t>
            </a:r>
            <a:r>
              <a:rPr lang="en-GB" sz="1200" dirty="0" err="1">
                <a:latin typeface="Verdana" panose="020B0604030504040204" pitchFamily="34" charset="0"/>
                <a:ea typeface="Calibri" panose="020F0502020204030204" pitchFamily="34" charset="0"/>
                <a:cs typeface="Times New Roman" panose="02020603050405020304" pitchFamily="18" charset="0"/>
              </a:rPr>
              <a:t>Milwards</a:t>
            </a:r>
            <a:r>
              <a:rPr lang="en-GB" sz="1200" dirty="0">
                <a:latin typeface="Verdana" panose="020B0604030504040204" pitchFamily="34" charset="0"/>
                <a:ea typeface="Calibri" panose="020F0502020204030204" pitchFamily="34" charset="0"/>
                <a:cs typeface="Times New Roman" panose="02020603050405020304" pitchFamily="18" charset="0"/>
              </a:rPr>
              <a:t>? When she changed her name, as he said, and began to lead a different sort of life? Were you seeing her last spring and summer, during that time you hardly came near me and said you were so busy? Were you?</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latin typeface="Verdana" panose="020B0604030504040204" pitchFamily="34" charset="0"/>
                <a:ea typeface="Times New Roman" panose="02020603050405020304" pitchFamily="18" charset="0"/>
                <a:cs typeface="Times New Roman" panose="02020603050405020304" pitchFamily="18" charset="0"/>
              </a:rPr>
              <a:t>Sheila [laughs rather hysterically]:</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200" dirty="0">
                <a:latin typeface="Verdana" panose="020B0604030504040204" pitchFamily="34" charset="0"/>
                <a:ea typeface="Times New Roman" panose="02020603050405020304" pitchFamily="18" charset="0"/>
                <a:cs typeface="Times New Roman" panose="02020603050405020304" pitchFamily="18" charset="0"/>
              </a:rPr>
              <a:t>Why - you fool - </a:t>
            </a:r>
            <a:r>
              <a:rPr lang="en-GB" sz="1200" i="1" dirty="0">
                <a:latin typeface="Verdana" panose="020B0604030504040204" pitchFamily="34" charset="0"/>
                <a:ea typeface="Times New Roman" panose="02020603050405020304" pitchFamily="18" charset="0"/>
                <a:cs typeface="Times New Roman" panose="02020603050405020304" pitchFamily="18" charset="0"/>
              </a:rPr>
              <a:t>he knows</a:t>
            </a:r>
            <a:r>
              <a:rPr lang="en-GB" sz="1200" dirty="0">
                <a:latin typeface="Verdana" panose="020B0604030504040204" pitchFamily="34" charset="0"/>
                <a:ea typeface="Times New Roman" panose="02020603050405020304" pitchFamily="18" charset="0"/>
                <a:cs typeface="Times New Roman" panose="02020603050405020304" pitchFamily="18" charset="0"/>
              </a:rPr>
              <a:t>. Of course he knows. And I hate to think how much he knows that we don't know yet. You'll see. You'll see. </a:t>
            </a:r>
            <a:r>
              <a:rPr lang="en-GB" sz="1200" i="1" dirty="0">
                <a:latin typeface="Verdana" panose="020B0604030504040204" pitchFamily="34" charset="0"/>
                <a:ea typeface="Times New Roman" panose="02020603050405020304" pitchFamily="18" charset="0"/>
                <a:cs typeface="Times New Roman" panose="02020603050405020304" pitchFamily="18" charset="0"/>
              </a:rPr>
              <a:t>She looks at him almost in triumph</a:t>
            </a:r>
            <a:r>
              <a:rPr lang="en-GB" sz="1200" dirty="0">
                <a:latin typeface="Verdana" panose="020B0604030504040204" pitchFamily="34" charset="0"/>
                <a:ea typeface="Times New Roman" panose="02020603050405020304" pitchFamily="18" charset="0"/>
                <a:cs typeface="Times New Roman" panose="02020603050405020304" pitchFamily="18" charset="0"/>
              </a:rPr>
              <a:t>.</a:t>
            </a: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CBE618F1-98F5-4894-BFB5-1ED6C77C2AD9}"/>
              </a:ext>
            </a:extLst>
          </p:cNvPr>
          <p:cNvSpPr txBox="1"/>
          <p:nvPr/>
        </p:nvSpPr>
        <p:spPr>
          <a:xfrm>
            <a:off x="237281" y="5862635"/>
            <a:ext cx="4583576" cy="369332"/>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GB" b="1" dirty="0"/>
              <a:t>Act One</a:t>
            </a:r>
          </a:p>
        </p:txBody>
      </p:sp>
      <p:pic>
        <p:nvPicPr>
          <p:cNvPr id="14" name="Picture 13" descr="A close up of a logo&#10;&#10;Description automatically generated">
            <a:extLst>
              <a:ext uri="{FF2B5EF4-FFF2-40B4-BE49-F238E27FC236}">
                <a16:creationId xmlns:a16="http://schemas.microsoft.com/office/drawing/2014/main" id="{D81E44A7-AC48-4BB7-A848-F200148919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5848" y="496659"/>
            <a:ext cx="3009418" cy="1504709"/>
          </a:xfrm>
          <a:prstGeom prst="rect">
            <a:avLst/>
          </a:prstGeom>
        </p:spPr>
      </p:pic>
    </p:spTree>
    <p:extLst>
      <p:ext uri="{BB962C8B-B14F-4D97-AF65-F5344CB8AC3E}">
        <p14:creationId xmlns:p14="http://schemas.microsoft.com/office/powerpoint/2010/main" val="2545260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19D784-1551-4E29-B62B-6495183DEFD9}"/>
              </a:ext>
            </a:extLst>
          </p:cNvPr>
          <p:cNvSpPr/>
          <p:nvPr/>
        </p:nvSpPr>
        <p:spPr>
          <a:xfrm>
            <a:off x="318304" y="349387"/>
            <a:ext cx="4572000" cy="183216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spAutoFit/>
          </a:bodyPr>
          <a:lstStyle/>
          <a:p>
            <a:pPr>
              <a:lnSpc>
                <a:spcPct val="115000"/>
              </a:lnSpc>
              <a:spcAft>
                <a:spcPts val="1000"/>
              </a:spcAft>
            </a:pPr>
            <a:r>
              <a:rPr lang="en-GB" sz="1000" i="1" dirty="0">
                <a:latin typeface="Verdana" panose="020B0604030504040204" pitchFamily="34" charset="0"/>
                <a:ea typeface="Calibri" panose="020F0502020204030204" pitchFamily="34" charset="0"/>
                <a:cs typeface="Times New Roman" panose="02020603050405020304" pitchFamily="18" charset="0"/>
              </a:rPr>
              <a:t>Inspector</a:t>
            </a:r>
            <a:r>
              <a:rPr lang="en-GB" sz="1000" dirty="0">
                <a:latin typeface="Verdana" panose="020B0604030504040204" pitchFamily="34" charset="0"/>
                <a:ea typeface="Calibri" panose="020F0502020204030204" pitchFamily="34" charset="0"/>
                <a:cs typeface="Times New Roman" panose="02020603050405020304" pitchFamily="18" charset="0"/>
              </a:rPr>
              <a:t>: And you think young women ought to be protected against unpleasant and disturbing things? </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000" i="1" dirty="0">
                <a:latin typeface="Verdana" panose="020B0604030504040204" pitchFamily="34" charset="0"/>
                <a:ea typeface="Calibri" panose="020F0502020204030204" pitchFamily="34" charset="0"/>
                <a:cs typeface="Times New Roman" panose="02020603050405020304" pitchFamily="18" charset="0"/>
              </a:rPr>
              <a:t>Gerald:</a:t>
            </a:r>
            <a:r>
              <a:rPr lang="en-GB" sz="1000" dirty="0">
                <a:latin typeface="Verdana" panose="020B0604030504040204" pitchFamily="34" charset="0"/>
                <a:ea typeface="Calibri" panose="020F0502020204030204" pitchFamily="34" charset="0"/>
                <a:cs typeface="Times New Roman" panose="02020603050405020304" pitchFamily="18" charset="0"/>
              </a:rPr>
              <a:t> If possible – yes. </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000" i="1" dirty="0">
                <a:latin typeface="Verdana" panose="020B0604030504040204" pitchFamily="34" charset="0"/>
                <a:ea typeface="Calibri" panose="020F0502020204030204" pitchFamily="34" charset="0"/>
                <a:cs typeface="Times New Roman" panose="02020603050405020304" pitchFamily="18" charset="0"/>
              </a:rPr>
              <a:t>Inspector: </a:t>
            </a:r>
            <a:r>
              <a:rPr lang="en-GB" sz="1000" dirty="0">
                <a:latin typeface="Verdana" panose="020B0604030504040204" pitchFamily="34" charset="0"/>
                <a:ea typeface="Calibri" panose="020F0502020204030204" pitchFamily="34" charset="0"/>
                <a:cs typeface="Times New Roman" panose="02020603050405020304" pitchFamily="18" charset="0"/>
              </a:rPr>
              <a:t> Well, we know one young woman who wasn't, don't we? </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000" i="1" dirty="0">
                <a:latin typeface="Verdana" panose="020B0604030504040204" pitchFamily="34" charset="0"/>
                <a:ea typeface="Calibri" panose="020F0502020204030204" pitchFamily="34" charset="0"/>
                <a:cs typeface="Times New Roman" panose="02020603050405020304" pitchFamily="18" charset="0"/>
              </a:rPr>
              <a:t>Gerald: </a:t>
            </a:r>
            <a:r>
              <a:rPr lang="en-GB" sz="1000" dirty="0">
                <a:latin typeface="Verdana" panose="020B0604030504040204" pitchFamily="34" charset="0"/>
                <a:ea typeface="Calibri" panose="020F0502020204030204" pitchFamily="34" charset="0"/>
                <a:cs typeface="Times New Roman" panose="02020603050405020304" pitchFamily="18" charset="0"/>
              </a:rPr>
              <a:t> I suppose I asked for that. </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000" dirty="0">
                <a:latin typeface="Verdana" panose="020B0604030504040204" pitchFamily="34" charset="0"/>
                <a:ea typeface="Calibri" panose="020F0502020204030204" pitchFamily="34" charset="0"/>
                <a:cs typeface="Times New Roman" panose="02020603050405020304" pitchFamily="18" charset="0"/>
              </a:rPr>
              <a:t>Sheila: Be careful you don't ask for more, Gerald.</a:t>
            </a:r>
            <a:endParaRPr lang="en-GB"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E432330-215E-4F2B-B383-270AA6E741AF}"/>
              </a:ext>
            </a:extLst>
          </p:cNvPr>
          <p:cNvSpPr/>
          <p:nvPr/>
        </p:nvSpPr>
        <p:spPr>
          <a:xfrm>
            <a:off x="5052349" y="349387"/>
            <a:ext cx="3906456" cy="241181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GB" sz="1000" dirty="0">
                <a:latin typeface="Verdana" panose="020B0604030504040204" pitchFamily="34" charset="0"/>
                <a:ea typeface="Calibri" panose="020F0502020204030204" pitchFamily="34" charset="0"/>
                <a:cs typeface="Times New Roman" panose="02020603050405020304" pitchFamily="18" charset="0"/>
              </a:rPr>
              <a:t>Sheila: (</a:t>
            </a:r>
            <a:r>
              <a:rPr lang="en-GB" sz="1000" i="1" dirty="0">
                <a:latin typeface="Verdana" panose="020B0604030504040204" pitchFamily="34" charset="0"/>
                <a:ea typeface="Calibri" panose="020F0502020204030204" pitchFamily="34" charset="0"/>
                <a:cs typeface="Times New Roman" panose="02020603050405020304" pitchFamily="18" charset="0"/>
              </a:rPr>
              <a:t>eagerly</a:t>
            </a:r>
            <a:r>
              <a:rPr lang="en-GB" sz="1000" dirty="0">
                <a:latin typeface="Verdana" panose="020B0604030504040204" pitchFamily="34" charset="0"/>
                <a:ea typeface="Calibri" panose="020F0502020204030204" pitchFamily="34" charset="0"/>
                <a:cs typeface="Times New Roman" panose="02020603050405020304" pitchFamily="18" charset="0"/>
              </a:rPr>
              <a:t>) Yes, that's it. And I know I'm to blame – and I'm desperately sorry – but I can't believe – I won't believe – it's simply my fault that in that in the end she – she committed suicide. That would be too horrible </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000" dirty="0">
                <a:latin typeface="Verdana" panose="020B0604030504040204" pitchFamily="34" charset="0"/>
                <a:ea typeface="Calibri" panose="020F0502020204030204" pitchFamily="34" charset="0"/>
                <a:cs typeface="Times New Roman" panose="02020603050405020304" pitchFamily="18" charset="0"/>
              </a:rPr>
              <a:t>Inspector: (</a:t>
            </a:r>
            <a:r>
              <a:rPr lang="en-GB" sz="1000" i="1" dirty="0">
                <a:latin typeface="Verdana" panose="020B0604030504040204" pitchFamily="34" charset="0"/>
                <a:ea typeface="Calibri" panose="020F0502020204030204" pitchFamily="34" charset="0"/>
                <a:cs typeface="Times New Roman" panose="02020603050405020304" pitchFamily="18" charset="0"/>
              </a:rPr>
              <a:t>sternly to them both</a:t>
            </a:r>
            <a:r>
              <a:rPr lang="en-GB" sz="1000" dirty="0">
                <a:latin typeface="Verdana" panose="020B0604030504040204" pitchFamily="34" charset="0"/>
                <a:ea typeface="Calibri" panose="020F0502020204030204" pitchFamily="34" charset="0"/>
                <a:cs typeface="Times New Roman" panose="02020603050405020304" pitchFamily="18" charset="0"/>
              </a:rPr>
              <a:t>) You see, we have to share something. If there's nothing else, we'll have to share our guilt.</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000" dirty="0">
                <a:latin typeface="Verdana" panose="020B0604030504040204" pitchFamily="34" charset="0"/>
                <a:ea typeface="Calibri" panose="020F0502020204030204" pitchFamily="34" charset="0"/>
                <a:cs typeface="Times New Roman" panose="02020603050405020304" pitchFamily="18" charset="0"/>
              </a:rPr>
              <a:t>Sheila: (staring at him) yes. That's true. You know. (she goes close to him, wonderingly.) I don't understand about you.</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000" dirty="0">
                <a:latin typeface="Verdana" panose="020B0604030504040204" pitchFamily="34" charset="0"/>
                <a:ea typeface="Calibri" panose="020F0502020204030204" pitchFamily="34" charset="0"/>
                <a:cs typeface="Times New Roman" panose="02020603050405020304" pitchFamily="18" charset="0"/>
              </a:rPr>
              <a:t>Inspector: (</a:t>
            </a:r>
            <a:r>
              <a:rPr lang="en-GB" sz="1000" i="1" dirty="0">
                <a:latin typeface="Verdana" panose="020B0604030504040204" pitchFamily="34" charset="0"/>
                <a:ea typeface="Calibri" panose="020F0502020204030204" pitchFamily="34" charset="0"/>
                <a:cs typeface="Times New Roman" panose="02020603050405020304" pitchFamily="18" charset="0"/>
              </a:rPr>
              <a:t>calmly</a:t>
            </a:r>
            <a:r>
              <a:rPr lang="en-GB" sz="1000" dirty="0">
                <a:latin typeface="Verdana" panose="020B0604030504040204" pitchFamily="34" charset="0"/>
                <a:ea typeface="Calibri" panose="020F0502020204030204" pitchFamily="34" charset="0"/>
                <a:cs typeface="Times New Roman" panose="02020603050405020304" pitchFamily="18" charset="0"/>
              </a:rPr>
              <a:t>) there's no reason why you should.</a:t>
            </a:r>
            <a:endParaRPr lang="en-GB"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6F4419E9-1ECF-4C39-8F5A-277BF3417FFF}"/>
              </a:ext>
            </a:extLst>
          </p:cNvPr>
          <p:cNvSpPr/>
          <p:nvPr/>
        </p:nvSpPr>
        <p:spPr>
          <a:xfrm>
            <a:off x="300942" y="2415686"/>
            <a:ext cx="4572000" cy="2472472"/>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spAutoFit/>
          </a:bodyPr>
          <a:lstStyle/>
          <a:p>
            <a:pPr>
              <a:lnSpc>
                <a:spcPct val="115000"/>
              </a:lnSpc>
              <a:spcAft>
                <a:spcPts val="1000"/>
              </a:spcAft>
            </a:pPr>
            <a:r>
              <a:rPr lang="en-GB" sz="1050" dirty="0">
                <a:latin typeface="Verdana" panose="020B0604030504040204" pitchFamily="34" charset="0"/>
                <a:ea typeface="Calibri" panose="020F0502020204030204" pitchFamily="34" charset="0"/>
                <a:cs typeface="Times New Roman" panose="02020603050405020304" pitchFamily="18" charset="0"/>
              </a:rPr>
              <a:t>Mrs Birling: you seem to have made a great impression on this child, inspector.</a:t>
            </a:r>
            <a:endParaRPr lang="en-GB" sz="105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050" dirty="0">
                <a:latin typeface="Verdana" panose="020B0604030504040204" pitchFamily="34" charset="0"/>
                <a:ea typeface="Calibri" panose="020F0502020204030204" pitchFamily="34" charset="0"/>
                <a:cs typeface="Times New Roman" panose="02020603050405020304" pitchFamily="18" charset="0"/>
              </a:rPr>
              <a:t>Inspector: (</a:t>
            </a:r>
            <a:r>
              <a:rPr lang="en-GB" sz="1050" i="1" dirty="0">
                <a:latin typeface="Verdana" panose="020B0604030504040204" pitchFamily="34" charset="0"/>
                <a:ea typeface="Calibri" panose="020F0502020204030204" pitchFamily="34" charset="0"/>
                <a:cs typeface="Times New Roman" panose="02020603050405020304" pitchFamily="18" charset="0"/>
              </a:rPr>
              <a:t>coolly</a:t>
            </a:r>
            <a:r>
              <a:rPr lang="en-GB" sz="1050" dirty="0">
                <a:latin typeface="Verdana" panose="020B0604030504040204" pitchFamily="34" charset="0"/>
                <a:ea typeface="Calibri" panose="020F0502020204030204" pitchFamily="34" charset="0"/>
                <a:cs typeface="Times New Roman" panose="02020603050405020304" pitchFamily="18" charset="0"/>
              </a:rPr>
              <a:t>) we often do on the young ones. They're more impressionable.</a:t>
            </a:r>
            <a:endParaRPr lang="en-GB" sz="105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050" dirty="0">
                <a:latin typeface="Verdana" panose="020B0604030504040204" pitchFamily="34" charset="0"/>
                <a:ea typeface="Times New Roman" panose="02020603050405020304" pitchFamily="18" charset="0"/>
                <a:cs typeface="Times New Roman" panose="02020603050405020304" pitchFamily="18" charset="0"/>
              </a:rPr>
              <a:t>BIRLING</a:t>
            </a:r>
            <a:endParaRPr lang="en-GB" sz="105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050" dirty="0">
                <a:latin typeface="Verdana" panose="020B0604030504040204" pitchFamily="34" charset="0"/>
                <a:ea typeface="Times New Roman" panose="02020603050405020304" pitchFamily="18" charset="0"/>
                <a:cs typeface="Times New Roman" panose="02020603050405020304" pitchFamily="18" charset="0"/>
              </a:rPr>
              <a:t>You'll apologize at once ... I'm a public man -</a:t>
            </a:r>
            <a:endParaRPr lang="en-GB" sz="105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050" dirty="0">
                <a:latin typeface="Verdana" panose="020B0604030504040204" pitchFamily="34" charset="0"/>
                <a:ea typeface="Times New Roman" panose="02020603050405020304" pitchFamily="18" charset="0"/>
                <a:cs typeface="Times New Roman" panose="02020603050405020304" pitchFamily="18" charset="0"/>
              </a:rPr>
              <a:t>INSPECTOR [massively]</a:t>
            </a:r>
            <a:endParaRPr lang="en-GB" sz="105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050" dirty="0">
                <a:latin typeface="Verdana" panose="020B0604030504040204" pitchFamily="34" charset="0"/>
                <a:ea typeface="Times New Roman" panose="02020603050405020304" pitchFamily="18" charset="0"/>
                <a:cs typeface="Times New Roman" panose="02020603050405020304" pitchFamily="18" charset="0"/>
              </a:rPr>
              <a:t>Public men, Mr. Birling, have responsibilities as well as privileges.</a:t>
            </a:r>
            <a:endParaRPr lang="en-GB"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6FEC11A7-687A-4F6A-B4FD-19684B605B4F}"/>
              </a:ext>
            </a:extLst>
          </p:cNvPr>
          <p:cNvSpPr/>
          <p:nvPr/>
        </p:nvSpPr>
        <p:spPr>
          <a:xfrm>
            <a:off x="5052349" y="2877912"/>
            <a:ext cx="3906456" cy="304698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sz="1600" dirty="0"/>
              <a:t>Gerald: You've been through it – and now you want to see somebody else put through it. </a:t>
            </a:r>
          </a:p>
          <a:p>
            <a:r>
              <a:rPr lang="en-GB" sz="1600" dirty="0"/>
              <a:t>Sheila: (bitterly) So that's what you think I'm like. I'm glad I realized it in </a:t>
            </a:r>
            <a:r>
              <a:rPr lang="en-GB" sz="1600" dirty="0" err="1"/>
              <a:t>time,Gerald</a:t>
            </a:r>
            <a:r>
              <a:rPr lang="en-GB" sz="1600" dirty="0"/>
              <a:t>.</a:t>
            </a:r>
          </a:p>
          <a:p>
            <a:r>
              <a:rPr lang="en-GB" sz="1600" dirty="0"/>
              <a:t>Gerald: no, no, I didn't mean -</a:t>
            </a:r>
          </a:p>
          <a:p>
            <a:r>
              <a:rPr lang="en-GB" sz="1600" dirty="0"/>
              <a:t>Sheila: (cutting in) Yes, you did. And if you'd really loved me, you couldn't have said that. You listened to that nice story about me. I got that girl sacked from </a:t>
            </a:r>
            <a:r>
              <a:rPr lang="en-GB" sz="1600" dirty="0" err="1"/>
              <a:t>Milwards</a:t>
            </a:r>
            <a:r>
              <a:rPr lang="en-GB" sz="1600" dirty="0"/>
              <a:t>. And now you've made up your mind I must obviously be a selfish, vindictive creature. </a:t>
            </a:r>
          </a:p>
        </p:txBody>
      </p:sp>
      <p:sp>
        <p:nvSpPr>
          <p:cNvPr id="8" name="Rectangle 7">
            <a:extLst>
              <a:ext uri="{FF2B5EF4-FFF2-40B4-BE49-F238E27FC236}">
                <a16:creationId xmlns:a16="http://schemas.microsoft.com/office/drawing/2014/main" id="{E318739D-9453-47BA-A14E-84345F58BA68}"/>
              </a:ext>
            </a:extLst>
          </p:cNvPr>
          <p:cNvSpPr/>
          <p:nvPr/>
        </p:nvSpPr>
        <p:spPr>
          <a:xfrm>
            <a:off x="300942" y="4993404"/>
            <a:ext cx="4572000" cy="156966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spAutoFit/>
          </a:bodyPr>
          <a:lstStyle/>
          <a:p>
            <a:r>
              <a:rPr lang="en-GB" sz="1200" dirty="0"/>
              <a:t>Inspector: (massively taking charge) Allow me, miss Birling. (to Gerald.) I can tell you why Miss Birling wants to stay on and why she says it might be better for her if she did. A girl died tonight. A pretty, lively sort of girl, who never did anybody any harm. But she died in misery and agony – hating life – </a:t>
            </a:r>
          </a:p>
          <a:p>
            <a:endParaRPr lang="en-GB" sz="1200" dirty="0"/>
          </a:p>
          <a:p>
            <a:r>
              <a:rPr lang="en-GB" sz="1200" dirty="0"/>
              <a:t>Sheila: (Distressed) don't please – I know, I know – and I can't stop thinking about it –</a:t>
            </a:r>
          </a:p>
        </p:txBody>
      </p:sp>
      <p:sp>
        <p:nvSpPr>
          <p:cNvPr id="9" name="TextBox 8">
            <a:extLst>
              <a:ext uri="{FF2B5EF4-FFF2-40B4-BE49-F238E27FC236}">
                <a16:creationId xmlns:a16="http://schemas.microsoft.com/office/drawing/2014/main" id="{8EA50CEF-DA5D-4EAE-B03F-3596069772CD}"/>
              </a:ext>
            </a:extLst>
          </p:cNvPr>
          <p:cNvSpPr txBox="1"/>
          <p:nvPr/>
        </p:nvSpPr>
        <p:spPr>
          <a:xfrm>
            <a:off x="5052349" y="6041611"/>
            <a:ext cx="3906456" cy="369332"/>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r>
              <a:rPr lang="en-GB" b="1" dirty="0"/>
              <a:t>Act Two</a:t>
            </a:r>
          </a:p>
        </p:txBody>
      </p:sp>
      <p:pic>
        <p:nvPicPr>
          <p:cNvPr id="11" name="Picture 10" descr="A silhouette of a person&#10;&#10;Description automatically generated">
            <a:extLst>
              <a:ext uri="{FF2B5EF4-FFF2-40B4-BE49-F238E27FC236}">
                <a16:creationId xmlns:a16="http://schemas.microsoft.com/office/drawing/2014/main" id="{4CBB91F9-985B-4DBC-84C5-003350DBEB5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58343" y="2877912"/>
            <a:ext cx="1767627" cy="1842478"/>
          </a:xfrm>
          <a:prstGeom prst="rect">
            <a:avLst/>
          </a:prstGeom>
        </p:spPr>
      </p:pic>
    </p:spTree>
    <p:extLst>
      <p:ext uri="{BB962C8B-B14F-4D97-AF65-F5344CB8AC3E}">
        <p14:creationId xmlns:p14="http://schemas.microsoft.com/office/powerpoint/2010/main" val="3950428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19D784-1551-4E29-B62B-6495183DEFD9}"/>
              </a:ext>
            </a:extLst>
          </p:cNvPr>
          <p:cNvSpPr/>
          <p:nvPr/>
        </p:nvSpPr>
        <p:spPr>
          <a:xfrm>
            <a:off x="318304" y="349387"/>
            <a:ext cx="4572000" cy="145283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spAutoFit/>
          </a:bodyPr>
          <a:lstStyle/>
          <a:p>
            <a:pPr lvl="0">
              <a:lnSpc>
                <a:spcPct val="115000"/>
              </a:lnSpc>
              <a:spcAft>
                <a:spcPts val="1000"/>
              </a:spcAft>
            </a:pPr>
            <a:r>
              <a:rPr lang="en-GB" sz="1050" dirty="0">
                <a:solidFill>
                  <a:prstClr val="black"/>
                </a:solidFill>
                <a:ea typeface="Calibri" panose="020F0502020204030204" pitchFamily="34" charset="0"/>
                <a:cs typeface="Times New Roman" panose="02020603050405020304" pitchFamily="18" charset="0"/>
              </a:rPr>
              <a:t>Mrs Birling: Please don't contradict me like that. And in any case I don't suppose for a moment that we can understand why the girl committed suicide. Girls of that class– </a:t>
            </a:r>
          </a:p>
          <a:p>
            <a:pPr lvl="0">
              <a:lnSpc>
                <a:spcPct val="115000"/>
              </a:lnSpc>
              <a:spcAft>
                <a:spcPts val="1000"/>
              </a:spcAft>
            </a:pPr>
            <a:r>
              <a:rPr lang="en-GB" sz="1050" dirty="0">
                <a:solidFill>
                  <a:prstClr val="black"/>
                </a:solidFill>
                <a:ea typeface="Calibri" panose="020F0502020204030204" pitchFamily="34" charset="0"/>
                <a:cs typeface="Times New Roman" panose="02020603050405020304" pitchFamily="18" charset="0"/>
              </a:rPr>
              <a:t>Sheila:(urgently, cutting in) Mother, don't – please don't. For your own sake, as well as ours, you mustn’t– </a:t>
            </a:r>
          </a:p>
          <a:p>
            <a:pPr lvl="0">
              <a:lnSpc>
                <a:spcPct val="115000"/>
              </a:lnSpc>
              <a:spcAft>
                <a:spcPts val="1000"/>
              </a:spcAft>
            </a:pPr>
            <a:r>
              <a:rPr lang="en-GB" sz="1050" dirty="0">
                <a:solidFill>
                  <a:prstClr val="black"/>
                </a:solidFill>
                <a:ea typeface="Calibri" panose="020F0502020204030204" pitchFamily="34" charset="0"/>
                <a:cs typeface="Times New Roman" panose="02020603050405020304" pitchFamily="18" charset="0"/>
              </a:rPr>
              <a:t>Mrs Birling: (annoyed) Mustn't – what? Really, Sheila!</a:t>
            </a:r>
            <a:endParaRPr kumimoji="0" lang="en-GB" sz="1050" b="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E432330-215E-4F2B-B383-270AA6E741AF}"/>
              </a:ext>
            </a:extLst>
          </p:cNvPr>
          <p:cNvSpPr/>
          <p:nvPr/>
        </p:nvSpPr>
        <p:spPr>
          <a:xfrm>
            <a:off x="5052349" y="349387"/>
            <a:ext cx="3906456" cy="131074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lvl="0">
              <a:lnSpc>
                <a:spcPct val="115000"/>
              </a:lnSpc>
              <a:spcAft>
                <a:spcPts val="1000"/>
              </a:spcAft>
            </a:pPr>
            <a:r>
              <a:rPr lang="en-GB" sz="1100" dirty="0">
                <a:solidFill>
                  <a:prstClr val="black"/>
                </a:solidFill>
                <a:ea typeface="Calibri" panose="020F0502020204030204" pitchFamily="34" charset="0"/>
                <a:cs typeface="Times New Roman" panose="02020603050405020304" pitchFamily="18" charset="0"/>
              </a:rPr>
              <a:t>Sheila: (slowly, carefully now) You mustn't try to build up a kind of wall between us and that girl. If you do, then the inspector will just break it down. And it'll be all the worse when he does. </a:t>
            </a:r>
          </a:p>
          <a:p>
            <a:pPr lvl="0">
              <a:lnSpc>
                <a:spcPct val="115000"/>
              </a:lnSpc>
              <a:spcAft>
                <a:spcPts val="1000"/>
              </a:spcAft>
            </a:pPr>
            <a:r>
              <a:rPr lang="en-GB" sz="1100" dirty="0">
                <a:solidFill>
                  <a:prstClr val="black"/>
                </a:solidFill>
                <a:ea typeface="Calibri" panose="020F0502020204030204" pitchFamily="34" charset="0"/>
                <a:cs typeface="Times New Roman" panose="02020603050405020304" pitchFamily="18" charset="0"/>
              </a:rPr>
              <a:t>Mrs Birling: I don't understand you. (To inspector) Do you?</a:t>
            </a:r>
          </a:p>
          <a:p>
            <a:pPr lvl="0">
              <a:lnSpc>
                <a:spcPct val="115000"/>
              </a:lnSpc>
              <a:spcAft>
                <a:spcPts val="1000"/>
              </a:spcAft>
            </a:pPr>
            <a:r>
              <a:rPr lang="en-GB" sz="1100" dirty="0">
                <a:solidFill>
                  <a:prstClr val="black"/>
                </a:solidFill>
                <a:ea typeface="Calibri" panose="020F0502020204030204" pitchFamily="34" charset="0"/>
                <a:cs typeface="Times New Roman" panose="02020603050405020304" pitchFamily="18" charset="0"/>
              </a:rPr>
              <a:t>Inspector: yes. And she'd right.</a:t>
            </a:r>
            <a:endParaRPr kumimoji="0" lang="en-GB" sz="11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6F4419E9-1ECF-4C39-8F5A-277BF3417FFF}"/>
              </a:ext>
            </a:extLst>
          </p:cNvPr>
          <p:cNvSpPr/>
          <p:nvPr/>
        </p:nvSpPr>
        <p:spPr>
          <a:xfrm>
            <a:off x="318304" y="2134517"/>
            <a:ext cx="4572000" cy="194906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spAutoFit/>
          </a:bodyPr>
          <a:lstStyle/>
          <a:p>
            <a:pPr lvl="0">
              <a:lnSpc>
                <a:spcPct val="115000"/>
              </a:lnSpc>
              <a:spcAft>
                <a:spcPts val="1000"/>
              </a:spcAft>
            </a:pPr>
            <a:r>
              <a:rPr lang="en-GB" sz="1400" dirty="0">
                <a:solidFill>
                  <a:prstClr val="black"/>
                </a:solidFill>
                <a:ea typeface="Calibri" panose="020F0502020204030204" pitchFamily="34" charset="0"/>
                <a:cs typeface="Times New Roman" panose="02020603050405020304" pitchFamily="18" charset="0"/>
              </a:rPr>
              <a:t>Mrs Birling: That – I consider – is a trifle impertinent, Inspector.</a:t>
            </a:r>
          </a:p>
          <a:p>
            <a:pPr lvl="0">
              <a:lnSpc>
                <a:spcPct val="115000"/>
              </a:lnSpc>
              <a:spcAft>
                <a:spcPts val="1000"/>
              </a:spcAft>
            </a:pPr>
            <a:r>
              <a:rPr lang="en-GB" sz="1400" dirty="0">
                <a:solidFill>
                  <a:prstClr val="black"/>
                </a:solidFill>
                <a:ea typeface="Calibri" panose="020F0502020204030204" pitchFamily="34" charset="0"/>
                <a:cs typeface="Times New Roman" panose="02020603050405020304" pitchFamily="18" charset="0"/>
              </a:rPr>
              <a:t>[Sheila gives a short hysterical laugh]</a:t>
            </a:r>
          </a:p>
          <a:p>
            <a:pPr lvl="0">
              <a:lnSpc>
                <a:spcPct val="115000"/>
              </a:lnSpc>
              <a:spcAft>
                <a:spcPts val="1000"/>
              </a:spcAft>
            </a:pPr>
            <a:r>
              <a:rPr lang="en-GB" sz="1400" dirty="0">
                <a:solidFill>
                  <a:prstClr val="black"/>
                </a:solidFill>
                <a:ea typeface="Calibri" panose="020F0502020204030204" pitchFamily="34" charset="0"/>
                <a:cs typeface="Times New Roman" panose="02020603050405020304" pitchFamily="18" charset="0"/>
              </a:rPr>
              <a:t>Now, what is it, Sheila?</a:t>
            </a:r>
          </a:p>
          <a:p>
            <a:pPr lvl="0">
              <a:lnSpc>
                <a:spcPct val="115000"/>
              </a:lnSpc>
              <a:spcAft>
                <a:spcPts val="1000"/>
              </a:spcAft>
            </a:pPr>
            <a:r>
              <a:rPr lang="en-GB" sz="1400" dirty="0">
                <a:solidFill>
                  <a:prstClr val="black"/>
                </a:solidFill>
                <a:ea typeface="Calibri" panose="020F0502020204030204" pitchFamily="34" charset="0"/>
                <a:cs typeface="Times New Roman" panose="02020603050405020304" pitchFamily="18" charset="0"/>
              </a:rPr>
              <a:t>Sheila: I don't know. Perhaps it's because impertinent is such a silly word. </a:t>
            </a:r>
            <a:endParaRPr kumimoji="0" lang="en-GB"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6FEC11A7-687A-4F6A-B4FD-19684B605B4F}"/>
              </a:ext>
            </a:extLst>
          </p:cNvPr>
          <p:cNvSpPr/>
          <p:nvPr/>
        </p:nvSpPr>
        <p:spPr>
          <a:xfrm>
            <a:off x="5052349" y="2134517"/>
            <a:ext cx="3906456" cy="230832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lvl="0"/>
            <a:r>
              <a:rPr lang="en-GB" sz="1600" dirty="0">
                <a:solidFill>
                  <a:prstClr val="black"/>
                </a:solidFill>
              </a:rPr>
              <a:t>Mrs Birling: (rebuking them) I'm talking to the Inspector now, if you don't mind. (to Inspector, rather grandly.) I realize that you may have to conduct some sort of inquiry, but I must say that so far you seem to be conducting in a rather peculiar and offensive manner. You know of course that my husband was lord mayor only two years ago and that he's still a magistrate--</a:t>
            </a:r>
            <a:endParaRPr kumimoji="0" lang="en-GB" sz="1600" b="0" i="0" u="none" strike="noStrike" kern="1200" cap="none" spc="0" normalizeH="0" baseline="0" noProof="0" dirty="0">
              <a:ln>
                <a:noFill/>
              </a:ln>
              <a:solidFill>
                <a:prstClr val="black"/>
              </a:solidFill>
              <a:effectLst/>
              <a:uLnTx/>
              <a:uFillTx/>
              <a:ea typeface="+mn-ea"/>
              <a:cs typeface="+mn-cs"/>
            </a:endParaRPr>
          </a:p>
        </p:txBody>
      </p:sp>
      <p:sp>
        <p:nvSpPr>
          <p:cNvPr id="8" name="Rectangle 7">
            <a:extLst>
              <a:ext uri="{FF2B5EF4-FFF2-40B4-BE49-F238E27FC236}">
                <a16:creationId xmlns:a16="http://schemas.microsoft.com/office/drawing/2014/main" id="{E318739D-9453-47BA-A14E-84345F58BA68}"/>
              </a:ext>
            </a:extLst>
          </p:cNvPr>
          <p:cNvSpPr/>
          <p:nvPr/>
        </p:nvSpPr>
        <p:spPr>
          <a:xfrm>
            <a:off x="318304" y="4623014"/>
            <a:ext cx="4572000" cy="166199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spAutoFit/>
          </a:bodyPr>
          <a:lstStyle/>
          <a:p>
            <a:pPr lvl="0"/>
            <a:r>
              <a:rPr lang="en-GB" dirty="0"/>
              <a:t>Gerald: (apologetically, to Mrs Birling) I'm afraid it is, </a:t>
            </a:r>
            <a:r>
              <a:rPr lang="en-GB" dirty="0" err="1"/>
              <a:t>y'know</a:t>
            </a:r>
            <a:r>
              <a:rPr lang="en-GB" dirty="0"/>
              <a:t>. Actually I've never seen much of him outside this house – but- well, I have gathered that he does drink pretty hard.</a:t>
            </a:r>
          </a:p>
          <a:p>
            <a:pPr lvl="0"/>
            <a:endParaRPr lang="en-GB" dirty="0"/>
          </a:p>
          <a:p>
            <a:pPr lvl="0"/>
            <a:r>
              <a:rPr kumimoji="0" lang="en-GB" sz="1200" b="1" i="1" u="none" strike="noStrike" kern="1200" cap="none" spc="0" normalizeH="0" baseline="0" noProof="0" dirty="0">
                <a:ln>
                  <a:noFill/>
                </a:ln>
                <a:solidFill>
                  <a:prstClr val="black"/>
                </a:solidFill>
                <a:effectLst/>
                <a:uLnTx/>
                <a:uFillTx/>
                <a:ea typeface="+mn-ea"/>
                <a:cs typeface="+mn-cs"/>
              </a:rPr>
              <a:t>Note: Gerald explains that Eric is a very hard drinker to his mother.</a:t>
            </a:r>
          </a:p>
        </p:txBody>
      </p:sp>
      <p:sp>
        <p:nvSpPr>
          <p:cNvPr id="9" name="TextBox 8">
            <a:extLst>
              <a:ext uri="{FF2B5EF4-FFF2-40B4-BE49-F238E27FC236}">
                <a16:creationId xmlns:a16="http://schemas.microsoft.com/office/drawing/2014/main" id="{8EA50CEF-DA5D-4EAE-B03F-3596069772CD}"/>
              </a:ext>
            </a:extLst>
          </p:cNvPr>
          <p:cNvSpPr txBox="1"/>
          <p:nvPr/>
        </p:nvSpPr>
        <p:spPr>
          <a:xfrm>
            <a:off x="5052349" y="5902669"/>
            <a:ext cx="3906456" cy="369332"/>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Act Two</a:t>
            </a:r>
          </a:p>
        </p:txBody>
      </p:sp>
      <p:sp>
        <p:nvSpPr>
          <p:cNvPr id="2" name="Rectangle 1">
            <a:extLst>
              <a:ext uri="{FF2B5EF4-FFF2-40B4-BE49-F238E27FC236}">
                <a16:creationId xmlns:a16="http://schemas.microsoft.com/office/drawing/2014/main" id="{694DA836-3505-4E19-9ECD-2160D628738D}"/>
              </a:ext>
            </a:extLst>
          </p:cNvPr>
          <p:cNvSpPr/>
          <p:nvPr/>
        </p:nvSpPr>
        <p:spPr>
          <a:xfrm>
            <a:off x="5052349" y="4663801"/>
            <a:ext cx="3906456" cy="92333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dirty="0"/>
              <a:t>Gerald: (distressed) sorry – I – well, I've suddenly realized – taken it in properly – that's she's dead-- </a:t>
            </a:r>
          </a:p>
        </p:txBody>
      </p:sp>
      <p:pic>
        <p:nvPicPr>
          <p:cNvPr id="10" name="Picture 9" descr="A close up of a logo&#10;&#10;Description automatically generated">
            <a:extLst>
              <a:ext uri="{FF2B5EF4-FFF2-40B4-BE49-F238E27FC236}">
                <a16:creationId xmlns:a16="http://schemas.microsoft.com/office/drawing/2014/main" id="{38CCEABB-7686-4772-9A7C-D2C4F1F870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5355" y="2023181"/>
            <a:ext cx="876994" cy="1542201"/>
          </a:xfrm>
          <a:prstGeom prst="rect">
            <a:avLst/>
          </a:prstGeom>
        </p:spPr>
      </p:pic>
    </p:spTree>
    <p:extLst>
      <p:ext uri="{BB962C8B-B14F-4D97-AF65-F5344CB8AC3E}">
        <p14:creationId xmlns:p14="http://schemas.microsoft.com/office/powerpoint/2010/main" val="2342026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19D784-1551-4E29-B62B-6495183DEFD9}"/>
              </a:ext>
            </a:extLst>
          </p:cNvPr>
          <p:cNvSpPr/>
          <p:nvPr/>
        </p:nvSpPr>
        <p:spPr>
          <a:xfrm>
            <a:off x="318304" y="349387"/>
            <a:ext cx="4572000" cy="63889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spAutoFit/>
          </a:bodyPr>
          <a:lstStyle/>
          <a:p>
            <a:pPr lvl="0">
              <a:lnSpc>
                <a:spcPct val="115000"/>
              </a:lnSpc>
              <a:spcAft>
                <a:spcPts val="1000"/>
              </a:spcAft>
            </a:pPr>
            <a:r>
              <a:rPr lang="en-GB" sz="1050" dirty="0">
                <a:solidFill>
                  <a:prstClr val="black"/>
                </a:solidFill>
                <a:ea typeface="Calibri" panose="020F0502020204030204" pitchFamily="34" charset="0"/>
                <a:cs typeface="Times New Roman" panose="02020603050405020304" pitchFamily="18" charset="0"/>
              </a:rPr>
              <a:t>Gerald: (hesitatingly) it's hard to say. I didn't feel about her as she felt about me. Sheila: (with sharp sarcasm) of course not. You were the wonderful fairy prince. You must have adored it, Gerald.</a:t>
            </a:r>
            <a:endParaRPr kumimoji="0" lang="en-GB"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E432330-215E-4F2B-B383-270AA6E741AF}"/>
              </a:ext>
            </a:extLst>
          </p:cNvPr>
          <p:cNvSpPr/>
          <p:nvPr/>
        </p:nvSpPr>
        <p:spPr>
          <a:xfrm>
            <a:off x="5052349" y="349387"/>
            <a:ext cx="3906456" cy="94929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lvl="0">
              <a:lnSpc>
                <a:spcPct val="115000"/>
              </a:lnSpc>
              <a:spcAft>
                <a:spcPts val="1000"/>
              </a:spcAft>
            </a:pPr>
            <a:r>
              <a:rPr lang="en-GB" sz="1400" dirty="0">
                <a:solidFill>
                  <a:prstClr val="black"/>
                </a:solidFill>
                <a:ea typeface="Calibri" panose="020F0502020204030204" pitchFamily="34" charset="0"/>
                <a:cs typeface="Times New Roman" panose="02020603050405020304" pitchFamily="18" charset="0"/>
              </a:rPr>
              <a:t>Gerald: and you're not going to have any. (to Mrs Birling.)you know, it wasn't disgusting.</a:t>
            </a:r>
          </a:p>
          <a:p>
            <a:pPr lvl="0">
              <a:lnSpc>
                <a:spcPct val="115000"/>
              </a:lnSpc>
              <a:spcAft>
                <a:spcPts val="1000"/>
              </a:spcAft>
            </a:pPr>
            <a:r>
              <a:rPr lang="en-GB" sz="1400" dirty="0">
                <a:solidFill>
                  <a:prstClr val="black"/>
                </a:solidFill>
                <a:ea typeface="Calibri" panose="020F0502020204030204" pitchFamily="34" charset="0"/>
                <a:cs typeface="Times New Roman" panose="02020603050405020304" pitchFamily="18" charset="0"/>
              </a:rPr>
              <a:t>Mrs Birling: it's disgusting to me.</a:t>
            </a:r>
            <a:endParaRPr kumimoji="0" lang="en-GB" sz="1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6F4419E9-1ECF-4C39-8F5A-277BF3417FFF}"/>
              </a:ext>
            </a:extLst>
          </p:cNvPr>
          <p:cNvSpPr/>
          <p:nvPr/>
        </p:nvSpPr>
        <p:spPr>
          <a:xfrm>
            <a:off x="341454" y="1260456"/>
            <a:ext cx="4572000" cy="231634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spAutoFit/>
          </a:bodyPr>
          <a:lstStyle/>
          <a:p>
            <a:pPr lvl="0">
              <a:lnSpc>
                <a:spcPct val="115000"/>
              </a:lnSpc>
              <a:spcAft>
                <a:spcPts val="1000"/>
              </a:spcAft>
            </a:pPr>
            <a:r>
              <a:rPr lang="en-GB" sz="1400" dirty="0">
                <a:solidFill>
                  <a:prstClr val="black"/>
                </a:solidFill>
                <a:ea typeface="Calibri" panose="020F0502020204030204" pitchFamily="34" charset="0"/>
                <a:cs typeface="Times New Roman" panose="02020603050405020304" pitchFamily="18" charset="0"/>
              </a:rPr>
              <a:t>Sheila: but just in case you forget – or decide not to come back, Gerald, I think you'd better take this with you. (she hands him the ring.)</a:t>
            </a:r>
          </a:p>
          <a:p>
            <a:pPr lvl="0">
              <a:lnSpc>
                <a:spcPct val="115000"/>
              </a:lnSpc>
              <a:spcAft>
                <a:spcPts val="1000"/>
              </a:spcAft>
            </a:pPr>
            <a:r>
              <a:rPr lang="en-GB" sz="1400" dirty="0">
                <a:solidFill>
                  <a:prstClr val="black"/>
                </a:solidFill>
                <a:ea typeface="Calibri" panose="020F0502020204030204" pitchFamily="34" charset="0"/>
                <a:cs typeface="Times New Roman" panose="02020603050405020304" pitchFamily="18" charset="0"/>
              </a:rPr>
              <a:t>Gerald: I see. Well, I was expecting this.</a:t>
            </a:r>
          </a:p>
          <a:p>
            <a:pPr lvl="0">
              <a:lnSpc>
                <a:spcPct val="115000"/>
              </a:lnSpc>
              <a:spcAft>
                <a:spcPts val="1000"/>
              </a:spcAft>
            </a:pPr>
            <a:r>
              <a:rPr lang="en-GB" sz="1400" dirty="0">
                <a:solidFill>
                  <a:prstClr val="black"/>
                </a:solidFill>
                <a:ea typeface="Calibri" panose="020F0502020204030204" pitchFamily="34" charset="0"/>
                <a:cs typeface="Times New Roman" panose="02020603050405020304" pitchFamily="18" charset="0"/>
              </a:rPr>
              <a:t>Sheila: I don't dislike you as I did half an hour ago, Gerald. In fact, in some odd way, I rather respect you more than I've ever done before. I knew anyhow you were lying about those months last year when you hardly came near me. </a:t>
            </a:r>
            <a:endParaRPr kumimoji="0" lang="en-GB" sz="1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6FEC11A7-687A-4F6A-B4FD-19684B605B4F}"/>
              </a:ext>
            </a:extLst>
          </p:cNvPr>
          <p:cNvSpPr/>
          <p:nvPr/>
        </p:nvSpPr>
        <p:spPr>
          <a:xfrm>
            <a:off x="5052349" y="1498085"/>
            <a:ext cx="3906456" cy="107721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lvl="0"/>
            <a:r>
              <a:rPr lang="en-GB" sz="1600" dirty="0">
                <a:solidFill>
                  <a:prstClr val="black"/>
                </a:solidFill>
              </a:rPr>
              <a:t>Inspector: (very deliberately) I think you did something terribly wrong – and that you're going to spend the rest of your life regretting it.</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E318739D-9453-47BA-A14E-84345F58BA68}"/>
              </a:ext>
            </a:extLst>
          </p:cNvPr>
          <p:cNvSpPr/>
          <p:nvPr/>
        </p:nvSpPr>
        <p:spPr>
          <a:xfrm>
            <a:off x="341454" y="3790364"/>
            <a:ext cx="4572000" cy="1815882"/>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spAutoFit/>
          </a:bodyPr>
          <a:lstStyle/>
          <a:p>
            <a:pPr lvl="0"/>
            <a:r>
              <a:rPr lang="en-GB" sz="1600" dirty="0">
                <a:solidFill>
                  <a:prstClr val="black"/>
                </a:solidFill>
              </a:rPr>
              <a:t>Mrs Birling: secondly, I blame the young man who was the father of the child she was going to have. If, as she said, he didn't belong to her class, and was some drunken young idler, then that's all the more reason why he shouldn't escape. He should be made an example of. If the girl's death is due to anybody, then it's due to him</a:t>
            </a:r>
            <a:r>
              <a:rPr lang="en-GB" sz="1600" b="1" i="1" dirty="0">
                <a:solidFill>
                  <a:prstClr val="black"/>
                </a:solidFill>
              </a:rPr>
              <a:t>.</a:t>
            </a:r>
            <a:endParaRPr kumimoji="0" lang="en-GB" sz="16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EA50CEF-DA5D-4EAE-B03F-3596069772CD}"/>
              </a:ext>
            </a:extLst>
          </p:cNvPr>
          <p:cNvSpPr txBox="1"/>
          <p:nvPr/>
        </p:nvSpPr>
        <p:spPr>
          <a:xfrm>
            <a:off x="5052349" y="5236914"/>
            <a:ext cx="3906456" cy="369332"/>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Act Two</a:t>
            </a:r>
          </a:p>
        </p:txBody>
      </p:sp>
      <p:sp>
        <p:nvSpPr>
          <p:cNvPr id="2" name="Rectangle 1">
            <a:extLst>
              <a:ext uri="{FF2B5EF4-FFF2-40B4-BE49-F238E27FC236}">
                <a16:creationId xmlns:a16="http://schemas.microsoft.com/office/drawing/2014/main" id="{694DA836-3505-4E19-9ECD-2160D628738D}"/>
              </a:ext>
            </a:extLst>
          </p:cNvPr>
          <p:cNvSpPr/>
          <p:nvPr/>
        </p:nvSpPr>
        <p:spPr>
          <a:xfrm>
            <a:off x="5052349" y="2774702"/>
            <a:ext cx="3906456" cy="2031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lvl="0"/>
            <a:r>
              <a:rPr lang="en-GB" dirty="0">
                <a:solidFill>
                  <a:prstClr val="black"/>
                </a:solidFill>
              </a:rPr>
              <a:t>Inspector: not yet. I'm waiting.</a:t>
            </a:r>
          </a:p>
          <a:p>
            <a:pPr lvl="0"/>
            <a:r>
              <a:rPr lang="en-GB" dirty="0">
                <a:solidFill>
                  <a:prstClr val="black"/>
                </a:solidFill>
              </a:rPr>
              <a:t>Mrs Birling: Waiting for what?</a:t>
            </a:r>
          </a:p>
          <a:p>
            <a:pPr lvl="0"/>
            <a:r>
              <a:rPr lang="en-GB" dirty="0">
                <a:solidFill>
                  <a:prstClr val="black"/>
                </a:solidFill>
              </a:rPr>
              <a:t>Inspector: To do my duty. </a:t>
            </a:r>
          </a:p>
          <a:p>
            <a:pPr lvl="0"/>
            <a:r>
              <a:rPr lang="en-GB" dirty="0">
                <a:solidFill>
                  <a:prstClr val="black"/>
                </a:solidFill>
              </a:rPr>
              <a:t> Sheila: (distressed) Now, mother – don't you see?</a:t>
            </a:r>
          </a:p>
          <a:p>
            <a:pPr lvl="0"/>
            <a:r>
              <a:rPr lang="en-GB" dirty="0">
                <a:solidFill>
                  <a:prstClr val="black"/>
                </a:solidFill>
              </a:rPr>
              <a:t>Mrs Birling: (understanding now) But surely .... I mean ... it's ridiculous . .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1FCC7719-5940-46E3-B23E-78B1BACF7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4821" y="5330958"/>
            <a:ext cx="1367179" cy="1527041"/>
          </a:xfrm>
          <a:prstGeom prst="rect">
            <a:avLst/>
          </a:prstGeom>
        </p:spPr>
      </p:pic>
    </p:spTree>
    <p:extLst>
      <p:ext uri="{BB962C8B-B14F-4D97-AF65-F5344CB8AC3E}">
        <p14:creationId xmlns:p14="http://schemas.microsoft.com/office/powerpoint/2010/main" val="2177503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19D784-1551-4E29-B62B-6495183DEFD9}"/>
              </a:ext>
            </a:extLst>
          </p:cNvPr>
          <p:cNvSpPr/>
          <p:nvPr/>
        </p:nvSpPr>
        <p:spPr>
          <a:xfrm>
            <a:off x="318304" y="349387"/>
            <a:ext cx="4572000" cy="397031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spAutoFit/>
          </a:bodyPr>
          <a:lstStyle/>
          <a:p>
            <a:r>
              <a:rPr lang="en-GB" sz="1200" dirty="0"/>
              <a:t>Eric: ( </a:t>
            </a:r>
            <a:r>
              <a:rPr lang="en-GB" sz="1200" i="1" dirty="0"/>
              <a:t>bursting out</a:t>
            </a:r>
            <a:r>
              <a:rPr lang="en-GB" sz="1200" dirty="0"/>
              <a:t>) What's the use of talking about behaving sensibly. You're beginning to pretend now that nothing's really happened at all. And I can't see it like that. This girl's still dead, isn't she? Nobody's brought her to life, have they?</a:t>
            </a:r>
          </a:p>
          <a:p>
            <a:endParaRPr lang="en-GB" sz="1200" dirty="0"/>
          </a:p>
          <a:p>
            <a:r>
              <a:rPr lang="en-GB" sz="1200" dirty="0"/>
              <a:t>Sheila: (</a:t>
            </a:r>
            <a:r>
              <a:rPr lang="en-GB" sz="1200" i="1" dirty="0"/>
              <a:t>eagerly</a:t>
            </a:r>
            <a:r>
              <a:rPr lang="en-GB" sz="1200" dirty="0"/>
              <a:t>) That's just what I feel, Eric. And it's what they don't seem to understand.</a:t>
            </a:r>
          </a:p>
          <a:p>
            <a:endParaRPr lang="en-GB" sz="1200" dirty="0"/>
          </a:p>
          <a:p>
            <a:r>
              <a:rPr lang="en-GB" sz="1200" dirty="0"/>
              <a:t>Eric: whoever that chap was, the fact remains that I did what I did. And mother did what she did. And the rest of you did what you did to her. It's still the same rotten story whether it's been told to a police inspector or to somebody else. According to you, I ought to feel a lot better - ( </a:t>
            </a:r>
            <a:r>
              <a:rPr lang="en-GB" sz="1200" i="1" dirty="0"/>
              <a:t>To</a:t>
            </a:r>
            <a:r>
              <a:rPr lang="en-GB" sz="1200" dirty="0"/>
              <a:t> Gerald.) I stole some money, Gerald, you might as well know - ( </a:t>
            </a:r>
            <a:r>
              <a:rPr lang="en-GB" sz="1200" i="1" dirty="0"/>
              <a:t>As</a:t>
            </a:r>
            <a:r>
              <a:rPr lang="en-GB" sz="1200" dirty="0"/>
              <a:t> Birling</a:t>
            </a:r>
            <a:r>
              <a:rPr lang="en-GB" sz="1200" i="1" dirty="0"/>
              <a:t> tries to interrupt</a:t>
            </a:r>
            <a:r>
              <a:rPr lang="en-GB" sz="1200" dirty="0"/>
              <a:t>.) I don't care, let him know. The money's not the important thing. It's what happened to the girl and what we all did to her that matters. And I still feel the same about it, and that's why I don't feel like sitting down and having a nice cosy talk.</a:t>
            </a:r>
          </a:p>
          <a:p>
            <a:r>
              <a:rPr lang="en-GB" sz="1200" dirty="0"/>
              <a:t> </a:t>
            </a:r>
          </a:p>
          <a:p>
            <a:r>
              <a:rPr lang="en-GB" sz="1200" dirty="0"/>
              <a:t>Sheila: And Eric's absolutely right. And it's the best thing any one of us has said tonight and it makes me feel a bit less ashamed of us. You're just beginning to pretend all over again.</a:t>
            </a:r>
          </a:p>
        </p:txBody>
      </p:sp>
      <p:sp>
        <p:nvSpPr>
          <p:cNvPr id="5" name="Rectangle 4">
            <a:extLst>
              <a:ext uri="{FF2B5EF4-FFF2-40B4-BE49-F238E27FC236}">
                <a16:creationId xmlns:a16="http://schemas.microsoft.com/office/drawing/2014/main" id="{9E432330-215E-4F2B-B383-270AA6E741AF}"/>
              </a:ext>
            </a:extLst>
          </p:cNvPr>
          <p:cNvSpPr/>
          <p:nvPr/>
        </p:nvSpPr>
        <p:spPr>
          <a:xfrm>
            <a:off x="5052349" y="349387"/>
            <a:ext cx="3906456" cy="76944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sz="1100" dirty="0"/>
              <a:t>Inspector: We don't live alone. We are members of one body. We are responsible for each other. And I tell you that the time will soon come when, if men will not learn that lesson, then they will be taught it in fire and blood and anguish. Good night.</a:t>
            </a:r>
          </a:p>
        </p:txBody>
      </p:sp>
      <p:sp>
        <p:nvSpPr>
          <p:cNvPr id="7" name="Rectangle 6">
            <a:extLst>
              <a:ext uri="{FF2B5EF4-FFF2-40B4-BE49-F238E27FC236}">
                <a16:creationId xmlns:a16="http://schemas.microsoft.com/office/drawing/2014/main" id="{6FEC11A7-687A-4F6A-B4FD-19684B605B4F}"/>
              </a:ext>
            </a:extLst>
          </p:cNvPr>
          <p:cNvSpPr/>
          <p:nvPr/>
        </p:nvSpPr>
        <p:spPr>
          <a:xfrm>
            <a:off x="5052349" y="1270869"/>
            <a:ext cx="3906456" cy="132343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sz="1000" dirty="0"/>
              <a:t>Sheila: I tell you – whoever that Inspector was, it was anything but a joke. You knew it then. You began to learn something. And now you've stopped. You're ready to go on in the same old way.</a:t>
            </a:r>
          </a:p>
          <a:p>
            <a:r>
              <a:rPr lang="en-GB" sz="1000" dirty="0"/>
              <a:t>Birling: </a:t>
            </a:r>
            <a:r>
              <a:rPr lang="en-GB" sz="1000" i="1" dirty="0"/>
              <a:t>(amused)</a:t>
            </a:r>
            <a:r>
              <a:rPr lang="en-GB" sz="1000" dirty="0"/>
              <a:t> And you're not, eh?</a:t>
            </a:r>
          </a:p>
          <a:p>
            <a:r>
              <a:rPr lang="en-GB" sz="1000" dirty="0"/>
              <a:t>Sheila: No, because I remember what he said, how he looked, and what he made me feel. Fire and blood and anguish. And it frightens me the way you talk, and I can't listen to any more of it.</a:t>
            </a:r>
          </a:p>
          <a:p>
            <a:r>
              <a:rPr lang="en-GB" sz="1000" dirty="0"/>
              <a:t>Eric: And I agree with Sheila. It frightens me too.</a:t>
            </a:r>
          </a:p>
        </p:txBody>
      </p:sp>
      <p:sp>
        <p:nvSpPr>
          <p:cNvPr id="8" name="Rectangle 7">
            <a:extLst>
              <a:ext uri="{FF2B5EF4-FFF2-40B4-BE49-F238E27FC236}">
                <a16:creationId xmlns:a16="http://schemas.microsoft.com/office/drawing/2014/main" id="{E318739D-9453-47BA-A14E-84345F58BA68}"/>
              </a:ext>
            </a:extLst>
          </p:cNvPr>
          <p:cNvSpPr/>
          <p:nvPr/>
        </p:nvSpPr>
        <p:spPr>
          <a:xfrm>
            <a:off x="318304" y="4402191"/>
            <a:ext cx="4572000" cy="92333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spAutoFit/>
          </a:bodyPr>
          <a:lstStyle/>
          <a:p>
            <a:r>
              <a:rPr lang="en-GB" dirty="0"/>
              <a:t>Gerald: Everything's all right now, Sheila. </a:t>
            </a:r>
            <a:r>
              <a:rPr lang="en-GB" i="1" dirty="0"/>
              <a:t>(Holds up the ring.)</a:t>
            </a:r>
            <a:r>
              <a:rPr lang="en-GB" dirty="0"/>
              <a:t> What about this ring?</a:t>
            </a:r>
          </a:p>
          <a:p>
            <a:r>
              <a:rPr lang="en-GB" dirty="0"/>
              <a:t>Sheila: No, not yet. It's too soon. I must think.</a:t>
            </a:r>
          </a:p>
        </p:txBody>
      </p:sp>
      <p:sp>
        <p:nvSpPr>
          <p:cNvPr id="9" name="TextBox 8">
            <a:extLst>
              <a:ext uri="{FF2B5EF4-FFF2-40B4-BE49-F238E27FC236}">
                <a16:creationId xmlns:a16="http://schemas.microsoft.com/office/drawing/2014/main" id="{8EA50CEF-DA5D-4EAE-B03F-3596069772CD}"/>
              </a:ext>
            </a:extLst>
          </p:cNvPr>
          <p:cNvSpPr txBox="1"/>
          <p:nvPr/>
        </p:nvSpPr>
        <p:spPr>
          <a:xfrm>
            <a:off x="5052349" y="5671176"/>
            <a:ext cx="3906456" cy="369332"/>
          </a:xfrm>
          <a:prstGeom prst="rect">
            <a:avLst/>
          </a:prstGeom>
          <a:solidFill>
            <a:schemeClr val="accent4">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Act Three</a:t>
            </a:r>
          </a:p>
        </p:txBody>
      </p:sp>
      <p:sp>
        <p:nvSpPr>
          <p:cNvPr id="2" name="Rectangle 1">
            <a:extLst>
              <a:ext uri="{FF2B5EF4-FFF2-40B4-BE49-F238E27FC236}">
                <a16:creationId xmlns:a16="http://schemas.microsoft.com/office/drawing/2014/main" id="{694DA836-3505-4E19-9ECD-2160D628738D}"/>
              </a:ext>
            </a:extLst>
          </p:cNvPr>
          <p:cNvSpPr/>
          <p:nvPr/>
        </p:nvSpPr>
        <p:spPr>
          <a:xfrm>
            <a:off x="5052349" y="2690336"/>
            <a:ext cx="3906456" cy="147732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lvl="0"/>
            <a:r>
              <a:rPr lang="en-GB" dirty="0">
                <a:solidFill>
                  <a:prstClr val="black"/>
                </a:solidFill>
              </a:rPr>
              <a:t>Birling: ... we've been had ... it makes all the difference. </a:t>
            </a:r>
          </a:p>
          <a:p>
            <a:pPr lvl="0"/>
            <a:r>
              <a:rPr lang="en-GB" dirty="0">
                <a:solidFill>
                  <a:prstClr val="black"/>
                </a:solidFill>
              </a:rPr>
              <a:t>Gerald: Of course!</a:t>
            </a:r>
          </a:p>
          <a:p>
            <a:pPr lvl="0"/>
            <a:r>
              <a:rPr lang="en-GB" dirty="0">
                <a:solidFill>
                  <a:prstClr val="black"/>
                </a:solidFill>
              </a:rPr>
              <a:t>Sheila [bitterly]: I suppose we're all nice people now.</a:t>
            </a:r>
          </a:p>
        </p:txBody>
      </p:sp>
      <p:sp>
        <p:nvSpPr>
          <p:cNvPr id="12" name="Rectangle 11">
            <a:extLst>
              <a:ext uri="{FF2B5EF4-FFF2-40B4-BE49-F238E27FC236}">
                <a16:creationId xmlns:a16="http://schemas.microsoft.com/office/drawing/2014/main" id="{BCDB535F-D772-4B49-8178-AEA76E78F104}"/>
              </a:ext>
            </a:extLst>
          </p:cNvPr>
          <p:cNvSpPr/>
          <p:nvPr/>
        </p:nvSpPr>
        <p:spPr>
          <a:xfrm>
            <a:off x="5052349" y="4263692"/>
            <a:ext cx="3906456" cy="120032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dirty="0"/>
              <a:t>Birling: (pointing to Eric and Sheila) Now look at the pair of them – the famous younger generation who know it all. And they can't even take a joke-</a:t>
            </a:r>
          </a:p>
        </p:txBody>
      </p:sp>
      <p:pic>
        <p:nvPicPr>
          <p:cNvPr id="14" name="Picture 13" descr="A picture containing object, indoor, sitting&#10;&#10;Description automatically generated">
            <a:extLst>
              <a:ext uri="{FF2B5EF4-FFF2-40B4-BE49-F238E27FC236}">
                <a16:creationId xmlns:a16="http://schemas.microsoft.com/office/drawing/2014/main" id="{F9C6577D-1EFC-4C2D-99C9-1EDB2987F5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806" y="5265025"/>
            <a:ext cx="1548543" cy="1550966"/>
          </a:xfrm>
          <a:prstGeom prst="rect">
            <a:avLst/>
          </a:prstGeom>
        </p:spPr>
      </p:pic>
    </p:spTree>
    <p:extLst>
      <p:ext uri="{BB962C8B-B14F-4D97-AF65-F5344CB8AC3E}">
        <p14:creationId xmlns:p14="http://schemas.microsoft.com/office/powerpoint/2010/main" val="1000599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20A7BDC-F1C5-43CF-814A-DE9305CD0593}"/>
              </a:ext>
            </a:extLst>
          </p:cNvPr>
          <p:cNvGraphicFramePr>
            <a:graphicFrameLocks noGrp="1"/>
          </p:cNvGraphicFramePr>
          <p:nvPr>
            <p:extLst>
              <p:ext uri="{D42A27DB-BD31-4B8C-83A1-F6EECF244321}">
                <p14:modId xmlns:p14="http://schemas.microsoft.com/office/powerpoint/2010/main" val="3122007469"/>
              </p:ext>
            </p:extLst>
          </p:nvPr>
        </p:nvGraphicFramePr>
        <p:xfrm>
          <a:off x="482800" y="1104490"/>
          <a:ext cx="8221361" cy="5400483"/>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183954">
                  <a:extLst>
                    <a:ext uri="{9D8B030D-6E8A-4147-A177-3AD203B41FA5}">
                      <a16:colId xmlns:a16="http://schemas.microsoft.com/office/drawing/2014/main" val="3148651885"/>
                    </a:ext>
                  </a:extLst>
                </a:gridCol>
                <a:gridCol w="3657600">
                  <a:extLst>
                    <a:ext uri="{9D8B030D-6E8A-4147-A177-3AD203B41FA5}">
                      <a16:colId xmlns:a16="http://schemas.microsoft.com/office/drawing/2014/main" val="92259761"/>
                    </a:ext>
                  </a:extLst>
                </a:gridCol>
                <a:gridCol w="3379807">
                  <a:extLst>
                    <a:ext uri="{9D8B030D-6E8A-4147-A177-3AD203B41FA5}">
                      <a16:colId xmlns:a16="http://schemas.microsoft.com/office/drawing/2014/main" val="3636970190"/>
                    </a:ext>
                  </a:extLst>
                </a:gridCol>
              </a:tblGrid>
              <a:tr h="353335">
                <a:tc gridSpan="3">
                  <a:txBody>
                    <a:bodyPr/>
                    <a:lstStyle/>
                    <a:p>
                      <a:pPr algn="ctr">
                        <a:lnSpc>
                          <a:spcPct val="115000"/>
                        </a:lnSpc>
                        <a:spcAft>
                          <a:spcPts val="0"/>
                        </a:spcAft>
                      </a:pPr>
                      <a:r>
                        <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RESPONSIBILITY</a:t>
                      </a:r>
                    </a:p>
                  </a:txBody>
                  <a:tcPr marL="30634" marR="30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nSpc>
                          <a:spcPct val="115000"/>
                        </a:lnSpc>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634" marR="30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hMerge="1">
                  <a:txBody>
                    <a:bodyPr/>
                    <a:lstStyle/>
                    <a:p>
                      <a:pPr>
                        <a:lnSpc>
                          <a:spcPct val="115000"/>
                        </a:lnSpc>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634" marR="30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256367844"/>
                  </a:ext>
                </a:extLst>
              </a:tr>
              <a:tr h="353335">
                <a:tc>
                  <a:txBody>
                    <a:bodyPr/>
                    <a:lstStyle/>
                    <a:p>
                      <a:pPr>
                        <a:lnSpc>
                          <a:spcPct val="115000"/>
                        </a:lnSpc>
                        <a:spcAft>
                          <a:spcPts val="0"/>
                        </a:spcAft>
                      </a:pPr>
                      <a:r>
                        <a:rPr lang="en-GB" sz="1000" dirty="0">
                          <a:solidFill>
                            <a:schemeClr val="bg1"/>
                          </a:solidFill>
                          <a:effectLst/>
                        </a:rPr>
                        <a:t>Key Quotes</a:t>
                      </a:r>
                      <a:endParaRPr lang="en-GB"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634" marR="30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1000" dirty="0">
                          <a:solidFill>
                            <a:schemeClr val="bg1"/>
                          </a:solidFill>
                          <a:effectLst/>
                        </a:rPr>
                        <a:t>Extra Challenge: How does this quote fit into the theme?</a:t>
                      </a:r>
                      <a:endParaRPr lang="en-GB"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634" marR="30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1000" dirty="0">
                          <a:solidFill>
                            <a:schemeClr val="bg1"/>
                          </a:solidFill>
                          <a:effectLst/>
                        </a:rPr>
                        <a:t>Mega Challenge: Why did Priestley use this quote?</a:t>
                      </a:r>
                      <a:endParaRPr lang="en-GB"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634" marR="30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95364629"/>
                  </a:ext>
                </a:extLst>
              </a:tr>
              <a:tr h="977551">
                <a:tc>
                  <a:txBody>
                    <a:bodyPr/>
                    <a:lstStyle/>
                    <a:p>
                      <a:pPr>
                        <a:lnSpc>
                          <a:spcPct val="115000"/>
                        </a:lnSpc>
                        <a:spcAft>
                          <a:spcPts val="0"/>
                        </a:spcAft>
                      </a:pPr>
                      <a:r>
                        <a:rPr lang="en-GB" sz="1000" dirty="0">
                          <a:solidFill>
                            <a:srgbClr val="7030A0"/>
                          </a:solidFill>
                          <a:effectLst/>
                        </a:rPr>
                        <a:t>Mr Birling: “a man has to make his own way - has to look after himself.” (Act 1)</a:t>
                      </a:r>
                      <a:endParaRPr lang="en-GB" sz="1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0634" marR="30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1000" dirty="0">
                          <a:effectLst/>
                        </a:rPr>
                        <a:t>Birling explains to Gerald and Eric his views on society: that everyone should look out for themselves and not worry about other people. It is essentially a capitalist viewpoint.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634" marR="30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1000" dirty="0">
                          <a:effectLst/>
                        </a:rPr>
                        <a:t>Priestley included Mr Birling in his play to represent ultra-capitalist views and show how middle and upper class society is deeply entrenched in this system. Priestley also links together Birling and a lack of responsibility for other people.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634" marR="30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1380380"/>
                  </a:ext>
                </a:extLst>
              </a:tr>
              <a:tr h="1956535">
                <a:tc>
                  <a:txBody>
                    <a:bodyPr/>
                    <a:lstStyle/>
                    <a:p>
                      <a:pPr>
                        <a:lnSpc>
                          <a:spcPct val="115000"/>
                        </a:lnSpc>
                        <a:spcAft>
                          <a:spcPts val="0"/>
                        </a:spcAft>
                      </a:pPr>
                      <a:r>
                        <a:rPr lang="en-GB" sz="1000" u="none" strike="noStrike">
                          <a:effectLst/>
                        </a:rPr>
                        <a:t> </a:t>
                      </a:r>
                      <a:endParaRPr lang="en-GB" sz="1000">
                        <a:effectLst/>
                      </a:endParaRPr>
                    </a:p>
                    <a:p>
                      <a:pPr>
                        <a:lnSpc>
                          <a:spcPct val="115000"/>
                        </a:lnSpc>
                        <a:spcAft>
                          <a:spcPts val="0"/>
                        </a:spcAft>
                      </a:pPr>
                      <a:r>
                        <a:rPr lang="en-GB" sz="1000" u="none" strike="noStrike">
                          <a:effectLst/>
                        </a:rPr>
                        <a:t> </a:t>
                      </a:r>
                      <a:endParaRPr lang="en-GB" sz="1000">
                        <a:effectLst/>
                      </a:endParaRPr>
                    </a:p>
                    <a:p>
                      <a:pPr>
                        <a:lnSpc>
                          <a:spcPct val="115000"/>
                        </a:lnSpc>
                        <a:spcAft>
                          <a:spcPts val="0"/>
                        </a:spcAft>
                      </a:pPr>
                      <a:r>
                        <a:rPr lang="en-GB" sz="1000" u="none" strike="noStrike">
                          <a:effectLst/>
                        </a:rPr>
                        <a:t> </a:t>
                      </a:r>
                      <a:endParaRPr lang="en-GB" sz="1000">
                        <a:effectLst/>
                      </a:endParaRPr>
                    </a:p>
                    <a:p>
                      <a:pPr>
                        <a:lnSpc>
                          <a:spcPct val="115000"/>
                        </a:lnSpc>
                        <a:spcAft>
                          <a:spcPts val="0"/>
                        </a:spcAft>
                      </a:pPr>
                      <a:r>
                        <a:rPr lang="en-GB" sz="1000" u="none" strike="noStrike">
                          <a:effectLst/>
                        </a:rPr>
                        <a:t> </a:t>
                      </a:r>
                      <a:endParaRPr lang="en-GB" sz="1000">
                        <a:effectLst/>
                      </a:endParaRPr>
                    </a:p>
                    <a:p>
                      <a:pPr>
                        <a:lnSpc>
                          <a:spcPct val="115000"/>
                        </a:lnSpc>
                        <a:spcAft>
                          <a:spcPts val="0"/>
                        </a:spcAft>
                      </a:pPr>
                      <a:r>
                        <a:rPr lang="en-GB" sz="1000" u="none" strike="noStrike">
                          <a:effectLst/>
                        </a:rPr>
                        <a:t> </a:t>
                      </a:r>
                      <a:endParaRPr lang="en-GB" sz="1000">
                        <a:effectLst/>
                      </a:endParaRPr>
                    </a:p>
                    <a:p>
                      <a:pPr>
                        <a:lnSpc>
                          <a:spcPct val="115000"/>
                        </a:lnSpc>
                        <a:spcAft>
                          <a:spcPts val="0"/>
                        </a:spcAft>
                      </a:pPr>
                      <a:r>
                        <a:rPr lang="en-GB" sz="1000" u="none" strike="noStrike">
                          <a:effectLst/>
                        </a:rPr>
                        <a:t> </a:t>
                      </a:r>
                      <a:endParaRPr lang="en-GB" sz="1000">
                        <a:effectLst/>
                      </a:endParaRPr>
                    </a:p>
                    <a:p>
                      <a:pPr>
                        <a:lnSpc>
                          <a:spcPct val="115000"/>
                        </a:lnSpc>
                        <a:spcAft>
                          <a:spcPts val="0"/>
                        </a:spcAft>
                      </a:pPr>
                      <a:r>
                        <a:rPr lang="en-GB" sz="1000" u="none" strike="noStrike">
                          <a:effectLst/>
                        </a:rPr>
                        <a:t> </a:t>
                      </a:r>
                      <a:endParaRPr lang="en-GB" sz="1000">
                        <a:effectLst/>
                      </a:endParaRPr>
                    </a:p>
                    <a:p>
                      <a:pPr>
                        <a:lnSpc>
                          <a:spcPct val="115000"/>
                        </a:lnSpc>
                        <a:spcAft>
                          <a:spcPts val="0"/>
                        </a:spcAft>
                      </a:pPr>
                      <a:r>
                        <a:rPr lang="en-GB" sz="1000" u="none" strike="noStrike">
                          <a:effectLst/>
                        </a:rPr>
                        <a:t> </a:t>
                      </a:r>
                      <a:endParaRPr lang="en-GB" sz="1000">
                        <a:effectLst/>
                      </a:endParaRPr>
                    </a:p>
                    <a:p>
                      <a:pPr>
                        <a:lnSpc>
                          <a:spcPct val="115000"/>
                        </a:lnSpc>
                        <a:spcAft>
                          <a:spcPts val="0"/>
                        </a:spcAft>
                      </a:pPr>
                      <a:r>
                        <a:rPr lang="en-GB" sz="1000" u="none" strike="noStrike">
                          <a:effectLst/>
                        </a:rPr>
                        <a:t> </a:t>
                      </a:r>
                      <a:endParaRPr lang="en-GB" sz="1000">
                        <a:effectLst/>
                      </a:endParaRPr>
                    </a:p>
                    <a:p>
                      <a:pPr>
                        <a:lnSpc>
                          <a:spcPct val="115000"/>
                        </a:lnSpc>
                        <a:spcAft>
                          <a:spcPts val="0"/>
                        </a:spcAft>
                      </a:pPr>
                      <a:r>
                        <a:rPr lang="en-GB" sz="1000" u="none" strike="noStrike">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0634" marR="30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1000" u="none" strike="noStrike">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0634" marR="30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1000" u="none" strike="noStrike"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634" marR="30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772747333"/>
                  </a:ext>
                </a:extLst>
              </a:tr>
              <a:tr h="1759727">
                <a:tc>
                  <a:txBody>
                    <a:bodyPr/>
                    <a:lstStyle/>
                    <a:p>
                      <a:pPr>
                        <a:lnSpc>
                          <a:spcPct val="115000"/>
                        </a:lnSpc>
                        <a:spcAft>
                          <a:spcPts val="0"/>
                        </a:spcAft>
                      </a:pPr>
                      <a:r>
                        <a:rPr lang="en-GB" sz="1000" u="none" strike="noStrike">
                          <a:effectLst/>
                        </a:rPr>
                        <a:t> </a:t>
                      </a:r>
                      <a:endParaRPr lang="en-GB" sz="1000">
                        <a:effectLst/>
                      </a:endParaRPr>
                    </a:p>
                    <a:p>
                      <a:pPr>
                        <a:lnSpc>
                          <a:spcPct val="115000"/>
                        </a:lnSpc>
                        <a:spcAft>
                          <a:spcPts val="0"/>
                        </a:spcAft>
                      </a:pPr>
                      <a:r>
                        <a:rPr lang="en-GB" sz="1000" u="none" strike="noStrike">
                          <a:effectLst/>
                        </a:rPr>
                        <a:t> </a:t>
                      </a:r>
                      <a:endParaRPr lang="en-GB" sz="1000">
                        <a:effectLst/>
                      </a:endParaRPr>
                    </a:p>
                    <a:p>
                      <a:pPr>
                        <a:lnSpc>
                          <a:spcPct val="115000"/>
                        </a:lnSpc>
                        <a:spcAft>
                          <a:spcPts val="0"/>
                        </a:spcAft>
                      </a:pPr>
                      <a:r>
                        <a:rPr lang="en-GB" sz="1000" u="none" strike="noStrike">
                          <a:effectLst/>
                        </a:rPr>
                        <a:t> </a:t>
                      </a:r>
                      <a:endParaRPr lang="en-GB" sz="1000">
                        <a:effectLst/>
                      </a:endParaRPr>
                    </a:p>
                    <a:p>
                      <a:pPr>
                        <a:lnSpc>
                          <a:spcPct val="115000"/>
                        </a:lnSpc>
                        <a:spcAft>
                          <a:spcPts val="0"/>
                        </a:spcAft>
                      </a:pPr>
                      <a:r>
                        <a:rPr lang="en-GB" sz="1000" u="none" strike="noStrike">
                          <a:effectLst/>
                        </a:rPr>
                        <a:t> </a:t>
                      </a:r>
                      <a:endParaRPr lang="en-GB" sz="1000">
                        <a:effectLst/>
                      </a:endParaRPr>
                    </a:p>
                    <a:p>
                      <a:pPr>
                        <a:lnSpc>
                          <a:spcPct val="115000"/>
                        </a:lnSpc>
                        <a:spcAft>
                          <a:spcPts val="0"/>
                        </a:spcAft>
                      </a:pPr>
                      <a:r>
                        <a:rPr lang="en-GB" sz="1000" u="none" strike="noStrike">
                          <a:effectLst/>
                        </a:rPr>
                        <a:t> </a:t>
                      </a:r>
                      <a:endParaRPr lang="en-GB" sz="1000">
                        <a:effectLst/>
                      </a:endParaRPr>
                    </a:p>
                    <a:p>
                      <a:pPr>
                        <a:lnSpc>
                          <a:spcPct val="115000"/>
                        </a:lnSpc>
                        <a:spcAft>
                          <a:spcPts val="0"/>
                        </a:spcAft>
                      </a:pPr>
                      <a:r>
                        <a:rPr lang="en-GB" sz="1000" u="none" strike="noStrike">
                          <a:effectLst/>
                        </a:rPr>
                        <a:t> </a:t>
                      </a:r>
                      <a:endParaRPr lang="en-GB" sz="1000">
                        <a:effectLst/>
                      </a:endParaRPr>
                    </a:p>
                    <a:p>
                      <a:pPr>
                        <a:lnSpc>
                          <a:spcPct val="115000"/>
                        </a:lnSpc>
                        <a:spcAft>
                          <a:spcPts val="0"/>
                        </a:spcAft>
                      </a:pPr>
                      <a:r>
                        <a:rPr lang="en-GB" sz="1000" u="none" strike="noStrike">
                          <a:effectLst/>
                        </a:rPr>
                        <a:t> </a:t>
                      </a:r>
                      <a:endParaRPr lang="en-GB" sz="1000">
                        <a:effectLst/>
                      </a:endParaRPr>
                    </a:p>
                    <a:p>
                      <a:pPr>
                        <a:lnSpc>
                          <a:spcPct val="115000"/>
                        </a:lnSpc>
                        <a:spcAft>
                          <a:spcPts val="0"/>
                        </a:spcAft>
                      </a:pPr>
                      <a:r>
                        <a:rPr lang="en-GB" sz="1000" u="none" strike="noStrike">
                          <a:effectLst/>
                        </a:rPr>
                        <a:t> </a:t>
                      </a:r>
                      <a:endParaRPr lang="en-GB" sz="1000">
                        <a:effectLst/>
                      </a:endParaRPr>
                    </a:p>
                    <a:p>
                      <a:pPr>
                        <a:lnSpc>
                          <a:spcPct val="115000"/>
                        </a:lnSpc>
                        <a:spcAft>
                          <a:spcPts val="0"/>
                        </a:spcAft>
                      </a:pPr>
                      <a:r>
                        <a:rPr lang="en-GB" sz="1000" u="none" strike="noStrike">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0634" marR="30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1000" u="none" strike="noStrike">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30634" marR="30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1000" u="none" strike="noStrike"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634" marR="30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06225453"/>
                  </a:ext>
                </a:extLst>
              </a:tr>
            </a:tbl>
          </a:graphicData>
        </a:graphic>
      </p:graphicFrame>
      <p:sp>
        <p:nvSpPr>
          <p:cNvPr id="5" name="Rectangle 1">
            <a:extLst>
              <a:ext uri="{FF2B5EF4-FFF2-40B4-BE49-F238E27FC236}">
                <a16:creationId xmlns:a16="http://schemas.microsoft.com/office/drawing/2014/main" id="{2487A2E9-E280-48D4-95B9-D5A5BC106EA7}"/>
              </a:ext>
            </a:extLst>
          </p:cNvPr>
          <p:cNvSpPr>
            <a:spLocks noChangeArrowheads="1"/>
          </p:cNvSpPr>
          <p:nvPr/>
        </p:nvSpPr>
        <p:spPr bwMode="auto">
          <a:xfrm>
            <a:off x="461320" y="149909"/>
            <a:ext cx="8221360" cy="769441"/>
          </a:xfrm>
          <a:prstGeom prst="rect">
            <a:avLst/>
          </a:prstGeom>
          <a:solidFill>
            <a:schemeClr val="bg1"/>
          </a:solidFill>
          <a:ln w="38100">
            <a:solidFill>
              <a:srgbClr val="00B050"/>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sng" strike="noStrike" cap="none" normalizeH="0" baseline="0" dirty="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Revision Activity: Key Themes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1" i="0" u="sng" strike="noStrike" cap="none" normalizeH="0" baseline="0" dirty="0">
              <a:ln>
                <a:noFill/>
              </a:ln>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i="0" strike="noStrike" cap="none" normalizeH="0" baseline="0" dirty="0">
                <a:ln>
                  <a:noFill/>
                </a:ln>
                <a:solidFill>
                  <a:schemeClr val="tx1"/>
                </a:solidFill>
                <a:effectLst/>
                <a:latin typeface="Verdana" panose="020B0604030504040204" pitchFamily="34" charset="0"/>
                <a:cs typeface="Times New Roman" panose="02020603050405020304" pitchFamily="18" charset="0"/>
              </a:rPr>
              <a:t>Complete this table.</a:t>
            </a:r>
            <a:endParaRPr kumimoji="0" lang="en-GB" altLang="en-US" sz="600" i="0"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00B050"/>
                </a:solidFill>
                <a:effectLst/>
                <a:latin typeface="Verdana" panose="020B0604030504040204" pitchFamily="34" charset="0"/>
                <a:ea typeface="Calibri" panose="020F0502020204030204" pitchFamily="34" charset="0"/>
                <a:cs typeface="Times New Roman" panose="02020603050405020304" pitchFamily="18" charset="0"/>
              </a:rPr>
              <a:t>Now complete the tables for the following themes: Class, Reputation, Young v Old, Gender</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40430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0AEA5-A0F3-4C86-A7A8-AEE45DBCEF88}"/>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Mark Scheme</a:t>
            </a:r>
          </a:p>
        </p:txBody>
      </p:sp>
      <p:graphicFrame>
        <p:nvGraphicFramePr>
          <p:cNvPr id="4" name="Table 3">
            <a:extLst>
              <a:ext uri="{FF2B5EF4-FFF2-40B4-BE49-F238E27FC236}">
                <a16:creationId xmlns:a16="http://schemas.microsoft.com/office/drawing/2014/main" id="{61E810BA-DB5B-4B96-AEFD-53985C1F7E14}"/>
              </a:ext>
            </a:extLst>
          </p:cNvPr>
          <p:cNvGraphicFramePr>
            <a:graphicFrameLocks noGrp="1"/>
          </p:cNvGraphicFramePr>
          <p:nvPr>
            <p:extLst>
              <p:ext uri="{D42A27DB-BD31-4B8C-83A1-F6EECF244321}">
                <p14:modId xmlns:p14="http://schemas.microsoft.com/office/powerpoint/2010/main" val="1136118877"/>
              </p:ext>
            </p:extLst>
          </p:nvPr>
        </p:nvGraphicFramePr>
        <p:xfrm>
          <a:off x="628650" y="1906592"/>
          <a:ext cx="5194920" cy="43637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52277">
                  <a:extLst>
                    <a:ext uri="{9D8B030D-6E8A-4147-A177-3AD203B41FA5}">
                      <a16:colId xmlns:a16="http://schemas.microsoft.com/office/drawing/2014/main" val="1102107862"/>
                    </a:ext>
                  </a:extLst>
                </a:gridCol>
                <a:gridCol w="4642643">
                  <a:extLst>
                    <a:ext uri="{9D8B030D-6E8A-4147-A177-3AD203B41FA5}">
                      <a16:colId xmlns:a16="http://schemas.microsoft.com/office/drawing/2014/main" val="3214526531"/>
                    </a:ext>
                  </a:extLst>
                </a:gridCol>
              </a:tblGrid>
              <a:tr h="370840">
                <a:tc>
                  <a:txBody>
                    <a:bodyPr/>
                    <a:lstStyle/>
                    <a:p>
                      <a:r>
                        <a:rPr lang="en-GB" sz="1400" dirty="0"/>
                        <a:t>AO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GB" sz="1400" dirty="0"/>
                        <a:t>Jargon-free criteria: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3118967829"/>
                  </a:ext>
                </a:extLst>
              </a:tr>
              <a:tr h="370840">
                <a:tc>
                  <a:txBody>
                    <a:bodyPr/>
                    <a:lstStyle/>
                    <a:p>
                      <a:r>
                        <a:rPr lang="en-GB" sz="1400" b="1" dirty="0"/>
                        <a:t>AO1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1400" dirty="0"/>
                        <a:t>Understand and create responses to An Inspector Calls.</a:t>
                      </a:r>
                    </a:p>
                    <a:p>
                      <a:endParaRPr lang="en-GB" sz="1400" dirty="0"/>
                    </a:p>
                    <a:p>
                      <a:r>
                        <a:rPr lang="en-GB" sz="1400" dirty="0"/>
                        <a:t>In your answer to any essay question you should:</a:t>
                      </a:r>
                    </a:p>
                    <a:p>
                      <a:endParaRPr lang="en-GB" sz="1400" dirty="0"/>
                    </a:p>
                    <a:p>
                      <a:pPr marL="285750" indent="-285750">
                        <a:buFont typeface="Arial" panose="020B0604020202020204" pitchFamily="34" charset="0"/>
                        <a:buChar char="•"/>
                      </a:pPr>
                      <a:r>
                        <a:rPr lang="en-GB" sz="1400" dirty="0"/>
                        <a:t>Create a style of writing that is able to critique the text, is informed but also personal to you.</a:t>
                      </a:r>
                    </a:p>
                    <a:p>
                      <a:pPr marL="285750" indent="-285750">
                        <a:buFont typeface="Arial" panose="020B0604020202020204" pitchFamily="34" charset="0"/>
                        <a:buChar char="•"/>
                      </a:pPr>
                      <a:r>
                        <a:rPr lang="en-GB" sz="1400" dirty="0"/>
                        <a:t>Include textual references which may be quotations so that they back up and support your ideas and interpretations.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27956852"/>
                  </a:ext>
                </a:extLst>
              </a:tr>
              <a:tr h="370840">
                <a:tc>
                  <a:txBody>
                    <a:bodyPr/>
                    <a:lstStyle/>
                    <a:p>
                      <a:r>
                        <a:rPr lang="en-GB" sz="1400" b="1" dirty="0"/>
                        <a:t>AO2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1400" dirty="0"/>
                        <a:t>Analyse how language, structure and form may have been used by Priestley to create effects on an audience and create meaning for them, referring to subject key terms and terminology to support ideas.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27907744"/>
                  </a:ext>
                </a:extLst>
              </a:tr>
              <a:tr h="370840">
                <a:tc>
                  <a:txBody>
                    <a:bodyPr/>
                    <a:lstStyle/>
                    <a:p>
                      <a:r>
                        <a:rPr lang="en-GB" sz="1400" b="1" dirty="0"/>
                        <a:t>AO3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1400" dirty="0"/>
                        <a:t>Establish links between An Inspector Calls and the worlds in which it was set, written and performed.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80892533"/>
                  </a:ext>
                </a:extLst>
              </a:tr>
              <a:tr h="370840">
                <a:tc>
                  <a:txBody>
                    <a:bodyPr/>
                    <a:lstStyle/>
                    <a:p>
                      <a:r>
                        <a:rPr lang="en-GB" sz="1400" b="1" dirty="0"/>
                        <a:t>AO4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1400" dirty="0"/>
                        <a:t>Vocabulary, sentence structures, spelling and punctuation that all help to make your ideas clear.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47830717"/>
                  </a:ext>
                </a:extLst>
              </a:tr>
            </a:tbl>
          </a:graphicData>
        </a:graphic>
      </p:graphicFrame>
      <p:sp>
        <p:nvSpPr>
          <p:cNvPr id="5" name="Rectangle 4">
            <a:extLst>
              <a:ext uri="{FF2B5EF4-FFF2-40B4-BE49-F238E27FC236}">
                <a16:creationId xmlns:a16="http://schemas.microsoft.com/office/drawing/2014/main" id="{5FA6903C-6DDC-4E88-9E21-946AB2751CF8}"/>
              </a:ext>
            </a:extLst>
          </p:cNvPr>
          <p:cNvSpPr/>
          <p:nvPr/>
        </p:nvSpPr>
        <p:spPr>
          <a:xfrm>
            <a:off x="5926238" y="1906592"/>
            <a:ext cx="2589112" cy="3800784"/>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GB" sz="1400" dirty="0">
                <a:solidFill>
                  <a:srgbClr val="FF0000"/>
                </a:solidFill>
                <a:latin typeface="Verdana" panose="020B0604030504040204" pitchFamily="34" charset="0"/>
                <a:ea typeface="Calibri" panose="020F0502020204030204" pitchFamily="34" charset="0"/>
                <a:cs typeface="Times New Roman" panose="02020603050405020304" pitchFamily="18" charset="0"/>
              </a:rPr>
              <a:t>Challenge: Read these AOs carefully and highlight any key words.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solidFill>
                  <a:srgbClr val="E36C0A"/>
                </a:solidFill>
                <a:latin typeface="Verdana" panose="020B0604030504040204" pitchFamily="34" charset="0"/>
                <a:ea typeface="Calibri" panose="020F0502020204030204" pitchFamily="34" charset="0"/>
                <a:cs typeface="Times New Roman" panose="02020603050405020304" pitchFamily="18" charset="0"/>
              </a:rPr>
              <a:t>Extra Challenge: Write down five success criteria for getting an excellent mark in your An Inspector Calls answer.</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solidFill>
                  <a:srgbClr val="00B050"/>
                </a:solidFill>
                <a:latin typeface="Verdana" panose="020B0604030504040204" pitchFamily="34" charset="0"/>
                <a:ea typeface="Calibri" panose="020F0502020204030204" pitchFamily="34" charset="0"/>
                <a:cs typeface="Times New Roman" panose="02020603050405020304" pitchFamily="18" charset="0"/>
              </a:rPr>
              <a:t>Mega Challenge: How will you structure your paragraphs to ensure you are meeting the assessment objectives throughout your essay?</a:t>
            </a:r>
            <a:endParaRPr lang="en-GB"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0417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36DA4783-1578-42FC-89BB-771286C5467E}"/>
              </a:ext>
            </a:extLst>
          </p:cNvPr>
          <p:cNvSpPr>
            <a:spLocks noChangeArrowheads="1"/>
          </p:cNvSpPr>
          <p:nvPr/>
        </p:nvSpPr>
        <p:spPr bwMode="auto">
          <a:xfrm>
            <a:off x="1371600" y="635648"/>
            <a:ext cx="7594340" cy="6035740"/>
          </a:xfrm>
          <a:prstGeom prst="rect">
            <a:avLst/>
          </a:prstGeom>
          <a:solidFill>
            <a:schemeClr val="bg1"/>
          </a:solidFill>
          <a:ln w="38100">
            <a:solidFill>
              <a:srgbClr val="7030A0"/>
            </a:solidFill>
            <a:miter lim="800000"/>
            <a:headEnd/>
            <a:tailEnd/>
          </a:ln>
          <a:effectLst>
            <a:outerShdw dist="35921" dir="2700000" algn="ctr" rotWithShape="0">
              <a:schemeClr val="bg2"/>
            </a:outerShdw>
          </a:effectLst>
        </p:spPr>
        <p:txBody>
          <a:bodyPr vert="horz" wrap="square" lIns="91440" tIns="45720" rIns="91440" bIns="45720" numCol="2" spcCol="108000" anchor="t" anchorCtr="0" compatLnSpc="1">
            <a:prstTxWarp prst="textNoShape">
              <a:avLst/>
            </a:prstTxWarp>
            <a:noAutofit/>
          </a:bodyPr>
          <a:lstStyle/>
          <a:p>
            <a:pPr lvl="0" defTabSz="914400" eaLnBrk="0" fontAlgn="base" hangingPunct="0">
              <a:spcBef>
                <a:spcPct val="0"/>
              </a:spcBef>
              <a:spcAft>
                <a:spcPct val="0"/>
              </a:spcAft>
            </a:pPr>
            <a:r>
              <a:rPr lang="en-GB" altLang="en-US" sz="700" b="1" u="sng" dirty="0">
                <a:latin typeface="Verdana" panose="020B0604030504040204" pitchFamily="34" charset="0"/>
                <a:ea typeface="Times New Roman" panose="02020603050405020304" pitchFamily="18" charset="0"/>
              </a:rPr>
              <a:t>In more detail:</a:t>
            </a:r>
          </a:p>
          <a:p>
            <a:pPr lvl="0" defTabSz="914400" eaLnBrk="0" fontAlgn="base" hangingPunct="0">
              <a:spcBef>
                <a:spcPct val="0"/>
              </a:spcBef>
              <a:spcAft>
                <a:spcPct val="0"/>
              </a:spcAft>
            </a:pPr>
            <a:endParaRPr lang="en-GB" altLang="en-US" sz="700" b="1" u="sng" dirty="0">
              <a:latin typeface="Verdana" panose="020B0604030504040204" pitchFamily="34" charset="0"/>
            </a:endParaRPr>
          </a:p>
          <a:p>
            <a:pPr lvl="0" defTabSz="914400" eaLnBrk="0" fontAlgn="base" hangingPunct="0">
              <a:spcBef>
                <a:spcPct val="0"/>
              </a:spcBef>
              <a:spcAft>
                <a:spcPct val="0"/>
              </a:spcAft>
            </a:pPr>
            <a:r>
              <a:rPr lang="en-GB" altLang="en-US" sz="700" b="1" u="sng" dirty="0">
                <a:latin typeface="Verdana" panose="020B0604030504040204" pitchFamily="34" charset="0"/>
              </a:rPr>
              <a:t>Act 1</a:t>
            </a:r>
            <a:endParaRPr lang="en-GB" altLang="en-US" sz="700" dirty="0"/>
          </a:p>
          <a:p>
            <a:pPr lvl="0" defTabSz="914400" eaLnBrk="0" fontAlgn="base" hangingPunct="0">
              <a:spcBef>
                <a:spcPct val="0"/>
              </a:spcBef>
              <a:spcAft>
                <a:spcPct val="0"/>
              </a:spcAft>
              <a:buFontTx/>
              <a:buChar char="•"/>
            </a:pPr>
            <a:r>
              <a:rPr lang="en-GB" altLang="en-US" sz="700" dirty="0">
                <a:latin typeface="Verdana" panose="020B0604030504040204" pitchFamily="34" charset="0"/>
                <a:ea typeface="Times New Roman" panose="02020603050405020304" pitchFamily="18" charset="0"/>
              </a:rPr>
              <a:t>The Birlings are celebrating the engagement of Sheila Birling (the Birlings’ daughter) to Gerald Croft, whose family own a rival business to that of Arthur Birling – Sheila’s father. The family are celebrating with champagne, cigars and many other luxuries that only a wealthy middle or upper class family of the time could afford.</a:t>
            </a:r>
            <a:endParaRPr lang="en-GB" altLang="en-US" sz="700" dirty="0"/>
          </a:p>
          <a:p>
            <a:pPr lvl="0" defTabSz="914400" eaLnBrk="0" fontAlgn="base" hangingPunct="0">
              <a:spcBef>
                <a:spcPct val="0"/>
              </a:spcBef>
              <a:spcAft>
                <a:spcPct val="0"/>
              </a:spcAft>
              <a:buFontTx/>
              <a:buChar char="•"/>
            </a:pPr>
            <a:r>
              <a:rPr lang="en-GB" altLang="en-US" sz="700" dirty="0">
                <a:latin typeface="Verdana" panose="020B0604030504040204" pitchFamily="34" charset="0"/>
                <a:ea typeface="Times New Roman" panose="02020603050405020304" pitchFamily="18" charset="0"/>
              </a:rPr>
              <a:t>Mr Birling seems very keen to impress Gerald and even speaks to him in private away from the rest of his family; Sheila mentions about Gerald having not come near her the previous summer; and Eric appear s very nervous and anxious around his family. Although the atmosphere is mostly positive, there are hints that there are problems hidden under the surface.</a:t>
            </a:r>
            <a:endParaRPr lang="en-GB" altLang="en-US" sz="700" dirty="0"/>
          </a:p>
          <a:p>
            <a:pPr lvl="0" defTabSz="914400" eaLnBrk="0" fontAlgn="base" hangingPunct="0">
              <a:spcBef>
                <a:spcPct val="0"/>
              </a:spcBef>
              <a:spcAft>
                <a:spcPct val="0"/>
              </a:spcAft>
              <a:buFontTx/>
              <a:buChar char="•"/>
            </a:pPr>
            <a:r>
              <a:rPr lang="en-GB" altLang="en-US" sz="700" dirty="0">
                <a:latin typeface="Verdana" panose="020B0604030504040204" pitchFamily="34" charset="0"/>
                <a:ea typeface="Times New Roman" panose="02020603050405020304" pitchFamily="18" charset="0"/>
              </a:rPr>
              <a:t>Mrs Birling and Sheila leave the dining room to allow the men to speak on their own. Mr Birling gives Eric and Gerald advice about looking after yourself and not concerning yourself with others. As he is giving this speech, there is a ring at the door.</a:t>
            </a:r>
            <a:endParaRPr lang="en-GB" altLang="en-US" sz="700" dirty="0"/>
          </a:p>
          <a:p>
            <a:pPr lvl="0" defTabSz="914400" eaLnBrk="0" fontAlgn="base" hangingPunct="0">
              <a:spcBef>
                <a:spcPct val="0"/>
              </a:spcBef>
              <a:spcAft>
                <a:spcPct val="0"/>
              </a:spcAft>
            </a:pPr>
            <a:r>
              <a:rPr kumimoji="0" lang="en-GB" altLang="en-US" sz="7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a:t>
            </a:r>
            <a:r>
              <a:rPr lang="en-GB" altLang="en-US" sz="700" dirty="0">
                <a:latin typeface="Verdana" panose="020B0604030504040204" pitchFamily="34" charset="0"/>
                <a:ea typeface="Times New Roman" panose="02020603050405020304" pitchFamily="18" charset="0"/>
              </a:rPr>
              <a:t>Edna, the maid, brings in a man who is known as Inspector Goole. A detailed description is provided of Goole and he is said to be serious but also demanding respect. He tells the family that he is investigating the suicide of Eva Smith, who had died after drinking a large quantity of disinfectant.</a:t>
            </a:r>
            <a:endParaRPr lang="en-GB" altLang="en-US" sz="700" dirty="0"/>
          </a:p>
          <a:p>
            <a:pPr lvl="0" defTabSz="914400" eaLnBrk="0" fontAlgn="base" hangingPunct="0">
              <a:spcBef>
                <a:spcPct val="0"/>
              </a:spcBef>
              <a:spcAft>
                <a:spcPct val="0"/>
              </a:spcAft>
              <a:buFontTx/>
              <a:buChar char="•"/>
            </a:pPr>
            <a:r>
              <a:rPr lang="en-GB" altLang="en-US" sz="700" dirty="0">
                <a:latin typeface="Verdana" panose="020B0604030504040204" pitchFamily="34" charset="0"/>
                <a:ea typeface="Times New Roman" panose="02020603050405020304" pitchFamily="18" charset="0"/>
              </a:rPr>
              <a:t>The Inspector shows Mr Birling a photo of Eva Smith (although makes sure no one else sees it) and Birling admits that Eva used to work at his factory. However, she was later fired for being one of the ring-leaders of uprising and strike action after Birling refused to give any of  his workers even a small pay rise. Birling argues that he pays usual rates to his workers and he is not responsible for what happened to Eva after she left his employment. </a:t>
            </a:r>
            <a:endParaRPr lang="en-GB" altLang="en-US" sz="700" dirty="0"/>
          </a:p>
          <a:p>
            <a:pPr lvl="0" defTabSz="914400" eaLnBrk="0" fontAlgn="base" hangingPunct="0">
              <a:spcBef>
                <a:spcPct val="0"/>
              </a:spcBef>
              <a:spcAft>
                <a:spcPct val="0"/>
              </a:spcAft>
            </a:pPr>
            <a:r>
              <a:rPr lang="en-GB" altLang="en-US" sz="700" dirty="0">
                <a:latin typeface="Verdana" panose="020B0604030504040204" pitchFamily="34" charset="0"/>
                <a:ea typeface="Times New Roman" panose="02020603050405020304" pitchFamily="18" charset="0"/>
              </a:rPr>
              <a:t>Sheila comes into the room and the Inspector wants to ask her some questions. It is revealed that Eva found work at a clothes shop after being fired by Birling. However, Eva was fired once more when the Inspector explains a customer complained about her. Sheila admits she was that customer and the reason she got Eva fired was because a dress that Sheila tried on did not suit her and when Eva tried it on, it did. Sheila also believes she caught Eva </a:t>
            </a:r>
            <a:r>
              <a:rPr lang="en-GB" altLang="en-US" sz="700" dirty="0" err="1">
                <a:latin typeface="Verdana" panose="020B0604030504040204" pitchFamily="34" charset="0"/>
                <a:ea typeface="Times New Roman" panose="02020603050405020304" pitchFamily="18" charset="0"/>
              </a:rPr>
              <a:t>lau</a:t>
            </a:r>
            <a:r>
              <a:rPr lang="en-GB" altLang="en-US" sz="700" dirty="0">
                <a:latin typeface="Verdana" panose="020B0604030504040204" pitchFamily="34" charset="0"/>
                <a:ea typeface="Times New Roman" panose="02020603050405020304" pitchFamily="18" charset="0"/>
              </a:rPr>
              <a:t> </a:t>
            </a:r>
            <a:r>
              <a:rPr lang="en-GB" altLang="en-US" sz="700" dirty="0" err="1">
                <a:latin typeface="Verdana" panose="020B0604030504040204" pitchFamily="34" charset="0"/>
                <a:ea typeface="Times New Roman" panose="02020603050405020304" pitchFamily="18" charset="0"/>
              </a:rPr>
              <a:t>ghing</a:t>
            </a:r>
            <a:r>
              <a:rPr lang="en-GB" altLang="en-US" sz="700" dirty="0">
                <a:latin typeface="Verdana" panose="020B0604030504040204" pitchFamily="34" charset="0"/>
                <a:ea typeface="Times New Roman" panose="02020603050405020304" pitchFamily="18" charset="0"/>
              </a:rPr>
              <a:t> at her.</a:t>
            </a:r>
            <a:endParaRPr lang="en-GB" altLang="en-US" sz="700" dirty="0"/>
          </a:p>
          <a:p>
            <a:pPr lvl="0" defTabSz="914400" eaLnBrk="0" fontAlgn="base" hangingPunct="0">
              <a:spcBef>
                <a:spcPct val="0"/>
              </a:spcBef>
              <a:spcAft>
                <a:spcPct val="0"/>
              </a:spcAft>
              <a:buFontTx/>
              <a:buChar char="•"/>
            </a:pPr>
            <a:r>
              <a:rPr lang="en-GB" altLang="en-US" sz="700" dirty="0">
                <a:latin typeface="Verdana" panose="020B0604030504040204" pitchFamily="34" charset="0"/>
                <a:ea typeface="Times New Roman" panose="02020603050405020304" pitchFamily="18" charset="0"/>
              </a:rPr>
              <a:t>When Sheila finds out what happened to Eva, she immediately feels responsible for her death – in complete contrast to her father. </a:t>
            </a:r>
            <a:endParaRPr lang="en-GB" altLang="en-US" sz="700" dirty="0"/>
          </a:p>
          <a:p>
            <a:pPr lvl="0" defTabSz="914400" eaLnBrk="0" fontAlgn="base" hangingPunct="0">
              <a:spcBef>
                <a:spcPct val="0"/>
              </a:spcBef>
              <a:spcAft>
                <a:spcPct val="0"/>
              </a:spcAft>
              <a:buFontTx/>
              <a:buChar char="•"/>
            </a:pPr>
            <a:r>
              <a:rPr lang="en-GB" altLang="en-US" sz="700" dirty="0">
                <a:latin typeface="Verdana" panose="020B0604030504040204" pitchFamily="34" charset="0"/>
                <a:ea typeface="Times New Roman" panose="02020603050405020304" pitchFamily="18" charset="0"/>
              </a:rPr>
              <a:t>The Inspector then reveals Eva, unemployed once more, changed her name to Daisy Renton. Gerald Croft, Sheila’s fiancé, gives away that he knew Daisy by his reaction. Sheila sees this.</a:t>
            </a:r>
          </a:p>
          <a:p>
            <a:pPr defTabSz="914400" eaLnBrk="0" fontAlgn="base" hangingPunct="0">
              <a:spcBef>
                <a:spcPct val="0"/>
              </a:spcBef>
              <a:spcAft>
                <a:spcPct val="0"/>
              </a:spcAft>
              <a:buFontTx/>
              <a:buChar char="•"/>
            </a:pPr>
            <a:r>
              <a:rPr lang="en-GB" altLang="en-US" sz="700" dirty="0">
                <a:latin typeface="Verdana" panose="020B0604030504040204" pitchFamily="34" charset="0"/>
                <a:ea typeface="Times New Roman" panose="02020603050405020304" pitchFamily="18" charset="0"/>
              </a:rPr>
              <a:t>Sheila and Gerald are alone on stage and Gerald admits he did know Daisy, but Sheila explains to Gerald that the Inspector has already worked this out. The Inspector re-enters and asks: “Well?”</a:t>
            </a:r>
            <a:endParaRPr lang="en-GB" altLang="en-US" sz="700" dirty="0"/>
          </a:p>
          <a:p>
            <a:pPr lvl="0" defTabSz="914400" eaLnBrk="0" fontAlgn="base" hangingPunct="0">
              <a:spcBef>
                <a:spcPct val="0"/>
              </a:spcBef>
              <a:spcAft>
                <a:spcPct val="0"/>
              </a:spcAft>
              <a:buFontTx/>
              <a:buChar char="•"/>
            </a:pPr>
            <a:endParaRPr lang="en-GB" altLang="en-US" sz="700" dirty="0">
              <a:latin typeface="Verdana" panose="020B0604030504040204" pitchFamily="34" charset="0"/>
              <a:ea typeface="Times New Roman" panose="02020603050405020304" pitchFamily="18" charset="0"/>
            </a:endParaRPr>
          </a:p>
          <a:p>
            <a:pPr lvl="0" defTabSz="914400" eaLnBrk="0" fontAlgn="base" hangingPunct="0">
              <a:spcBef>
                <a:spcPct val="0"/>
              </a:spcBef>
              <a:spcAft>
                <a:spcPct val="0"/>
              </a:spcAft>
              <a:buFontTx/>
              <a:buChar char="•"/>
            </a:pPr>
            <a:endParaRPr lang="en-GB" altLang="en-US" sz="700" dirty="0">
              <a:latin typeface="Verdana" panose="020B0604030504040204" pitchFamily="34" charset="0"/>
            </a:endParaRPr>
          </a:p>
          <a:p>
            <a:pPr lvl="0" defTabSz="914400" eaLnBrk="0" fontAlgn="base" hangingPunct="0">
              <a:spcBef>
                <a:spcPct val="0"/>
              </a:spcBef>
              <a:spcAft>
                <a:spcPct val="0"/>
              </a:spcAft>
            </a:pPr>
            <a:r>
              <a:rPr lang="en-GB" altLang="en-US" sz="700" b="1" u="sng" dirty="0">
                <a:latin typeface="Verdana" panose="020B0604030504040204" pitchFamily="34" charset="0"/>
              </a:rPr>
              <a:t>Act 2</a:t>
            </a:r>
            <a:endParaRPr lang="en-GB" altLang="en-US" sz="700" b="1" u="sng" dirty="0"/>
          </a:p>
          <a:p>
            <a:pPr lvl="0" defTabSz="914400" eaLnBrk="0" fontAlgn="base" hangingPunct="0">
              <a:spcBef>
                <a:spcPct val="0"/>
              </a:spcBef>
              <a:spcAft>
                <a:spcPct val="0"/>
              </a:spcAft>
              <a:buFontTx/>
              <a:buChar char="•"/>
            </a:pPr>
            <a:r>
              <a:rPr lang="en-GB" altLang="en-US" sz="700" dirty="0">
                <a:latin typeface="Verdana" panose="020B0604030504040204" pitchFamily="34" charset="0"/>
                <a:ea typeface="Times New Roman" panose="02020603050405020304" pitchFamily="18" charset="0"/>
              </a:rPr>
              <a:t>Mrs Birling tries to get rid of the Inspector but he remains.</a:t>
            </a:r>
            <a:endParaRPr lang="en-GB" altLang="en-US" sz="700" dirty="0"/>
          </a:p>
          <a:p>
            <a:pPr lvl="0" defTabSz="914400" eaLnBrk="0" fontAlgn="base" hangingPunct="0">
              <a:spcBef>
                <a:spcPct val="0"/>
              </a:spcBef>
              <a:spcAft>
                <a:spcPct val="0"/>
              </a:spcAft>
              <a:buFontTx/>
              <a:buChar char="•"/>
            </a:pPr>
            <a:r>
              <a:rPr lang="en-GB" altLang="en-US" sz="700" dirty="0">
                <a:latin typeface="Verdana" panose="020B0604030504040204" pitchFamily="34" charset="0"/>
                <a:ea typeface="Times New Roman" panose="02020603050405020304" pitchFamily="18" charset="0"/>
              </a:rPr>
              <a:t>Gerald reveals to Mrs Birling that her son Eric drinks a lot – she initially refuses to believe him – and he admits that he once had a relationship with Daisy. Sheila works out that this was during the one summer when he wouldn’t go near her.</a:t>
            </a:r>
          </a:p>
          <a:p>
            <a:pPr lvl="0" defTabSz="914400" eaLnBrk="0" fontAlgn="base" hangingPunct="0">
              <a:spcBef>
                <a:spcPct val="0"/>
              </a:spcBef>
              <a:spcAft>
                <a:spcPct val="0"/>
              </a:spcAft>
            </a:pPr>
            <a:r>
              <a:rPr lang="en-GB" altLang="en-US" sz="700" dirty="0">
                <a:latin typeface="Verdana" panose="020B0604030504040204" pitchFamily="34" charset="0"/>
                <a:ea typeface="Times New Roman" panose="02020603050405020304" pitchFamily="18" charset="0"/>
              </a:rPr>
              <a:t>Gerald explains that he met Daisy at the Variety Theatre (which was known for prostitutes), and that he stopped Alderman </a:t>
            </a:r>
            <a:r>
              <a:rPr lang="en-GB" altLang="en-US" sz="700" dirty="0" err="1">
                <a:latin typeface="Verdana" panose="020B0604030504040204" pitchFamily="34" charset="0"/>
                <a:ea typeface="Times New Roman" panose="02020603050405020304" pitchFamily="18" charset="0"/>
              </a:rPr>
              <a:t>Meggarty</a:t>
            </a:r>
            <a:r>
              <a:rPr lang="en-GB" altLang="en-US" sz="700" dirty="0">
                <a:latin typeface="Verdana" panose="020B0604030504040204" pitchFamily="34" charset="0"/>
                <a:ea typeface="Times New Roman" panose="02020603050405020304" pitchFamily="18" charset="0"/>
              </a:rPr>
              <a:t> – an important man or ‘dignitary’ – getting involved with her, or essentially he ‘rescued’ her from his clutches.</a:t>
            </a:r>
            <a:endParaRPr lang="en-GB" altLang="en-US" sz="700" dirty="0"/>
          </a:p>
          <a:p>
            <a:pPr lvl="0" defTabSz="914400" eaLnBrk="0" fontAlgn="base" hangingPunct="0">
              <a:spcBef>
                <a:spcPct val="0"/>
              </a:spcBef>
              <a:spcAft>
                <a:spcPct val="0"/>
              </a:spcAft>
              <a:buFontTx/>
              <a:buChar char="•"/>
            </a:pPr>
            <a:r>
              <a:rPr lang="en-GB" altLang="en-US" sz="700" dirty="0">
                <a:latin typeface="Verdana" panose="020B0604030504040204" pitchFamily="34" charset="0"/>
                <a:ea typeface="Times New Roman" panose="02020603050405020304" pitchFamily="18" charset="0"/>
              </a:rPr>
              <a:t>Gerald helped Daisy by letting her stay in a friend’s flat but she eventually became his mistress, which meant he was having an affair with her behind Sheila’s back.</a:t>
            </a:r>
            <a:endParaRPr lang="en-GB" altLang="en-US" sz="700" dirty="0"/>
          </a:p>
          <a:p>
            <a:pPr lvl="0" defTabSz="914400" eaLnBrk="0" fontAlgn="base" hangingPunct="0">
              <a:spcBef>
                <a:spcPct val="0"/>
              </a:spcBef>
              <a:spcAft>
                <a:spcPct val="0"/>
              </a:spcAft>
              <a:buFontTx/>
              <a:buChar char="•"/>
            </a:pPr>
            <a:r>
              <a:rPr lang="en-GB" altLang="en-US" sz="700" dirty="0">
                <a:latin typeface="Verdana" panose="020B0604030504040204" pitchFamily="34" charset="0"/>
                <a:ea typeface="Times New Roman" panose="02020603050405020304" pitchFamily="18" charset="0"/>
              </a:rPr>
              <a:t>Gerald decided to later break off their relationship and gave her money to help her in the future.</a:t>
            </a:r>
            <a:endParaRPr lang="en-GB" altLang="en-US" sz="700" dirty="0"/>
          </a:p>
          <a:p>
            <a:pPr lvl="0" defTabSz="914400" eaLnBrk="0" fontAlgn="base" hangingPunct="0">
              <a:spcBef>
                <a:spcPct val="0"/>
              </a:spcBef>
              <a:spcAft>
                <a:spcPct val="0"/>
              </a:spcAft>
              <a:buFontTx/>
              <a:buChar char="•"/>
            </a:pPr>
            <a:r>
              <a:rPr lang="en-GB" altLang="en-US" sz="700" dirty="0">
                <a:latin typeface="Verdana" panose="020B0604030504040204" pitchFamily="34" charset="0"/>
                <a:ea typeface="Times New Roman" panose="02020603050405020304" pitchFamily="18" charset="0"/>
              </a:rPr>
              <a:t>Mrs Birling says she believes this relationship was ‘disgusting’, although Gerald does argue back. However, Sheila  appreciates Gerald’s honesty and says she respects him more now than she did.</a:t>
            </a:r>
            <a:endParaRPr lang="en-GB" altLang="en-US" sz="700" dirty="0"/>
          </a:p>
          <a:p>
            <a:pPr lvl="0" defTabSz="914400" eaLnBrk="0" fontAlgn="base" hangingPunct="0">
              <a:spcBef>
                <a:spcPct val="0"/>
              </a:spcBef>
              <a:spcAft>
                <a:spcPct val="0"/>
              </a:spcAft>
              <a:buFontTx/>
              <a:buChar char="•"/>
            </a:pPr>
            <a:r>
              <a:rPr lang="en-GB" altLang="en-US" sz="700" dirty="0">
                <a:latin typeface="Verdana" panose="020B0604030504040204" pitchFamily="34" charset="0"/>
                <a:ea typeface="Times New Roman" panose="02020603050405020304" pitchFamily="18" charset="0"/>
              </a:rPr>
              <a:t>Gerald asks to leave the room to get some fresh air after now realising Daisy has died. The Inspector allows him to do this, and during the time he is away the Inspector begins to interrogate Mrs Birling.</a:t>
            </a:r>
            <a:endParaRPr lang="en-GB" altLang="en-US" sz="700" dirty="0"/>
          </a:p>
          <a:p>
            <a:pPr lvl="0" defTabSz="914400" eaLnBrk="0" fontAlgn="base" hangingPunct="0">
              <a:spcBef>
                <a:spcPct val="0"/>
              </a:spcBef>
              <a:spcAft>
                <a:spcPct val="0"/>
              </a:spcAft>
              <a:buFontTx/>
              <a:buChar char="•"/>
            </a:pPr>
            <a:r>
              <a:rPr lang="en-GB" altLang="en-US" sz="700" dirty="0">
                <a:latin typeface="Verdana" panose="020B0604030504040204" pitchFamily="34" charset="0"/>
                <a:ea typeface="Times New Roman" panose="02020603050405020304" pitchFamily="18" charset="0"/>
              </a:rPr>
              <a:t>Mrs Birling eventually admits that she saw Eva/Daisy before she died. Mrs Birling was the chair of a local charity: the Brumley Women’s Charity Organisation and Daisy, calling herself Mrs Birling, asked for financial help.</a:t>
            </a:r>
            <a:endParaRPr lang="en-GB" altLang="en-US" sz="700" dirty="0"/>
          </a:p>
          <a:p>
            <a:pPr lvl="0" defTabSz="914400" eaLnBrk="0" fontAlgn="base" hangingPunct="0">
              <a:spcBef>
                <a:spcPct val="0"/>
              </a:spcBef>
              <a:spcAft>
                <a:spcPct val="0"/>
              </a:spcAft>
              <a:buFontTx/>
              <a:buChar char="•"/>
            </a:pPr>
            <a:r>
              <a:rPr lang="en-GB" altLang="en-US" sz="700" dirty="0">
                <a:latin typeface="Verdana" panose="020B0604030504040204" pitchFamily="34" charset="0"/>
                <a:ea typeface="Times New Roman" panose="02020603050405020304" pitchFamily="18" charset="0"/>
              </a:rPr>
              <a:t>It is revealed that Daisy was pregnant at the time, and Mrs Birling used her power as chairwoman of the charity to deny her access to financial assistance.</a:t>
            </a:r>
            <a:endParaRPr lang="en-GB" altLang="en-US" sz="700" dirty="0"/>
          </a:p>
          <a:p>
            <a:pPr lvl="0" defTabSz="914400" eaLnBrk="0" fontAlgn="base" hangingPunct="0">
              <a:spcBef>
                <a:spcPct val="0"/>
              </a:spcBef>
              <a:spcAft>
                <a:spcPct val="0"/>
              </a:spcAft>
              <a:buFontTx/>
              <a:buChar char="•"/>
            </a:pPr>
            <a:r>
              <a:rPr lang="en-GB" altLang="en-US" sz="700" dirty="0">
                <a:latin typeface="Verdana" panose="020B0604030504040204" pitchFamily="34" charset="0"/>
                <a:ea typeface="Times New Roman" panose="02020603050405020304" pitchFamily="18" charset="0"/>
              </a:rPr>
              <a:t>Mrs Birling found it impudent or insulting that Daisy took on the name ‘Mrs Birling’ and she also felt the money and responsibility should come from the baby’s father. Mrs Birling seems to take pride from her decision, although Sheila quickly realises the missing link here: Eric is the father. This happens after Mrs Birling has said the father of the child should be made an example of. Mrs Birling realises, just as Eric enters at the end of the scene, that her son is the father and she has effectively killed her own grandchild. The act ends on this note.</a:t>
            </a:r>
          </a:p>
          <a:p>
            <a:pPr lvl="0" defTabSz="914400" eaLnBrk="0" fontAlgn="base" hangingPunct="0">
              <a:spcBef>
                <a:spcPct val="0"/>
              </a:spcBef>
              <a:spcAft>
                <a:spcPct val="0"/>
              </a:spcAft>
              <a:buFontTx/>
              <a:buChar char="•"/>
            </a:pPr>
            <a:endParaRPr lang="en-GB" altLang="en-US" sz="700" dirty="0">
              <a:latin typeface="Verdana" panose="020B0604030504040204" pitchFamily="34" charset="0"/>
              <a:ea typeface="Times New Roman" panose="02020603050405020304" pitchFamily="18" charset="0"/>
            </a:endParaRPr>
          </a:p>
          <a:p>
            <a:pPr lvl="0" defTabSz="914400" eaLnBrk="0" fontAlgn="base" hangingPunct="0">
              <a:spcBef>
                <a:spcPct val="0"/>
              </a:spcBef>
              <a:spcAft>
                <a:spcPct val="0"/>
              </a:spcAft>
              <a:buFontTx/>
              <a:buChar char="•"/>
            </a:pPr>
            <a:endParaRPr lang="en-GB" altLang="en-US" sz="700" dirty="0">
              <a:latin typeface="Verdana" panose="020B0604030504040204" pitchFamily="34" charset="0"/>
            </a:endParaRPr>
          </a:p>
          <a:p>
            <a:pPr lvl="0" defTabSz="914400" eaLnBrk="0" fontAlgn="base" hangingPunct="0">
              <a:spcBef>
                <a:spcPct val="0"/>
              </a:spcBef>
              <a:spcAft>
                <a:spcPct val="0"/>
              </a:spcAft>
            </a:pPr>
            <a:r>
              <a:rPr lang="en-GB" altLang="en-US" sz="700" b="1" u="sng" dirty="0">
                <a:latin typeface="Verdana" panose="020B0604030504040204" pitchFamily="34" charset="0"/>
              </a:rPr>
              <a:t>Act 3</a:t>
            </a:r>
            <a:endParaRPr lang="en-GB" altLang="en-US" sz="700" b="1" u="sng" dirty="0"/>
          </a:p>
          <a:p>
            <a:pPr lvl="0" defTabSz="914400" eaLnBrk="0" fontAlgn="base" hangingPunct="0">
              <a:spcBef>
                <a:spcPct val="0"/>
              </a:spcBef>
              <a:spcAft>
                <a:spcPct val="0"/>
              </a:spcAft>
              <a:buFontTx/>
              <a:buChar char="•"/>
            </a:pPr>
            <a:r>
              <a:rPr lang="en-GB" altLang="en-US" sz="700" dirty="0">
                <a:latin typeface="Verdana" panose="020B0604030504040204" pitchFamily="34" charset="0"/>
                <a:ea typeface="Times New Roman" panose="02020603050405020304" pitchFamily="18" charset="0"/>
              </a:rPr>
              <a:t>Eric asks for a drink and his parents refuse, but the Inspector explains it would help Eric through and so they agree.</a:t>
            </a:r>
          </a:p>
          <a:p>
            <a:pPr lvl="0" defTabSz="914400" eaLnBrk="0" fontAlgn="base" hangingPunct="0">
              <a:spcBef>
                <a:spcPct val="0"/>
              </a:spcBef>
              <a:spcAft>
                <a:spcPct val="0"/>
              </a:spcAft>
            </a:pPr>
            <a:r>
              <a:rPr lang="en-GB" altLang="en-US" sz="700" dirty="0">
                <a:latin typeface="Verdana" panose="020B0604030504040204" pitchFamily="34" charset="0"/>
                <a:ea typeface="Times New Roman" panose="02020603050405020304" pitchFamily="18" charset="0"/>
              </a:rPr>
              <a:t>Eric explains how he met Daisy at the same theatre bar as Gerald; they both got drunk and Eric accompanied Daisy back to her flat. There, Eric became very violent and Daisy reluctantly agreed to let him in where they slept  together. They met again two weeks later and slept together once more.</a:t>
            </a:r>
            <a:endParaRPr lang="en-GB" altLang="en-US" sz="700" dirty="0"/>
          </a:p>
          <a:p>
            <a:pPr lvl="0" defTabSz="914400" eaLnBrk="0" fontAlgn="base" hangingPunct="0">
              <a:spcBef>
                <a:spcPct val="0"/>
              </a:spcBef>
              <a:spcAft>
                <a:spcPct val="0"/>
              </a:spcAft>
              <a:buFontTx/>
              <a:buChar char="•"/>
            </a:pPr>
            <a:r>
              <a:rPr lang="en-GB" altLang="en-US" sz="700" dirty="0">
                <a:latin typeface="Verdana" panose="020B0604030504040204" pitchFamily="34" charset="0"/>
                <a:ea typeface="Times New Roman" panose="02020603050405020304" pitchFamily="18" charset="0"/>
              </a:rPr>
              <a:t>Daisy revealed to Eric that she was pregnant with his baby, and he proposed to her. However, she refused stating he did not love her. Instead, she received gifts of money from him, but turned these down when she found out Eric was stealing the money from his father’s business.</a:t>
            </a:r>
            <a:endParaRPr lang="en-GB" altLang="en-US" sz="700" dirty="0"/>
          </a:p>
          <a:p>
            <a:pPr lvl="0" defTabSz="914400" eaLnBrk="0" fontAlgn="base" hangingPunct="0">
              <a:spcBef>
                <a:spcPct val="0"/>
              </a:spcBef>
              <a:spcAft>
                <a:spcPct val="0"/>
              </a:spcAft>
              <a:buFontTx/>
              <a:buChar char="•"/>
            </a:pPr>
            <a:r>
              <a:rPr lang="en-GB" altLang="en-US" sz="700" dirty="0">
                <a:latin typeface="Verdana" panose="020B0604030504040204" pitchFamily="34" charset="0"/>
                <a:ea typeface="Times New Roman" panose="02020603050405020304" pitchFamily="18" charset="0"/>
              </a:rPr>
              <a:t>Mr and Mrs Birling are incensed that Eric has stolen £50 from them (a lot of money in 1912, it would be thousands of pounds now).</a:t>
            </a:r>
            <a:endParaRPr lang="en-GB" altLang="en-US" sz="700" dirty="0"/>
          </a:p>
          <a:p>
            <a:pPr lvl="0" defTabSz="914400" eaLnBrk="0" fontAlgn="base" hangingPunct="0">
              <a:spcBef>
                <a:spcPct val="0"/>
              </a:spcBef>
              <a:spcAft>
                <a:spcPct val="0"/>
              </a:spcAft>
              <a:buFontTx/>
              <a:buChar char="•"/>
            </a:pPr>
            <a:r>
              <a:rPr lang="en-GB" altLang="en-US" sz="700" dirty="0">
                <a:latin typeface="Verdana" panose="020B0604030504040204" pitchFamily="34" charset="0"/>
                <a:ea typeface="Times New Roman" panose="02020603050405020304" pitchFamily="18" charset="0"/>
              </a:rPr>
              <a:t>All of the family have been involved in her death, but a divide forms between the younger characters and the older family members. Whereas Eric and Sheila are willing to accept responsibility for what has happened, Mr and Mrs Birling (and to a degree Gerald) want to cover up their involvement to protect their reputation.</a:t>
            </a:r>
            <a:endParaRPr lang="en-GB" altLang="en-US" sz="700" dirty="0"/>
          </a:p>
          <a:p>
            <a:pPr lvl="0" defTabSz="914400" eaLnBrk="0" fontAlgn="base" hangingPunct="0">
              <a:spcBef>
                <a:spcPct val="0"/>
              </a:spcBef>
              <a:spcAft>
                <a:spcPct val="0"/>
              </a:spcAft>
              <a:buFontTx/>
              <a:buChar char="•"/>
            </a:pPr>
            <a:r>
              <a:rPr lang="en-GB" altLang="en-US" sz="700" dirty="0">
                <a:latin typeface="Verdana" panose="020B0604030504040204" pitchFamily="34" charset="0"/>
                <a:ea typeface="Times New Roman" panose="02020603050405020304" pitchFamily="18" charset="0"/>
              </a:rPr>
              <a:t>The Inspector then gives his famous ‘fire and blood and anguish’ speech, where he explains society must change or there will be violence. Goole says that everyone must feel responsible for everyone else.</a:t>
            </a:r>
            <a:endParaRPr lang="en-GB" altLang="en-US" sz="700" dirty="0"/>
          </a:p>
          <a:p>
            <a:pPr lvl="0" defTabSz="914400" eaLnBrk="0" fontAlgn="base" hangingPunct="0">
              <a:spcBef>
                <a:spcPct val="0"/>
              </a:spcBef>
              <a:spcAft>
                <a:spcPct val="0"/>
              </a:spcAft>
              <a:buFontTx/>
              <a:buChar char="•"/>
            </a:pPr>
            <a:r>
              <a:rPr lang="en-GB" altLang="en-US" sz="700" dirty="0">
                <a:latin typeface="Verdana" panose="020B0604030504040204" pitchFamily="34" charset="0"/>
                <a:ea typeface="Times New Roman" panose="02020603050405020304" pitchFamily="18" charset="0"/>
              </a:rPr>
              <a:t>Gerald and Mr and Mrs Birling begin to question the role of the Inspector: was he a real inspector? Was this all a hoax? Did the Inspector show the same photo to everyone? </a:t>
            </a:r>
            <a:endParaRPr lang="en-GB" altLang="en-US" sz="700" dirty="0"/>
          </a:p>
          <a:p>
            <a:pPr lvl="0" defTabSz="914400" eaLnBrk="0" fontAlgn="base" hangingPunct="0">
              <a:spcBef>
                <a:spcPct val="0"/>
              </a:spcBef>
              <a:spcAft>
                <a:spcPct val="0"/>
              </a:spcAft>
              <a:buFontTx/>
              <a:buChar char="•"/>
            </a:pPr>
            <a:r>
              <a:rPr lang="en-GB" altLang="en-US" sz="700" dirty="0">
                <a:latin typeface="Verdana" panose="020B0604030504040204" pitchFamily="34" charset="0"/>
                <a:ea typeface="Times New Roman" panose="02020603050405020304" pitchFamily="18" charset="0"/>
              </a:rPr>
              <a:t>Gerald rings the local police station and finds out there is no Inspector Goole working there. </a:t>
            </a:r>
            <a:endParaRPr lang="en-GB" altLang="en-US" sz="700" dirty="0"/>
          </a:p>
          <a:p>
            <a:pPr lvl="0" defTabSz="914400" eaLnBrk="0" fontAlgn="base" hangingPunct="0">
              <a:spcBef>
                <a:spcPct val="0"/>
              </a:spcBef>
              <a:spcAft>
                <a:spcPct val="0"/>
              </a:spcAft>
              <a:buFontTx/>
              <a:buChar char="•"/>
            </a:pPr>
            <a:r>
              <a:rPr lang="en-GB" altLang="en-US" sz="700" dirty="0">
                <a:latin typeface="Verdana" panose="020B0604030504040204" pitchFamily="34" charset="0"/>
                <a:ea typeface="Times New Roman" panose="02020603050405020304" pitchFamily="18" charset="0"/>
              </a:rPr>
              <a:t>Birling, Mrs Birling and Gerald begin to grow in confidence once more, knowing their reputations are in tact and believe they can go back to where they were. However, Sheila and Eric have changed and cannot ignore what has happened.</a:t>
            </a:r>
            <a:endParaRPr lang="en-GB" altLang="en-US" sz="700" dirty="0"/>
          </a:p>
          <a:p>
            <a:pPr lvl="0" defTabSz="914400" eaLnBrk="0" fontAlgn="base" hangingPunct="0">
              <a:spcBef>
                <a:spcPct val="0"/>
              </a:spcBef>
              <a:spcAft>
                <a:spcPct val="0"/>
              </a:spcAft>
              <a:buFontTx/>
              <a:buChar char="•"/>
            </a:pPr>
            <a:r>
              <a:rPr lang="en-GB" altLang="en-US" sz="700" dirty="0">
                <a:latin typeface="Verdana" panose="020B0604030504040204" pitchFamily="34" charset="0"/>
                <a:ea typeface="Times New Roman" panose="02020603050405020304" pitchFamily="18" charset="0"/>
              </a:rPr>
              <a:t>A phone call comes from the police which Mr Birling answers: the police explain a young girl has committed suicide and a police inspector is coming over to ask them some questions.</a:t>
            </a:r>
            <a:endParaRPr lang="en-GB" altLang="en-US" sz="700" dirty="0"/>
          </a:p>
          <a:p>
            <a:pPr lvl="0" defTabSz="914400" eaLnBrk="0" fontAlgn="base" hangingPunct="0">
              <a:spcBef>
                <a:spcPct val="0"/>
              </a:spcBef>
              <a:spcAft>
                <a:spcPct val="0"/>
              </a:spcAft>
              <a:buFontTx/>
              <a:buChar char="•"/>
            </a:pPr>
            <a:endParaRPr lang="en-GB" altLang="en-US" sz="700" dirty="0"/>
          </a:p>
          <a:p>
            <a:pPr lvl="0" defTabSz="914400" eaLnBrk="0" fontAlgn="base" hangingPunct="0">
              <a:spcBef>
                <a:spcPct val="0"/>
              </a:spcBef>
              <a:spcAft>
                <a:spcPct val="0"/>
              </a:spcAft>
              <a:buFontTx/>
              <a:buChar char="•"/>
            </a:pPr>
            <a:endParaRPr lang="en-GB" altLang="en-US" sz="7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700" b="0" i="0" u="none" strike="noStrike" cap="none" normalizeH="0" baseline="0" dirty="0">
              <a:ln>
                <a:noFill/>
              </a:ln>
              <a:solidFill>
                <a:schemeClr val="tx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5BE54F67-A7E4-43F2-A06E-19F95401BC54}"/>
              </a:ext>
            </a:extLst>
          </p:cNvPr>
          <p:cNvSpPr/>
          <p:nvPr/>
        </p:nvSpPr>
        <p:spPr>
          <a:xfrm rot="16200000">
            <a:off x="-2223574" y="3176464"/>
            <a:ext cx="6035738" cy="954107"/>
          </a:xfrm>
          <a:prstGeom prst="rect">
            <a:avLst/>
          </a:prstGeo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lvl="0" defTabSz="914400" eaLnBrk="0" fontAlgn="base" hangingPunct="0">
              <a:spcBef>
                <a:spcPct val="0"/>
              </a:spcBef>
              <a:spcAft>
                <a:spcPct val="0"/>
              </a:spcAft>
            </a:pPr>
            <a:r>
              <a:rPr lang="en-GB" altLang="en-US" sz="800" b="1" u="sng" dirty="0">
                <a:latin typeface="Verdana" panose="020B0604030504040204" pitchFamily="34" charset="0"/>
                <a:ea typeface="Times New Roman" panose="02020603050405020304" pitchFamily="18" charset="0"/>
              </a:rPr>
              <a:t>A quick summary</a:t>
            </a:r>
            <a:endParaRPr lang="en-GB" altLang="en-US" sz="800" dirty="0"/>
          </a:p>
          <a:p>
            <a:pPr lvl="0" defTabSz="914400" eaLnBrk="0" fontAlgn="base" hangingPunct="0">
              <a:spcBef>
                <a:spcPct val="0"/>
              </a:spcBef>
              <a:spcAft>
                <a:spcPct val="0"/>
              </a:spcAft>
            </a:pPr>
            <a:r>
              <a:rPr lang="en-GB" altLang="en-US" sz="800" dirty="0">
                <a:latin typeface="Verdana" panose="020B0604030504040204" pitchFamily="34" charset="0"/>
                <a:ea typeface="Times New Roman" panose="02020603050405020304" pitchFamily="18" charset="0"/>
              </a:rPr>
              <a:t>J B Priestley’s </a:t>
            </a:r>
            <a:r>
              <a:rPr lang="en-GB" altLang="en-US" sz="800" i="1" dirty="0">
                <a:latin typeface="Verdana" panose="020B0604030504040204" pitchFamily="34" charset="0"/>
                <a:ea typeface="Times New Roman" panose="02020603050405020304" pitchFamily="18" charset="0"/>
              </a:rPr>
              <a:t>An Inspector Calls</a:t>
            </a:r>
            <a:r>
              <a:rPr lang="en-GB" altLang="en-US" sz="800" dirty="0">
                <a:latin typeface="Verdana" panose="020B0604030504040204" pitchFamily="34" charset="0"/>
                <a:ea typeface="Times New Roman" panose="02020603050405020304" pitchFamily="18" charset="0"/>
              </a:rPr>
              <a:t> centres on the suicide of a young woman known as Eva Smith.</a:t>
            </a:r>
            <a:endParaRPr lang="en-GB" altLang="en-US" sz="800" dirty="0"/>
          </a:p>
          <a:p>
            <a:pPr lvl="0" defTabSz="914400" eaLnBrk="0" fontAlgn="base" hangingPunct="0">
              <a:spcBef>
                <a:spcPct val="0"/>
              </a:spcBef>
              <a:spcAft>
                <a:spcPct val="0"/>
              </a:spcAft>
            </a:pPr>
            <a:r>
              <a:rPr lang="en-GB" altLang="en-US" sz="800" dirty="0">
                <a:latin typeface="Verdana" panose="020B0604030504040204" pitchFamily="34" charset="0"/>
                <a:ea typeface="Times New Roman" panose="02020603050405020304" pitchFamily="18" charset="0"/>
              </a:rPr>
              <a:t>During the play, the wealthy and comfortable Birling family are celebrating Sheila Birling’s engagement to Gerald Croft when their meal is interrupted by the visit of Inspector Goole, who is investigating Eva’s death.</a:t>
            </a:r>
            <a:endParaRPr lang="en-GB" altLang="en-US" sz="800" dirty="0"/>
          </a:p>
          <a:p>
            <a:pPr lvl="0" defTabSz="914400" eaLnBrk="0" fontAlgn="base" hangingPunct="0">
              <a:spcBef>
                <a:spcPct val="0"/>
              </a:spcBef>
              <a:spcAft>
                <a:spcPct val="0"/>
              </a:spcAft>
            </a:pPr>
            <a:r>
              <a:rPr lang="en-GB" altLang="en-US" sz="800" dirty="0">
                <a:latin typeface="Verdana" panose="020B0604030504040204" pitchFamily="34" charset="0"/>
                <a:ea typeface="Times New Roman" panose="02020603050405020304" pitchFamily="18" charset="0"/>
              </a:rPr>
              <a:t>The family are shocked by Eva’s death, but all of them refuse to take any </a:t>
            </a:r>
            <a:r>
              <a:rPr lang="en-GB" altLang="en-US" sz="800" b="1" dirty="0">
                <a:latin typeface="Verdana" panose="020B0604030504040204" pitchFamily="34" charset="0"/>
                <a:ea typeface="Times New Roman" panose="02020603050405020304" pitchFamily="18" charset="0"/>
              </a:rPr>
              <a:t>responsibility</a:t>
            </a:r>
            <a:r>
              <a:rPr lang="en-GB" altLang="en-US" sz="800" dirty="0">
                <a:latin typeface="Verdana" panose="020B0604030504040204" pitchFamily="34" charset="0"/>
                <a:ea typeface="Times New Roman" panose="02020603050405020304" pitchFamily="18" charset="0"/>
              </a:rPr>
              <a:t> for what has happened. The Inspector questions each and every member of the family and shows them that their lives are all connected to Eva and her death in some way. </a:t>
            </a:r>
            <a:endParaRPr lang="en-GB" dirty="0"/>
          </a:p>
        </p:txBody>
      </p:sp>
      <p:sp>
        <p:nvSpPr>
          <p:cNvPr id="11" name="Rectangle: Rounded Corners 10">
            <a:extLst>
              <a:ext uri="{FF2B5EF4-FFF2-40B4-BE49-F238E27FC236}">
                <a16:creationId xmlns:a16="http://schemas.microsoft.com/office/drawing/2014/main" id="{1746CAEE-969A-4D29-942B-004644BE206E}"/>
              </a:ext>
            </a:extLst>
          </p:cNvPr>
          <p:cNvSpPr/>
          <p:nvPr/>
        </p:nvSpPr>
        <p:spPr>
          <a:xfrm>
            <a:off x="317241" y="186612"/>
            <a:ext cx="8648699" cy="327738"/>
          </a:xfrm>
          <a:prstGeom prst="roundRect">
            <a:avLst/>
          </a:prstGeom>
          <a:solidFill>
            <a:schemeClr val="accent4">
              <a:lumMod val="20000"/>
              <a:lumOff val="80000"/>
            </a:schemeClr>
          </a:solidFill>
          <a:ln>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7030A0"/>
                </a:solidFill>
              </a:rPr>
              <a:t>The Plot</a:t>
            </a:r>
          </a:p>
        </p:txBody>
      </p:sp>
    </p:spTree>
    <p:extLst>
      <p:ext uri="{BB962C8B-B14F-4D97-AF65-F5344CB8AC3E}">
        <p14:creationId xmlns:p14="http://schemas.microsoft.com/office/powerpoint/2010/main" val="4284674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74ED0D-EF8B-4E8E-98C2-9033FF9EF8BA}"/>
              </a:ext>
            </a:extLst>
          </p:cNvPr>
          <p:cNvSpPr/>
          <p:nvPr/>
        </p:nvSpPr>
        <p:spPr>
          <a:xfrm>
            <a:off x="185197" y="157731"/>
            <a:ext cx="5312778" cy="642304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algn="ctr">
              <a:lnSpc>
                <a:spcPct val="115000"/>
              </a:lnSpc>
              <a:spcAft>
                <a:spcPts val="1000"/>
              </a:spcAft>
            </a:pPr>
            <a:r>
              <a:rPr lang="en-GB" sz="1400" b="1" u="sng" dirty="0">
                <a:solidFill>
                  <a:srgbClr val="000000"/>
                </a:solidFill>
                <a:latin typeface="Verdana" panose="020B0604030504040204" pitchFamily="34" charset="0"/>
                <a:ea typeface="Calibri" panose="020F0502020204030204" pitchFamily="34" charset="0"/>
                <a:cs typeface="Times New Roman" panose="02020603050405020304" pitchFamily="18" charset="0"/>
              </a:rPr>
              <a:t>Revision Activity: PETAZL Paragraphs</a:t>
            </a:r>
            <a:endParaRPr lang="en-GB" sz="1400" b="1"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dirty="0">
                <a:solidFill>
                  <a:srgbClr val="000000"/>
                </a:solidFill>
                <a:latin typeface="Verdana" panose="020B0604030504040204" pitchFamily="34" charset="0"/>
                <a:ea typeface="Calibri" panose="020F0502020204030204" pitchFamily="34" charset="0"/>
                <a:cs typeface="Times New Roman" panose="02020603050405020304" pitchFamily="18" charset="0"/>
              </a:rPr>
              <a:t>In order to succeed in your exam you will need to meet all the assessment objectives. Trying to balance all these in your answer can be quite difficult, but you can use PETAZL paragraphs to help you.</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dirty="0">
                <a:solidFill>
                  <a:srgbClr val="000000"/>
                </a:solidFill>
                <a:latin typeface="Verdana" panose="020B0604030504040204" pitchFamily="34" charset="0"/>
                <a:ea typeface="Calibri" panose="020F0502020204030204" pitchFamily="34" charset="0"/>
                <a:cs typeface="Times New Roman" panose="02020603050405020304" pitchFamily="18" charset="0"/>
              </a:rPr>
              <a:t>Here is an example:</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b="1" dirty="0">
                <a:solidFill>
                  <a:srgbClr val="000000"/>
                </a:solidFill>
                <a:latin typeface="Verdana" panose="020B0604030504040204" pitchFamily="34" charset="0"/>
                <a:ea typeface="Calibri" panose="020F0502020204030204" pitchFamily="34" charset="0"/>
                <a:cs typeface="Times New Roman" panose="02020603050405020304" pitchFamily="18" charset="0"/>
              </a:rPr>
              <a:t>Q: “How does Priestley portray the Inspector when he is introduced in Act One?”</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dirty="0">
                <a:solidFill>
                  <a:srgbClr val="000000"/>
                </a:solidFill>
                <a:highlight>
                  <a:srgbClr val="FFFF00"/>
                </a:highlight>
                <a:latin typeface="Verdana" panose="020B0604030504040204" pitchFamily="34" charset="0"/>
                <a:ea typeface="Calibri" panose="020F0502020204030204" pitchFamily="34" charset="0"/>
                <a:cs typeface="Times New Roman" panose="02020603050405020304" pitchFamily="18" charset="0"/>
              </a:rPr>
              <a:t>The Inspector is portrayed by Priestley as an intimidating man.</a:t>
            </a:r>
            <a:r>
              <a:rPr lang="en-GB" sz="1100" dirty="0">
                <a:solidFill>
                  <a:srgbClr val="000000"/>
                </a:solidFill>
                <a:latin typeface="Verdana" panose="020B0604030504040204" pitchFamily="34" charset="0"/>
                <a:ea typeface="Calibri" panose="020F0502020204030204" pitchFamily="34" charset="0"/>
                <a:cs typeface="Times New Roman" panose="02020603050405020304" pitchFamily="18" charset="0"/>
              </a:rPr>
              <a:t>  </a:t>
            </a:r>
            <a:r>
              <a:rPr lang="en-GB" sz="1100" dirty="0">
                <a:solidFill>
                  <a:srgbClr val="000000"/>
                </a:solidFill>
                <a:highlight>
                  <a:srgbClr val="00FF00"/>
                </a:highlight>
                <a:latin typeface="Verdana" panose="020B0604030504040204" pitchFamily="34" charset="0"/>
                <a:ea typeface="Calibri" panose="020F0502020204030204" pitchFamily="34" charset="0"/>
                <a:cs typeface="Times New Roman" panose="02020603050405020304" pitchFamily="18" charset="0"/>
              </a:rPr>
              <a:t>We see this when Priestley describes the Inspector as having “an impression of purposefulness.”</a:t>
            </a:r>
            <a:r>
              <a:rPr lang="en-GB" sz="1100" dirty="0">
                <a:solidFill>
                  <a:srgbClr val="000000"/>
                </a:solidFill>
                <a:latin typeface="Verdana" panose="020B0604030504040204" pitchFamily="34" charset="0"/>
                <a:ea typeface="Calibri" panose="020F0502020204030204" pitchFamily="34" charset="0"/>
                <a:cs typeface="Times New Roman" panose="02020603050405020304" pitchFamily="18" charset="0"/>
              </a:rPr>
              <a:t> </a:t>
            </a:r>
            <a:r>
              <a:rPr lang="en-GB" sz="1100" dirty="0">
                <a:solidFill>
                  <a:srgbClr val="000000"/>
                </a:solidFill>
                <a:highlight>
                  <a:srgbClr val="00FFFF"/>
                </a:highlight>
                <a:latin typeface="Verdana" panose="020B0604030504040204" pitchFamily="34" charset="0"/>
                <a:ea typeface="Calibri" panose="020F0502020204030204" pitchFamily="34" charset="0"/>
                <a:cs typeface="Times New Roman" panose="02020603050405020304" pitchFamily="18" charset="0"/>
              </a:rPr>
              <a:t>This stage direction helps the director and actor</a:t>
            </a:r>
            <a:r>
              <a:rPr lang="en-GB" sz="1100" dirty="0">
                <a:solidFill>
                  <a:srgbClr val="000000"/>
                </a:solidFill>
                <a:latin typeface="Verdana" panose="020B0604030504040204" pitchFamily="34" charset="0"/>
                <a:ea typeface="Calibri" panose="020F0502020204030204" pitchFamily="34" charset="0"/>
                <a:cs typeface="Times New Roman" panose="02020603050405020304" pitchFamily="18" charset="0"/>
              </a:rPr>
              <a:t> </a:t>
            </a:r>
            <a:r>
              <a:rPr lang="en-GB" sz="1100" dirty="0">
                <a:solidFill>
                  <a:srgbClr val="FFFFFF"/>
                </a:solidFill>
                <a:highlight>
                  <a:srgbClr val="0000FF"/>
                </a:highlight>
                <a:latin typeface="Verdana" panose="020B0604030504040204" pitchFamily="34" charset="0"/>
                <a:ea typeface="Calibri" panose="020F0502020204030204" pitchFamily="34" charset="0"/>
                <a:cs typeface="Times New Roman" panose="02020603050405020304" pitchFamily="18" charset="0"/>
              </a:rPr>
              <a:t>to show the audience that the Inspector has entered the scene with a determined and firm attitude, suggesting he has already planned what he is about to do to the Birlings</a:t>
            </a:r>
            <a:r>
              <a:rPr lang="en-GB" sz="1100" dirty="0">
                <a:solidFill>
                  <a:srgbClr val="000000"/>
                </a:solidFill>
                <a:latin typeface="Verdana" panose="020B0604030504040204" pitchFamily="34" charset="0"/>
                <a:ea typeface="Calibri" panose="020F0502020204030204" pitchFamily="34" charset="0"/>
                <a:cs typeface="Times New Roman" panose="02020603050405020304" pitchFamily="18" charset="0"/>
              </a:rPr>
              <a:t> </a:t>
            </a:r>
            <a:r>
              <a:rPr lang="en-GB" sz="1100" dirty="0">
                <a:solidFill>
                  <a:srgbClr val="FFFFFF"/>
                </a:solidFill>
                <a:highlight>
                  <a:srgbClr val="A9A9A9"/>
                </a:highlight>
                <a:latin typeface="Verdana" panose="020B0604030504040204" pitchFamily="34" charset="0"/>
                <a:ea typeface="Calibri" panose="020F0502020204030204" pitchFamily="34" charset="0"/>
                <a:cs typeface="Times New Roman" panose="02020603050405020304" pitchFamily="18" charset="0"/>
              </a:rPr>
              <a:t>and has a ‘purpose’.</a:t>
            </a:r>
            <a:r>
              <a:rPr lang="en-GB" sz="1100" dirty="0">
                <a:solidFill>
                  <a:srgbClr val="FFFFFF"/>
                </a:solidFill>
                <a:latin typeface="Verdana" panose="020B0604030504040204" pitchFamily="34" charset="0"/>
                <a:ea typeface="Calibri" panose="020F0502020204030204" pitchFamily="34" charset="0"/>
                <a:cs typeface="Times New Roman" panose="02020603050405020304" pitchFamily="18" charset="0"/>
              </a:rPr>
              <a:t> </a:t>
            </a:r>
            <a:r>
              <a:rPr lang="en-GB" sz="1100" dirty="0">
                <a:solidFill>
                  <a:srgbClr val="000000"/>
                </a:solidFill>
                <a:highlight>
                  <a:srgbClr val="FF00FF"/>
                </a:highlight>
                <a:latin typeface="Verdana" panose="020B0604030504040204" pitchFamily="34" charset="0"/>
                <a:ea typeface="Calibri" panose="020F0502020204030204" pitchFamily="34" charset="0"/>
                <a:cs typeface="Times New Roman" panose="02020603050405020304" pitchFamily="18" charset="0"/>
              </a:rPr>
              <a:t>This is just one way in which Priestly presents the Inspector as an intimidating character.</a:t>
            </a:r>
            <a:r>
              <a:rPr lang="en-GB" sz="1100" dirty="0">
                <a:solidFill>
                  <a:srgbClr val="000000"/>
                </a:solidFill>
                <a:latin typeface="Verdana" panose="020B0604030504040204" pitchFamily="34" charset="0"/>
                <a:ea typeface="Calibri" panose="020F0502020204030204" pitchFamily="34" charset="0"/>
                <a:cs typeface="Times New Roman" panose="02020603050405020304" pitchFamily="18" charset="0"/>
              </a:rPr>
              <a:t>  </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dirty="0">
                <a:solidFill>
                  <a:srgbClr val="000000"/>
                </a:solidFill>
                <a:highlight>
                  <a:srgbClr val="FFFF00"/>
                </a:highlight>
                <a:latin typeface="Verdana" panose="020B0604030504040204" pitchFamily="34" charset="0"/>
                <a:ea typeface="Calibri" panose="020F0502020204030204" pitchFamily="34" charset="0"/>
                <a:cs typeface="Times New Roman" panose="02020603050405020304" pitchFamily="18" charset="0"/>
              </a:rPr>
              <a:t>Point</a:t>
            </a:r>
            <a:r>
              <a:rPr lang="en-GB" sz="1100" dirty="0">
                <a:solidFill>
                  <a:srgbClr val="000000"/>
                </a:solidFill>
                <a:latin typeface="Verdana" panose="020B0604030504040204" pitchFamily="34" charset="0"/>
                <a:ea typeface="Calibri" panose="020F0502020204030204" pitchFamily="34" charset="0"/>
                <a:cs typeface="Times New Roman" panose="02020603050405020304" pitchFamily="18" charset="0"/>
              </a:rPr>
              <a:t>: This is your idea that responds to the exam task given to you. </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dirty="0">
                <a:solidFill>
                  <a:srgbClr val="000000"/>
                </a:solidFill>
                <a:highlight>
                  <a:srgbClr val="00FF00"/>
                </a:highlight>
                <a:latin typeface="Verdana" panose="020B0604030504040204" pitchFamily="34" charset="0"/>
                <a:ea typeface="Calibri" panose="020F0502020204030204" pitchFamily="34" charset="0"/>
                <a:cs typeface="Times New Roman" panose="02020603050405020304" pitchFamily="18" charset="0"/>
              </a:rPr>
              <a:t>Evidence</a:t>
            </a:r>
            <a:r>
              <a:rPr lang="en-GB" sz="1100" dirty="0">
                <a:solidFill>
                  <a:srgbClr val="000000"/>
                </a:solidFill>
                <a:latin typeface="Verdana" panose="020B0604030504040204" pitchFamily="34" charset="0"/>
                <a:ea typeface="Calibri" panose="020F0502020204030204" pitchFamily="34" charset="0"/>
                <a:cs typeface="Times New Roman" panose="02020603050405020304" pitchFamily="18" charset="0"/>
              </a:rPr>
              <a:t>: This is a “quote” or example to support your idea and prove to the examiner that you are right. </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dirty="0">
                <a:solidFill>
                  <a:srgbClr val="000000"/>
                </a:solidFill>
                <a:highlight>
                  <a:srgbClr val="00FFFF"/>
                </a:highlight>
                <a:latin typeface="Verdana" panose="020B0604030504040204" pitchFamily="34" charset="0"/>
                <a:ea typeface="Calibri" panose="020F0502020204030204" pitchFamily="34" charset="0"/>
                <a:cs typeface="Times New Roman" panose="02020603050405020304" pitchFamily="18" charset="0"/>
              </a:rPr>
              <a:t>Technique</a:t>
            </a:r>
            <a:r>
              <a:rPr lang="en-GB" sz="1100" dirty="0">
                <a:solidFill>
                  <a:srgbClr val="000000"/>
                </a:solidFill>
                <a:latin typeface="Verdana" panose="020B0604030504040204" pitchFamily="34" charset="0"/>
                <a:ea typeface="Calibri" panose="020F0502020204030204" pitchFamily="34" charset="0"/>
                <a:cs typeface="Times New Roman" panose="02020603050405020304" pitchFamily="18" charset="0"/>
              </a:rPr>
              <a:t>: This is the language or structure technique that Priestley has used to affect the audience. </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dirty="0">
                <a:solidFill>
                  <a:srgbClr val="FFFFFF"/>
                </a:solidFill>
                <a:highlight>
                  <a:srgbClr val="0000FF"/>
                </a:highlight>
                <a:latin typeface="Verdana" panose="020B0604030504040204" pitchFamily="34" charset="0"/>
                <a:ea typeface="Calibri" panose="020F0502020204030204" pitchFamily="34" charset="0"/>
                <a:cs typeface="Times New Roman" panose="02020603050405020304" pitchFamily="18" charset="0"/>
              </a:rPr>
              <a:t>Analysis</a:t>
            </a:r>
            <a:r>
              <a:rPr lang="en-GB" sz="1100" dirty="0">
                <a:solidFill>
                  <a:srgbClr val="000000"/>
                </a:solidFill>
                <a:latin typeface="Verdana" panose="020B0604030504040204" pitchFamily="34" charset="0"/>
                <a:ea typeface="Calibri" panose="020F0502020204030204" pitchFamily="34" charset="0"/>
                <a:cs typeface="Times New Roman" panose="02020603050405020304" pitchFamily="18" charset="0"/>
              </a:rPr>
              <a:t>: This is where you explain what effects the technique has had on the audience and what Priestley was trying to do with it. </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dirty="0">
                <a:solidFill>
                  <a:srgbClr val="FFFFFF"/>
                </a:solidFill>
                <a:highlight>
                  <a:srgbClr val="A9A9A9"/>
                </a:highlight>
                <a:latin typeface="Verdana" panose="020B0604030504040204" pitchFamily="34" charset="0"/>
                <a:ea typeface="Calibri" panose="020F0502020204030204" pitchFamily="34" charset="0"/>
                <a:cs typeface="Times New Roman" panose="02020603050405020304" pitchFamily="18" charset="0"/>
              </a:rPr>
              <a:t>Zoom</a:t>
            </a:r>
            <a:r>
              <a:rPr lang="en-GB" sz="1100" dirty="0">
                <a:solidFill>
                  <a:srgbClr val="000000"/>
                </a:solidFill>
                <a:latin typeface="Verdana" panose="020B0604030504040204" pitchFamily="34" charset="0"/>
                <a:ea typeface="Calibri" panose="020F0502020204030204" pitchFamily="34" charset="0"/>
                <a:cs typeface="Times New Roman" panose="02020603050405020304" pitchFamily="18" charset="0"/>
              </a:rPr>
              <a:t>: This is where you zoom in and focus on one small part of the quote and evaluate what effect it has on the audience. </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dirty="0">
                <a:solidFill>
                  <a:srgbClr val="000000"/>
                </a:solidFill>
                <a:highlight>
                  <a:srgbClr val="FF00FF"/>
                </a:highlight>
                <a:latin typeface="Verdana" panose="020B0604030504040204" pitchFamily="34" charset="0"/>
                <a:ea typeface="Calibri" panose="020F0502020204030204" pitchFamily="34" charset="0"/>
                <a:cs typeface="Times New Roman" panose="02020603050405020304" pitchFamily="18" charset="0"/>
              </a:rPr>
              <a:t>Link</a:t>
            </a:r>
            <a:r>
              <a:rPr lang="en-GB" sz="1100" dirty="0">
                <a:solidFill>
                  <a:srgbClr val="000000"/>
                </a:solidFill>
                <a:latin typeface="Verdana" panose="020B0604030504040204" pitchFamily="34" charset="0"/>
                <a:ea typeface="Calibri" panose="020F0502020204030204" pitchFamily="34" charset="0"/>
                <a:cs typeface="Times New Roman" panose="02020603050405020304" pitchFamily="18" charset="0"/>
              </a:rPr>
              <a:t>: This is where you link back to the task and ensure you are actually answering the question. </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8C282D04-8501-4CD0-839E-4247E5C8E460}"/>
              </a:ext>
            </a:extLst>
          </p:cNvPr>
          <p:cNvSpPr/>
          <p:nvPr/>
        </p:nvSpPr>
        <p:spPr>
          <a:xfrm>
            <a:off x="5683170" y="157731"/>
            <a:ext cx="3321930" cy="514333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GB" sz="1600" dirty="0">
                <a:solidFill>
                  <a:srgbClr val="FF0000"/>
                </a:solidFill>
                <a:latin typeface="Verdana" panose="020B0604030504040204" pitchFamily="34" charset="0"/>
                <a:ea typeface="Calibri" panose="020F0502020204030204" pitchFamily="34" charset="0"/>
                <a:cs typeface="Times New Roman" panose="02020603050405020304" pitchFamily="18" charset="0"/>
              </a:rPr>
              <a:t>Challenge: Write out a PETAZL paragraph that answers the question: “How does Priestley portray the Inspector when he is introduced in Act One?”</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600" dirty="0">
                <a:solidFill>
                  <a:srgbClr val="E36C0A"/>
                </a:solidFill>
                <a:latin typeface="Verdana" panose="020B0604030504040204" pitchFamily="34" charset="0"/>
                <a:ea typeface="Calibri" panose="020F0502020204030204" pitchFamily="34" charset="0"/>
                <a:cs typeface="Times New Roman" panose="02020603050405020304" pitchFamily="18" charset="0"/>
              </a:rPr>
              <a:t>Extra Challenge: Go through and highlight all the different parts of your PETAZL paragraphs. What do you need to add to it? Make your changes.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600" dirty="0">
                <a:solidFill>
                  <a:srgbClr val="00B050"/>
                </a:solidFill>
                <a:latin typeface="Verdana" panose="020B0604030504040204" pitchFamily="34" charset="0"/>
                <a:ea typeface="Calibri" panose="020F0502020204030204" pitchFamily="34" charset="0"/>
                <a:cs typeface="Times New Roman" panose="02020603050405020304" pitchFamily="18" charset="0"/>
              </a:rPr>
              <a:t>Mega Challenge: Use the PETAZL structure to write an essay that responds to this task: “How does Priestley portray the Inspector when he is introduced in Act One?”</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8790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70DA602-4B90-4C23-B8D8-CC23D754C488}"/>
              </a:ext>
            </a:extLst>
          </p:cNvPr>
          <p:cNvSpPr/>
          <p:nvPr/>
        </p:nvSpPr>
        <p:spPr>
          <a:xfrm>
            <a:off x="318303" y="151179"/>
            <a:ext cx="8507393" cy="6515839"/>
          </a:xfrm>
          <a:prstGeom prst="rect">
            <a:avLst/>
          </a:prstGeom>
          <a:solidFill>
            <a:schemeClr val="bg1"/>
          </a:solidFill>
          <a:ln w="38100">
            <a:solidFill>
              <a:srgbClr val="7030A0"/>
            </a:solidFill>
          </a:ln>
        </p:spPr>
        <p:txBody>
          <a:bodyPr wrap="square" numCol="2" spcCol="108000">
            <a:noAutofit/>
          </a:bodyPr>
          <a:lstStyle/>
          <a:p>
            <a:r>
              <a:rPr lang="en-GB" sz="1200" b="1"/>
              <a:t>An Inspector Calls and Context</a:t>
            </a:r>
          </a:p>
          <a:p>
            <a:r>
              <a:rPr lang="en-GB" sz="1200"/>
              <a:t>John Boynton Priestley was born in Yorkshire in 1894 and from an early age he began writing. As a member of the middle classes he had the chance to go on and study at university, but felt he would get more of a feel for the ‘real’ world by going out to work instead. Therefore, he became a junior clerk with a wool firm at the age of 16.</a:t>
            </a:r>
          </a:p>
          <a:p>
            <a:endParaRPr lang="en-GB" sz="1200"/>
          </a:p>
          <a:p>
            <a:r>
              <a:rPr lang="en-GB" sz="1200"/>
              <a:t>During the First World War, Priestley joined the infantry and narrowly avoided death on a number of occasions. After the war, he went to Cambridge University and earnt a degree before moving to London to work as a freelance writer. Although mostly remembered for An Inspector Calls, Priestley wrote many, many articles, novels and plays. He was very much into his politics and this shone through in his writing. </a:t>
            </a:r>
          </a:p>
          <a:p>
            <a:endParaRPr lang="en-GB" sz="1200"/>
          </a:p>
          <a:p>
            <a:r>
              <a:rPr lang="en-GB" sz="1200"/>
              <a:t>In the 1930s Priestley became very much concerned about social inequality and this led to him setting up a new political party (T he Common Wealth Party) to try and fight this. The new party wanted public ownership of land, greater levels of democracy, and a new kind of ‘morality’ in politics. This party eventually went on to merge with the Labour Party in 1945, but it was instrumental in helping to establish the Welfare State in the United Kingdom (which includes pensions, benefits, the NHS and more).</a:t>
            </a:r>
          </a:p>
          <a:p>
            <a:endParaRPr lang="en-GB" sz="1200"/>
          </a:p>
          <a:p>
            <a:r>
              <a:rPr lang="en-GB" sz="1200"/>
              <a:t>During the Second World War he presented a very popular weekly radio programme which the Conservative political party branded as being very left-wing. The programme was cancelled by the BBC because it was felt to be too one-sided and critical of the Government at the time.</a:t>
            </a:r>
          </a:p>
          <a:p>
            <a:endParaRPr lang="en-GB" sz="1200"/>
          </a:p>
          <a:p>
            <a:r>
              <a:rPr lang="en-GB" sz="1200"/>
              <a:t>‘An Inspector Calls’ was published and performed in 1945 in the Soviet Union as the Second World War came to an end. It was written at a time when class divisions were becoming blurred in Britain, where women were being given more rights and respect, and people want great change in society.</a:t>
            </a:r>
          </a:p>
          <a:p>
            <a:endParaRPr lang="en-GB" sz="1200"/>
          </a:p>
          <a:p>
            <a:r>
              <a:rPr lang="en-GB" sz="1200"/>
              <a:t>The play itself is set in 1912 – a time before the two World Wars, where class divisions were very clear, where women were poorly treated, where social inequality was great and where there was very little support for the elderly, sick, disabled and poorest in society. It is important to remember that women were not even given the vote in Britain until 1928; before that time movements like the Suffragettes campaigned through militant action to make significant changes to society. </a:t>
            </a:r>
          </a:p>
          <a:p>
            <a:endParaRPr lang="en-GB" sz="1200"/>
          </a:p>
          <a:p>
            <a:r>
              <a:rPr lang="en-GB" sz="1200"/>
              <a:t>In 1945 Clement Attlee’s Labour Party when a landslide election victory despite Winston Churchill’s Conservatives leading the UK to victory in Europe in the Second World War. It was clear that the British people wanted great social change, and with the NHS being founded in 1948, the play helped to continue to change attitudes towards social inequality in the country. This is what Priestley intended with his play; he wanted the people of Britain to embrace change and make the most of the social upheaval that the two World Wars had caused. </a:t>
            </a:r>
          </a:p>
          <a:p>
            <a:endParaRPr lang="en-GB" sz="1200"/>
          </a:p>
          <a:p>
            <a:r>
              <a:rPr lang="en-GB" sz="1200"/>
              <a:t>Priestley continued to write into the 1970s, and died in 1984.</a:t>
            </a:r>
            <a:endParaRPr lang="en-GB" sz="1200" dirty="0"/>
          </a:p>
        </p:txBody>
      </p:sp>
      <p:sp>
        <p:nvSpPr>
          <p:cNvPr id="7" name="Rectangle 6">
            <a:extLst>
              <a:ext uri="{FF2B5EF4-FFF2-40B4-BE49-F238E27FC236}">
                <a16:creationId xmlns:a16="http://schemas.microsoft.com/office/drawing/2014/main" id="{60A0CA30-2C03-425A-8648-9FB2D7854EED}"/>
              </a:ext>
            </a:extLst>
          </p:cNvPr>
          <p:cNvSpPr/>
          <p:nvPr/>
        </p:nvSpPr>
        <p:spPr>
          <a:xfrm>
            <a:off x="4664597" y="4397741"/>
            <a:ext cx="3981691" cy="208775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GB" sz="1100" dirty="0">
                <a:solidFill>
                  <a:srgbClr val="FF0000"/>
                </a:solidFill>
                <a:latin typeface="Verdana" panose="020B0604030504040204" pitchFamily="34" charset="0"/>
                <a:ea typeface="Calibri" panose="020F0502020204030204" pitchFamily="34" charset="0"/>
                <a:cs typeface="Times New Roman" panose="02020603050405020304" pitchFamily="18" charset="0"/>
              </a:rPr>
              <a:t>Challenge: Highlight key information from the context summary and label with notes. </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dirty="0">
                <a:solidFill>
                  <a:srgbClr val="E36C0A"/>
                </a:solidFill>
                <a:latin typeface="Verdana" panose="020B0604030504040204" pitchFamily="34" charset="0"/>
                <a:ea typeface="Calibri" panose="020F0502020204030204" pitchFamily="34" charset="0"/>
                <a:cs typeface="Times New Roman" panose="02020603050405020304" pitchFamily="18" charset="0"/>
              </a:rPr>
              <a:t>Extra Challenge: Write a paragraph about why Priestley wrote his play and what effects you think he wanted to have on his audience. </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dirty="0">
                <a:solidFill>
                  <a:srgbClr val="00B050"/>
                </a:solidFill>
                <a:latin typeface="Verdana" panose="020B0604030504040204" pitchFamily="34" charset="0"/>
                <a:ea typeface="Calibri" panose="020F0502020204030204" pitchFamily="34" charset="0"/>
                <a:cs typeface="Times New Roman" panose="02020603050405020304" pitchFamily="18" charset="0"/>
              </a:rPr>
              <a:t>Mega Challenge: Think about how seeing this play in 1945 would have affected the audience at the time. How does this differ to a modern audience? Does our understanding of the play differ from back then? </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0088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7E85EB-13A4-45C6-87C3-874880754E0D}"/>
              </a:ext>
            </a:extLst>
          </p:cNvPr>
          <p:cNvSpPr/>
          <p:nvPr/>
        </p:nvSpPr>
        <p:spPr>
          <a:xfrm>
            <a:off x="312517" y="244956"/>
            <a:ext cx="8518966" cy="495334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algn="ctr">
              <a:lnSpc>
                <a:spcPct val="115000"/>
              </a:lnSpc>
              <a:spcAft>
                <a:spcPts val="1000"/>
              </a:spcAft>
            </a:pPr>
            <a:r>
              <a:rPr lang="en-GB" sz="1000" b="1" u="sng" dirty="0">
                <a:latin typeface="Verdana" panose="020B0604030504040204" pitchFamily="34" charset="0"/>
                <a:ea typeface="Calibri" panose="020F0502020204030204" pitchFamily="34" charset="0"/>
                <a:cs typeface="Times New Roman" panose="02020603050405020304" pitchFamily="18" charset="0"/>
              </a:rPr>
              <a:t>Revision Activity: Sample Exam Question</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100" b="1" dirty="0">
                <a:latin typeface="Verdana" panose="020B0604030504040204" pitchFamily="34" charset="0"/>
                <a:ea typeface="Times New Roman" panose="02020603050405020304" pitchFamily="18" charset="0"/>
                <a:cs typeface="Arial" panose="020B0604020202020204" pitchFamily="34" charset="0"/>
              </a:rPr>
              <a:t>You will be given a choice of two questions – you must only answer </a:t>
            </a:r>
            <a:r>
              <a:rPr lang="en-US" sz="1100" b="1" u="sng" dirty="0">
                <a:latin typeface="Verdana" panose="020B0604030504040204" pitchFamily="34" charset="0"/>
                <a:ea typeface="Times New Roman" panose="02020603050405020304" pitchFamily="18" charset="0"/>
                <a:cs typeface="Arial" panose="020B0604020202020204" pitchFamily="34" charset="0"/>
              </a:rPr>
              <a:t>one</a:t>
            </a:r>
            <a:r>
              <a:rPr lang="en-US" sz="1100" b="1" dirty="0">
                <a:latin typeface="Verdana" panose="020B0604030504040204" pitchFamily="34" charset="0"/>
                <a:ea typeface="Times New Roman" panose="02020603050405020304" pitchFamily="18" charset="0"/>
                <a:cs typeface="Arial" panose="020B0604020202020204" pitchFamily="34" charset="0"/>
              </a:rPr>
              <a:t> of these. </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100" b="1" dirty="0">
                <a:latin typeface="Verdana" panose="020B0604030504040204" pitchFamily="34" charset="0"/>
                <a:ea typeface="Times New Roman" panose="02020603050405020304" pitchFamily="18" charset="0"/>
                <a:cs typeface="Arial" panose="020B0604020202020204" pitchFamily="34" charset="0"/>
              </a:rPr>
              <a:t> </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100" b="1" dirty="0">
                <a:latin typeface="Verdana" panose="020B0604030504040204" pitchFamily="34" charset="0"/>
                <a:ea typeface="Times New Roman" panose="02020603050405020304" pitchFamily="18" charset="0"/>
                <a:cs typeface="Arial" panose="020B0604020202020204" pitchFamily="34" charset="0"/>
              </a:rPr>
              <a:t>The questions might be based on character or they could be based on a theme.</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100" b="1" dirty="0">
                <a:latin typeface="Verdana" panose="020B0604030504040204" pitchFamily="34" charset="0"/>
                <a:ea typeface="Times New Roman" panose="02020603050405020304" pitchFamily="18" charset="0"/>
                <a:cs typeface="Arial" panose="020B0604020202020204" pitchFamily="34" charset="0"/>
              </a:rPr>
              <a:t> </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100" b="1" dirty="0">
                <a:latin typeface="Verdana" panose="020B0604030504040204" pitchFamily="34" charset="0"/>
                <a:ea typeface="Times New Roman" panose="02020603050405020304" pitchFamily="18" charset="0"/>
                <a:cs typeface="Arial" panose="020B0604020202020204" pitchFamily="34" charset="0"/>
              </a:rPr>
              <a:t>Look at the choice below:</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100" b="1" dirty="0">
                <a:latin typeface="Verdana" panose="020B0604030504040204" pitchFamily="34" charset="0"/>
                <a:ea typeface="Times New Roman" panose="02020603050405020304" pitchFamily="18" charset="0"/>
                <a:cs typeface="Arial" panose="020B0604020202020204" pitchFamily="34" charset="0"/>
              </a:rPr>
              <a:t> </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100" b="1" dirty="0">
                <a:latin typeface="Verdana" panose="020B0604030504040204" pitchFamily="34" charset="0"/>
                <a:ea typeface="Times New Roman" panose="02020603050405020304" pitchFamily="18" charset="0"/>
                <a:cs typeface="Arial" panose="020B0604020202020204" pitchFamily="34" charset="0"/>
              </a:rPr>
              <a:t>How and why does Sheila change in An Inspector Calls? </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100" dirty="0">
                <a:latin typeface="Verdana" panose="020B0604030504040204" pitchFamily="34" charset="0"/>
                <a:ea typeface="Times New Roman" panose="02020603050405020304" pitchFamily="18" charset="0"/>
                <a:cs typeface="Arial" panose="020B0604020202020204" pitchFamily="34" charset="0"/>
              </a:rPr>
              <a:t>Write about: </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100" dirty="0">
                <a:latin typeface="Verdana" panose="020B0604030504040204" pitchFamily="34" charset="0"/>
                <a:ea typeface="Times New Roman" panose="02020603050405020304" pitchFamily="18" charset="0"/>
                <a:cs typeface="Arial" panose="020B0604020202020204" pitchFamily="34" charset="0"/>
              </a:rPr>
              <a:t>how Sheila responds to her family and to the Inspector </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100" dirty="0">
                <a:latin typeface="Verdana" panose="020B0604030504040204" pitchFamily="34" charset="0"/>
                <a:ea typeface="Times New Roman" panose="02020603050405020304" pitchFamily="18" charset="0"/>
                <a:cs typeface="Arial" panose="020B0604020202020204" pitchFamily="34" charset="0"/>
              </a:rPr>
              <a:t>how Priestley presents Sheila by the ways he writes. </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100" dirty="0">
                <a:latin typeface="Verdana" panose="020B0604030504040204" pitchFamily="34" charset="0"/>
                <a:ea typeface="Times New Roman" panose="02020603050405020304" pitchFamily="18" charset="0"/>
                <a:cs typeface="Arial" panose="020B0604020202020204" pitchFamily="34" charset="0"/>
              </a:rPr>
              <a:t>[30 marks]</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100" dirty="0">
                <a:latin typeface="Verdana" panose="020B0604030504040204" pitchFamily="34" charset="0"/>
                <a:ea typeface="Times New Roman" panose="02020603050405020304" pitchFamily="18" charset="0"/>
                <a:cs typeface="Arial" panose="020B0604020202020204" pitchFamily="34" charset="0"/>
              </a:rPr>
              <a:t>AO4 [4 marks]</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000" dirty="0">
                <a:solidFill>
                  <a:srgbClr val="00B050"/>
                </a:solidFill>
                <a:latin typeface="Verdana" panose="020B0604030504040204" pitchFamily="34" charset="0"/>
                <a:ea typeface="Calibri" panose="020F0502020204030204" pitchFamily="34" charset="0"/>
                <a:cs typeface="Times New Roman" panose="02020603050405020304" pitchFamily="18" charset="0"/>
              </a:rPr>
              <a:t> </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000" dirty="0">
                <a:latin typeface="Verdana" panose="020B0604030504040204" pitchFamily="34" charset="0"/>
                <a:ea typeface="Calibri" panose="020F0502020204030204" pitchFamily="34" charset="0"/>
                <a:cs typeface="Times New Roman" panose="02020603050405020304" pitchFamily="18" charset="0"/>
              </a:rPr>
              <a:t>OR:</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000" dirty="0">
                <a:solidFill>
                  <a:srgbClr val="00B050"/>
                </a:solidFill>
                <a:latin typeface="Verdana" panose="020B0604030504040204" pitchFamily="34" charset="0"/>
                <a:ea typeface="Calibri" panose="020F0502020204030204" pitchFamily="34" charset="0"/>
                <a:cs typeface="Times New Roman" panose="02020603050405020304" pitchFamily="18" charset="0"/>
              </a:rPr>
              <a:t> </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100" b="1" dirty="0">
                <a:latin typeface="Verdana" panose="020B0604030504040204" pitchFamily="34" charset="0"/>
                <a:ea typeface="Times New Roman" panose="02020603050405020304" pitchFamily="18" charset="0"/>
                <a:cs typeface="Arial" panose="020B0604020202020204" pitchFamily="34" charset="0"/>
              </a:rPr>
              <a:t>How does Priestley explore responsibility in An Inspector Calls? </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100" dirty="0">
                <a:latin typeface="Verdana" panose="020B0604030504040204" pitchFamily="34" charset="0"/>
                <a:ea typeface="Times New Roman" panose="02020603050405020304" pitchFamily="18" charset="0"/>
                <a:cs typeface="Arial" panose="020B0604020202020204" pitchFamily="34" charset="0"/>
              </a:rPr>
              <a:t>Write about:</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100" dirty="0">
                <a:latin typeface="Verdana" panose="020B0604030504040204" pitchFamily="34" charset="0"/>
                <a:ea typeface="Times New Roman" panose="02020603050405020304" pitchFamily="18" charset="0"/>
                <a:cs typeface="Arial" panose="020B0604020202020204" pitchFamily="34" charset="0"/>
              </a:rPr>
              <a:t>the ideas about responsibility in An Inspector Calls</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100" dirty="0">
                <a:latin typeface="Verdana" panose="020B0604030504040204" pitchFamily="34" charset="0"/>
                <a:ea typeface="Times New Roman" panose="02020603050405020304" pitchFamily="18" charset="0"/>
                <a:cs typeface="Arial" panose="020B0604020202020204" pitchFamily="34" charset="0"/>
              </a:rPr>
              <a:t>how Priestley presents these ideas by the ways he writes.</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100" dirty="0">
                <a:latin typeface="Verdana" panose="020B0604030504040204" pitchFamily="34" charset="0"/>
                <a:ea typeface="Times New Roman" panose="02020603050405020304" pitchFamily="18" charset="0"/>
                <a:cs typeface="Arial" panose="020B0604020202020204" pitchFamily="34" charset="0"/>
              </a:rPr>
              <a:t>[30 marks]</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100" dirty="0">
                <a:latin typeface="Verdana" panose="020B0604030504040204" pitchFamily="34" charset="0"/>
                <a:ea typeface="Times New Roman" panose="02020603050405020304" pitchFamily="18" charset="0"/>
                <a:cs typeface="Arial" panose="020B0604020202020204" pitchFamily="34" charset="0"/>
              </a:rPr>
              <a:t>AO4 [4 marks]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74E34827-1D23-4454-A3D7-7567F61469DE}"/>
              </a:ext>
            </a:extLst>
          </p:cNvPr>
          <p:cNvSpPr/>
          <p:nvPr/>
        </p:nvSpPr>
        <p:spPr>
          <a:xfrm>
            <a:off x="312517" y="5339660"/>
            <a:ext cx="8518965" cy="1437317"/>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GB" sz="1100" b="1" u="sng" dirty="0">
                <a:latin typeface="Verdana" panose="020B0604030504040204" pitchFamily="34" charset="0"/>
                <a:ea typeface="Calibri" panose="020F0502020204030204" pitchFamily="34" charset="0"/>
                <a:cs typeface="Times New Roman" panose="02020603050405020304" pitchFamily="18" charset="0"/>
              </a:rPr>
              <a:t>Revision Activity:</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dirty="0">
                <a:solidFill>
                  <a:srgbClr val="FF0000"/>
                </a:solidFill>
                <a:latin typeface="Verdana" panose="020B0604030504040204" pitchFamily="34" charset="0"/>
                <a:ea typeface="Calibri" panose="020F0502020204030204" pitchFamily="34" charset="0"/>
                <a:cs typeface="Times New Roman" panose="02020603050405020304" pitchFamily="18" charset="0"/>
              </a:rPr>
              <a:t>Challenge: Choose one of the questions and make notes on how you would answer it. Plan out your answer. </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dirty="0">
                <a:solidFill>
                  <a:srgbClr val="E36C0A"/>
                </a:solidFill>
                <a:latin typeface="Verdana" panose="020B0604030504040204" pitchFamily="34" charset="0"/>
                <a:ea typeface="Calibri" panose="020F0502020204030204" pitchFamily="34" charset="0"/>
                <a:cs typeface="Times New Roman" panose="02020603050405020304" pitchFamily="18" charset="0"/>
              </a:rPr>
              <a:t>Extra Challenge: Give yourself 45 minutes and practise writing out your answer to one of these questions. </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100" dirty="0">
                <a:solidFill>
                  <a:srgbClr val="00B050"/>
                </a:solidFill>
                <a:latin typeface="Verdana" panose="020B0604030504040204" pitchFamily="34" charset="0"/>
                <a:ea typeface="Calibri" panose="020F0502020204030204" pitchFamily="34" charset="0"/>
                <a:cs typeface="Times New Roman" panose="02020603050405020304" pitchFamily="18" charset="0"/>
              </a:rPr>
              <a:t>Mega Challenge: Answer the question in 35-40 minutes and use your time to practise proof-reading your work, ensuring you are meeting ALL the AOs in your answer.  </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9766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3E8F-9A17-44A0-9D7B-5CBC4D003C6B}"/>
              </a:ext>
            </a:extLst>
          </p:cNvPr>
          <p:cNvSpPr>
            <a:spLocks noGrp="1"/>
          </p:cNvSpPr>
          <p:nvPr>
            <p:ph type="title"/>
          </p:nvPr>
        </p:nvSpPr>
        <p:spPr>
          <a:xfrm>
            <a:off x="628650" y="365126"/>
            <a:ext cx="7886700" cy="535021"/>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0000"/>
          </a:bodyPr>
          <a:lstStyle/>
          <a:p>
            <a:r>
              <a:rPr lang="en-GB" dirty="0"/>
              <a:t>Want to revise </a:t>
            </a:r>
            <a:r>
              <a:rPr lang="en-GB" b="1" dirty="0"/>
              <a:t>English Literature</a:t>
            </a:r>
            <a:r>
              <a:rPr lang="en-GB" dirty="0"/>
              <a:t>?</a:t>
            </a:r>
          </a:p>
        </p:txBody>
      </p:sp>
      <p:sp>
        <p:nvSpPr>
          <p:cNvPr id="3" name="Content Placeholder 2">
            <a:extLst>
              <a:ext uri="{FF2B5EF4-FFF2-40B4-BE49-F238E27FC236}">
                <a16:creationId xmlns:a16="http://schemas.microsoft.com/office/drawing/2014/main" id="{67055472-CA47-485D-A277-C329937544C6}"/>
              </a:ext>
            </a:extLst>
          </p:cNvPr>
          <p:cNvSpPr>
            <a:spLocks noGrp="1"/>
          </p:cNvSpPr>
          <p:nvPr>
            <p:ph idx="1"/>
          </p:nvPr>
        </p:nvSpPr>
        <p:spPr>
          <a:xfrm>
            <a:off x="628649" y="1015034"/>
            <a:ext cx="7886699" cy="535020"/>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pPr marL="0" indent="0">
              <a:buNone/>
            </a:pPr>
            <a:r>
              <a:rPr lang="en-GB" b="1" dirty="0"/>
              <a:t>Knowledge organisers</a:t>
            </a:r>
            <a:r>
              <a:rPr lang="en-GB" dirty="0"/>
              <a:t>, with everything in one place:</a:t>
            </a:r>
          </a:p>
          <a:p>
            <a:pPr marL="0" indent="0">
              <a:buNone/>
            </a:pPr>
            <a:endParaRPr lang="en-GB" dirty="0"/>
          </a:p>
        </p:txBody>
      </p:sp>
      <p:pic>
        <p:nvPicPr>
          <p:cNvPr id="7" name="Picture 6" descr="A screenshot of a cell phone&#10;&#10;Description automatically generated">
            <a:hlinkClick r:id="rId2"/>
            <a:extLst>
              <a:ext uri="{FF2B5EF4-FFF2-40B4-BE49-F238E27FC236}">
                <a16:creationId xmlns:a16="http://schemas.microsoft.com/office/drawing/2014/main" id="{EB77F4E3-696F-458E-A163-2C8278F3C7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034" y="1782147"/>
            <a:ext cx="1287624" cy="965718"/>
          </a:xfrm>
          <a:prstGeom prst="rect">
            <a:avLst/>
          </a:prstGeom>
          <a:ln w="38100">
            <a:solidFill>
              <a:srgbClr val="7030A0"/>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06A5482C-6F97-4268-B516-E3284637BF5F}"/>
              </a:ext>
            </a:extLst>
          </p:cNvPr>
          <p:cNvSpPr txBox="1"/>
          <p:nvPr/>
        </p:nvSpPr>
        <p:spPr>
          <a:xfrm>
            <a:off x="1024034" y="2850502"/>
            <a:ext cx="1287624" cy="27699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Jekyll and Hyde</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descr="A screenshot of a cell phone&#10;&#10;Description automatically generated">
            <a:hlinkClick r:id="rId4"/>
            <a:extLst>
              <a:ext uri="{FF2B5EF4-FFF2-40B4-BE49-F238E27FC236}">
                <a16:creationId xmlns:a16="http://schemas.microsoft.com/office/drawing/2014/main" id="{027D4226-4C83-4A77-98E2-AE19A35A51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6111" y="1782147"/>
            <a:ext cx="1287624" cy="965718"/>
          </a:xfrm>
          <a:prstGeom prst="rect">
            <a:avLst/>
          </a:prstGeom>
          <a:ln w="38100">
            <a:solidFill>
              <a:srgbClr val="7030A0"/>
            </a:solidFill>
          </a:ln>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2705A014-D40A-4F2A-B73C-7FF63ABE8BF6}"/>
              </a:ext>
            </a:extLst>
          </p:cNvPr>
          <p:cNvSpPr txBox="1"/>
          <p:nvPr/>
        </p:nvSpPr>
        <p:spPr>
          <a:xfrm>
            <a:off x="2476111" y="2842918"/>
            <a:ext cx="1287624" cy="27699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A Christmas Carol</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descr="A screenshot of a cell phone&#10;&#10;Description automatically generated">
            <a:hlinkClick r:id="rId6"/>
            <a:extLst>
              <a:ext uri="{FF2B5EF4-FFF2-40B4-BE49-F238E27FC236}">
                <a16:creationId xmlns:a16="http://schemas.microsoft.com/office/drawing/2014/main" id="{7CD40A56-19C6-4D66-A57B-C69599A32E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28188" y="1760566"/>
            <a:ext cx="1287624" cy="965718"/>
          </a:xfrm>
          <a:prstGeom prst="rect">
            <a:avLst/>
          </a:prstGeom>
          <a:ln w="38100">
            <a:solidFill>
              <a:srgbClr val="7030A0"/>
            </a:solidFill>
          </a:ln>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FE6011E0-6982-42EF-941A-84535046235C}"/>
              </a:ext>
            </a:extLst>
          </p:cNvPr>
          <p:cNvSpPr txBox="1"/>
          <p:nvPr/>
        </p:nvSpPr>
        <p:spPr>
          <a:xfrm>
            <a:off x="3910691" y="2842918"/>
            <a:ext cx="1287624" cy="27699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Macbeth</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Picture 15" descr="A screenshot of a newspaper&#10;&#10;Description automatically generated">
            <a:hlinkClick r:id="rId8"/>
            <a:extLst>
              <a:ext uri="{FF2B5EF4-FFF2-40B4-BE49-F238E27FC236}">
                <a16:creationId xmlns:a16="http://schemas.microsoft.com/office/drawing/2014/main" id="{C7F766CF-C0E9-4E1A-9067-602D657799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80265" y="1760566"/>
            <a:ext cx="1287624" cy="965718"/>
          </a:xfrm>
          <a:prstGeom prst="rect">
            <a:avLst/>
          </a:prstGeom>
          <a:ln w="38100">
            <a:solidFill>
              <a:srgbClr val="7030A0"/>
            </a:solidFill>
          </a:ln>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199945C0-2AE4-4E25-93D3-AFDB01DCEA78}"/>
              </a:ext>
            </a:extLst>
          </p:cNvPr>
          <p:cNvSpPr txBox="1"/>
          <p:nvPr/>
        </p:nvSpPr>
        <p:spPr>
          <a:xfrm>
            <a:off x="5380265" y="2836221"/>
            <a:ext cx="1287624"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Power and Conflict Poetry</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9" name="Picture 18" descr="A screenshot of text&#10;&#10;Description automatically generated">
            <a:hlinkClick r:id="rId10"/>
            <a:extLst>
              <a:ext uri="{FF2B5EF4-FFF2-40B4-BE49-F238E27FC236}">
                <a16:creationId xmlns:a16="http://schemas.microsoft.com/office/drawing/2014/main" id="{B44F354C-8D63-4F30-895E-DD577AD72F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14845" y="1760565"/>
            <a:ext cx="1287624" cy="965719"/>
          </a:xfrm>
          <a:prstGeom prst="rect">
            <a:avLst/>
          </a:prstGeom>
          <a:ln w="38100">
            <a:solidFill>
              <a:srgbClr val="7030A0"/>
            </a:solidFill>
          </a:ln>
        </p:spPr>
      </p:pic>
      <p:sp>
        <p:nvSpPr>
          <p:cNvPr id="20" name="TextBox 19">
            <a:extLst>
              <a:ext uri="{FF2B5EF4-FFF2-40B4-BE49-F238E27FC236}">
                <a16:creationId xmlns:a16="http://schemas.microsoft.com/office/drawing/2014/main" id="{7B065865-FD6D-435B-91AB-266FC78ADF59}"/>
              </a:ext>
            </a:extLst>
          </p:cNvPr>
          <p:cNvSpPr txBox="1"/>
          <p:nvPr/>
        </p:nvSpPr>
        <p:spPr>
          <a:xfrm>
            <a:off x="6814845" y="2852652"/>
            <a:ext cx="1287624" cy="40011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10"/>
              </a:rPr>
              <a:t>Love and Relationships Poetry</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Picture 21" descr="A close up of a newspaper&#10;&#10;Description automatically generated">
            <a:hlinkClick r:id="rId12"/>
            <a:extLst>
              <a:ext uri="{FF2B5EF4-FFF2-40B4-BE49-F238E27FC236}">
                <a16:creationId xmlns:a16="http://schemas.microsoft.com/office/drawing/2014/main" id="{5CA43C92-9DB5-4B76-9413-C1537A0F7CF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4035" y="3297886"/>
            <a:ext cx="1287624" cy="1015034"/>
          </a:xfrm>
          <a:prstGeom prst="rect">
            <a:avLst/>
          </a:prstGeom>
          <a:ln w="38100">
            <a:solidFill>
              <a:srgbClr val="7030A0"/>
            </a:solidFill>
          </a:ln>
          <a:effectLst>
            <a:outerShdw blurRad="50800" dist="38100" dir="2700000" algn="tl" rotWithShape="0">
              <a:prstClr val="black">
                <a:alpha val="40000"/>
              </a:prstClr>
            </a:outerShdw>
          </a:effectLst>
        </p:spPr>
      </p:pic>
      <p:sp>
        <p:nvSpPr>
          <p:cNvPr id="23" name="TextBox 22">
            <a:extLst>
              <a:ext uri="{FF2B5EF4-FFF2-40B4-BE49-F238E27FC236}">
                <a16:creationId xmlns:a16="http://schemas.microsoft.com/office/drawing/2014/main" id="{0B1C199E-522E-467A-88F9-B20B0CBCA2E4}"/>
              </a:ext>
            </a:extLst>
          </p:cNvPr>
          <p:cNvSpPr txBox="1"/>
          <p:nvPr/>
        </p:nvSpPr>
        <p:spPr>
          <a:xfrm>
            <a:off x="1024034" y="4418524"/>
            <a:ext cx="1287624" cy="27699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12"/>
              </a:rPr>
              <a:t>Romeo and Juliet</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0F53E42F-6DB8-4D23-B59E-5443F91A38C8}"/>
              </a:ext>
            </a:extLst>
          </p:cNvPr>
          <p:cNvSpPr txBox="1"/>
          <p:nvPr/>
        </p:nvSpPr>
        <p:spPr>
          <a:xfrm>
            <a:off x="2476111" y="4410940"/>
            <a:ext cx="1287624" cy="27699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14"/>
              </a:rPr>
              <a:t>Unseen Poetry</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449ECC4F-B4AB-41E0-83A7-DE2386CF7712}"/>
              </a:ext>
            </a:extLst>
          </p:cNvPr>
          <p:cNvSpPr txBox="1"/>
          <p:nvPr/>
        </p:nvSpPr>
        <p:spPr>
          <a:xfrm>
            <a:off x="3928188" y="4410940"/>
            <a:ext cx="1287624" cy="26161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hlinkClick r:id="rId15"/>
              </a:rPr>
              <a:t>An Inspector Calls</a:t>
            </a: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9" name="Picture 28" descr="A screenshot of a cell phone&#10;&#10;Description automatically generated">
            <a:hlinkClick r:id="rId14"/>
            <a:extLst>
              <a:ext uri="{FF2B5EF4-FFF2-40B4-BE49-F238E27FC236}">
                <a16:creationId xmlns:a16="http://schemas.microsoft.com/office/drawing/2014/main" id="{499E91A9-E7C9-4D09-934E-F492775F9CF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476110" y="3275575"/>
            <a:ext cx="1287625" cy="1015034"/>
          </a:xfrm>
          <a:prstGeom prst="rect">
            <a:avLst/>
          </a:prstGeom>
          <a:ln w="38100">
            <a:solidFill>
              <a:srgbClr val="7030A0"/>
            </a:solidFill>
          </a:ln>
          <a:effectLst>
            <a:outerShdw blurRad="50800" dist="38100" dir="2700000" algn="tl" rotWithShape="0">
              <a:prstClr val="black">
                <a:alpha val="40000"/>
              </a:prstClr>
            </a:outerShdw>
          </a:effectLst>
        </p:spPr>
      </p:pic>
      <p:pic>
        <p:nvPicPr>
          <p:cNvPr id="33" name="Picture 32" descr="A screenshot of a cell phone&#10;&#10;Description automatically generated">
            <a:extLst>
              <a:ext uri="{FF2B5EF4-FFF2-40B4-BE49-F238E27FC236}">
                <a16:creationId xmlns:a16="http://schemas.microsoft.com/office/drawing/2014/main" id="{3927DF5C-4438-4A0E-AC91-F40DEFD7F5B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914771" y="3258069"/>
            <a:ext cx="1314453" cy="1015034"/>
          </a:xfrm>
          <a:prstGeom prst="rect">
            <a:avLst/>
          </a:prstGeom>
          <a:ln w="38100">
            <a:solidFill>
              <a:srgbClr val="7030A0"/>
            </a:solidFill>
          </a:ln>
          <a:effectLst>
            <a:outerShdw blurRad="50800" dist="38100" dir="2700000" algn="tl" rotWithShape="0">
              <a:prstClr val="black">
                <a:alpha val="40000"/>
              </a:prstClr>
            </a:outerShdw>
          </a:effectLst>
        </p:spPr>
      </p:pic>
      <p:pic>
        <p:nvPicPr>
          <p:cNvPr id="35" name="Picture 34" descr="A screenshot of text&#10;&#10;Description automatically generated">
            <a:hlinkClick r:id="rId18"/>
            <a:extLst>
              <a:ext uri="{FF2B5EF4-FFF2-40B4-BE49-F238E27FC236}">
                <a16:creationId xmlns:a16="http://schemas.microsoft.com/office/drawing/2014/main" id="{ABDEAECE-81CC-4900-B3B7-DF71920E85D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393677" y="3511451"/>
            <a:ext cx="2708792" cy="2031593"/>
          </a:xfrm>
          <a:prstGeom prst="rect">
            <a:avLst/>
          </a:prstGeom>
          <a:ln w="38100">
            <a:solidFill>
              <a:srgbClr val="7030A0"/>
            </a:solidFill>
          </a:ln>
          <a:effectLst>
            <a:outerShdw blurRad="50800" dist="38100" dir="2700000" algn="tl" rotWithShape="0">
              <a:prstClr val="black">
                <a:alpha val="40000"/>
              </a:prstClr>
            </a:outerShdw>
          </a:effectLst>
        </p:spPr>
      </p:pic>
      <p:sp>
        <p:nvSpPr>
          <p:cNvPr id="36" name="TextBox 35">
            <a:extLst>
              <a:ext uri="{FF2B5EF4-FFF2-40B4-BE49-F238E27FC236}">
                <a16:creationId xmlns:a16="http://schemas.microsoft.com/office/drawing/2014/main" id="{24B144A7-EF27-4837-80B8-80F0DA0C92D1}"/>
              </a:ext>
            </a:extLst>
          </p:cNvPr>
          <p:cNvSpPr txBox="1"/>
          <p:nvPr/>
        </p:nvSpPr>
        <p:spPr>
          <a:xfrm>
            <a:off x="5393677" y="5756609"/>
            <a:ext cx="2708792" cy="58477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18"/>
              </a:rPr>
              <a:t>Literature exam practice packs with ANSWERS</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7" name="Picture 36">
            <a:extLst>
              <a:ext uri="{FF2B5EF4-FFF2-40B4-BE49-F238E27FC236}">
                <a16:creationId xmlns:a16="http://schemas.microsoft.com/office/drawing/2014/main" id="{4B5891E4-B2AE-404D-9A4E-425E67C946C6}"/>
              </a:ext>
            </a:extLst>
          </p:cNvPr>
          <p:cNvPicPr>
            <a:picLocks noChangeAspect="1"/>
          </p:cNvPicPr>
          <p:nvPr/>
        </p:nvPicPr>
        <p:blipFill>
          <a:blip r:embed="rId20"/>
          <a:stretch>
            <a:fillRect/>
          </a:stretch>
        </p:blipFill>
        <p:spPr>
          <a:xfrm>
            <a:off x="950184" y="5118611"/>
            <a:ext cx="3936861" cy="1275996"/>
          </a:xfrm>
          <a:prstGeom prst="rect">
            <a:avLst/>
          </a:prstGeom>
        </p:spPr>
      </p:pic>
    </p:spTree>
    <p:extLst>
      <p:ext uri="{BB962C8B-B14F-4D97-AF65-F5344CB8AC3E}">
        <p14:creationId xmlns:p14="http://schemas.microsoft.com/office/powerpoint/2010/main" val="4289854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FB8DAE74-7B5F-482F-9919-271748312338}"/>
              </a:ext>
            </a:extLst>
          </p:cNvPr>
          <p:cNvSpPr txBox="1"/>
          <p:nvPr/>
        </p:nvSpPr>
        <p:spPr>
          <a:xfrm>
            <a:off x="5572912" y="184061"/>
            <a:ext cx="3456264" cy="5875647"/>
          </a:xfrm>
          <a:prstGeom prst="rect">
            <a:avLst/>
          </a:prstGeom>
          <a:gradFill>
            <a:gsLst>
              <a:gs pos="0">
                <a:srgbClr val="4472C4">
                  <a:lumMod val="5000"/>
                  <a:lumOff val="95000"/>
                </a:srgbClr>
              </a:gs>
              <a:gs pos="76000">
                <a:sysClr val="window" lastClr="FFFFFF"/>
              </a:gs>
              <a:gs pos="100000">
                <a:srgbClr val="4472C4">
                  <a:lumMod val="45000"/>
                  <a:lumOff val="55000"/>
                </a:srgbClr>
              </a:gs>
              <a:gs pos="31000">
                <a:srgbClr val="FFC000">
                  <a:lumMod val="20000"/>
                  <a:lumOff val="80000"/>
                </a:srgbClr>
              </a:gs>
            </a:gsLst>
            <a:lin ang="5400000" scaled="1"/>
          </a:gradFill>
          <a:effectLst>
            <a:reflection stA="99000" endPos="0" dist="50800" dir="5400000" sy="-100000" algn="bl" rotWithShape="0"/>
          </a:effectLst>
        </p:spPr>
        <p:txBody>
          <a:bodyPr>
            <a:spAutoFit/>
          </a:bodyPr>
          <a:lstStyle/>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1625" b="1" i="0" u="none" strike="noStrike" kern="0" cap="none" spc="0" normalizeH="0" baseline="0" noProof="0" dirty="0">
              <a:ln>
                <a:noFill/>
              </a:ln>
              <a:solidFill>
                <a:srgbClr val="7030A0"/>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1625"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1625"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1625"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1625" b="1" i="0" u="none" strike="noStrike" kern="0" cap="none" spc="0" normalizeH="0" baseline="0" noProof="0" dirty="0">
              <a:ln>
                <a:noFill/>
              </a:ln>
              <a:solidFill>
                <a:srgbClr val="7030A0"/>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1625" b="1" i="0" u="none" strike="noStrike" kern="0" cap="none" spc="0" normalizeH="0" baseline="0" noProof="0" dirty="0">
              <a:ln>
                <a:noFill/>
              </a:ln>
              <a:solidFill>
                <a:srgbClr val="7030A0"/>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1625" b="1" i="0" u="none" strike="noStrike" kern="0" cap="none" spc="0" normalizeH="0" baseline="0" noProof="0" dirty="0">
              <a:ln>
                <a:noFill/>
              </a:ln>
              <a:solidFill>
                <a:srgbClr val="7030A0"/>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625" b="1" i="0" u="none" strike="noStrike" kern="0" cap="none" spc="0" normalizeH="0" baseline="0" noProof="0" dirty="0">
                <a:ln>
                  <a:noFill/>
                </a:ln>
                <a:solidFill>
                  <a:srgbClr val="000000"/>
                </a:solidFill>
                <a:effectLst/>
                <a:uLnTx/>
                <a:uFillTx/>
                <a:latin typeface="Comic Sans MS" panose="030F0702030302020204" pitchFamily="66" charset="0"/>
                <a:ea typeface="+mn-ea"/>
                <a:cs typeface="Arial"/>
              </a:rPr>
              <a:t>One of the most popular authors on TES!</a:t>
            </a:r>
            <a:endParaRPr kumimoji="0" lang="en-GB" sz="1828"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305" b="1" i="0" u="none" strike="noStrike" kern="0" cap="none" spc="0" normalizeH="0" baseline="0" noProof="0" dirty="0">
              <a:ln>
                <a:noFill/>
              </a:ln>
              <a:solidFill>
                <a:srgbClr val="7030A0"/>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828" b="1" i="0" u="none" strike="noStrike" kern="0" cap="none" spc="0" normalizeH="0" baseline="0" noProof="0" dirty="0">
                <a:ln>
                  <a:noFill/>
                </a:ln>
                <a:solidFill>
                  <a:srgbClr val="7030A0"/>
                </a:solidFill>
                <a:effectLst/>
                <a:uLnTx/>
                <a:uFillTx/>
                <a:latin typeface="Comic Sans MS" panose="030F0702030302020204" pitchFamily="66" charset="0"/>
                <a:ea typeface="+mn-ea"/>
                <a:cs typeface="Arial"/>
              </a:rPr>
              <a:t>Email:</a:t>
            </a: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828" b="0" i="0" u="none" strike="noStrike" kern="0" cap="none" spc="0" normalizeH="0" baseline="0" noProof="0" dirty="0">
                <a:ln>
                  <a:noFill/>
                </a:ln>
                <a:solidFill>
                  <a:srgbClr val="0070C0"/>
                </a:solidFill>
                <a:effectLst/>
                <a:uLnTx/>
                <a:uFillTx/>
                <a:latin typeface="Comic Sans MS" panose="030F0702030302020204" pitchFamily="66" charset="0"/>
                <a:ea typeface="+mn-ea"/>
                <a:cs typeface="Arial"/>
                <a:hlinkClick r:id="rId3"/>
              </a:rPr>
              <a:t>info@englishgcse.co.uk</a:t>
            </a:r>
            <a:r>
              <a:rPr kumimoji="0" lang="en-GB" sz="1828" b="0" i="0" u="none" strike="noStrike" kern="0" cap="none" spc="0" normalizeH="0" baseline="0" noProof="0" dirty="0">
                <a:ln>
                  <a:noFill/>
                </a:ln>
                <a:solidFill>
                  <a:srgbClr val="0070C0"/>
                </a:solidFill>
                <a:effectLst/>
                <a:uLnTx/>
                <a:uFillTx/>
                <a:latin typeface="Comic Sans MS" panose="030F0702030302020204" pitchFamily="66" charset="0"/>
                <a:ea typeface="+mn-ea"/>
                <a:cs typeface="Arial"/>
              </a:rPr>
              <a:t> </a:t>
            </a: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914"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828" b="1" i="0" u="none" strike="noStrike" kern="0" cap="none" spc="0" normalizeH="0" baseline="0" noProof="0" dirty="0">
                <a:ln>
                  <a:noFill/>
                </a:ln>
                <a:solidFill>
                  <a:srgbClr val="7030A0"/>
                </a:solidFill>
                <a:effectLst/>
                <a:uLnTx/>
                <a:uFillTx/>
                <a:latin typeface="Comic Sans MS" panose="030F0702030302020204" pitchFamily="66" charset="0"/>
                <a:ea typeface="+mn-ea"/>
                <a:cs typeface="Arial"/>
              </a:rPr>
              <a:t>Website:</a:t>
            </a: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828" b="0" i="0" u="none" strike="noStrike" kern="0" cap="none" spc="0" normalizeH="0" baseline="0" noProof="0" dirty="0">
                <a:ln>
                  <a:noFill/>
                </a:ln>
                <a:solidFill>
                  <a:srgbClr val="0070C0"/>
                </a:solidFill>
                <a:effectLst/>
                <a:uLnTx/>
                <a:uFillTx/>
                <a:latin typeface="Comic Sans MS" panose="030F0702030302020204" pitchFamily="66" charset="0"/>
                <a:ea typeface="+mn-ea"/>
                <a:cs typeface="Arial"/>
                <a:hlinkClick r:id="rId4"/>
              </a:rPr>
              <a:t>www.englishgcse.co.uk</a:t>
            </a:r>
            <a:endParaRPr kumimoji="0" lang="en-GB" sz="1828" b="0" i="0" u="none" strike="noStrike" kern="0" cap="none" spc="0" normalizeH="0" baseline="0" noProof="0" dirty="0">
              <a:ln>
                <a:noFill/>
              </a:ln>
              <a:solidFill>
                <a:srgbClr val="0070C0"/>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1625" b="0" i="1" u="none" strike="noStrike" kern="0" cap="none" spc="0" normalizeH="0" baseline="0" noProof="0" dirty="0">
              <a:ln>
                <a:noFill/>
              </a:ln>
              <a:solidFill>
                <a:srgbClr val="FFC000">
                  <a:lumMod val="75000"/>
                </a:srgbClr>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219" b="0" i="1" u="none" strike="noStrike" kern="0" cap="none" spc="0" normalizeH="0" baseline="0" noProof="0" dirty="0">
                <a:ln>
                  <a:noFill/>
                </a:ln>
                <a:solidFill>
                  <a:srgbClr val="FFC000">
                    <a:lumMod val="75000"/>
                  </a:srgbClr>
                </a:solidFill>
                <a:effectLst/>
                <a:uLnTx/>
                <a:uFillTx/>
                <a:latin typeface="Comic Sans MS" panose="030F0702030302020204" pitchFamily="66" charset="0"/>
                <a:ea typeface="+mn-ea"/>
                <a:cs typeface="Arial"/>
              </a:rPr>
              <a:t>This product, or any part of it, is not to be distributed, or resold under any circumstances, including through any websites, groups or organisations, without written permission from the author. Group and whole school licenses are available at the publisher’s request.</a:t>
            </a:r>
            <a:endParaRPr kumimoji="0" lang="en-GB" sz="1625" b="0" i="1" u="none" strike="noStrike" kern="0" cap="none" spc="0" normalizeH="0" baseline="0" noProof="0" dirty="0">
              <a:ln>
                <a:noFill/>
              </a:ln>
              <a:solidFill>
                <a:srgbClr val="FFC000">
                  <a:lumMod val="75000"/>
                </a:srgbClr>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422"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rPr>
              <a:t>Thanks for choosing EC Resources</a:t>
            </a:r>
            <a:endParaRPr kumimoji="0" lang="en-GB" sz="1422"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sym typeface="Wingdings" panose="05000000000000000000" pitchFamily="2" charset="2"/>
            </a:endParaRP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422"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sym typeface="Wingdings" panose="05000000000000000000" pitchFamily="2" charset="2"/>
              </a:rPr>
              <a:t>©EC Publishing Ltd </a:t>
            </a:r>
            <a:fld id="{B913ABA3-B6F6-4D9B-B3C9-F14ABCBB1AF8}" type="datetime6">
              <a:rPr kumimoji="0" lang="en-GB" sz="1422" b="0" i="0" u="none" strike="noStrike" kern="0" cap="none" spc="0" normalizeH="0" baseline="0" noProof="0">
                <a:ln>
                  <a:noFill/>
                </a:ln>
                <a:solidFill>
                  <a:prstClr val="black"/>
                </a:solidFill>
                <a:effectLst/>
                <a:uLnTx/>
                <a:uFillTx/>
                <a:latin typeface="Comic Sans MS" panose="030F0702030302020204" pitchFamily="66" charset="0"/>
                <a:ea typeface="+mn-ea"/>
                <a:cs typeface="Arial"/>
                <a:sym typeface="Wingdings" panose="05000000000000000000" pitchFamily="2" charset="2"/>
              </a:rPr>
              <a:pPr marL="0" marR="0" lvl="0" indent="0" algn="l" defTabSz="464287" rtl="0" eaLnBrk="1" fontAlgn="auto" latinLnBrk="0" hangingPunct="1">
                <a:lnSpc>
                  <a:spcPct val="100000"/>
                </a:lnSpc>
                <a:spcBef>
                  <a:spcPts val="0"/>
                </a:spcBef>
                <a:spcAft>
                  <a:spcPts val="0"/>
                </a:spcAft>
                <a:buClrTx/>
                <a:buSzTx/>
                <a:buFontTx/>
                <a:buNone/>
                <a:tabLst/>
                <a:defRPr/>
              </a:pPr>
              <a:t>August 19</a:t>
            </a:fld>
            <a:endParaRPr kumimoji="0" lang="en-GB" sz="1422"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sym typeface="Wingdings" panose="05000000000000000000" pitchFamily="2" charset="2"/>
            </a:endParaRP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422"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sym typeface="Wingdings" panose="05000000000000000000" pitchFamily="2" charset="2"/>
              </a:rPr>
              <a:t>©Lead Practitioner English </a:t>
            </a:r>
            <a:fld id="{14C4F949-6515-4832-BC0E-9AFC9A124209}" type="datetime6">
              <a:rPr kumimoji="0" lang="en-GB" sz="1422" b="0" i="0" u="none" strike="noStrike" kern="0" cap="none" spc="0" normalizeH="0" baseline="0" noProof="0" smtClean="0">
                <a:ln>
                  <a:noFill/>
                </a:ln>
                <a:solidFill>
                  <a:prstClr val="black"/>
                </a:solidFill>
                <a:effectLst/>
                <a:uLnTx/>
                <a:uFillTx/>
                <a:latin typeface="Comic Sans MS" panose="030F0702030302020204" pitchFamily="66" charset="0"/>
                <a:ea typeface="+mn-ea"/>
                <a:cs typeface="Arial"/>
                <a:sym typeface="Wingdings" panose="05000000000000000000" pitchFamily="2" charset="2"/>
              </a:rPr>
              <a:pPr marL="0" marR="0" lvl="0" indent="0" algn="l" defTabSz="464287" rtl="0" eaLnBrk="1" fontAlgn="auto" latinLnBrk="0" hangingPunct="1">
                <a:lnSpc>
                  <a:spcPct val="100000"/>
                </a:lnSpc>
                <a:spcBef>
                  <a:spcPts val="0"/>
                </a:spcBef>
                <a:spcAft>
                  <a:spcPts val="0"/>
                </a:spcAft>
                <a:buClrTx/>
                <a:buSzTx/>
                <a:buFontTx/>
                <a:buNone/>
                <a:tabLst/>
                <a:defRPr/>
              </a:pPr>
              <a:t>August 19</a:t>
            </a:fld>
            <a:endParaRPr kumimoji="0" lang="en-GB" sz="1422"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sym typeface="Wingdings" panose="05000000000000000000" pitchFamily="2" charset="2"/>
            </a:endParaRPr>
          </a:p>
        </p:txBody>
      </p:sp>
      <p:sp>
        <p:nvSpPr>
          <p:cNvPr id="27" name="TextBox 26">
            <a:extLst>
              <a:ext uri="{FF2B5EF4-FFF2-40B4-BE49-F238E27FC236}">
                <a16:creationId xmlns:a16="http://schemas.microsoft.com/office/drawing/2014/main" id="{899B8F09-99D0-42A6-862C-8ABC93D07F0C}"/>
              </a:ext>
            </a:extLst>
          </p:cNvPr>
          <p:cNvSpPr txBox="1"/>
          <p:nvPr/>
        </p:nvSpPr>
        <p:spPr>
          <a:xfrm>
            <a:off x="280511" y="4336629"/>
            <a:ext cx="1026927" cy="379425"/>
          </a:xfrm>
          <a:prstGeom prst="rect">
            <a:avLst/>
          </a:prstGeom>
          <a:noFill/>
        </p:spPr>
        <p:txBody>
          <a:bodyPr>
            <a:spAutoFit/>
          </a:bodyPr>
          <a:lstStyle/>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828"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hlinkClick r:id="rId5"/>
              </a:rPr>
              <a:t>English</a:t>
            </a:r>
            <a:endParaRPr kumimoji="0" lang="en-GB" sz="1828"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endParaRPr>
          </a:p>
        </p:txBody>
      </p:sp>
      <p:sp>
        <p:nvSpPr>
          <p:cNvPr id="28" name="Rectangle 27">
            <a:extLst>
              <a:ext uri="{FF2B5EF4-FFF2-40B4-BE49-F238E27FC236}">
                <a16:creationId xmlns:a16="http://schemas.microsoft.com/office/drawing/2014/main" id="{E07795B6-2C0E-4CFD-89C9-89F72A191FB5}"/>
              </a:ext>
            </a:extLst>
          </p:cNvPr>
          <p:cNvSpPr/>
          <p:nvPr/>
        </p:nvSpPr>
        <p:spPr>
          <a:xfrm>
            <a:off x="-8280" y="2199611"/>
            <a:ext cx="5527591" cy="1045876"/>
          </a:xfrm>
          <a:prstGeom prst="rect">
            <a:avLst/>
          </a:prstGeom>
          <a:solidFill>
            <a:sysClr val="window" lastClr="FF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
                <a:rot lat="0" lon="0" rev="15600000"/>
              </a:lightRig>
            </a:scene3d>
            <a:sp3d extrusionH="57150" prstMaterial="softEdge">
              <a:bevelT w="25400" h="38100"/>
            </a:sp3d>
          </a:bodyPr>
          <a:lstStyle/>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2031" b="1" i="0" u="none" strike="noStrike" kern="0" cap="none" spc="0" normalizeH="0" baseline="0" noProof="0" dirty="0">
                <a:ln/>
                <a:solidFill>
                  <a:srgbClr val="FF0000"/>
                </a:solidFill>
                <a:effectLst>
                  <a:outerShdw blurRad="38100" dist="38100" dir="2700000" algn="tl">
                    <a:srgbClr val="000000">
                      <a:alpha val="43137"/>
                    </a:srgbClr>
                  </a:outerShdw>
                </a:effectLst>
                <a:uLnTx/>
                <a:uFillTx/>
                <a:latin typeface="Comic Sans MS" panose="030F0702030302020204" pitchFamily="66" charset="0"/>
                <a:ea typeface="+mn-ea"/>
                <a:cs typeface="Arial"/>
              </a:rPr>
              <a:t>Check out our website for offers and freebies. </a:t>
            </a:r>
            <a:r>
              <a:rPr kumimoji="0" lang="en-GB" sz="2031" b="1" i="0" u="none" strike="noStrike" kern="0" cap="none" spc="0" normalizeH="0" baseline="0" noProof="0" dirty="0">
                <a:ln/>
                <a:solidFill>
                  <a:srgbClr val="FF0000"/>
                </a:solidFill>
                <a:effectLst>
                  <a:outerShdw blurRad="38100" dist="38100" dir="2700000" algn="tl">
                    <a:srgbClr val="000000">
                      <a:alpha val="43137"/>
                    </a:srgbClr>
                  </a:outerShdw>
                </a:effectLst>
                <a:uLnTx/>
                <a:uFillTx/>
                <a:latin typeface="Comic Sans MS" panose="030F0702030302020204" pitchFamily="66" charset="0"/>
                <a:ea typeface="+mn-ea"/>
                <a:cs typeface="Arial"/>
                <a:hlinkClick r:id="rId4"/>
              </a:rPr>
              <a:t>Right click here, </a:t>
            </a:r>
            <a:r>
              <a:rPr kumimoji="0" lang="en-GB" sz="2031" b="1" i="0" u="none" strike="noStrike" kern="0" cap="none" spc="0" normalizeH="0" baseline="0" noProof="0" dirty="0">
                <a:ln/>
                <a:solidFill>
                  <a:srgbClr val="FF0000"/>
                </a:solidFill>
                <a:effectLst>
                  <a:outerShdw blurRad="38100" dist="38100" dir="2700000" algn="tl">
                    <a:srgbClr val="000000">
                      <a:alpha val="43137"/>
                    </a:srgbClr>
                  </a:outerShdw>
                </a:effectLst>
                <a:uLnTx/>
                <a:uFillTx/>
                <a:latin typeface="Comic Sans MS" panose="030F0702030302020204" pitchFamily="66" charset="0"/>
                <a:ea typeface="+mn-ea"/>
                <a:cs typeface="Arial"/>
              </a:rPr>
              <a:t>follow the link.</a:t>
            </a:r>
            <a:endParaRPr kumimoji="0" lang="en-US" sz="2843" b="1" i="0" u="none" strike="noStrike" kern="0" cap="none" spc="0" normalizeH="0" baseline="0" noProof="0" dirty="0">
              <a:ln/>
              <a:solidFill>
                <a:srgbClr val="FF0000"/>
              </a:solidFill>
              <a:effectLst>
                <a:outerShdw blurRad="38100" dist="38100" dir="2700000" algn="tl">
                  <a:srgbClr val="000000">
                    <a:alpha val="43137"/>
                  </a:srgbClr>
                </a:outerShdw>
              </a:effectLst>
              <a:uLnTx/>
              <a:uFillTx/>
              <a:latin typeface="Calibri" panose="020F0502020204030204"/>
              <a:ea typeface="+mn-ea"/>
              <a:cs typeface="Arial"/>
            </a:endParaRPr>
          </a:p>
        </p:txBody>
      </p:sp>
      <p:pic>
        <p:nvPicPr>
          <p:cNvPr id="29" name="Picture 28" descr="A close up of a sign&#10;&#10;Description generated with very high confidence">
            <a:extLst>
              <a:ext uri="{FF2B5EF4-FFF2-40B4-BE49-F238E27FC236}">
                <a16:creationId xmlns:a16="http://schemas.microsoft.com/office/drawing/2014/main" id="{A15DAA64-F78F-45A9-802D-A1B00EDD7D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06432" y="184063"/>
            <a:ext cx="2236125" cy="179138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0" name="Picture 29">
            <a:hlinkClick r:id="rId7"/>
            <a:extLst>
              <a:ext uri="{FF2B5EF4-FFF2-40B4-BE49-F238E27FC236}">
                <a16:creationId xmlns:a16="http://schemas.microsoft.com/office/drawing/2014/main" id="{AA5441A5-26F7-41F6-AB24-F7AA4141CE1E}"/>
              </a:ext>
            </a:extLst>
          </p:cNvPr>
          <p:cNvPicPr>
            <a:picLocks noChangeAspect="1"/>
          </p:cNvPicPr>
          <p:nvPr/>
        </p:nvPicPr>
        <p:blipFill>
          <a:blip r:embed="rId8"/>
          <a:stretch>
            <a:fillRect/>
          </a:stretch>
        </p:blipFill>
        <p:spPr>
          <a:xfrm>
            <a:off x="6765145" y="6125666"/>
            <a:ext cx="695513" cy="69551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1" name="Picture 30">
            <a:hlinkClick r:id="rId9"/>
            <a:extLst>
              <a:ext uri="{FF2B5EF4-FFF2-40B4-BE49-F238E27FC236}">
                <a16:creationId xmlns:a16="http://schemas.microsoft.com/office/drawing/2014/main" id="{CAE2758C-57A1-4450-A77E-1F6F7D8867F0}"/>
              </a:ext>
            </a:extLst>
          </p:cNvPr>
          <p:cNvPicPr>
            <a:picLocks noChangeAspect="1"/>
          </p:cNvPicPr>
          <p:nvPr/>
        </p:nvPicPr>
        <p:blipFill>
          <a:blip r:embed="rId10"/>
          <a:stretch>
            <a:fillRect/>
          </a:stretch>
        </p:blipFill>
        <p:spPr>
          <a:xfrm>
            <a:off x="7549136" y="6125664"/>
            <a:ext cx="695513" cy="69551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2" name="Picture 31">
            <a:hlinkClick r:id="rId11"/>
            <a:extLst>
              <a:ext uri="{FF2B5EF4-FFF2-40B4-BE49-F238E27FC236}">
                <a16:creationId xmlns:a16="http://schemas.microsoft.com/office/drawing/2014/main" id="{483EF416-2BC6-4087-A2A0-A1C7C5E5694B}"/>
              </a:ext>
            </a:extLst>
          </p:cNvPr>
          <p:cNvPicPr>
            <a:picLocks noChangeAspect="1"/>
          </p:cNvPicPr>
          <p:nvPr/>
        </p:nvPicPr>
        <p:blipFill>
          <a:blip r:embed="rId12"/>
          <a:stretch>
            <a:fillRect/>
          </a:stretch>
        </p:blipFill>
        <p:spPr>
          <a:xfrm>
            <a:off x="8322478" y="6140904"/>
            <a:ext cx="706697" cy="7162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3" name="Picture 32" descr="A close up of a sign&#10;&#10;Description generated with very high confidence">
            <a:extLst>
              <a:ext uri="{FF2B5EF4-FFF2-40B4-BE49-F238E27FC236}">
                <a16:creationId xmlns:a16="http://schemas.microsoft.com/office/drawing/2014/main" id="{5DB1955B-BBCF-4E34-B810-6FC644BD2F4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40752" y="184061"/>
            <a:ext cx="1174633" cy="85617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6" name="Picture 35" descr="A yellow sign with black text&#10;&#10;Description generated with high confidence">
            <a:extLst>
              <a:ext uri="{FF2B5EF4-FFF2-40B4-BE49-F238E27FC236}">
                <a16:creationId xmlns:a16="http://schemas.microsoft.com/office/drawing/2014/main" id="{34E4B185-7FE4-4C4A-A946-548AC18C2FA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941197" y="1148173"/>
            <a:ext cx="1173743" cy="82727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7" name="TextBox 36">
            <a:extLst>
              <a:ext uri="{FF2B5EF4-FFF2-40B4-BE49-F238E27FC236}">
                <a16:creationId xmlns:a16="http://schemas.microsoft.com/office/drawing/2014/main" id="{81E9EF31-D6A3-450D-A07D-99DA3E1A3D6D}"/>
              </a:ext>
            </a:extLst>
          </p:cNvPr>
          <p:cNvSpPr txBox="1"/>
          <p:nvPr/>
        </p:nvSpPr>
        <p:spPr>
          <a:xfrm>
            <a:off x="2377892" y="4365648"/>
            <a:ext cx="901180" cy="379425"/>
          </a:xfrm>
          <a:prstGeom prst="rect">
            <a:avLst/>
          </a:prstGeom>
          <a:noFill/>
        </p:spPr>
        <p:txBody>
          <a:bodyPr>
            <a:spAutoFit/>
          </a:bodyPr>
          <a:lstStyle/>
          <a:p>
            <a:pPr marL="0" marR="0" lvl="0" indent="0" algn="l" defTabSz="464287" rtl="0" eaLnBrk="1" fontAlgn="auto" latinLnBrk="0" hangingPunct="1">
              <a:lnSpc>
                <a:spcPct val="100000"/>
              </a:lnSpc>
              <a:spcBef>
                <a:spcPts val="0"/>
              </a:spcBef>
              <a:spcAft>
                <a:spcPts val="0"/>
              </a:spcAft>
              <a:buClrTx/>
              <a:buSzTx/>
              <a:buFontTx/>
              <a:buNone/>
              <a:tabLst/>
              <a:defRPr/>
            </a:pPr>
            <a:r>
              <a:rPr kumimoji="0" lang="en-US" sz="1828"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hlinkClick r:id="rId15"/>
              </a:rPr>
              <a:t>PSHE</a:t>
            </a:r>
            <a:endParaRPr kumimoji="0" lang="en-US" sz="1828" b="0" i="0" u="none" strike="noStrike" kern="1200" cap="none" spc="0" normalizeH="0" baseline="0" noProof="0" dirty="0">
              <a:ln>
                <a:noFill/>
              </a:ln>
              <a:solidFill>
                <a:prstClr val="black"/>
              </a:solidFill>
              <a:effectLst/>
              <a:uLnTx/>
              <a:uFillTx/>
              <a:latin typeface="Calibri" panose="020F0502020204030204"/>
              <a:ea typeface="+mn-ea"/>
              <a:cs typeface="Arial"/>
            </a:endParaRPr>
          </a:p>
        </p:txBody>
      </p:sp>
      <p:sp>
        <p:nvSpPr>
          <p:cNvPr id="38" name="Rectangle 37">
            <a:extLst>
              <a:ext uri="{FF2B5EF4-FFF2-40B4-BE49-F238E27FC236}">
                <a16:creationId xmlns:a16="http://schemas.microsoft.com/office/drawing/2014/main" id="{EDF2C656-CF7E-4DA1-A585-74E2F0685444}"/>
              </a:ext>
            </a:extLst>
          </p:cNvPr>
          <p:cNvSpPr/>
          <p:nvPr/>
        </p:nvSpPr>
        <p:spPr>
          <a:xfrm>
            <a:off x="104789" y="5979390"/>
            <a:ext cx="1507341" cy="379425"/>
          </a:xfrm>
          <a:prstGeom prst="rect">
            <a:avLst/>
          </a:prstGeom>
        </p:spPr>
        <p:txBody>
          <a:bodyPr>
            <a:spAutoFit/>
          </a:bodyPr>
          <a:lstStyle/>
          <a:p>
            <a:pPr marL="0" marR="0" lvl="0" indent="0" algn="l" defTabSz="464287" rtl="0" eaLnBrk="1" fontAlgn="auto" latinLnBrk="0" hangingPunct="1">
              <a:lnSpc>
                <a:spcPct val="100000"/>
              </a:lnSpc>
              <a:spcBef>
                <a:spcPts val="0"/>
              </a:spcBef>
              <a:spcAft>
                <a:spcPts val="0"/>
              </a:spcAft>
              <a:buClrTx/>
              <a:buSzTx/>
              <a:buFontTx/>
              <a:buNone/>
              <a:tabLst/>
              <a:defRPr/>
            </a:pPr>
            <a:r>
              <a:rPr kumimoji="0" lang="en-US" sz="1828"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hlinkClick r:id="rId16"/>
              </a:rPr>
              <a:t>Citizenship</a:t>
            </a:r>
            <a:r>
              <a:rPr kumimoji="0" lang="en-US" sz="1828"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rPr>
              <a:t>    </a:t>
            </a:r>
          </a:p>
        </p:txBody>
      </p:sp>
      <p:sp>
        <p:nvSpPr>
          <p:cNvPr id="39" name="Rectangle 38">
            <a:extLst>
              <a:ext uri="{FF2B5EF4-FFF2-40B4-BE49-F238E27FC236}">
                <a16:creationId xmlns:a16="http://schemas.microsoft.com/office/drawing/2014/main" id="{6BD791A3-90F9-474F-B59E-8FBE1B836DAE}"/>
              </a:ext>
            </a:extLst>
          </p:cNvPr>
          <p:cNvSpPr/>
          <p:nvPr/>
        </p:nvSpPr>
        <p:spPr>
          <a:xfrm>
            <a:off x="4067405" y="4336629"/>
            <a:ext cx="1035653" cy="379425"/>
          </a:xfrm>
          <a:prstGeom prst="rect">
            <a:avLst/>
          </a:prstGeom>
        </p:spPr>
        <p:txBody>
          <a:bodyPr wrap="none">
            <a:spAutoFit/>
          </a:bodyPr>
          <a:lstStyle/>
          <a:p>
            <a:pPr marL="0" marR="0" lvl="0" indent="0" algn="l" defTabSz="464287" rtl="0" eaLnBrk="1" fontAlgn="auto" latinLnBrk="0" hangingPunct="1">
              <a:lnSpc>
                <a:spcPct val="100000"/>
              </a:lnSpc>
              <a:spcBef>
                <a:spcPts val="0"/>
              </a:spcBef>
              <a:spcAft>
                <a:spcPts val="0"/>
              </a:spcAft>
              <a:buClrTx/>
              <a:buSzTx/>
              <a:buFontTx/>
              <a:buNone/>
              <a:tabLst/>
              <a:defRPr/>
            </a:pPr>
            <a:r>
              <a:rPr kumimoji="0" lang="en-US" sz="1828"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hlinkClick r:id="rId17"/>
              </a:rPr>
              <a:t>History</a:t>
            </a:r>
            <a:endParaRPr kumimoji="0" lang="en-US" sz="1828"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endParaRPr>
          </a:p>
        </p:txBody>
      </p:sp>
      <p:sp>
        <p:nvSpPr>
          <p:cNvPr id="40" name="TextBox 39">
            <a:extLst>
              <a:ext uri="{FF2B5EF4-FFF2-40B4-BE49-F238E27FC236}">
                <a16:creationId xmlns:a16="http://schemas.microsoft.com/office/drawing/2014/main" id="{1DC16155-4D98-47AD-A2A8-EF08EC62EF41}"/>
              </a:ext>
            </a:extLst>
          </p:cNvPr>
          <p:cNvSpPr txBox="1"/>
          <p:nvPr/>
        </p:nvSpPr>
        <p:spPr>
          <a:xfrm>
            <a:off x="45140" y="6401768"/>
            <a:ext cx="6632302" cy="379425"/>
          </a:xfrm>
          <a:prstGeom prst="rect">
            <a:avLst/>
          </a:prstGeom>
          <a:noFill/>
        </p:spPr>
        <p:txBody>
          <a:bodyPr>
            <a:spAutoFit/>
          </a:bodyPr>
          <a:lstStyle/>
          <a:p>
            <a:pPr marL="0" marR="0" lvl="0" indent="0" algn="l" defTabSz="464287" rtl="0" eaLnBrk="1" fontAlgn="auto" latinLnBrk="0" hangingPunct="1">
              <a:lnSpc>
                <a:spcPct val="100000"/>
              </a:lnSpc>
              <a:spcBef>
                <a:spcPts val="0"/>
              </a:spcBef>
              <a:spcAft>
                <a:spcPts val="0"/>
              </a:spcAft>
              <a:buClrTx/>
              <a:buSzTx/>
              <a:buFontTx/>
              <a:buNone/>
              <a:tabLst/>
              <a:defRPr/>
            </a:pPr>
            <a:r>
              <a:rPr kumimoji="0" lang="en-US" sz="182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rPr>
              <a:t>Follow us on twitter: </a:t>
            </a:r>
            <a:r>
              <a:rPr kumimoji="0" lang="en-US" sz="182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hlinkClick r:id="rId7"/>
              </a:rPr>
              <a:t>@ec_publishing2 </a:t>
            </a:r>
            <a:r>
              <a:rPr kumimoji="0" lang="en-US" sz="182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rPr>
              <a:t>or </a:t>
            </a:r>
            <a:r>
              <a:rPr kumimoji="0" lang="en-US" sz="1828"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a:hlinkClick r:id="rId18"/>
              </a:rPr>
              <a:t>facebook</a:t>
            </a:r>
            <a:endParaRPr kumimoji="0" lang="en-US" sz="1828"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a:endParaRPr>
          </a:p>
        </p:txBody>
      </p:sp>
      <p:sp>
        <p:nvSpPr>
          <p:cNvPr id="41" name="Rectangle 40">
            <a:extLst>
              <a:ext uri="{FF2B5EF4-FFF2-40B4-BE49-F238E27FC236}">
                <a16:creationId xmlns:a16="http://schemas.microsoft.com/office/drawing/2014/main" id="{ABA2D4FF-ED33-4788-BB2B-76F1A48BED65}"/>
              </a:ext>
            </a:extLst>
          </p:cNvPr>
          <p:cNvSpPr/>
          <p:nvPr/>
        </p:nvSpPr>
        <p:spPr>
          <a:xfrm>
            <a:off x="2484293" y="5997123"/>
            <a:ext cx="488688" cy="379425"/>
          </a:xfrm>
          <a:prstGeom prst="rect">
            <a:avLst/>
          </a:prstGeom>
        </p:spPr>
        <p:txBody>
          <a:bodyPr wrap="none">
            <a:spAutoFit/>
          </a:bodyPr>
          <a:lstStyle/>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828"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a:hlinkClick r:id="rId19"/>
              </a:rPr>
              <a:t>RE</a:t>
            </a:r>
            <a:endParaRPr kumimoji="0" lang="en-GB" sz="1828"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a:endParaRPr>
          </a:p>
        </p:txBody>
      </p:sp>
      <p:sp>
        <p:nvSpPr>
          <p:cNvPr id="42" name="Rectangle 41">
            <a:extLst>
              <a:ext uri="{FF2B5EF4-FFF2-40B4-BE49-F238E27FC236}">
                <a16:creationId xmlns:a16="http://schemas.microsoft.com/office/drawing/2014/main" id="{6E4056FA-C1A6-406F-80FA-E72FA083BA89}"/>
              </a:ext>
            </a:extLst>
          </p:cNvPr>
          <p:cNvSpPr/>
          <p:nvPr/>
        </p:nvSpPr>
        <p:spPr>
          <a:xfrm>
            <a:off x="3699839" y="5984226"/>
            <a:ext cx="1737267" cy="379425"/>
          </a:xfrm>
          <a:prstGeom prst="rect">
            <a:avLst/>
          </a:prstGeom>
        </p:spPr>
        <p:txBody>
          <a:bodyPr wrap="none">
            <a:spAutoFit/>
          </a:bodyPr>
          <a:lstStyle/>
          <a:p>
            <a:pPr marL="0" marR="0" lvl="0" indent="0" algn="l" defTabSz="464287" rtl="0" eaLnBrk="1" fontAlgn="auto" latinLnBrk="0" hangingPunct="1">
              <a:lnSpc>
                <a:spcPct val="100000"/>
              </a:lnSpc>
              <a:spcBef>
                <a:spcPts val="0"/>
              </a:spcBef>
              <a:spcAft>
                <a:spcPts val="0"/>
              </a:spcAft>
              <a:buClrTx/>
              <a:buSzTx/>
              <a:buFontTx/>
              <a:buNone/>
              <a:tabLst/>
              <a:defRPr/>
            </a:pPr>
            <a:r>
              <a:rPr kumimoji="0" lang="en-US" sz="1828"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hlinkClick r:id="rId20"/>
              </a:rPr>
              <a:t>Whole School</a:t>
            </a:r>
            <a:endParaRPr kumimoji="0" lang="en-US" sz="1828" b="0" i="0" u="none" strike="noStrike" kern="1200" cap="none" spc="0" normalizeH="0" baseline="0" noProof="0" dirty="0">
              <a:ln>
                <a:noFill/>
              </a:ln>
              <a:solidFill>
                <a:prstClr val="black"/>
              </a:solidFill>
              <a:effectLst/>
              <a:uLnTx/>
              <a:uFillTx/>
              <a:latin typeface="Calibri" panose="020F0502020204030204"/>
              <a:ea typeface="+mn-ea"/>
              <a:cs typeface="Arial"/>
            </a:endParaRPr>
          </a:p>
        </p:txBody>
      </p:sp>
      <p:pic>
        <p:nvPicPr>
          <p:cNvPr id="43" name="Picture 42" descr="A screenshot of a cell phone&#10;&#10;Description generated with high confidence">
            <a:extLst>
              <a:ext uri="{FF2B5EF4-FFF2-40B4-BE49-F238E27FC236}">
                <a16:creationId xmlns:a16="http://schemas.microsoft.com/office/drawing/2014/main" id="{B1867887-4E55-48D9-BF88-BBAC5144521F}"/>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827197" y="3169447"/>
            <a:ext cx="1462202" cy="1143001"/>
          </a:xfrm>
          <a:prstGeom prst="rect">
            <a:avLst/>
          </a:prstGeom>
          <a:effectLst>
            <a:outerShdw blurRad="50800" dist="38100" dir="2700000" algn="tl" rotWithShape="0">
              <a:prstClr val="black">
                <a:alpha val="40000"/>
              </a:prstClr>
            </a:outerShdw>
          </a:effectLst>
        </p:spPr>
      </p:pic>
      <p:pic>
        <p:nvPicPr>
          <p:cNvPr id="44" name="Picture 43" descr="A screenshot of a person&#10;&#10;Description generated with very high confidence">
            <a:extLst>
              <a:ext uri="{FF2B5EF4-FFF2-40B4-BE49-F238E27FC236}">
                <a16:creationId xmlns:a16="http://schemas.microsoft.com/office/drawing/2014/main" id="{93E2B1AA-8AFD-4152-8B5F-C226E3FB9A77}"/>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978084" y="3169448"/>
            <a:ext cx="1515402" cy="1167182"/>
          </a:xfrm>
          <a:prstGeom prst="rect">
            <a:avLst/>
          </a:prstGeom>
          <a:effectLst>
            <a:outerShdw blurRad="50800" dist="38100" dir="2700000" algn="tl" rotWithShape="0">
              <a:prstClr val="black">
                <a:alpha val="40000"/>
              </a:prstClr>
            </a:outerShdw>
          </a:effectLst>
        </p:spPr>
      </p:pic>
      <p:pic>
        <p:nvPicPr>
          <p:cNvPr id="45" name="Picture 44" descr="A screenshot of a newspaper&#10;&#10;Description generated with high confidence">
            <a:extLst>
              <a:ext uri="{FF2B5EF4-FFF2-40B4-BE49-F238E27FC236}">
                <a16:creationId xmlns:a16="http://schemas.microsoft.com/office/drawing/2014/main" id="{39C5E2A8-BBEF-42C8-B22B-2B12D8594A57}"/>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9975" y="4807371"/>
            <a:ext cx="1515402" cy="1123655"/>
          </a:xfrm>
          <a:prstGeom prst="rect">
            <a:avLst/>
          </a:prstGeom>
          <a:effectLst>
            <a:outerShdw blurRad="50800" dist="38100" dir="2700000" algn="tl" rotWithShape="0">
              <a:prstClr val="black">
                <a:alpha val="40000"/>
              </a:prstClr>
            </a:outerShdw>
          </a:effectLst>
        </p:spPr>
      </p:pic>
      <p:pic>
        <p:nvPicPr>
          <p:cNvPr id="46" name="Picture 45" descr="A person standing in front of a sign&#10;&#10;Description generated with high confidence">
            <a:extLst>
              <a:ext uri="{FF2B5EF4-FFF2-40B4-BE49-F238E27FC236}">
                <a16:creationId xmlns:a16="http://schemas.microsoft.com/office/drawing/2014/main" id="{D3721814-FBD6-4E11-A0D7-EEF666B78DA2}"/>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844930" y="4802536"/>
            <a:ext cx="1462201" cy="1157509"/>
          </a:xfrm>
          <a:prstGeom prst="rect">
            <a:avLst/>
          </a:prstGeom>
          <a:effectLst>
            <a:outerShdw blurRad="50800" dist="38100" dir="2700000" algn="tl" rotWithShape="0">
              <a:prstClr val="black">
                <a:alpha val="40000"/>
              </a:prstClr>
            </a:outerShdw>
          </a:effectLst>
        </p:spPr>
      </p:pic>
      <p:pic>
        <p:nvPicPr>
          <p:cNvPr id="47" name="Picture 46" descr="A screenshot of a social media post&#10;&#10;Description generated with very high confidence">
            <a:extLst>
              <a:ext uri="{FF2B5EF4-FFF2-40B4-BE49-F238E27FC236}">
                <a16:creationId xmlns:a16="http://schemas.microsoft.com/office/drawing/2014/main" id="{BBE8BE28-DE4A-4914-85FD-3C6AFD1C681E}"/>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0279" y="4802535"/>
            <a:ext cx="1586336" cy="1133327"/>
          </a:xfrm>
          <a:prstGeom prst="rect">
            <a:avLst/>
          </a:prstGeom>
          <a:effectLst>
            <a:outerShdw blurRad="50800" dist="38100" dir="2700000" algn="tl" rotWithShape="0">
              <a:prstClr val="black">
                <a:alpha val="40000"/>
              </a:prstClr>
            </a:outerShdw>
          </a:effectLst>
        </p:spPr>
      </p:pic>
      <p:pic>
        <p:nvPicPr>
          <p:cNvPr id="5" name="Picture 4" descr="A close up of a sign&#10;&#10;Description generated with very high confidence">
            <a:hlinkClick r:id="rId26"/>
            <a:extLst>
              <a:ext uri="{FF2B5EF4-FFF2-40B4-BE49-F238E27FC236}">
                <a16:creationId xmlns:a16="http://schemas.microsoft.com/office/drawing/2014/main" id="{A19CE551-0BC9-487F-A9BB-84DE5BD170D6}"/>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688962" y="6125664"/>
            <a:ext cx="987705" cy="694480"/>
          </a:xfrm>
          <a:prstGeom prst="rect">
            <a:avLst/>
          </a:prstGeom>
          <a:effectLst>
            <a:outerShdw blurRad="50800" dist="38100" dir="2700000" algn="tl" rotWithShape="0">
              <a:prstClr val="black">
                <a:alpha val="40000"/>
              </a:prstClr>
            </a:outerShdw>
          </a:effectLst>
        </p:spPr>
      </p:pic>
      <p:pic>
        <p:nvPicPr>
          <p:cNvPr id="2" name="Picture 1">
            <a:hlinkClick r:id="rId5"/>
            <a:extLst>
              <a:ext uri="{FF2B5EF4-FFF2-40B4-BE49-F238E27FC236}">
                <a16:creationId xmlns:a16="http://schemas.microsoft.com/office/drawing/2014/main" id="{5A2F7C7A-8427-4A62-BA48-C47830B3CF6E}"/>
              </a:ext>
            </a:extLst>
          </p:cNvPr>
          <p:cNvPicPr>
            <a:picLocks noChangeAspect="1"/>
          </p:cNvPicPr>
          <p:nvPr/>
        </p:nvPicPr>
        <p:blipFill>
          <a:blip r:embed="rId28"/>
          <a:stretch>
            <a:fillRect/>
          </a:stretch>
        </p:blipFill>
        <p:spPr>
          <a:xfrm>
            <a:off x="74053" y="3171930"/>
            <a:ext cx="1620518" cy="1215389"/>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2A56C419-E70D-4C21-8BC4-E4D801430EDA}"/>
              </a:ext>
            </a:extLst>
          </p:cNvPr>
          <p:cNvPicPr>
            <a:picLocks noChangeAspect="1"/>
          </p:cNvPicPr>
          <p:nvPr/>
        </p:nvPicPr>
        <p:blipFill>
          <a:blip r:embed="rId29"/>
          <a:stretch>
            <a:fillRect/>
          </a:stretch>
        </p:blipFill>
        <p:spPr>
          <a:xfrm>
            <a:off x="55841" y="71268"/>
            <a:ext cx="5511262" cy="178628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EE4DB6-2A76-4CDE-B914-4BA27F61DC06}"/>
              </a:ext>
            </a:extLst>
          </p:cNvPr>
          <p:cNvSpPr/>
          <p:nvPr/>
        </p:nvSpPr>
        <p:spPr>
          <a:xfrm>
            <a:off x="463915" y="905852"/>
            <a:ext cx="1931094" cy="1581150"/>
          </a:xfrm>
          <a:prstGeom prst="rect">
            <a:avLst/>
          </a:prstGeom>
          <a:solidFill>
            <a:schemeClr val="bg1"/>
          </a:solid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Rectangle 5">
            <a:extLst>
              <a:ext uri="{FF2B5EF4-FFF2-40B4-BE49-F238E27FC236}">
                <a16:creationId xmlns:a16="http://schemas.microsoft.com/office/drawing/2014/main" id="{01E1B1D0-D6E4-4232-B393-09CBF07BB775}"/>
              </a:ext>
            </a:extLst>
          </p:cNvPr>
          <p:cNvSpPr/>
          <p:nvPr/>
        </p:nvSpPr>
        <p:spPr>
          <a:xfrm>
            <a:off x="2622542" y="918413"/>
            <a:ext cx="1931094" cy="1581150"/>
          </a:xfrm>
          <a:prstGeom prst="rect">
            <a:avLst/>
          </a:prstGeom>
          <a:solidFill>
            <a:schemeClr val="bg1"/>
          </a:solid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Rectangle 6">
            <a:extLst>
              <a:ext uri="{FF2B5EF4-FFF2-40B4-BE49-F238E27FC236}">
                <a16:creationId xmlns:a16="http://schemas.microsoft.com/office/drawing/2014/main" id="{5C15E89E-A0FF-464B-B7CD-75FA45ADFAFC}"/>
              </a:ext>
            </a:extLst>
          </p:cNvPr>
          <p:cNvSpPr/>
          <p:nvPr/>
        </p:nvSpPr>
        <p:spPr>
          <a:xfrm>
            <a:off x="4761090" y="926530"/>
            <a:ext cx="1931094" cy="1581150"/>
          </a:xfrm>
          <a:prstGeom prst="rect">
            <a:avLst/>
          </a:prstGeom>
          <a:solidFill>
            <a:schemeClr val="bg1"/>
          </a:solid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Rectangle 7">
            <a:extLst>
              <a:ext uri="{FF2B5EF4-FFF2-40B4-BE49-F238E27FC236}">
                <a16:creationId xmlns:a16="http://schemas.microsoft.com/office/drawing/2014/main" id="{86FF202C-CA17-4685-BF95-EA1BC6B9233B}"/>
              </a:ext>
            </a:extLst>
          </p:cNvPr>
          <p:cNvSpPr/>
          <p:nvPr/>
        </p:nvSpPr>
        <p:spPr>
          <a:xfrm>
            <a:off x="6899639" y="926530"/>
            <a:ext cx="1931094" cy="1581150"/>
          </a:xfrm>
          <a:prstGeom prst="rect">
            <a:avLst/>
          </a:prstGeom>
          <a:solidFill>
            <a:schemeClr val="bg1"/>
          </a:solid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2" name="Rectangle 9">
            <a:extLst>
              <a:ext uri="{FF2B5EF4-FFF2-40B4-BE49-F238E27FC236}">
                <a16:creationId xmlns:a16="http://schemas.microsoft.com/office/drawing/2014/main" id="{8100CFE0-B3E5-4C9E-B3CB-B67E672DEC79}"/>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3" name="Rectangle 10">
            <a:extLst>
              <a:ext uri="{FF2B5EF4-FFF2-40B4-BE49-F238E27FC236}">
                <a16:creationId xmlns:a16="http://schemas.microsoft.com/office/drawing/2014/main" id="{18B1AF5E-37AE-4F08-ADE0-824052BCAA02}"/>
              </a:ext>
            </a:extLst>
          </p:cNvPr>
          <p:cNvSpPr>
            <a:spLocks noChangeArrowheads="1"/>
          </p:cNvSpPr>
          <p:nvPr/>
        </p:nvSpPr>
        <p:spPr bwMode="auto">
          <a:xfrm>
            <a:off x="463915" y="258564"/>
            <a:ext cx="8366818" cy="369332"/>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sng" strike="noStrike" cap="none" normalizeH="0" baseline="0" dirty="0">
                <a:ln>
                  <a:noFill/>
                </a:ln>
                <a:solidFill>
                  <a:schemeClr val="tx1"/>
                </a:solidFill>
                <a:effectLst/>
                <a:latin typeface="Verdana" panose="020B0604030504040204" pitchFamily="34" charset="0"/>
                <a:ea typeface="Times New Roman" panose="02020603050405020304" pitchFamily="18" charset="0"/>
              </a:rPr>
              <a:t>Revision Activity: The Plot</a:t>
            </a:r>
            <a:endParaRPr kumimoji="0" lang="en-GB" altLang="en-US" b="0" i="0" u="none" strike="noStrike" cap="none" normalizeH="0" baseline="0" dirty="0">
              <a:ln>
                <a:noFill/>
              </a:ln>
              <a:solidFill>
                <a:schemeClr val="tx1"/>
              </a:solidFill>
              <a:effectLst/>
              <a:latin typeface="Arial" panose="020B0604020202020204" pitchFamily="34" charset="0"/>
            </a:endParaRPr>
          </a:p>
        </p:txBody>
      </p:sp>
      <p:sp>
        <p:nvSpPr>
          <p:cNvPr id="14" name="Rectangle 11">
            <a:extLst>
              <a:ext uri="{FF2B5EF4-FFF2-40B4-BE49-F238E27FC236}">
                <a16:creationId xmlns:a16="http://schemas.microsoft.com/office/drawing/2014/main" id="{2565FD60-0313-435B-ADC1-5D96307F1883}"/>
              </a:ext>
            </a:extLst>
          </p:cNvPr>
          <p:cNvSpPr>
            <a:spLocks noChangeArrowheads="1"/>
          </p:cNvSpPr>
          <p:nvPr/>
        </p:nvSpPr>
        <p:spPr bwMode="auto">
          <a:xfrm>
            <a:off x="462163" y="4492719"/>
            <a:ext cx="8367694" cy="1323439"/>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FF0000"/>
                </a:solidFill>
                <a:effectLst/>
                <a:latin typeface="Verdana" panose="020B0604030504040204" pitchFamily="34" charset="0"/>
                <a:ea typeface="Times New Roman" panose="02020603050405020304" pitchFamily="18" charset="0"/>
              </a:rPr>
              <a:t>Challenge: Choose the eight most important events from the plot and draw them in each of the boxes here.</a:t>
            </a:r>
            <a:endParaRPr kumimoji="0" lang="en-GB"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E36C0A"/>
                </a:solidFill>
                <a:effectLst/>
                <a:latin typeface="Verdana" panose="020B0604030504040204" pitchFamily="34" charset="0"/>
                <a:ea typeface="Times New Roman" panose="02020603050405020304" pitchFamily="18" charset="0"/>
              </a:rPr>
              <a:t>Extra Challenge: Add a quote to each box that fits with each key event.</a:t>
            </a:r>
            <a:endParaRPr kumimoji="0" lang="en-GB"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rgbClr val="00B050"/>
                </a:solidFill>
                <a:effectLst/>
                <a:latin typeface="Verdana" panose="020B0604030504040204" pitchFamily="34" charset="0"/>
                <a:ea typeface="Times New Roman" panose="02020603050405020304" pitchFamily="18" charset="0"/>
              </a:rPr>
              <a:t>Mega Challenge: Why is each of these key events so important in the play? What is the most crucial event that takes place in the play? Why? </a:t>
            </a:r>
            <a:endParaRPr kumimoji="0" lang="en-GB" altLang="en-US" sz="2800" b="0" i="0" u="none" strike="noStrike" cap="none" normalizeH="0" baseline="0" dirty="0">
              <a:ln>
                <a:noFill/>
              </a:ln>
              <a:solidFill>
                <a:schemeClr val="tx1"/>
              </a:solidFill>
              <a:effectLst/>
              <a:latin typeface="Arial" panose="020B0604020202020204" pitchFamily="34" charset="0"/>
            </a:endParaRPr>
          </a:p>
        </p:txBody>
      </p:sp>
      <p:sp>
        <p:nvSpPr>
          <p:cNvPr id="15" name="Rectangle 14">
            <a:extLst>
              <a:ext uri="{FF2B5EF4-FFF2-40B4-BE49-F238E27FC236}">
                <a16:creationId xmlns:a16="http://schemas.microsoft.com/office/drawing/2014/main" id="{49395EE5-D444-4460-8BCB-426E6D3A0AA6}"/>
              </a:ext>
            </a:extLst>
          </p:cNvPr>
          <p:cNvSpPr/>
          <p:nvPr/>
        </p:nvSpPr>
        <p:spPr>
          <a:xfrm>
            <a:off x="463039" y="2676896"/>
            <a:ext cx="1931094" cy="1581150"/>
          </a:xfrm>
          <a:prstGeom prst="rect">
            <a:avLst/>
          </a:prstGeom>
          <a:solidFill>
            <a:schemeClr val="bg1"/>
          </a:solid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6" name="Rectangle 15">
            <a:extLst>
              <a:ext uri="{FF2B5EF4-FFF2-40B4-BE49-F238E27FC236}">
                <a16:creationId xmlns:a16="http://schemas.microsoft.com/office/drawing/2014/main" id="{4DAFB816-3B8B-4D2F-BB4C-0211FAC0BF18}"/>
              </a:ext>
            </a:extLst>
          </p:cNvPr>
          <p:cNvSpPr/>
          <p:nvPr/>
        </p:nvSpPr>
        <p:spPr>
          <a:xfrm>
            <a:off x="2621666" y="2689457"/>
            <a:ext cx="1931094" cy="1581150"/>
          </a:xfrm>
          <a:prstGeom prst="rect">
            <a:avLst/>
          </a:prstGeom>
          <a:solidFill>
            <a:schemeClr val="bg1"/>
          </a:solid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Rectangle 16">
            <a:extLst>
              <a:ext uri="{FF2B5EF4-FFF2-40B4-BE49-F238E27FC236}">
                <a16:creationId xmlns:a16="http://schemas.microsoft.com/office/drawing/2014/main" id="{8D589B74-95A6-4250-9782-439D2BCC7993}"/>
              </a:ext>
            </a:extLst>
          </p:cNvPr>
          <p:cNvSpPr/>
          <p:nvPr/>
        </p:nvSpPr>
        <p:spPr>
          <a:xfrm>
            <a:off x="4760214" y="2697574"/>
            <a:ext cx="1931094" cy="1581150"/>
          </a:xfrm>
          <a:prstGeom prst="rect">
            <a:avLst/>
          </a:prstGeom>
          <a:solidFill>
            <a:schemeClr val="bg1"/>
          </a:solid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8" name="Rectangle 17">
            <a:extLst>
              <a:ext uri="{FF2B5EF4-FFF2-40B4-BE49-F238E27FC236}">
                <a16:creationId xmlns:a16="http://schemas.microsoft.com/office/drawing/2014/main" id="{65D94EBB-E0E8-4E79-8B71-B80A7981285F}"/>
              </a:ext>
            </a:extLst>
          </p:cNvPr>
          <p:cNvSpPr/>
          <p:nvPr/>
        </p:nvSpPr>
        <p:spPr>
          <a:xfrm>
            <a:off x="6898763" y="2697574"/>
            <a:ext cx="1931094" cy="1581150"/>
          </a:xfrm>
          <a:prstGeom prst="rect">
            <a:avLst/>
          </a:prstGeom>
          <a:solidFill>
            <a:schemeClr val="bg1"/>
          </a:solidFill>
          <a:ln w="3810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Tree>
    <p:extLst>
      <p:ext uri="{BB962C8B-B14F-4D97-AF65-F5344CB8AC3E}">
        <p14:creationId xmlns:p14="http://schemas.microsoft.com/office/powerpoint/2010/main" val="16134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D55E17-4E9F-43A7-A81B-23994B0F81F5}"/>
              </a:ext>
            </a:extLst>
          </p:cNvPr>
          <p:cNvSpPr/>
          <p:nvPr/>
        </p:nvSpPr>
        <p:spPr>
          <a:xfrm>
            <a:off x="352423" y="2925412"/>
            <a:ext cx="7820027" cy="267765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lvl="0" defTabSz="914400" eaLnBrk="0" fontAlgn="base" hangingPunct="0">
              <a:spcBef>
                <a:spcPct val="0"/>
              </a:spcBef>
              <a:spcAft>
                <a:spcPct val="0"/>
              </a:spcAft>
            </a:pPr>
            <a:r>
              <a:rPr lang="en-GB" altLang="en-US" sz="2400" dirty="0">
                <a:latin typeface="Verdana" panose="020B0604030504040204" pitchFamily="34" charset="0"/>
                <a:ea typeface="Times New Roman" panose="02020603050405020304" pitchFamily="18" charset="0"/>
              </a:rPr>
              <a:t>Edna’s role in the play is seemingly insignificant, but she is the character that introduces the Inspector to the Birlings and she is the only genuine working class presence in the whole play. Like Eva, Edna is ignored by the other characters for most of the play which is hugely symbolic in itself. </a:t>
            </a:r>
          </a:p>
        </p:txBody>
      </p:sp>
      <p:sp>
        <p:nvSpPr>
          <p:cNvPr id="5" name="Rectangle 4">
            <a:extLst>
              <a:ext uri="{FF2B5EF4-FFF2-40B4-BE49-F238E27FC236}">
                <a16:creationId xmlns:a16="http://schemas.microsoft.com/office/drawing/2014/main" id="{6D7C204B-409F-44EB-A907-36211E667812}"/>
              </a:ext>
            </a:extLst>
          </p:cNvPr>
          <p:cNvSpPr/>
          <p:nvPr/>
        </p:nvSpPr>
        <p:spPr>
          <a:xfrm>
            <a:off x="352423" y="862725"/>
            <a:ext cx="8486775" cy="1920077"/>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a:spAutoFit/>
          </a:bodyPr>
          <a:lstStyle/>
          <a:p>
            <a:pPr>
              <a:lnSpc>
                <a:spcPct val="115000"/>
              </a:lnSpc>
              <a:spcAft>
                <a:spcPts val="1000"/>
              </a:spcAft>
            </a:pPr>
            <a:r>
              <a:rPr lang="en-GB" dirty="0">
                <a:solidFill>
                  <a:srgbClr val="FF0000"/>
                </a:solidFill>
                <a:latin typeface="Verdana" panose="020B0604030504040204" pitchFamily="34" charset="0"/>
                <a:ea typeface="Calibri" panose="020F0502020204030204" pitchFamily="34" charset="0"/>
                <a:cs typeface="Times New Roman" panose="02020603050405020304" pitchFamily="18" charset="0"/>
              </a:rPr>
              <a:t>Challenge: Go through the characters and highlight key information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solidFill>
                  <a:srgbClr val="E36C0A"/>
                </a:solidFill>
                <a:latin typeface="Verdana" panose="020B0604030504040204" pitchFamily="34" charset="0"/>
                <a:ea typeface="Calibri" panose="020F0502020204030204" pitchFamily="34" charset="0"/>
                <a:cs typeface="Times New Roman" panose="02020603050405020304" pitchFamily="18" charset="0"/>
              </a:rPr>
              <a:t>Extra Challenge: Write down five key quotes for each character (with the exception of Edna!)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solidFill>
                  <a:srgbClr val="00B050"/>
                </a:solidFill>
                <a:latin typeface="Verdana" panose="020B0604030504040204" pitchFamily="34" charset="0"/>
                <a:ea typeface="Calibri" panose="020F0502020204030204" pitchFamily="34" charset="0"/>
                <a:cs typeface="Times New Roman" panose="02020603050405020304" pitchFamily="18" charset="0"/>
              </a:rPr>
              <a:t>Mega Challenge: Why did Priestley include each of these characters in his play? What impact does each character have on the audience?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C02ED510-0ED4-4F4C-9608-306B592DAF52}"/>
              </a:ext>
            </a:extLst>
          </p:cNvPr>
          <p:cNvSpPr/>
          <p:nvPr/>
        </p:nvSpPr>
        <p:spPr>
          <a:xfrm>
            <a:off x="352424" y="193685"/>
            <a:ext cx="8486775"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lvl="0" defTabSz="914400" eaLnBrk="0" fontAlgn="base" hangingPunct="0">
              <a:spcBef>
                <a:spcPct val="0"/>
              </a:spcBef>
              <a:spcAft>
                <a:spcPct val="0"/>
              </a:spcAft>
            </a:pPr>
            <a:r>
              <a:rPr lang="en-GB" altLang="en-US" sz="2400" b="1" u="sng" dirty="0">
                <a:latin typeface="Verdana" panose="020B0604030504040204" pitchFamily="34" charset="0"/>
                <a:ea typeface="Times New Roman" panose="02020603050405020304" pitchFamily="18" charset="0"/>
              </a:rPr>
              <a:t>Revision Activity: The Characters</a:t>
            </a:r>
            <a:endParaRPr lang="en-GB" altLang="en-US" sz="2400" dirty="0"/>
          </a:p>
        </p:txBody>
      </p:sp>
      <p:sp>
        <p:nvSpPr>
          <p:cNvPr id="7" name="Rectangle 6">
            <a:extLst>
              <a:ext uri="{FF2B5EF4-FFF2-40B4-BE49-F238E27FC236}">
                <a16:creationId xmlns:a16="http://schemas.microsoft.com/office/drawing/2014/main" id="{7F921572-C9E7-4889-8C44-1A87334B1796}"/>
              </a:ext>
            </a:extLst>
          </p:cNvPr>
          <p:cNvSpPr/>
          <p:nvPr/>
        </p:nvSpPr>
        <p:spPr>
          <a:xfrm rot="5400000">
            <a:off x="7988324" y="3253066"/>
            <a:ext cx="1178528" cy="52322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none">
            <a:spAutoFit/>
          </a:bodyPr>
          <a:lstStyle/>
          <a:p>
            <a:pPr lvl="0" defTabSz="914400" eaLnBrk="0" fontAlgn="base" hangingPunct="0">
              <a:spcBef>
                <a:spcPct val="0"/>
              </a:spcBef>
              <a:spcAft>
                <a:spcPct val="0"/>
              </a:spcAft>
            </a:pPr>
            <a:r>
              <a:rPr lang="en-GB" altLang="en-US" sz="2800" b="1" u="sng" dirty="0">
                <a:latin typeface="Verdana" panose="020B0604030504040204" pitchFamily="34" charset="0"/>
                <a:ea typeface="Times New Roman" panose="02020603050405020304" pitchFamily="18" charset="0"/>
              </a:rPr>
              <a:t>Edna</a:t>
            </a:r>
            <a:endParaRPr lang="en-GB" altLang="en-US" sz="2800" dirty="0"/>
          </a:p>
        </p:txBody>
      </p:sp>
      <p:pic>
        <p:nvPicPr>
          <p:cNvPr id="9" name="Picture 8" descr="A close up of a necklace&#10;&#10;Description automatically generated">
            <a:extLst>
              <a:ext uri="{FF2B5EF4-FFF2-40B4-BE49-F238E27FC236}">
                <a16:creationId xmlns:a16="http://schemas.microsoft.com/office/drawing/2014/main" id="{193DB24E-DEE0-4FEC-9CC7-AF30A5C09E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5725" y="4768392"/>
            <a:ext cx="1266825" cy="2089608"/>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2455647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169F10E-0DB6-412F-ADC9-EF83C5A8D885}"/>
              </a:ext>
            </a:extLst>
          </p:cNvPr>
          <p:cNvSpPr>
            <a:spLocks noChangeArrowheads="1"/>
          </p:cNvSpPr>
          <p:nvPr/>
        </p:nvSpPr>
        <p:spPr bwMode="auto">
          <a:xfrm>
            <a:off x="117788" y="645763"/>
            <a:ext cx="8204945" cy="4247317"/>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Mr Birling is described as “a heavy-looking, rather portentous man in his middle fifties but rather provincial in his speech." He is proud that he has built up his business and made so much money himself. </a:t>
            </a:r>
            <a:endParaRPr kumimoji="0" lang="en-GB" altLang="en-US" sz="1000" b="0" i="0" u="none" strike="noStrike" cap="none" normalizeH="0" baseline="0" dirty="0">
              <a:ln>
                <a:noFill/>
              </a:ln>
              <a:solidFill>
                <a:schemeClr val="tx1"/>
              </a:solidFill>
              <a:effectLst/>
            </a:endParaRPr>
          </a:p>
          <a:p>
            <a:pPr lvl="0" defTabSz="914400" eaLnBrk="0" fontAlgn="base" hangingPunct="0">
              <a:spcBef>
                <a:spcPct val="0"/>
              </a:spcBef>
              <a:spcAft>
                <a:spcPct val="0"/>
              </a:spcAft>
            </a:pPr>
            <a:r>
              <a:rPr lang="en-GB" altLang="en-US" sz="1000" dirty="0">
                <a:latin typeface="Verdana" panose="020B0604030504040204" pitchFamily="34" charset="0"/>
                <a:ea typeface="Times New Roman" panose="02020603050405020304" pitchFamily="18" charset="0"/>
              </a:rPr>
              <a:t>Birling boasts of his achievements to others, particularly Gerald and Eric, explaining how he was once Mayor and is hoping to get a knighthood soon. Plus, he uses his connections as a way of trying to influence the Inspector and protect his family’s reputation. </a:t>
            </a:r>
            <a:endParaRPr lang="en-GB" altLang="en-US" sz="1000" dirty="0"/>
          </a:p>
          <a:p>
            <a:pPr lvl="0" defTabSz="914400" eaLnBrk="0" fontAlgn="base" hangingPunct="0">
              <a:spcBef>
                <a:spcPct val="0"/>
              </a:spcBef>
              <a:spcAft>
                <a:spcPct val="0"/>
              </a:spcAft>
            </a:pPr>
            <a:r>
              <a:rPr lang="en-GB" altLang="en-US" sz="1000" dirty="0">
                <a:latin typeface="Verdana" panose="020B0604030504040204" pitchFamily="34" charset="0"/>
                <a:ea typeface="Times New Roman" panose="02020603050405020304" pitchFamily="18" charset="0"/>
              </a:rPr>
              <a:t>Birling is very pleased his daughter is marrying someone whose family is higher up in society than he is and wants himself and his family to continue to rise up socially. He tells Gerald: "it's exactly the same port your father gets.” Marrying Gerald will also mean Birling and Co potentially merging with Crofts Limited rather than competing as rivals.</a:t>
            </a:r>
            <a:endParaRPr lang="en-GB" altLang="en-US" sz="1000" dirty="0"/>
          </a:p>
          <a:p>
            <a:pPr lvl="0" defTabSz="914400" eaLnBrk="0" fontAlgn="base" hangingPunct="0">
              <a:spcBef>
                <a:spcPct val="0"/>
              </a:spcBef>
              <a:spcAft>
                <a:spcPct val="0"/>
              </a:spcAft>
            </a:pPr>
            <a:r>
              <a:rPr lang="en-GB" altLang="en-US" sz="1000" dirty="0">
                <a:latin typeface="Verdana" panose="020B0604030504040204" pitchFamily="34" charset="0"/>
                <a:ea typeface="Times New Roman" panose="02020603050405020304" pitchFamily="18" charset="0"/>
              </a:rPr>
              <a:t>Birling seems confident that war will not happen and mentions about the Titanic being unsinkable, even though the war takes place just two years after 1912 when the play is set, and the Titanic sinks just a few days after it is set. Priestley shows Birling to be wrong about everything, including his optimism.</a:t>
            </a:r>
            <a:endParaRPr lang="en-GB" altLang="en-US" sz="1000" dirty="0"/>
          </a:p>
          <a:p>
            <a:pPr lvl="0" defTabSz="914400" eaLnBrk="0" fontAlgn="base" hangingPunct="0">
              <a:spcBef>
                <a:spcPct val="0"/>
              </a:spcBef>
              <a:spcAft>
                <a:spcPct val="0"/>
              </a:spcAft>
            </a:pPr>
            <a:r>
              <a:rPr lang="en-GB" altLang="en-US" sz="1000" dirty="0">
                <a:latin typeface="Verdana" panose="020B0604030504040204" pitchFamily="34" charset="0"/>
                <a:ea typeface="Times New Roman" panose="02020603050405020304" pitchFamily="18" charset="0"/>
              </a:rPr>
              <a:t>When the Inspector questions Birling, he never once admits responsibility for Eva Smith’s death and says he paid his workers the ‘usual rate’ – no more or less.</a:t>
            </a:r>
            <a:endParaRPr lang="en-GB" altLang="en-US" sz="1000" dirty="0"/>
          </a:p>
          <a:p>
            <a:pPr lvl="0" defTabSz="914400" eaLnBrk="0" fontAlgn="base" hangingPunct="0">
              <a:spcBef>
                <a:spcPct val="0"/>
              </a:spcBef>
              <a:spcAft>
                <a:spcPct val="0"/>
              </a:spcAft>
            </a:pPr>
            <a:r>
              <a:rPr lang="en-GB" altLang="en-US" sz="1000" dirty="0">
                <a:latin typeface="Verdana" panose="020B0604030504040204" pitchFamily="34" charset="0"/>
                <a:ea typeface="Times New Roman" panose="02020603050405020304" pitchFamily="18" charset="0"/>
              </a:rPr>
              <a:t>Birling is more concerned with maintaining his reputation than taking any kind of responsibility, and is particularly concerned when it is revealed that Mrs Birling was responsible for turning away a pregnant Eva looking for help with the charity she was chairing. (</a:t>
            </a:r>
            <a:r>
              <a:rPr lang="en-GB" altLang="en-US" sz="1000" dirty="0">
                <a:latin typeface="Verdana" panose="020B0604030504040204" pitchFamily="34" charset="0"/>
                <a:ea typeface="Times New Roman" panose="02020603050405020304" pitchFamily="18" charset="0"/>
                <a:cs typeface="Arial" panose="020B0604020202020204" pitchFamily="34" charset="0"/>
              </a:rPr>
              <a:t>“I must say, Sybil, that when this comes out at the inquest, it isn't going to do us much good. The press might easily take it up—“). This, coupled with the fact Eric was stealing money from the company, means Birling is incredibly keen to cover up as much as he can to protect his reputation. </a:t>
            </a:r>
            <a:endParaRPr lang="en-GB" altLang="en-US" sz="1000" dirty="0"/>
          </a:p>
          <a:p>
            <a:pPr lvl="0" defTabSz="914400" eaLnBrk="0" fontAlgn="base" hangingPunct="0">
              <a:spcBef>
                <a:spcPct val="0"/>
              </a:spcBef>
              <a:spcAft>
                <a:spcPct val="0"/>
              </a:spcAft>
            </a:pPr>
            <a:r>
              <a:rPr lang="en-GB" altLang="en-US" sz="1000" dirty="0">
                <a:latin typeface="Verdana" panose="020B0604030504040204" pitchFamily="34" charset="0"/>
                <a:ea typeface="Times New Roman" panose="02020603050405020304" pitchFamily="18" charset="0"/>
                <a:cs typeface="Arial" panose="020B0604020202020204" pitchFamily="34" charset="0"/>
              </a:rPr>
              <a:t>In fact, Birling attempts to bribe the Inspector to hush up the investigation (“Look, Inspector – I'd give thousands – yes, thousands…”) which of course the Inspector refuses. It seems as though Birling may not be getting his precious knighthood after all, and the merger of Birling and Co with Crofts Limited seems unlikely. </a:t>
            </a:r>
            <a:endParaRPr lang="en-GB" altLang="en-US" sz="1000" dirty="0"/>
          </a:p>
          <a:p>
            <a:pPr lvl="0" defTabSz="914400" eaLnBrk="0" fontAlgn="base" hangingPunct="0">
              <a:spcBef>
                <a:spcPct val="0"/>
              </a:spcBef>
              <a:spcAft>
                <a:spcPct val="0"/>
              </a:spcAft>
            </a:pPr>
            <a:r>
              <a:rPr lang="en-GB" altLang="en-US" sz="1000" dirty="0">
                <a:latin typeface="Verdana" panose="020B0604030504040204" pitchFamily="34" charset="0"/>
                <a:ea typeface="Times New Roman" panose="02020603050405020304" pitchFamily="18" charset="0"/>
              </a:rPr>
              <a:t>As soon as the Inspector leaves, Birling works with his wife and Gerald to discredit Goole by claiming he is a fake and that no girl has died at all – it is all a hoax.</a:t>
            </a:r>
            <a:endParaRPr lang="en-GB" altLang="en-US" sz="1000" dirty="0"/>
          </a:p>
          <a:p>
            <a:pPr lvl="0" defTabSz="914400" eaLnBrk="0" fontAlgn="base" hangingPunct="0">
              <a:spcBef>
                <a:spcPct val="0"/>
              </a:spcBef>
              <a:spcAft>
                <a:spcPct val="0"/>
              </a:spcAft>
            </a:pPr>
            <a:r>
              <a:rPr lang="en-GB" altLang="en-US" sz="1000" dirty="0">
                <a:latin typeface="Verdana" panose="020B0604030504040204" pitchFamily="34" charset="0"/>
                <a:ea typeface="Times New Roman" panose="02020603050405020304" pitchFamily="18" charset="0"/>
              </a:rPr>
              <a:t>It seems like Birling might be right, only for a phone call at the end to confirm that a girl had killed herself and a police inspector is coming round to ask the family questions. Imagine how a man like Birling feels at this point. What message was Priestley trying to give to people like Mr Birling?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AC982FD4-1A6B-4523-A2BF-77E48EBF8D35}"/>
              </a:ext>
            </a:extLst>
          </p:cNvPr>
          <p:cNvSpPr/>
          <p:nvPr/>
        </p:nvSpPr>
        <p:spPr>
          <a:xfrm rot="5400000">
            <a:off x="6978653" y="2170102"/>
            <a:ext cx="3571898" cy="52322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lvl="0" defTabSz="914400" eaLnBrk="0" fontAlgn="base" hangingPunct="0">
              <a:spcBef>
                <a:spcPct val="0"/>
              </a:spcBef>
              <a:spcAft>
                <a:spcPct val="0"/>
              </a:spcAft>
            </a:pPr>
            <a:r>
              <a:rPr lang="en-GB" altLang="en-US" sz="2800" b="1" u="sng" dirty="0">
                <a:latin typeface="Verdana" panose="020B0604030504040204" pitchFamily="34" charset="0"/>
                <a:ea typeface="Times New Roman" panose="02020603050405020304" pitchFamily="18" charset="0"/>
              </a:rPr>
              <a:t>Mr Arthur Birling</a:t>
            </a:r>
            <a:endParaRPr lang="en-GB" altLang="en-US" sz="2800" dirty="0"/>
          </a:p>
        </p:txBody>
      </p:sp>
      <p:sp>
        <p:nvSpPr>
          <p:cNvPr id="7" name="Rectangle 6">
            <a:extLst>
              <a:ext uri="{FF2B5EF4-FFF2-40B4-BE49-F238E27FC236}">
                <a16:creationId xmlns:a16="http://schemas.microsoft.com/office/drawing/2014/main" id="{A69277A1-0D6C-4DC3-8220-1830AAE682A4}"/>
              </a:ext>
            </a:extLst>
          </p:cNvPr>
          <p:cNvSpPr/>
          <p:nvPr/>
        </p:nvSpPr>
        <p:spPr>
          <a:xfrm>
            <a:off x="117788" y="5051273"/>
            <a:ext cx="8204945" cy="138499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lvl="0" defTabSz="914400" eaLnBrk="0" fontAlgn="base" hangingPunct="0">
              <a:spcBef>
                <a:spcPct val="0"/>
              </a:spcBef>
              <a:spcAft>
                <a:spcPct val="0"/>
              </a:spcAft>
            </a:pPr>
            <a:r>
              <a:rPr lang="en-GB" altLang="en-US" sz="1400" b="1" u="sng" dirty="0">
                <a:latin typeface="Verdana" panose="020B0604030504040204" pitchFamily="34" charset="0"/>
                <a:ea typeface="Times New Roman" panose="02020603050405020304" pitchFamily="18" charset="0"/>
              </a:rPr>
              <a:t>Why is Mr Birling important?</a:t>
            </a:r>
            <a:endParaRPr lang="en-GB" altLang="en-US" sz="1400" dirty="0"/>
          </a:p>
          <a:p>
            <a:pPr lvl="0" defTabSz="914400" eaLnBrk="0" fontAlgn="base" hangingPunct="0">
              <a:spcBef>
                <a:spcPct val="0"/>
              </a:spcBef>
              <a:spcAft>
                <a:spcPct val="0"/>
              </a:spcAft>
              <a:buFontTx/>
              <a:buChar char="•"/>
            </a:pPr>
            <a:r>
              <a:rPr lang="en-GB" altLang="en-US" sz="1400" dirty="0">
                <a:latin typeface="Verdana" panose="020B0604030504040204" pitchFamily="34" charset="0"/>
                <a:ea typeface="Times New Roman" panose="02020603050405020304" pitchFamily="18" charset="0"/>
              </a:rPr>
              <a:t>He represents middle class men who have made money via capitalism.</a:t>
            </a:r>
            <a:endParaRPr lang="en-GB" altLang="en-US" sz="1400" dirty="0"/>
          </a:p>
          <a:p>
            <a:pPr lvl="0" defTabSz="914400" eaLnBrk="0" fontAlgn="base" hangingPunct="0">
              <a:spcBef>
                <a:spcPct val="0"/>
              </a:spcBef>
              <a:spcAft>
                <a:spcPct val="0"/>
              </a:spcAft>
              <a:buFontTx/>
              <a:buChar char="•"/>
            </a:pPr>
            <a:r>
              <a:rPr lang="en-GB" altLang="en-US" sz="1400" dirty="0">
                <a:latin typeface="Verdana" panose="020B0604030504040204" pitchFamily="34" charset="0"/>
                <a:ea typeface="Times New Roman" panose="02020603050405020304" pitchFamily="18" charset="0"/>
              </a:rPr>
              <a:t>He refuses to accept responsibility for anyone else except himself.</a:t>
            </a:r>
            <a:endParaRPr lang="en-GB" altLang="en-US" sz="1400" dirty="0"/>
          </a:p>
          <a:p>
            <a:pPr lvl="0" defTabSz="914400" eaLnBrk="0" fontAlgn="base" hangingPunct="0">
              <a:spcBef>
                <a:spcPct val="0"/>
              </a:spcBef>
              <a:spcAft>
                <a:spcPct val="0"/>
              </a:spcAft>
              <a:buFontTx/>
              <a:buChar char="•"/>
            </a:pPr>
            <a:r>
              <a:rPr lang="en-GB" altLang="en-US" sz="1400" dirty="0">
                <a:latin typeface="Verdana" panose="020B0604030504040204" pitchFamily="34" charset="0"/>
                <a:ea typeface="Times New Roman" panose="02020603050405020304" pitchFamily="18" charset="0"/>
              </a:rPr>
              <a:t>He represents capitalism and its ideals.</a:t>
            </a:r>
            <a:endParaRPr lang="en-GB" altLang="en-US" sz="1400" dirty="0"/>
          </a:p>
          <a:p>
            <a:pPr lvl="0" defTabSz="914400" eaLnBrk="0" fontAlgn="base" hangingPunct="0">
              <a:spcBef>
                <a:spcPct val="0"/>
              </a:spcBef>
              <a:spcAft>
                <a:spcPct val="0"/>
              </a:spcAft>
              <a:buFontTx/>
              <a:buChar char="•"/>
            </a:pPr>
            <a:r>
              <a:rPr lang="en-GB" altLang="en-US" sz="1400" dirty="0">
                <a:latin typeface="Verdana" panose="020B0604030504040204" pitchFamily="34" charset="0"/>
                <a:ea typeface="Times New Roman" panose="02020603050405020304" pitchFamily="18" charset="0"/>
              </a:rPr>
              <a:t>He also represents an older generation that is less likely to be influenced by ideas of socialism. </a:t>
            </a:r>
            <a:endParaRPr lang="en-GB" altLang="en-US" sz="1400" dirty="0">
              <a:latin typeface="Arial" panose="020B0604020202020204" pitchFamily="34" charset="0"/>
            </a:endParaRPr>
          </a:p>
        </p:txBody>
      </p:sp>
      <p:pic>
        <p:nvPicPr>
          <p:cNvPr id="9" name="Picture 8">
            <a:extLst>
              <a:ext uri="{FF2B5EF4-FFF2-40B4-BE49-F238E27FC236}">
                <a16:creationId xmlns:a16="http://schemas.microsoft.com/office/drawing/2014/main" id="{9EB10E44-9549-4FAF-B078-71A450351C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3359" y="4893080"/>
            <a:ext cx="980641" cy="1434538"/>
          </a:xfrm>
          <a:prstGeom prst="rect">
            <a:avLst/>
          </a:prstGeom>
        </p:spPr>
      </p:pic>
    </p:spTree>
    <p:extLst>
      <p:ext uri="{BB962C8B-B14F-4D97-AF65-F5344CB8AC3E}">
        <p14:creationId xmlns:p14="http://schemas.microsoft.com/office/powerpoint/2010/main" val="1620726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169F10E-0DB6-412F-ADC9-EF83C5A8D885}"/>
              </a:ext>
            </a:extLst>
          </p:cNvPr>
          <p:cNvSpPr>
            <a:spLocks noChangeArrowheads="1"/>
          </p:cNvSpPr>
          <p:nvPr/>
        </p:nvSpPr>
        <p:spPr bwMode="auto">
          <a:xfrm>
            <a:off x="117788" y="645761"/>
            <a:ext cx="8204945" cy="4247317"/>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r>
              <a:rPr lang="en-GB" sz="1200" dirty="0"/>
              <a:t>She is initially describes as being "about fifty, a rather cold woman and her husband's social superior” suggesting Mr Birling may have married her for her social standing.</a:t>
            </a:r>
          </a:p>
          <a:p>
            <a:r>
              <a:rPr lang="en-GB" sz="1200" dirty="0"/>
              <a:t>Mrs Birling is shown throughout the play to be very snobbish – thinking herself better than people from other classes – and having very forthright and sanctimonious views. </a:t>
            </a:r>
          </a:p>
          <a:p>
            <a:r>
              <a:rPr lang="en-GB" sz="1200" dirty="0"/>
              <a:t>She criticises her husband for failing to follow accept social conventions and etiquette (“Arthur, you're not supposed to say such things-“) and is cruel in the way she describes Eva (“girls of that class”). She even refuses to believe that Eva would not accept money from Eric when she knows it is stolen because Eva was working class ("She was giving herself ridiculous airs.")</a:t>
            </a:r>
          </a:p>
          <a:p>
            <a:r>
              <a:rPr lang="en-GB" sz="1200" dirty="0"/>
              <a:t>Mrs Birling sees herself as a powerful figure and tries to use her social standing and power to get rid of the Inspector, but it fails. She also denies recognising Eva from the photo she is seen despite the fact she was the last person in the family to have seen her alive. </a:t>
            </a:r>
          </a:p>
          <a:p>
            <a:r>
              <a:rPr lang="en-GB" sz="1200" dirty="0"/>
              <a:t>She refuses to believe that Eric is a drunkard, that Gerald had an affair and even that Alderman </a:t>
            </a:r>
            <a:r>
              <a:rPr lang="en-GB" sz="1200" dirty="0" err="1"/>
              <a:t>Meggarty</a:t>
            </a:r>
            <a:r>
              <a:rPr lang="en-GB" sz="1200" dirty="0"/>
              <a:t> is anything but a morally perfect person. As chair of her charity, Mrs Birling used her power to ensure Eva received no financial aid despite her being heavily pregnant.</a:t>
            </a:r>
          </a:p>
          <a:p>
            <a:r>
              <a:rPr lang="en-GB" sz="1200" dirty="0"/>
              <a:t>Mrs Birling refuses to take responsibility for Eva or her future baby and instead says the father should take the responsibility – the dramatic irony here being that Sheila and the audience have already worked out that Eric is the father, and thus Mrs Birling has just pinned all the blame on her own son unknowingly.</a:t>
            </a:r>
          </a:p>
          <a:p>
            <a:r>
              <a:rPr lang="en-GB" sz="1200" dirty="0"/>
              <a:t>Like Mr Birling, Sybil Birling always sees Eric and Sheila as children and not as adults and will not change her view on this throughout the whole play.</a:t>
            </a:r>
          </a:p>
          <a:p>
            <a:r>
              <a:rPr lang="en-GB" sz="1200" dirty="0"/>
              <a:t>Moreover, just like Arthur, Sybil tries to find any way out of accepting responsibility for Eva’s death by developing a theory that Goole is a fake and the death a hoax. When it is revealed that Eva has died at the end of the play, Mrs Birling knows her reputation will be damaged, her daughter is no longer marrying an aristocrat and her son is a drunkard who got a young girl pregnant and stole money from the family business.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AC982FD4-1A6B-4523-A2BF-77E48EBF8D35}"/>
              </a:ext>
            </a:extLst>
          </p:cNvPr>
          <p:cNvSpPr/>
          <p:nvPr/>
        </p:nvSpPr>
        <p:spPr>
          <a:xfrm rot="5400000">
            <a:off x="7024382" y="2124974"/>
            <a:ext cx="3480440" cy="52322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800" b="1" i="0" u="sng" strike="noStrike" kern="1200" cap="none" spc="0" normalizeH="0" baseline="0" noProof="0" dirty="0">
                <a:ln>
                  <a:noFill/>
                </a:ln>
                <a:solidFill>
                  <a:prstClr val="black"/>
                </a:solidFill>
                <a:effectLst/>
                <a:uLnTx/>
                <a:uFillTx/>
                <a:latin typeface="Verdana" panose="020B0604030504040204" pitchFamily="34" charset="0"/>
                <a:ea typeface="Times New Roman" panose="02020603050405020304" pitchFamily="18" charset="0"/>
                <a:cs typeface="+mn-cs"/>
              </a:rPr>
              <a:t>Mrs Sybil Birling</a:t>
            </a:r>
            <a:endParaRPr kumimoji="0" lang="en-GB"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A69277A1-0D6C-4DC3-8220-1830AAE682A4}"/>
              </a:ext>
            </a:extLst>
          </p:cNvPr>
          <p:cNvSpPr/>
          <p:nvPr/>
        </p:nvSpPr>
        <p:spPr>
          <a:xfrm>
            <a:off x="117788" y="5051273"/>
            <a:ext cx="8204945" cy="160043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sz="1400" b="1" u="sng" dirty="0"/>
              <a:t>Why is Mrs Birling important?</a:t>
            </a:r>
            <a:endParaRPr lang="en-GB" sz="1400" dirty="0"/>
          </a:p>
          <a:p>
            <a:pPr lvl="0"/>
            <a:r>
              <a:rPr lang="en-GB" sz="1400" dirty="0"/>
              <a:t>She represents many of the upper and middle class attitudes from the time: arrogance, sanctimony, snobbishness and selfishness. </a:t>
            </a:r>
          </a:p>
          <a:p>
            <a:pPr lvl="0"/>
            <a:r>
              <a:rPr lang="en-GB" sz="1400" dirty="0"/>
              <a:t>She is part of the older generation that refuses to change or accept new ideas. She is happy to live in the status quo.</a:t>
            </a:r>
          </a:p>
          <a:p>
            <a:pPr lvl="0"/>
            <a:r>
              <a:rPr lang="en-GB" sz="1400" dirty="0"/>
              <a:t>She uses her influence to hurt other people rather than help them – it is difficult for the audience to do anything but dislike Mrs Birling, as is the case with her husband.</a:t>
            </a:r>
          </a:p>
        </p:txBody>
      </p:sp>
      <p:pic>
        <p:nvPicPr>
          <p:cNvPr id="3" name="Picture 2" descr="A close up of a logo&#10;&#10;Description automatically generated">
            <a:extLst>
              <a:ext uri="{FF2B5EF4-FFF2-40B4-BE49-F238E27FC236}">
                <a16:creationId xmlns:a16="http://schemas.microsoft.com/office/drawing/2014/main" id="{44663A70-2E48-4E2F-8B8A-FDC6D1E78E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1506" y="4893078"/>
            <a:ext cx="1117380" cy="1964922"/>
          </a:xfrm>
          <a:prstGeom prst="rect">
            <a:avLst/>
          </a:prstGeom>
        </p:spPr>
      </p:pic>
    </p:spTree>
    <p:extLst>
      <p:ext uri="{BB962C8B-B14F-4D97-AF65-F5344CB8AC3E}">
        <p14:creationId xmlns:p14="http://schemas.microsoft.com/office/powerpoint/2010/main" val="3660868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169F10E-0DB6-412F-ADC9-EF83C5A8D885}"/>
              </a:ext>
            </a:extLst>
          </p:cNvPr>
          <p:cNvSpPr>
            <a:spLocks noChangeArrowheads="1"/>
          </p:cNvSpPr>
          <p:nvPr/>
        </p:nvSpPr>
        <p:spPr bwMode="auto">
          <a:xfrm>
            <a:off x="117787" y="359235"/>
            <a:ext cx="8204945" cy="481670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spAutoFit/>
          </a:bodyPr>
          <a:lstStyle/>
          <a:p>
            <a:pPr lvl="0"/>
            <a:r>
              <a:rPr lang="en-GB" sz="1200" dirty="0">
                <a:solidFill>
                  <a:prstClr val="black"/>
                </a:solidFill>
              </a:rPr>
              <a:t>Sheila begins the play very much as childlike: "a pretty girl in her early twenties, very pleased with life and rather excited." She is innocent and naïve, living in a world where her biggest concerns are engagement rings and dresses. </a:t>
            </a:r>
          </a:p>
          <a:p>
            <a:pPr lvl="0"/>
            <a:endParaRPr lang="en-GB" sz="1200" dirty="0">
              <a:solidFill>
                <a:prstClr val="black"/>
              </a:solidFill>
            </a:endParaRPr>
          </a:p>
          <a:p>
            <a:pPr lvl="0"/>
            <a:r>
              <a:rPr lang="en-GB" sz="1200" dirty="0">
                <a:solidFill>
                  <a:prstClr val="black"/>
                </a:solidFill>
              </a:rPr>
              <a:t>She is engaged to be married to Gerald Croft, the son of wealthy aristo crats, but suggests she is not entirely happy after mentioning about Gerald not going near her one summer. This implies she has more depth to her than we first think.</a:t>
            </a:r>
          </a:p>
          <a:p>
            <a:pPr lvl="0"/>
            <a:endParaRPr lang="en-GB" sz="1200" dirty="0">
              <a:solidFill>
                <a:prstClr val="black"/>
              </a:solidFill>
            </a:endParaRPr>
          </a:p>
          <a:p>
            <a:pPr lvl="0"/>
            <a:r>
              <a:rPr lang="en-GB" sz="1200" dirty="0">
                <a:solidFill>
                  <a:prstClr val="black"/>
                </a:solidFill>
              </a:rPr>
              <a:t>Unlike her parents, Sheila immediately feels empathy and pity for Eva when she hears her story and takes responsibility for her role in her death when she knows what consequences her actions have had. By getting Eva fired from the Millwards department store, Sheila realises she has forced Eva into a more difficult life. </a:t>
            </a:r>
          </a:p>
          <a:p>
            <a:pPr lvl="0"/>
            <a:endParaRPr lang="en-GB" sz="1200" dirty="0">
              <a:solidFill>
                <a:prstClr val="black"/>
              </a:solidFill>
            </a:endParaRPr>
          </a:p>
          <a:p>
            <a:pPr lvl="0"/>
            <a:r>
              <a:rPr lang="en-GB" sz="1200" dirty="0">
                <a:solidFill>
                  <a:prstClr val="black"/>
                </a:solidFill>
              </a:rPr>
              <a:t>As the play progresses, Sheila appears more understanding and perceptive of those around her: she sees Gerald’s reaction to the name Daisy Renton and explains that the Inspector already knows how all the characters are connected to Eva. </a:t>
            </a:r>
          </a:p>
          <a:p>
            <a:pPr lvl="0"/>
            <a:endParaRPr lang="en-GB" sz="1200" dirty="0">
              <a:solidFill>
                <a:prstClr val="black"/>
              </a:solidFill>
            </a:endParaRPr>
          </a:p>
          <a:p>
            <a:pPr lvl="0"/>
            <a:r>
              <a:rPr lang="en-GB" sz="1200" dirty="0">
                <a:solidFill>
                  <a:prstClr val="black"/>
                </a:solidFill>
              </a:rPr>
              <a:t>She tries to protect her mother later in the play – a brilliant reversal of roles from the beginning – but her mother inevitably and unknowingly denounces her own son. </a:t>
            </a:r>
          </a:p>
          <a:p>
            <a:pPr lvl="0"/>
            <a:endParaRPr lang="en-GB" sz="1200" dirty="0">
              <a:solidFill>
                <a:prstClr val="black"/>
              </a:solidFill>
            </a:endParaRPr>
          </a:p>
          <a:p>
            <a:pPr lvl="0"/>
            <a:r>
              <a:rPr lang="en-GB" sz="1200" dirty="0">
                <a:solidFill>
                  <a:prstClr val="black"/>
                </a:solidFill>
              </a:rPr>
              <a:t>Sheila shows a growing maturity as she explains she is not angry at Gerald but rather respects him more for his honesty as he retells his relationship with Daisy. </a:t>
            </a:r>
          </a:p>
          <a:p>
            <a:pPr lvl="0"/>
            <a:endParaRPr lang="en-GB" sz="1200" dirty="0">
              <a:solidFill>
                <a:prstClr val="black"/>
              </a:solidFill>
            </a:endParaRPr>
          </a:p>
          <a:p>
            <a:pPr lvl="0"/>
            <a:r>
              <a:rPr lang="en-GB" sz="1200" dirty="0">
                <a:solidFill>
                  <a:prstClr val="black"/>
                </a:solidFill>
              </a:rPr>
              <a:t>In the final act of the play, Sheila shows a confrontational side and an anger at her parents for refusing to accept any responsibility for Eva’s death ("pretend that nothing much has happened." “It frightens me the way you talk”). </a:t>
            </a:r>
          </a:p>
          <a:p>
            <a:pPr lvl="0"/>
            <a:endParaRPr lang="en-GB" sz="1200" dirty="0">
              <a:solidFill>
                <a:prstClr val="black"/>
              </a:solidFill>
            </a:endParaRPr>
          </a:p>
          <a:p>
            <a:pPr lvl="0"/>
            <a:r>
              <a:rPr lang="en-GB" sz="1200" dirty="0">
                <a:solidFill>
                  <a:prstClr val="black"/>
                </a:solidFill>
              </a:rPr>
              <a:t>It is clear that Sheila has changed by the end of the play and like her brother Eric is now more socially responsible. She is the kind of younger head that could lead to a changing society, or face the harsh consequences of fire, blood and anguish as the Inspector elucidates.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AC982FD4-1A6B-4523-A2BF-77E48EBF8D35}"/>
              </a:ext>
            </a:extLst>
          </p:cNvPr>
          <p:cNvSpPr/>
          <p:nvPr/>
        </p:nvSpPr>
        <p:spPr>
          <a:xfrm rot="5400000">
            <a:off x="7294486" y="1535679"/>
            <a:ext cx="2876108" cy="52322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en-US" sz="2800" b="1" u="sng" dirty="0">
                <a:solidFill>
                  <a:prstClr val="black"/>
                </a:solidFill>
                <a:latin typeface="Verdana" panose="020B0604030504040204" pitchFamily="34" charset="0"/>
              </a:rPr>
              <a:t>Sheila Birling</a:t>
            </a:r>
            <a:endParaRPr kumimoji="0" lang="en-GB"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A69277A1-0D6C-4DC3-8220-1830AAE682A4}"/>
              </a:ext>
            </a:extLst>
          </p:cNvPr>
          <p:cNvSpPr/>
          <p:nvPr/>
        </p:nvSpPr>
        <p:spPr>
          <a:xfrm>
            <a:off x="117786" y="5298436"/>
            <a:ext cx="8204945" cy="120032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sz="1200" b="1" u="sng" dirty="0"/>
              <a:t>Why is Sheila important?</a:t>
            </a:r>
            <a:endParaRPr lang="en-GB" sz="1200" dirty="0"/>
          </a:p>
          <a:p>
            <a:pPr lvl="0"/>
            <a:r>
              <a:rPr lang="en-GB" sz="1200" dirty="0"/>
              <a:t>She shows how gender roles are clearly defined at the start of the play: she is meant to be the sweet, innocent and naïve girl that gets married.</a:t>
            </a:r>
          </a:p>
          <a:p>
            <a:pPr lvl="0"/>
            <a:r>
              <a:rPr lang="en-GB" sz="1200" dirty="0"/>
              <a:t>As the play progresses, her character changes and she becomes far more determined, confrontational and aware.</a:t>
            </a:r>
          </a:p>
          <a:p>
            <a:pPr lvl="0"/>
            <a:r>
              <a:rPr lang="en-GB" sz="1200" dirty="0"/>
              <a:t>By the end of the play she represents a younger generation that is far more willing to take responsibility for the people around them. </a:t>
            </a:r>
          </a:p>
        </p:txBody>
      </p:sp>
      <p:pic>
        <p:nvPicPr>
          <p:cNvPr id="9" name="Picture 8" descr="A couple of people that are standing in a wedding dress&#10;&#10;Description automatically generated">
            <a:extLst>
              <a:ext uri="{FF2B5EF4-FFF2-40B4-BE49-F238E27FC236}">
                <a16:creationId xmlns:a16="http://schemas.microsoft.com/office/drawing/2014/main" id="{B5F6E3EE-C5DA-454B-ABEF-9A5C9B0AF1A6}"/>
              </a:ext>
            </a:extLst>
          </p:cNvPr>
          <p:cNvPicPr>
            <a:picLocks noChangeAspect="1"/>
          </p:cNvPicPr>
          <p:nvPr/>
        </p:nvPicPr>
        <p:blipFill rotWithShape="1">
          <a:blip r:embed="rId2">
            <a:extLst>
              <a:ext uri="{28A0092B-C50C-407E-A947-70E740481C1C}">
                <a14:useLocalDpi xmlns:a14="http://schemas.microsoft.com/office/drawing/2010/main" val="0"/>
              </a:ext>
            </a:extLst>
          </a:blip>
          <a:srcRect l="55729"/>
          <a:stretch/>
        </p:blipFill>
        <p:spPr>
          <a:xfrm>
            <a:off x="7960959" y="5000624"/>
            <a:ext cx="1364138" cy="20028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07780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169F10E-0DB6-412F-ADC9-EF83C5A8D885}"/>
              </a:ext>
            </a:extLst>
          </p:cNvPr>
          <p:cNvSpPr>
            <a:spLocks noChangeArrowheads="1"/>
          </p:cNvSpPr>
          <p:nvPr/>
        </p:nvSpPr>
        <p:spPr bwMode="auto">
          <a:xfrm>
            <a:off x="117787" y="359235"/>
            <a:ext cx="8204945" cy="415498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spAutoFit/>
          </a:bodyPr>
          <a:lstStyle/>
          <a:p>
            <a:pPr lvl="0"/>
            <a:r>
              <a:rPr lang="en-GB" sz="1200" dirty="0">
                <a:solidFill>
                  <a:prstClr val="black"/>
                </a:solidFill>
              </a:rPr>
              <a:t>At the start of the play, Eric is described as "in his early twenties, not quite at ease, half shy, half assertive." He is an awkward character that doesn’t seem to fit in very well with his family. This awkwardness seems to be explained once we find out that he got an unmarried girl working class girl pregnant and stole money from his parents.</a:t>
            </a:r>
          </a:p>
          <a:p>
            <a:pPr lvl="0"/>
            <a:endParaRPr lang="en-GB" sz="1200" dirty="0">
              <a:solidFill>
                <a:prstClr val="black"/>
              </a:solidFill>
            </a:endParaRPr>
          </a:p>
          <a:p>
            <a:pPr lvl="0"/>
            <a:r>
              <a:rPr lang="en-GB" sz="1200" dirty="0">
                <a:solidFill>
                  <a:prstClr val="black"/>
                </a:solidFill>
              </a:rPr>
              <a:t>Eric is not naïve like his sister and is even willing to briefly challenge his father: “What about war?” It also suggests all is not well in his relationship with his dad.</a:t>
            </a:r>
          </a:p>
          <a:p>
            <a:pPr lvl="0"/>
            <a:endParaRPr lang="en-GB" sz="1200" dirty="0">
              <a:solidFill>
                <a:prstClr val="black"/>
              </a:solidFill>
            </a:endParaRPr>
          </a:p>
          <a:p>
            <a:pPr lvl="0"/>
            <a:r>
              <a:rPr lang="en-GB" sz="1200" dirty="0">
                <a:solidFill>
                  <a:prstClr val="black"/>
                </a:solidFill>
              </a:rPr>
              <a:t>Moreover, it is soon revealed to the characters and the audience that Eric is a drunkard and drinks alcohol heavily, as Gerald explains: "I have gathered that he does drink pretty hard.“</a:t>
            </a:r>
          </a:p>
          <a:p>
            <a:pPr lvl="0"/>
            <a:endParaRPr lang="en-GB" sz="1200" dirty="0">
              <a:solidFill>
                <a:prstClr val="black"/>
              </a:solidFill>
            </a:endParaRPr>
          </a:p>
          <a:p>
            <a:pPr lvl="0"/>
            <a:r>
              <a:rPr lang="en-GB" sz="1200" dirty="0">
                <a:solidFill>
                  <a:prstClr val="black"/>
                </a:solidFill>
              </a:rPr>
              <a:t>Like Sheila, who says that the workers are not cheap labour but rather people, Eric shows empathy for the workers of the factory: “Why shouldn't they try for higher wages? We try for the highest possible prices. And I don't see why she should have been sacked just because she'd a bit more spirit than the others. You said yourself she was a good worker. I'd have let her stay.”</a:t>
            </a:r>
          </a:p>
          <a:p>
            <a:pPr lvl="0"/>
            <a:endParaRPr lang="en-GB" sz="1200" dirty="0">
              <a:solidFill>
                <a:prstClr val="black"/>
              </a:solidFill>
            </a:endParaRPr>
          </a:p>
          <a:p>
            <a:pPr lvl="0"/>
            <a:r>
              <a:rPr lang="en-GB" sz="1200" dirty="0">
                <a:solidFill>
                  <a:prstClr val="black"/>
                </a:solidFill>
              </a:rPr>
              <a:t>Eric’s drinking can likely be equated with his thoughtless actions and the consequences he can now see as a result of what he did. He got a young girl pregnant by violently threatening her, and can see how he has contributed to Eva’s death. </a:t>
            </a:r>
          </a:p>
          <a:p>
            <a:pPr lvl="0"/>
            <a:endParaRPr lang="en-GB" sz="1200" dirty="0">
              <a:solidFill>
                <a:prstClr val="black"/>
              </a:solidFill>
            </a:endParaRPr>
          </a:p>
          <a:p>
            <a:pPr lvl="0"/>
            <a:r>
              <a:rPr lang="en-GB" sz="1200" dirty="0">
                <a:solidFill>
                  <a:prstClr val="black"/>
                </a:solidFill>
              </a:rPr>
              <a:t>Eric, like Sheila, is disgusted by his parents’ reactions as the end of the play, and even tells his father: “I don't give a damn now whether I stay here or not.” Whilst Birling thinks he may be able to protect his reputation, it appears his children have lost any respect they might have had for him.</a:t>
            </a:r>
          </a:p>
          <a:p>
            <a:pPr lvl="0"/>
            <a:endParaRPr lang="en-GB" sz="1200" dirty="0">
              <a:solidFill>
                <a:prstClr val="black"/>
              </a:solidFill>
            </a:endParaRPr>
          </a:p>
          <a:p>
            <a:pPr lvl="0"/>
            <a:r>
              <a:rPr lang="en-GB" sz="1200" dirty="0">
                <a:solidFill>
                  <a:prstClr val="black"/>
                </a:solidFill>
              </a:rPr>
              <a:t>Eric has changed by the end of the play and realises his actions had consequences. He is now aware of his social responsibilities.</a:t>
            </a:r>
            <a:endParaRPr kumimoji="0" lang="en-GB" alt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AC982FD4-1A6B-4523-A2BF-77E48EBF8D35}"/>
              </a:ext>
            </a:extLst>
          </p:cNvPr>
          <p:cNvSpPr/>
          <p:nvPr/>
        </p:nvSpPr>
        <p:spPr>
          <a:xfrm rot="5400000">
            <a:off x="7562711" y="1307571"/>
            <a:ext cx="2396810" cy="52322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800" b="1" i="0" u="sng" strike="noStrike" kern="1200" cap="none" spc="0" normalizeH="0" baseline="0" noProof="0" dirty="0">
                <a:ln>
                  <a:noFill/>
                </a:ln>
                <a:solidFill>
                  <a:prstClr val="black"/>
                </a:solidFill>
                <a:effectLst/>
                <a:uLnTx/>
                <a:uFillTx/>
                <a:latin typeface="Verdana" panose="020B0604030504040204" pitchFamily="34" charset="0"/>
                <a:ea typeface="+mn-ea"/>
                <a:cs typeface="+mn-cs"/>
              </a:rPr>
              <a:t>Eric Birling</a:t>
            </a:r>
            <a:endParaRPr kumimoji="0" lang="en-GB"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A69277A1-0D6C-4DC3-8220-1830AAE682A4}"/>
              </a:ext>
            </a:extLst>
          </p:cNvPr>
          <p:cNvSpPr/>
          <p:nvPr/>
        </p:nvSpPr>
        <p:spPr>
          <a:xfrm>
            <a:off x="117786" y="4662339"/>
            <a:ext cx="8204945" cy="2031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b="1" u="sng" dirty="0"/>
              <a:t>Why is Eric important?</a:t>
            </a:r>
            <a:endParaRPr lang="en-GB" dirty="0"/>
          </a:p>
          <a:p>
            <a:pPr lvl="0"/>
            <a:r>
              <a:rPr lang="en-GB" dirty="0"/>
              <a:t>He represents the younger generation that are more socially responsible than their parents.</a:t>
            </a:r>
          </a:p>
          <a:p>
            <a:pPr lvl="0"/>
            <a:r>
              <a:rPr lang="en-GB" dirty="0"/>
              <a:t>He drinks because he feels guilt about what he did: by violently forcing himself on Eva, he got her pregnant and helped to drive her towards suicide.</a:t>
            </a:r>
          </a:p>
          <a:p>
            <a:pPr lvl="0"/>
            <a:r>
              <a:rPr lang="en-GB" dirty="0"/>
              <a:t>Because he accepts responsibility by the end of the play, the audience come to respect Eric a lot more.</a:t>
            </a:r>
          </a:p>
        </p:txBody>
      </p:sp>
      <p:pic>
        <p:nvPicPr>
          <p:cNvPr id="8" name="Picture 7" descr="A close up of a logo&#10;&#10;Description automatically generated">
            <a:extLst>
              <a:ext uri="{FF2B5EF4-FFF2-40B4-BE49-F238E27FC236}">
                <a16:creationId xmlns:a16="http://schemas.microsoft.com/office/drawing/2014/main" id="{900AFE9B-60B7-43C1-BD0A-D183DEAFD9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2874" y="5454300"/>
            <a:ext cx="911126" cy="1239364"/>
          </a:xfrm>
          <a:prstGeom prst="rect">
            <a:avLst/>
          </a:prstGeom>
        </p:spPr>
      </p:pic>
    </p:spTree>
    <p:extLst>
      <p:ext uri="{BB962C8B-B14F-4D97-AF65-F5344CB8AC3E}">
        <p14:creationId xmlns:p14="http://schemas.microsoft.com/office/powerpoint/2010/main" val="3585521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169F10E-0DB6-412F-ADC9-EF83C5A8D885}"/>
              </a:ext>
            </a:extLst>
          </p:cNvPr>
          <p:cNvSpPr>
            <a:spLocks noChangeArrowheads="1"/>
          </p:cNvSpPr>
          <p:nvPr/>
        </p:nvSpPr>
        <p:spPr bwMode="auto">
          <a:xfrm>
            <a:off x="117787" y="359235"/>
            <a:ext cx="8204945" cy="429348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spAutoFit/>
          </a:bodyPr>
          <a:lstStyle/>
          <a:p>
            <a:pPr lvl="0"/>
            <a:r>
              <a:rPr lang="en-GB" sz="1300" dirty="0">
                <a:solidFill>
                  <a:prstClr val="black"/>
                </a:solidFill>
              </a:rPr>
              <a:t>Gerald Croft works at his father's company, Crofts Limited, a rival to Birling and Co. Although engaged to be married to Sheila at the start of the play, we find out that his parents - Sir George and Lady Croft - are higher up the social hierarchy than the Birlings (Mr Birling and Mrs Birling) and are aristocrats. It is also suggested by Mr Birling that Gerald’s parents do not approve on the marriage to Sheila – they are, after all, not at the engagement party. Gerald is an attractive, popular man of about 30 years old. </a:t>
            </a:r>
          </a:p>
          <a:p>
            <a:pPr lvl="0"/>
            <a:endParaRPr lang="en-GB" sz="1300" dirty="0">
              <a:solidFill>
                <a:prstClr val="black"/>
              </a:solidFill>
            </a:endParaRPr>
          </a:p>
          <a:p>
            <a:pPr lvl="0"/>
            <a:r>
              <a:rPr lang="en-GB" sz="1300" dirty="0">
                <a:solidFill>
                  <a:prstClr val="black"/>
                </a:solidFill>
              </a:rPr>
              <a:t>As the play develops, it is revealed that Gerald had an affair with Eva Smith when she was calling herself Daisy Renton. He met her at the Variety Theatre in town and ‘rescued’ her from Alderman </a:t>
            </a:r>
            <a:r>
              <a:rPr lang="en-GB" sz="1300" dirty="0" err="1">
                <a:solidFill>
                  <a:prstClr val="black"/>
                </a:solidFill>
              </a:rPr>
              <a:t>Meggarty</a:t>
            </a:r>
            <a:r>
              <a:rPr lang="en-GB" sz="1300" dirty="0">
                <a:solidFill>
                  <a:prstClr val="black"/>
                </a:solidFill>
              </a:rPr>
              <a:t> (a well-known and highly respected dignitary) who Gerald describes essentially as a womanizer.</a:t>
            </a:r>
          </a:p>
          <a:p>
            <a:pPr lvl="0"/>
            <a:endParaRPr lang="en-GB" sz="1300" dirty="0">
              <a:solidFill>
                <a:prstClr val="black"/>
              </a:solidFill>
            </a:endParaRPr>
          </a:p>
          <a:p>
            <a:pPr lvl="0"/>
            <a:r>
              <a:rPr lang="en-GB" sz="1300" dirty="0">
                <a:solidFill>
                  <a:prstClr val="black"/>
                </a:solidFill>
              </a:rPr>
              <a:t>Gerald and Daisy enter into a relationship behind Sheila’s back (during the same summer when he wouldn’t go near Sheila, as she reminds him in Act One). Gerald eventually breaks it off and gives Daisy money to keep her going. He tells her he has to go away on business.</a:t>
            </a:r>
          </a:p>
          <a:p>
            <a:pPr lvl="0"/>
            <a:endParaRPr lang="en-GB" sz="1300" dirty="0">
              <a:solidFill>
                <a:prstClr val="black"/>
              </a:solidFill>
            </a:endParaRPr>
          </a:p>
          <a:p>
            <a:pPr lvl="0"/>
            <a:r>
              <a:rPr lang="en-GB" sz="1300" dirty="0">
                <a:solidFill>
                  <a:prstClr val="black"/>
                </a:solidFill>
              </a:rPr>
              <a:t>It is the shock of hearing the name ‘Daisy Renton’ that reveals to Sheila and the Inspector that Gerald knew Eva, and after all is revealed about his relationship with her, Gerald goes outside for fresh air to reflect on his relationship with her. </a:t>
            </a:r>
          </a:p>
          <a:p>
            <a:pPr lvl="0"/>
            <a:r>
              <a:rPr lang="en-GB" sz="1300" dirty="0">
                <a:solidFill>
                  <a:prstClr val="black"/>
                </a:solidFill>
              </a:rPr>
              <a:t>Gerald is older than both Sheila and Eric, but is not as old as Mr and Mrs Birling. He initially takes some responsibility for Eva’s death, but then like Mr and Mrs Birling at the end of the play is all too willing to cover it up and deny that Goole is a real inspector. He seems happy enough at the end when it seems that Mr and Mrs Birling might be right. Gerald is more concerned with protecting his reputation than he is taking </a:t>
            </a:r>
            <a:endParaRPr kumimoji="0" lang="en-GB" alt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AC982FD4-1A6B-4523-A2BF-77E48EBF8D35}"/>
              </a:ext>
            </a:extLst>
          </p:cNvPr>
          <p:cNvSpPr/>
          <p:nvPr/>
        </p:nvSpPr>
        <p:spPr>
          <a:xfrm rot="5400000">
            <a:off x="7448377" y="1413851"/>
            <a:ext cx="2632452" cy="52322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800" b="1" i="0" u="sng" strike="noStrike" kern="1200" cap="none" spc="0" normalizeH="0" baseline="0" noProof="0" dirty="0">
                <a:ln>
                  <a:noFill/>
                </a:ln>
                <a:solidFill>
                  <a:prstClr val="black"/>
                </a:solidFill>
                <a:effectLst/>
                <a:uLnTx/>
                <a:uFillTx/>
                <a:latin typeface="Verdana" panose="020B0604030504040204" pitchFamily="34" charset="0"/>
                <a:ea typeface="+mn-ea"/>
                <a:cs typeface="+mn-cs"/>
              </a:rPr>
              <a:t>Gerald Croft</a:t>
            </a:r>
            <a:endParaRPr kumimoji="0" lang="en-GB"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A69277A1-0D6C-4DC3-8220-1830AAE682A4}"/>
              </a:ext>
            </a:extLst>
          </p:cNvPr>
          <p:cNvSpPr/>
          <p:nvPr/>
        </p:nvSpPr>
        <p:spPr>
          <a:xfrm>
            <a:off x="117786" y="4846499"/>
            <a:ext cx="8204945"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b="1" u="sng" dirty="0"/>
              <a:t>Why is Gerald important?</a:t>
            </a:r>
            <a:endParaRPr lang="en-GB" dirty="0"/>
          </a:p>
          <a:p>
            <a:pPr lvl="0"/>
            <a:r>
              <a:rPr lang="en-GB" dirty="0"/>
              <a:t>He represents the upper classes in the play</a:t>
            </a:r>
          </a:p>
          <a:p>
            <a:pPr lvl="0"/>
            <a:r>
              <a:rPr lang="en-GB" dirty="0"/>
              <a:t>We – the audience – want him to change, after all, he did help Daisy with money, but he doesn’t.</a:t>
            </a:r>
          </a:p>
          <a:p>
            <a:pPr lvl="0"/>
            <a:r>
              <a:rPr lang="en-GB" dirty="0"/>
              <a:t>He represents how the old class system is hard to remove – aristocrats don’t want to lose their power and their status.</a:t>
            </a:r>
          </a:p>
        </p:txBody>
      </p:sp>
      <p:pic>
        <p:nvPicPr>
          <p:cNvPr id="8" name="Picture 7" descr="A close up of a logo&#10;&#10;Description automatically generated">
            <a:extLst>
              <a:ext uri="{FF2B5EF4-FFF2-40B4-BE49-F238E27FC236}">
                <a16:creationId xmlns:a16="http://schemas.microsoft.com/office/drawing/2014/main" id="{7AE1042E-B7CB-4A48-A42E-26907398BD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4620726"/>
            <a:ext cx="1057275" cy="2114550"/>
          </a:xfrm>
          <a:prstGeom prst="rect">
            <a:avLst/>
          </a:prstGeom>
        </p:spPr>
      </p:pic>
    </p:spTree>
    <p:extLst>
      <p:ext uri="{BB962C8B-B14F-4D97-AF65-F5344CB8AC3E}">
        <p14:creationId xmlns:p14="http://schemas.microsoft.com/office/powerpoint/2010/main" val="30954331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TotalTime>
  <Words>8624</Words>
  <Application>Microsoft Office PowerPoint</Application>
  <PresentationFormat>On-screen Show (4:3)</PresentationFormat>
  <Paragraphs>415</Paragraphs>
  <Slides>24</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Adler</vt:lpstr>
      <vt:lpstr>Arial</vt:lpstr>
      <vt:lpstr>Calibri</vt:lpstr>
      <vt:lpstr>Calibri Light</vt:lpstr>
      <vt:lpstr>Comic Sans MS</vt:lpstr>
      <vt:lpstr>Symbol</vt:lpstr>
      <vt:lpstr>Verdana</vt:lpstr>
      <vt:lpstr>Office Theme</vt:lpstr>
      <vt:lpstr>1_Default Design</vt:lpstr>
      <vt:lpstr>An Inspector Calls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quotes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Mark Scheme</vt:lpstr>
      <vt:lpstr>PowerPoint Presentation</vt:lpstr>
      <vt:lpstr>PowerPoint Presentation</vt:lpstr>
      <vt:lpstr>PowerPoint Presentation</vt:lpstr>
      <vt:lpstr>Want to revise English Literature?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Strange Case of  Dr Jekyll and Mr Hyde</dc:title>
  <dc:creator>P Wassell</dc:creator>
  <cp:lastModifiedBy>P Wassell</cp:lastModifiedBy>
  <cp:revision>42</cp:revision>
  <dcterms:created xsi:type="dcterms:W3CDTF">2019-08-07T13:53:24Z</dcterms:created>
  <dcterms:modified xsi:type="dcterms:W3CDTF">2019-08-07T15:41:11Z</dcterms:modified>
</cp:coreProperties>
</file>