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3"/>
  </p:notesMasterIdLst>
  <p:handoutMasterIdLst>
    <p:handoutMasterId r:id="rId14"/>
  </p:handoutMasterIdLst>
  <p:sldIdLst>
    <p:sldId id="447" r:id="rId5"/>
    <p:sldId id="452" r:id="rId6"/>
    <p:sldId id="453" r:id="rId7"/>
    <p:sldId id="454" r:id="rId8"/>
    <p:sldId id="256" r:id="rId9"/>
    <p:sldId id="258" r:id="rId10"/>
    <p:sldId id="466" r:id="rId11"/>
    <p:sldId id="446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hools" id="{28E31E82-0AEA-4EE4-8841-A22F8127DAE2}">
          <p14:sldIdLst>
            <p14:sldId id="447"/>
            <p14:sldId id="452"/>
            <p14:sldId id="453"/>
            <p14:sldId id="454"/>
            <p14:sldId id="256"/>
            <p14:sldId id="258"/>
            <p14:sldId id="466"/>
            <p14:sldId id="4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AF5ED"/>
    <a:srgbClr val="B3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5D959-E395-47CA-A399-99F9C145CA44}" v="1" dt="2023-06-14T08:39: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327"/>
  </p:normalViewPr>
  <p:slideViewPr>
    <p:cSldViewPr snapToGrid="0">
      <p:cViewPr varScale="1">
        <p:scale>
          <a:sx n="67" d="100"/>
          <a:sy n="67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D715D959-E395-47CA-A399-99F9C145CA44}"/>
    <pc:docChg chg="addSld modSld">
      <pc:chgData name="Michael Mitchell" userId="17dd9d3a-9f6b-4a21-b2ca-36059f4b673b" providerId="ADAL" clId="{D715D959-E395-47CA-A399-99F9C145CA44}" dt="2023-06-14T08:39:40" v="0"/>
      <pc:docMkLst>
        <pc:docMk/>
      </pc:docMkLst>
      <pc:sldChg chg="add">
        <pc:chgData name="Michael Mitchell" userId="17dd9d3a-9f6b-4a21-b2ca-36059f4b673b" providerId="ADAL" clId="{D715D959-E395-47CA-A399-99F9C145CA44}" dt="2023-06-14T08:39:40" v="0"/>
        <pc:sldMkLst>
          <pc:docMk/>
          <pc:sldMk cId="239600229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8A2CB-A80D-46B8-B262-A32CC3F3E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27E6D-659D-41FF-9BA4-328A220C9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A151-4774-4F36-B8B3-713B01C7283D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C531A-4C78-4680-96F1-3C895ECE4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29E1-4CDC-40B6-BDFC-A17BF1046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DD1B-46DA-4A61-942F-8DC3240C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D35B-3487-47FA-A9C0-DF2C2BBEC17D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2C6E-8A28-478E-A805-2C2646ABB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3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36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0718c9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0718c9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247dbd66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247dbd666_0_13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spcFirstLastPara="1" wrap="square" lIns="91846" tIns="91846" rIns="91846" bIns="918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0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MY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576762"/>
            <a:ext cx="5529262" cy="79851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511A5E-8476-430F-9E39-112526ECA4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828000"/>
            <a:ext cx="3126888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45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139762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5A44-8B87-40BE-91FB-434208110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738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1947B-5973-4929-8A97-ADE4A5AE3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025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36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3642-53D8-49CA-9EC6-1CAA0AD96C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481138"/>
            <a:ext cx="6931586" cy="3894137"/>
          </a:xfrm>
        </p:spPr>
        <p:txBody>
          <a:bodyPr/>
          <a:lstStyle/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Level 2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6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A47AC10-5979-426F-BF10-71D93547D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6969125" cy="3894137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9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644339-EAEA-499E-B054-83814F422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439D6D-BD9D-4287-B1E6-750246649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88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64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F902FE-8FE5-426B-A7ED-04ECB1133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D9161-315D-E940-9E66-A3A29784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 dirty="0"/>
              <a:t>HEADING ALONG HERE IN</a:t>
            </a:r>
            <a:br>
              <a:rPr lang="en-GB" dirty="0"/>
            </a:br>
            <a:r>
              <a:rPr lang="en-GB" dirty="0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0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41D986C-6DA9-47FC-96D2-35CE3D90A1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11890-C069-7A48-B5D6-2F719FAB2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 dirty="0"/>
              <a:t>HEADING ALONG HERE IN</a:t>
            </a:r>
            <a:br>
              <a:rPr lang="en-GB" dirty="0"/>
            </a:br>
            <a:r>
              <a:rPr lang="en-GB" dirty="0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53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 dirty="0"/>
              <a:t>HEADING ALONG HERE IN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63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5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B8252F-3B04-4B5F-88F7-C6A2E6468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262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38EAEB-49C7-42AA-A19D-645840643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3479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27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635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6350" indent="0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in Arial Regular Italic sentence case 24pt / 1.0 lines.”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29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2DD330A-29FE-4CCB-8A20-2DEA13B34B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9ADE00-24B8-44EB-96CF-7218E3DD491E}"/>
              </a:ext>
            </a:extLst>
          </p:cNvPr>
          <p:cNvGrpSpPr/>
          <p:nvPr userDrawn="1"/>
        </p:nvGrpSpPr>
        <p:grpSpPr>
          <a:xfrm>
            <a:off x="0" y="305079"/>
            <a:ext cx="6394270" cy="5855234"/>
            <a:chOff x="0" y="305079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5079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FCE32CC-3C3E-4CB7-8C4C-2A86A16E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" y="828000"/>
              <a:ext cx="3126888" cy="540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MY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05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in Arial Regular Italic sentence case 24pt / 1.0 lines.”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22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4772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3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1481137"/>
            <a:ext cx="8953153" cy="3894137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2281794-416F-964A-9A75-1F910AFEB1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828000"/>
            <a:ext cx="3126888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02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833884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4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79412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6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635101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B800A38-C694-4207-A669-E15362ACF2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61BEDF-C804-D843-9CE9-C8181DA4B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4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BFB36-2A6E-4667-9ED8-BFCA3254F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D976B0-AB4E-C44D-962B-E19069E7EB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6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362BB2A-7ED2-4CA5-83F8-96B2812F1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4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BD30-5AD6-1646-A44C-5E7A758410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4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BFCE8-4694-4C53-8C52-AEF6BE8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BCBC-D9BA-4B82-9D37-CA6CF04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481138"/>
            <a:ext cx="11291886" cy="469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84B-1239-420E-B9A2-70E2A80A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264" y="6408737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5223-6EA7-4D10-B4F4-F742047E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950" y="64157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178654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62" r:id="rId2"/>
    <p:sldLayoutId id="2147483658" r:id="rId3"/>
    <p:sldLayoutId id="2147483674" r:id="rId4"/>
    <p:sldLayoutId id="2147483675" r:id="rId5"/>
    <p:sldLayoutId id="2147483676" r:id="rId6"/>
    <p:sldLayoutId id="2147483677" r:id="rId7"/>
    <p:sldLayoutId id="2147483728" r:id="rId8"/>
    <p:sldLayoutId id="2147483733" r:id="rId9"/>
    <p:sldLayoutId id="2147483659" r:id="rId10"/>
    <p:sldLayoutId id="2147483682" r:id="rId11"/>
    <p:sldLayoutId id="2147483683" r:id="rId12"/>
    <p:sldLayoutId id="2147483661" r:id="rId13"/>
    <p:sldLayoutId id="2147483749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763" r:id="rId21"/>
    <p:sldLayoutId id="2147483765" r:id="rId22"/>
    <p:sldLayoutId id="214748376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9144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/>
        <a:defRPr sz="1600" b="0" kern="1200" cap="none" baseline="0">
          <a:solidFill>
            <a:srgbClr val="111111"/>
          </a:solidFill>
          <a:latin typeface="+mj-lt"/>
          <a:ea typeface="+mn-ea"/>
          <a:cs typeface="+mn-cs"/>
        </a:defRPr>
      </a:lvl1pPr>
      <a:lvl2pPr marL="313200" indent="-1332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SzPct val="75000"/>
        <a:buFont typeface="System Font Regular"/>
        <a:buChar char="○"/>
        <a:tabLst/>
        <a:defRPr sz="1400" b="0" kern="1200" spc="0">
          <a:solidFill>
            <a:srgbClr val="111111"/>
          </a:solidFill>
          <a:latin typeface="+mj-lt"/>
          <a:ea typeface="+mn-ea"/>
          <a:cs typeface="+mn-cs"/>
        </a:defRPr>
      </a:lvl2pPr>
      <a:lvl3pPr marL="496800" indent="-183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System Font Regular"/>
        <a:buChar char="⁃"/>
        <a:tabLst/>
        <a:defRPr sz="1200" b="0" kern="1200">
          <a:solidFill>
            <a:srgbClr val="111111"/>
          </a:solidFill>
          <a:latin typeface="+mn-lt"/>
          <a:ea typeface="+mn-ea"/>
          <a:cs typeface="+mn-cs"/>
        </a:defRPr>
      </a:lvl3pPr>
      <a:lvl4pPr marL="7200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050" b="0" kern="1200">
          <a:solidFill>
            <a:srgbClr val="111111"/>
          </a:solidFill>
          <a:latin typeface="+mn-lt"/>
          <a:ea typeface="+mn-ea"/>
          <a:cs typeface="+mn-cs"/>
        </a:defRPr>
      </a:lvl4pPr>
      <a:lvl5pPr marL="9324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900" b="0" kern="1200" cap="none" baseline="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3" userDrawn="1">
          <p15:clr>
            <a:srgbClr val="F26B43"/>
          </p15:clr>
        </p15:guide>
        <p15:guide id="4" pos="1050" userDrawn="1">
          <p15:clr>
            <a:srgbClr val="F26B43"/>
          </p15:clr>
        </p15:guide>
        <p15:guide id="5" pos="1186" userDrawn="1">
          <p15:clr>
            <a:srgbClr val="F26B43"/>
          </p15:clr>
        </p15:guide>
        <p15:guide id="6" pos="1951" userDrawn="1">
          <p15:clr>
            <a:srgbClr val="F26B43"/>
          </p15:clr>
        </p15:guide>
        <p15:guide id="7" pos="2098" userDrawn="1">
          <p15:clr>
            <a:srgbClr val="F26B43"/>
          </p15:clr>
        </p15:guide>
        <p15:guide id="8" pos="2858" userDrawn="1">
          <p15:clr>
            <a:srgbClr val="F26B43"/>
          </p15:clr>
        </p15:guide>
        <p15:guide id="9" pos="3006" userDrawn="1">
          <p15:clr>
            <a:srgbClr val="F26B43"/>
          </p15:clr>
        </p15:guide>
        <p15:guide id="10" pos="3766" userDrawn="1">
          <p15:clr>
            <a:srgbClr val="F26B43"/>
          </p15:clr>
        </p15:guide>
        <p15:guide id="11" pos="3913" userDrawn="1">
          <p15:clr>
            <a:srgbClr val="F26B43"/>
          </p15:clr>
        </p15:guide>
        <p15:guide id="12" pos="4673" userDrawn="1">
          <p15:clr>
            <a:srgbClr val="F26B43"/>
          </p15:clr>
        </p15:guide>
        <p15:guide id="13" pos="4821" userDrawn="1">
          <p15:clr>
            <a:srgbClr val="F26B43"/>
          </p15:clr>
        </p15:guide>
        <p15:guide id="14" pos="5581" userDrawn="1">
          <p15:clr>
            <a:srgbClr val="F26B43"/>
          </p15:clr>
        </p15:guide>
        <p15:guide id="15" pos="5728" userDrawn="1">
          <p15:clr>
            <a:srgbClr val="F26B43"/>
          </p15:clr>
        </p15:guide>
        <p15:guide id="16" pos="6488" userDrawn="1">
          <p15:clr>
            <a:srgbClr val="F26B43"/>
          </p15:clr>
        </p15:guide>
        <p15:guide id="17" pos="6636" userDrawn="1">
          <p15:clr>
            <a:srgbClr val="F26B43"/>
          </p15:clr>
        </p15:guide>
        <p15:guide id="18" pos="7396" userDrawn="1">
          <p15:clr>
            <a:srgbClr val="F26B43"/>
          </p15:clr>
        </p15:guide>
        <p15:guide id="19" orient="horz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orient="horz" pos="283" userDrawn="1">
          <p15:clr>
            <a:srgbClr val="F26B43"/>
          </p15:clr>
        </p15:guide>
        <p15:guide id="22" orient="horz" pos="786" userDrawn="1">
          <p15:clr>
            <a:srgbClr val="F26B43"/>
          </p15:clr>
        </p15:guide>
        <p15:guide id="23" orient="horz" pos="933" userDrawn="1">
          <p15:clr>
            <a:srgbClr val="F26B43"/>
          </p15:clr>
        </p15:guide>
        <p15:guide id="24" orient="horz" pos="1436" userDrawn="1">
          <p15:clr>
            <a:srgbClr val="F26B43"/>
          </p15:clr>
        </p15:guide>
        <p15:guide id="25" orient="horz" pos="1583" userDrawn="1">
          <p15:clr>
            <a:srgbClr val="F26B43"/>
          </p15:clr>
        </p15:guide>
        <p15:guide id="26" orient="horz" pos="2086" userDrawn="1">
          <p15:clr>
            <a:srgbClr val="F26B43"/>
          </p15:clr>
        </p15:guide>
        <p15:guide id="27" orient="horz" pos="2233" userDrawn="1">
          <p15:clr>
            <a:srgbClr val="F26B43"/>
          </p15:clr>
        </p15:guide>
        <p15:guide id="28" orient="horz" pos="2736" userDrawn="1">
          <p15:clr>
            <a:srgbClr val="F26B43"/>
          </p15:clr>
        </p15:guide>
        <p15:guide id="29" orient="horz" pos="2883" userDrawn="1">
          <p15:clr>
            <a:srgbClr val="F26B43"/>
          </p15:clr>
        </p15:guide>
        <p15:guide id="30" orient="horz" pos="3386" userDrawn="1">
          <p15:clr>
            <a:srgbClr val="F26B43"/>
          </p15:clr>
        </p15:guide>
        <p15:guide id="31" orient="horz" pos="3533" userDrawn="1">
          <p15:clr>
            <a:srgbClr val="F26B43"/>
          </p15:clr>
        </p15:guide>
        <p15:guide id="32" orient="horz" pos="4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mBHak4W7bFI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84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rgbClr val="FAF5ED"/>
            </a:fgClr>
            <a:bgClr>
              <a:srgbClr val="FAF5ED"/>
            </a:bgClr>
          </a:pattFill>
          <a:ln w="12700">
            <a:miter lim="400000"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3" y="488952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2">
                    <a:lumMod val="50000"/>
                  </a:schemeClr>
                </a:solidFill>
                <a:latin typeface="Balloonist" pitchFamily="2" charset="0"/>
              </a:rPr>
              <a:t>Year 7: Drawing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2" y="5445719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2">
                    <a:lumMod val="50000"/>
                  </a:schemeClr>
                </a:solidFill>
                <a:latin typeface="Balloonist" pitchFamily="2" charset="0"/>
              </a:rPr>
              <a:t>Lesson 3-6: Drawing Texture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3D6503-7557-D040-C4BA-AEA420EE55C3}"/>
              </a:ext>
            </a:extLst>
          </p:cNvPr>
          <p:cNvSpPr txBox="1">
            <a:spLocks/>
          </p:cNvSpPr>
          <p:nvPr/>
        </p:nvSpPr>
        <p:spPr>
          <a:xfrm>
            <a:off x="-108998" y="2503551"/>
            <a:ext cx="12192000" cy="23198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MATERIAL THINGS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722" y="304343"/>
            <a:ext cx="3912554" cy="575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What is successful about this drawing?</a:t>
            </a:r>
            <a:endParaRPr dirty="0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FD16E4E-06F7-7FEE-9736-4D5B8E37492E}"/>
              </a:ext>
            </a:extLst>
          </p:cNvPr>
          <p:cNvSpPr txBox="1"/>
          <p:nvPr/>
        </p:nvSpPr>
        <p:spPr>
          <a:xfrm>
            <a:off x="9715500" y="141467"/>
            <a:ext cx="2362567" cy="617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 dirty="0">
                <a:solidFill>
                  <a:schemeClr val="accent2"/>
                </a:solidFill>
              </a:rPr>
              <a:t>FORMAL ELEMENTS </a:t>
            </a:r>
            <a:endParaRPr sz="2400" b="1" dirty="0">
              <a:solidFill>
                <a:schemeClr val="accent2"/>
              </a:solidFill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TEXTURE 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TONE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LINE</a:t>
            </a: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MOVEMENT?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endParaRPr sz="2400" b="1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rgbClr val="FAF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59" y="288388"/>
            <a:ext cx="5251316" cy="1807305"/>
          </a:xfrm>
        </p:spPr>
        <p:txBody>
          <a:bodyPr>
            <a:normAutofit/>
          </a:bodyPr>
          <a:lstStyle/>
          <a:p>
            <a:r>
              <a:rPr lang="en-US" sz="5400" b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volini" panose="03000502040302020204" pitchFamily="66" charset="0"/>
              </a:rPr>
              <a:t>Learning Intentions</a:t>
            </a:r>
            <a:endParaRPr lang="en-GB" sz="5400" b="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2724150"/>
            <a:ext cx="5098365" cy="38454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i="0" dirty="0">
                <a:solidFill>
                  <a:srgbClr val="371E2D"/>
                </a:solidFill>
                <a:effectLst/>
                <a:latin typeface="Open Sans" panose="020B0606030504020204" pitchFamily="34" charset="0"/>
              </a:rPr>
              <a:t>In this lesson we will learn to draw different textures using different pressures with your pencil to create tone.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59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4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3933" y="164800"/>
            <a:ext cx="11931600" cy="6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7200" b="1" dirty="0">
                <a:solidFill>
                  <a:srgbClr val="FFFFFF"/>
                </a:solidFill>
                <a:highlight>
                  <a:srgbClr val="000000"/>
                </a:highlight>
                <a:latin typeface="Montserrat" panose="00000500000000000000" pitchFamily="2" charset="0"/>
                <a:cs typeface="Mongolian Baiti" panose="03000500000000000000" pitchFamily="66" charset="0"/>
              </a:rPr>
              <a:t>DRAWING - </a:t>
            </a:r>
            <a:r>
              <a:rPr lang="en" sz="7200" b="1" dirty="0">
                <a:solidFill>
                  <a:srgbClr val="FFFFFF"/>
                </a:solidFill>
                <a:highlight>
                  <a:srgbClr val="666666"/>
                </a:highlight>
                <a:latin typeface="Montserrat" panose="00000500000000000000" pitchFamily="2" charset="0"/>
                <a:cs typeface="Mongolian Baiti" panose="03000500000000000000" pitchFamily="66" charset="0"/>
              </a:rPr>
              <a:t>Texture</a:t>
            </a:r>
            <a:endParaRPr sz="7200" b="1" dirty="0">
              <a:solidFill>
                <a:srgbClr val="FFFFFF"/>
              </a:solidFill>
              <a:highlight>
                <a:srgbClr val="D9D9D9"/>
              </a:highlight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B7E2D4BD-87E8-21D2-25DB-9A1BA47880CF}"/>
              </a:ext>
            </a:extLst>
          </p:cNvPr>
          <p:cNvSpPr txBox="1"/>
          <p:nvPr/>
        </p:nvSpPr>
        <p:spPr>
          <a:xfrm>
            <a:off x="10067267" y="141467"/>
            <a:ext cx="20108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 dirty="0">
                <a:solidFill>
                  <a:schemeClr val="accent2"/>
                </a:solidFill>
              </a:rPr>
              <a:t>FORMAL ELEMENTS </a:t>
            </a:r>
            <a:endParaRPr sz="2400" b="1" dirty="0">
              <a:solidFill>
                <a:schemeClr val="accent2"/>
              </a:solidFill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TEXTURE 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TONE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LINE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endParaRPr sz="2400" b="1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rgbClr val="FAF5ED"/>
              </a:solidFill>
            </a:endParaRPr>
          </a:p>
        </p:txBody>
      </p:sp>
      <p:pic>
        <p:nvPicPr>
          <p:cNvPr id="3" name="Online Media 2" title="How To Draw Fabric Folds: Drawing based on Leonardo da Vinci">
            <a:hlinkClick r:id="" action="ppaction://media"/>
            <a:extLst>
              <a:ext uri="{FF2B5EF4-FFF2-40B4-BE49-F238E27FC236}">
                <a16:creationId xmlns:a16="http://schemas.microsoft.com/office/drawing/2014/main" id="{13769264-634F-147A-4A46-42F0D39BB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50" y="1713467"/>
            <a:ext cx="8579891" cy="4847639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237C8ED-6FB5-B23C-0006-4783C63848AA}"/>
              </a:ext>
            </a:extLst>
          </p:cNvPr>
          <p:cNvSpPr txBox="1"/>
          <p:nvPr/>
        </p:nvSpPr>
        <p:spPr>
          <a:xfrm>
            <a:off x="10099801" y="3511400"/>
            <a:ext cx="1978266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</a:rPr>
              <a:t>WATCH THIS SHORT VIDEO TUTORIAL TO GET YOU STARTED</a:t>
            </a:r>
            <a:endParaRPr sz="2400" b="1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rgbClr val="FAF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6467" y="74867"/>
            <a:ext cx="11331158" cy="6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7200" b="1" dirty="0">
                <a:solidFill>
                  <a:srgbClr val="FFFFFF"/>
                </a:solidFill>
                <a:highlight>
                  <a:srgbClr val="000000"/>
                </a:highlight>
                <a:latin typeface="Montserrat" panose="00000500000000000000" pitchFamily="2" charset="0"/>
                <a:cs typeface="Mongolian Baiti" panose="03000500000000000000" pitchFamily="66" charset="0"/>
              </a:rPr>
              <a:t>DRAWING - </a:t>
            </a:r>
            <a:r>
              <a:rPr lang="en" sz="7200" b="1" dirty="0">
                <a:solidFill>
                  <a:srgbClr val="FFFFFF"/>
                </a:solidFill>
                <a:highlight>
                  <a:srgbClr val="666666"/>
                </a:highlight>
                <a:latin typeface="Montserrat" panose="00000500000000000000" pitchFamily="2" charset="0"/>
                <a:cs typeface="Mongolian Baiti" panose="03000500000000000000" pitchFamily="66" charset="0"/>
              </a:rPr>
              <a:t>Texture</a:t>
            </a:r>
            <a:endParaRPr sz="7200" b="1" dirty="0">
              <a:solidFill>
                <a:srgbClr val="FFFFFF"/>
              </a:solidFill>
              <a:highlight>
                <a:srgbClr val="D9D9D9"/>
              </a:highlight>
              <a:latin typeface="Montserrat" panose="00000500000000000000" pitchFamily="2" charset="0"/>
              <a:cs typeface="Mongolian Baiti" panose="03000500000000000000" pitchFamily="66" charset="0"/>
            </a:endParaRPr>
          </a:p>
          <a:p>
            <a:endParaRPr lang="en" sz="2533" b="1" dirty="0">
              <a:highlight>
                <a:srgbClr val="FFFF00"/>
              </a:highlight>
            </a:endParaRPr>
          </a:p>
          <a:p>
            <a:endParaRPr lang="en" sz="2533" b="1" dirty="0">
              <a:highlight>
                <a:srgbClr val="FFFF00"/>
              </a:highlight>
            </a:endParaRPr>
          </a:p>
          <a:p>
            <a:endParaRPr lang="en" sz="2000" dirty="0"/>
          </a:p>
          <a:p>
            <a:r>
              <a:rPr lang="en" sz="2000" dirty="0"/>
              <a:t>Over the next several lessons we are going to produce an A3 observational drawing observing </a:t>
            </a:r>
            <a:r>
              <a:rPr lang="en" sz="2000" b="1" dirty="0">
                <a:solidFill>
                  <a:schemeClr val="accent2"/>
                </a:solidFill>
              </a:rPr>
              <a:t>TEXTURE. </a:t>
            </a:r>
            <a:r>
              <a:rPr lang="en" sz="2000" dirty="0"/>
              <a:t>You will plan out lightly (holding your pencil about half way up the stem) and observe the basic </a:t>
            </a:r>
            <a:r>
              <a:rPr lang="en" sz="2000" b="1" dirty="0">
                <a:solidFill>
                  <a:schemeClr val="accent2"/>
                </a:solidFill>
              </a:rPr>
              <a:t>SHAPES / FORM </a:t>
            </a:r>
            <a:r>
              <a:rPr lang="en" sz="2000" dirty="0"/>
              <a:t>as a very light </a:t>
            </a:r>
            <a:r>
              <a:rPr lang="en" sz="2000" b="1" dirty="0">
                <a:solidFill>
                  <a:schemeClr val="accent2"/>
                </a:solidFill>
              </a:rPr>
              <a:t>LINE</a:t>
            </a:r>
            <a:r>
              <a:rPr lang="en" sz="2000" dirty="0"/>
              <a:t> drawing and then you will add </a:t>
            </a:r>
            <a:r>
              <a:rPr lang="en" sz="2000" b="1" dirty="0">
                <a:solidFill>
                  <a:schemeClr val="accent2"/>
                </a:solidFill>
              </a:rPr>
              <a:t>TONE</a:t>
            </a:r>
            <a:r>
              <a:rPr lang="en" sz="2000" dirty="0"/>
              <a:t>. </a:t>
            </a:r>
          </a:p>
          <a:p>
            <a:endParaRPr lang="en" sz="2000" dirty="0"/>
          </a:p>
          <a:p>
            <a:r>
              <a:rPr lang="en" sz="2000" dirty="0"/>
              <a:t>We will need to prepare quickly so you have enough time to complete your drawing - as always, if you’d like to continue (EXTENSION) at home, to add more to your study or make your drawing a more in depth and better quality piece of work, then please do (this is your choice) but will make a difference to your assessment and progress.</a:t>
            </a:r>
          </a:p>
          <a:p>
            <a:endParaRPr lang="en" sz="2000" b="1" dirty="0"/>
          </a:p>
          <a:p>
            <a:r>
              <a:rPr lang="en" sz="2000" b="1" dirty="0">
                <a:solidFill>
                  <a:srgbClr val="FAF5ED"/>
                </a:solidFill>
                <a:highlight>
                  <a:srgbClr val="111111"/>
                </a:highlight>
              </a:rPr>
              <a:t>REMEMBER TO FILL THE PAGE, DON’T TRY TO SQUEEZE YOUR DRAWING ON TO THE PAPER – LET YOUR VIEWER IMAGINE WHAT IS HAPPENING BEYOND THE PAGE.</a:t>
            </a:r>
            <a:endParaRPr sz="2000" b="1" dirty="0">
              <a:solidFill>
                <a:srgbClr val="FAF5ED"/>
              </a:solidFill>
              <a:highlight>
                <a:srgbClr val="111111"/>
              </a:highlight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B7E2D4BD-87E8-21D2-25DB-9A1BA47880CF}"/>
              </a:ext>
            </a:extLst>
          </p:cNvPr>
          <p:cNvSpPr txBox="1"/>
          <p:nvPr/>
        </p:nvSpPr>
        <p:spPr>
          <a:xfrm>
            <a:off x="10067267" y="141467"/>
            <a:ext cx="20108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 dirty="0">
                <a:solidFill>
                  <a:schemeClr val="accent2"/>
                </a:solidFill>
              </a:rPr>
              <a:t>FORMAL ELEMENTS </a:t>
            </a:r>
            <a:endParaRPr sz="2400" b="1" dirty="0">
              <a:solidFill>
                <a:schemeClr val="accent2"/>
              </a:solidFill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TEXTURE 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TONE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LINE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endParaRPr sz="2400" b="1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rgbClr val="FAF5E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66567" y="133167"/>
            <a:ext cx="120248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>
                <a:solidFill>
                  <a:srgbClr val="FFFFFF"/>
                </a:solidFill>
                <a:highlight>
                  <a:srgbClr val="000000"/>
                </a:highlight>
              </a:rPr>
              <a:t>EXAMPLES OF STUDENTS’ OBSERVATIONAL DRAWINGS OF TEXTURE - OBSERVING MATERIAL</a:t>
            </a:r>
            <a:endParaRPr sz="1733" b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233" y="648991"/>
            <a:ext cx="4496968" cy="599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5499" t="4049" b="19398"/>
          <a:stretch/>
        </p:blipFill>
        <p:spPr>
          <a:xfrm>
            <a:off x="9435700" y="649001"/>
            <a:ext cx="2553099" cy="275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5701" y="3535433"/>
            <a:ext cx="2553099" cy="31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776" y="649000"/>
            <a:ext cx="4496968" cy="599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2" y="5236832"/>
            <a:ext cx="5961304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</a:rPr>
              <a:t>What is successful about your drawing so far? What could you do to improve it?</a:t>
            </a:r>
            <a:endParaRPr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accent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accent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9154" y="185678"/>
            <a:ext cx="4784799" cy="64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463200" y="0"/>
            <a:ext cx="10728800" cy="101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533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HOLISTIC ASSESSMENT MATRIX</a:t>
            </a:r>
            <a:endParaRPr sz="2400" b="1" dirty="0">
              <a:highlight>
                <a:srgbClr val="00FFFF"/>
              </a:highlight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6;p23">
            <a:extLst>
              <a:ext uri="{FF2B5EF4-FFF2-40B4-BE49-F238E27FC236}">
                <a16:creationId xmlns:a16="http://schemas.microsoft.com/office/drawing/2014/main" id="{ED926BA0-2605-446D-36A5-BCCAEB8C97EF}"/>
              </a:ext>
            </a:extLst>
          </p:cNvPr>
          <p:cNvSpPr/>
          <p:nvPr/>
        </p:nvSpPr>
        <p:spPr>
          <a:xfrm>
            <a:off x="0" y="0"/>
            <a:ext cx="146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n" sz="54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KS3 VISUAL ARTS</a:t>
            </a:r>
            <a:endParaRPr sz="1600" dirty="0">
              <a:latin typeface="Montserrat" panose="000005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A8B818-BF38-96ED-E448-6CB7102CFD3E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1225267"/>
          <a:ext cx="10287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517733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7317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41659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34449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03372117"/>
                    </a:ext>
                  </a:extLst>
                </a:gridCol>
              </a:tblGrid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EMERGING + COMPETENT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COMPETENT + CONSISTENT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CONFIDENT, ASSURED + EXCEPTIONAL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90658"/>
                  </a:ext>
                </a:extLst>
              </a:tr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Limited ability to observe and record formal elements</a:t>
                      </a:r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Basic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Emerging competent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Competent and consistent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Exceptional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3658"/>
                  </a:ext>
                </a:extLst>
              </a:tr>
              <a:tr h="4068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4-5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6-7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8-9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48038"/>
                  </a:ext>
                </a:extLst>
              </a:tr>
              <a:tr h="18997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7443"/>
                  </a:ext>
                </a:extLst>
              </a:tr>
              <a:tr h="12204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Partial</a:t>
                      </a:r>
                    </a:p>
                    <a:p>
                      <a:pPr algn="ctr"/>
                      <a:r>
                        <a:rPr lang="en-GB" sz="1200" b="0" dirty="0"/>
                        <a:t>Rushed</a:t>
                      </a:r>
                    </a:p>
                    <a:p>
                      <a:pPr algn="ctr"/>
                      <a:r>
                        <a:rPr lang="en-GB" sz="1200" b="0" dirty="0"/>
                        <a:t>Unrefined</a:t>
                      </a:r>
                    </a:p>
                    <a:p>
                      <a:pPr algn="ctr"/>
                      <a:r>
                        <a:rPr lang="en-GB" sz="1200" b="0" dirty="0"/>
                        <a:t>Inconsistent</a:t>
                      </a:r>
                    </a:p>
                    <a:p>
                      <a:pPr algn="ctr"/>
                      <a:r>
                        <a:rPr lang="en-GB" sz="1200" b="0" dirty="0"/>
                        <a:t>Uneven Observation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Unresolved</a:t>
                      </a:r>
                    </a:p>
                    <a:p>
                      <a:pPr algn="ctr"/>
                      <a:r>
                        <a:rPr lang="en-GB" sz="1200" b="0" dirty="0"/>
                        <a:t>Play safe</a:t>
                      </a:r>
                    </a:p>
                    <a:p>
                      <a:pPr algn="ctr"/>
                      <a:r>
                        <a:rPr lang="en-GB" sz="1200" b="0" dirty="0"/>
                        <a:t>Simplistic</a:t>
                      </a:r>
                    </a:p>
                    <a:p>
                      <a:pPr algn="ctr"/>
                      <a:r>
                        <a:rPr lang="en-GB" sz="1200" b="0" dirty="0"/>
                        <a:t>Straight forward</a:t>
                      </a:r>
                    </a:p>
                    <a:p>
                      <a:pPr algn="ctr"/>
                      <a:r>
                        <a:rPr lang="en-GB" sz="1200" b="0" dirty="0"/>
                        <a:t>Developing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Easy Option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Broadening</a:t>
                      </a:r>
                    </a:p>
                    <a:p>
                      <a:pPr algn="ctr"/>
                      <a:r>
                        <a:rPr lang="en-GB" sz="1200" b="0" dirty="0"/>
                        <a:t>Sufficient</a:t>
                      </a:r>
                    </a:p>
                    <a:p>
                      <a:pPr algn="ctr"/>
                      <a:r>
                        <a:rPr lang="en-GB" sz="1200" b="0" dirty="0"/>
                        <a:t>Shows Understanding</a:t>
                      </a:r>
                    </a:p>
                    <a:p>
                      <a:pPr algn="ctr"/>
                      <a:r>
                        <a:rPr lang="en-GB" sz="1200" b="0" dirty="0"/>
                        <a:t>Relevant</a:t>
                      </a:r>
                    </a:p>
                    <a:p>
                      <a:pPr algn="ctr"/>
                      <a:r>
                        <a:rPr lang="en-GB" sz="1200" b="0" dirty="0"/>
                        <a:t>Individuality</a:t>
                      </a:r>
                    </a:p>
                    <a:p>
                      <a:pPr algn="ctr"/>
                      <a:r>
                        <a:rPr lang="en-GB" sz="1200" b="0" dirty="0"/>
                        <a:t>Beginning to refine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Effective</a:t>
                      </a:r>
                    </a:p>
                    <a:p>
                      <a:pPr algn="ctr"/>
                      <a:r>
                        <a:rPr lang="en-GB" sz="1200" b="0" dirty="0"/>
                        <a:t>Purposeful</a:t>
                      </a:r>
                    </a:p>
                    <a:p>
                      <a:pPr algn="ctr"/>
                      <a:r>
                        <a:rPr lang="en-GB" sz="1200" b="0" dirty="0"/>
                        <a:t>Refined</a:t>
                      </a:r>
                    </a:p>
                    <a:p>
                      <a:pPr algn="ctr"/>
                      <a:r>
                        <a:rPr lang="en-GB" sz="1200" b="0" dirty="0"/>
                        <a:t>Skilful</a:t>
                      </a:r>
                    </a:p>
                    <a:p>
                      <a:pPr algn="ctr"/>
                      <a:r>
                        <a:rPr lang="en-GB" sz="1200" b="0" dirty="0"/>
                        <a:t>Imaginative</a:t>
                      </a:r>
                    </a:p>
                    <a:p>
                      <a:pPr algn="ctr"/>
                      <a:r>
                        <a:rPr lang="en-GB" sz="1200" b="0" dirty="0"/>
                        <a:t>Consistent</a:t>
                      </a:r>
                    </a:p>
                    <a:p>
                      <a:pPr algn="ctr"/>
                      <a:r>
                        <a:rPr lang="en-GB" sz="1200" b="0" dirty="0"/>
                        <a:t>Realised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Assured</a:t>
                      </a:r>
                    </a:p>
                    <a:p>
                      <a:pPr algn="ctr"/>
                      <a:r>
                        <a:rPr lang="en-GB" sz="1200" b="0" dirty="0"/>
                        <a:t>Sensitive</a:t>
                      </a:r>
                    </a:p>
                    <a:p>
                      <a:pPr algn="ctr"/>
                      <a:r>
                        <a:rPr lang="en-GB" sz="1200" b="0" dirty="0"/>
                        <a:t>Independent</a:t>
                      </a:r>
                    </a:p>
                    <a:p>
                      <a:pPr algn="ctr"/>
                      <a:r>
                        <a:rPr lang="en-GB" sz="1200" b="0" dirty="0"/>
                        <a:t>Comprehensive</a:t>
                      </a:r>
                    </a:p>
                    <a:p>
                      <a:pPr algn="ctr"/>
                      <a:r>
                        <a:rPr lang="en-GB" sz="1200" b="0" dirty="0"/>
                        <a:t>Unexpected</a:t>
                      </a:r>
                    </a:p>
                    <a:p>
                      <a:pPr algn="ctr"/>
                      <a:r>
                        <a:rPr lang="en-GB" sz="1200" b="0" dirty="0"/>
                        <a:t>Fluent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0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0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ASTERBRAND" val="33JBNL3U"/>
  <p:tag name="ARTICULATE_DESIGN_ID_SCHOOLS" val="X5IcPeIe"/>
  <p:tag name="ARTICULATE_DESIGN_ID_BILINGUAL LANGUAGE 01" val="93W0bYfq"/>
  <p:tag name="ARTICULATE_DESIGN_ID_BILINGUAL LANGUAGE 02" val="rnDgokBZ"/>
  <p:tag name="ARTICULATE_SLIDE_COUNT" val="55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ools">
  <a:themeElements>
    <a:clrScheme name="NAE-2">
      <a:dk1>
        <a:srgbClr val="000000"/>
      </a:dk1>
      <a:lt1>
        <a:srgbClr val="FFFFFF"/>
      </a:lt1>
      <a:dk2>
        <a:srgbClr val="003253"/>
      </a:dk2>
      <a:lt2>
        <a:srgbClr val="2FCCD6"/>
      </a:lt2>
      <a:accent1>
        <a:srgbClr val="B3EBF4"/>
      </a:accent1>
      <a:accent2>
        <a:srgbClr val="1D95A4"/>
      </a:accent2>
      <a:accent3>
        <a:srgbClr val="FFCB00"/>
      </a:accent3>
      <a:accent4>
        <a:srgbClr val="E1AA28"/>
      </a:accent4>
      <a:accent5>
        <a:srgbClr val="F0B2A0"/>
      </a:accent5>
      <a:accent6>
        <a:srgbClr val="FF3650"/>
      </a:accent6>
      <a:hlink>
        <a:srgbClr val="2FCCD6"/>
      </a:hlink>
      <a:folHlink>
        <a:srgbClr val="2FCC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F1CF20FA-4A47-48A8-BBC3-AF36DC7AA74A}" vid="{7906740F-3B5B-4E6E-B051-8C0C769E69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713C10-498B-4F39-A1D8-6EA18F816E11}"/>
</file>

<file path=customXml/itemProps2.xml><?xml version="1.0" encoding="utf-8"?>
<ds:datastoreItem xmlns:ds="http://schemas.openxmlformats.org/officeDocument/2006/customXml" ds:itemID="{9F68B90C-4F06-485E-B058-67D58BDEA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8E5EE-82AC-4C25-9DC5-9FA9412E9AD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7e98cdcf-79cd-4b6a-8b12-36fc03f9898a"/>
    <ds:schemaRef ds:uri="23760c25-18cb-48a6-b025-57389eb800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Template_Powerpoint_School_Single language</Template>
  <TotalTime>158</TotalTime>
  <Words>420</Words>
  <Application>Microsoft Office PowerPoint</Application>
  <PresentationFormat>Widescreen</PresentationFormat>
  <Paragraphs>146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Bahnschrift</vt:lpstr>
      <vt:lpstr>Bahnschrift SemiLight SemiConde</vt:lpstr>
      <vt:lpstr>Balloonist</vt:lpstr>
      <vt:lpstr>Calibri</vt:lpstr>
      <vt:lpstr>Gill Sans</vt:lpstr>
      <vt:lpstr>Kartika</vt:lpstr>
      <vt:lpstr>Montserrat</vt:lpstr>
      <vt:lpstr>Open Sans</vt:lpstr>
      <vt:lpstr>System Font Regular</vt:lpstr>
      <vt:lpstr>Schools</vt:lpstr>
      <vt:lpstr>PowerPoint Presentation</vt:lpstr>
      <vt:lpstr>PowerPoint Presentation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&amp; Texture</dc:title>
  <dc:creator>Michael Mitchell</dc:creator>
  <cp:lastModifiedBy>Michael Mitchell</cp:lastModifiedBy>
  <cp:revision>2</cp:revision>
  <dcterms:created xsi:type="dcterms:W3CDTF">2023-06-05T06:07:44Z</dcterms:created>
  <dcterms:modified xsi:type="dcterms:W3CDTF">2023-06-14T08:39:42Z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E8C7FF76-8363-422A-A81B-284BE5E1FA3A</vt:lpwstr>
  </property>
  <property fmtid="{D5CDD505-2E9C-101B-9397-08002B2CF9AE}" pid="3" name="ArticulatePath">
    <vt:lpwstr>https://d.docs.live.net/28f8010452fa08a4/Desktop/22032021/Wenesday/Laura/To be worked on/210323_NordAnglie_Powerpoint Template_LB04_Master</vt:lpwstr>
  </property>
  <property fmtid="{D5CDD505-2E9C-101B-9397-08002B2CF9AE}" pid="4" name="ContentTypeId">
    <vt:lpwstr>0x01010059A57B17E0BCE043A7436F4D4EC5955A</vt:lpwstr>
  </property>
  <property fmtid="{D5CDD505-2E9C-101B-9397-08002B2CF9AE}" pid="5" name="MediaServiceImageTags">
    <vt:lpwstr/>
  </property>
</Properties>
</file>