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c1b99f5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c1b99f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c1b99f57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c1b99f57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ac1b99f57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ac1b99f5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c1b99f57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c1b99f57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c1b99f57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c1b99f57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c1b99f57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ac1b99f5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c1b99f57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c1b99f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c1b99f57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c1b99f5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oWd6UvAnKd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59900" y="233050"/>
            <a:ext cx="8520600" cy="1366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DIY Latin Instrument</a:t>
            </a:r>
            <a:endParaRPr/>
          </a:p>
        </p:txBody>
      </p:sp>
      <p:pic>
        <p:nvPicPr>
          <p:cNvPr id="55" name="Google Shape;55;p13"/>
          <p:cNvPicPr preferRelativeResize="0"/>
          <p:nvPr/>
        </p:nvPicPr>
        <p:blipFill>
          <a:blip r:embed="rId3">
            <a:alphaModFix/>
          </a:blip>
          <a:stretch>
            <a:fillRect/>
          </a:stretch>
        </p:blipFill>
        <p:spPr>
          <a:xfrm>
            <a:off x="1900663" y="1513800"/>
            <a:ext cx="5439074" cy="362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Introduction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7916"/>
              </a:lnSpc>
              <a:spcBef>
                <a:spcPts val="0"/>
              </a:spcBef>
              <a:spcAft>
                <a:spcPts val="0"/>
              </a:spcAft>
              <a:buNone/>
            </a:pPr>
            <a:r>
              <a:rPr lang="en-GB">
                <a:solidFill>
                  <a:schemeClr val="dk1"/>
                </a:solidFill>
                <a:latin typeface="Calibri"/>
                <a:ea typeface="Calibri"/>
                <a:cs typeface="Calibri"/>
                <a:sym typeface="Calibri"/>
              </a:rPr>
              <a:t>This term we are studying Latin Music. Latin music consists of a fusion of African, Spanish and American music. Two of the most popular instruments within Latin music are the Drums and Guitar. Using your knowledge of how sound is made, and your understanding of Latin music, your tasks will follow the below structure:</a:t>
            </a:r>
            <a:endParaRPr>
              <a:solidFill>
                <a:schemeClr val="dk1"/>
              </a:solidFill>
              <a:latin typeface="Calibri"/>
              <a:ea typeface="Calibri"/>
              <a:cs typeface="Calibri"/>
              <a:sym typeface="Calibri"/>
            </a:endParaRPr>
          </a:p>
          <a:p>
            <a:pPr indent="-334327" lvl="0" marL="457200" rtl="0" algn="l">
              <a:lnSpc>
                <a:spcPct val="107916"/>
              </a:lnSpc>
              <a:spcBef>
                <a:spcPts val="800"/>
              </a:spcBef>
              <a:spcAft>
                <a:spcPts val="0"/>
              </a:spcAft>
              <a:buClr>
                <a:schemeClr val="dk1"/>
              </a:buClr>
              <a:buSzPct val="100000"/>
              <a:buFont typeface="Calibri"/>
              <a:buAutoNum type="arabicPeriod"/>
            </a:pPr>
            <a:r>
              <a:rPr lang="en-GB">
                <a:solidFill>
                  <a:schemeClr val="dk1"/>
                </a:solidFill>
                <a:latin typeface="Calibri"/>
                <a:ea typeface="Calibri"/>
                <a:cs typeface="Calibri"/>
                <a:sym typeface="Calibri"/>
              </a:rPr>
              <a:t>Create - DIY Instrument</a:t>
            </a:r>
            <a:endParaRPr>
              <a:solidFill>
                <a:schemeClr val="dk1"/>
              </a:solidFill>
              <a:latin typeface="Calibri"/>
              <a:ea typeface="Calibri"/>
              <a:cs typeface="Calibri"/>
              <a:sym typeface="Calibri"/>
            </a:endParaRPr>
          </a:p>
          <a:p>
            <a:pPr indent="-334327" lvl="0" marL="457200" rtl="0" algn="l">
              <a:lnSpc>
                <a:spcPct val="107916"/>
              </a:lnSpc>
              <a:spcBef>
                <a:spcPts val="0"/>
              </a:spcBef>
              <a:spcAft>
                <a:spcPts val="0"/>
              </a:spcAft>
              <a:buClr>
                <a:schemeClr val="dk1"/>
              </a:buClr>
              <a:buSzPct val="100000"/>
              <a:buFont typeface="Calibri"/>
              <a:buAutoNum type="arabicPeriod"/>
            </a:pPr>
            <a:r>
              <a:rPr lang="en-GB">
                <a:solidFill>
                  <a:schemeClr val="dk1"/>
                </a:solidFill>
                <a:latin typeface="Calibri"/>
                <a:ea typeface="Calibri"/>
                <a:cs typeface="Calibri"/>
                <a:sym typeface="Calibri"/>
              </a:rPr>
              <a:t>Record - Record on your new instrument</a:t>
            </a:r>
            <a:endParaRPr>
              <a:solidFill>
                <a:schemeClr val="dk1"/>
              </a:solidFill>
              <a:latin typeface="Calibri"/>
              <a:ea typeface="Calibri"/>
              <a:cs typeface="Calibri"/>
              <a:sym typeface="Calibri"/>
            </a:endParaRPr>
          </a:p>
          <a:p>
            <a:pPr indent="-334327" lvl="0" marL="457200" rtl="0" algn="l">
              <a:lnSpc>
                <a:spcPct val="107916"/>
              </a:lnSpc>
              <a:spcBef>
                <a:spcPts val="0"/>
              </a:spcBef>
              <a:spcAft>
                <a:spcPts val="0"/>
              </a:spcAft>
              <a:buClr>
                <a:schemeClr val="dk1"/>
              </a:buClr>
              <a:buSzPct val="100000"/>
              <a:buFont typeface="Calibri"/>
              <a:buAutoNum type="arabicPeriod"/>
            </a:pPr>
            <a:r>
              <a:rPr lang="en-GB">
                <a:solidFill>
                  <a:schemeClr val="dk1"/>
                </a:solidFill>
                <a:latin typeface="Calibri"/>
                <a:ea typeface="Calibri"/>
                <a:cs typeface="Calibri"/>
                <a:sym typeface="Calibri"/>
              </a:rPr>
              <a:t>Write it - Research further and write about the history of Latin music and how your instrument reflects this</a:t>
            </a:r>
            <a:endParaRPr>
              <a:solidFill>
                <a:schemeClr val="dk1"/>
              </a:solidFill>
              <a:latin typeface="Calibri"/>
              <a:ea typeface="Calibri"/>
              <a:cs typeface="Calibri"/>
              <a:sym typeface="Calibri"/>
            </a:endParaRPr>
          </a:p>
          <a:p>
            <a:pPr indent="0" lvl="0" marL="0" rtl="0" algn="l">
              <a:lnSpc>
                <a:spcPct val="107916"/>
              </a:lnSpc>
              <a:spcBef>
                <a:spcPts val="800"/>
              </a:spcBef>
              <a:spcAft>
                <a:spcPts val="0"/>
              </a:spcAft>
              <a:buNone/>
            </a:pPr>
            <a:r>
              <a:rPr lang="en-GB">
                <a:solidFill>
                  <a:schemeClr val="dk1"/>
                </a:solidFill>
                <a:latin typeface="Calibri"/>
                <a:ea typeface="Calibri"/>
                <a:cs typeface="Calibri"/>
                <a:sym typeface="Calibri"/>
              </a:rPr>
              <a:t>The task will allow you to research and further understand the stylistic features and history of Latin music and use these to inspire and create your own Lain style instrument. You will then listen to an example of Spanish music, before experimenting in performing and recording a musical idea on your new instrument.</a:t>
            </a:r>
            <a:endParaRPr>
              <a:solidFill>
                <a:schemeClr val="dk1"/>
              </a:solidFill>
              <a:latin typeface="Calibri"/>
              <a:ea typeface="Calibri"/>
              <a:cs typeface="Calibri"/>
              <a:sym typeface="Calibri"/>
            </a:endParaRPr>
          </a:p>
          <a:p>
            <a:pPr indent="0" lvl="0" marL="0" rtl="0" algn="l">
              <a:spcBef>
                <a:spcPts val="8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1858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Here’s some information to jog your memory…</a:t>
            </a:r>
            <a:endParaRPr/>
          </a:p>
        </p:txBody>
      </p:sp>
      <p:sp>
        <p:nvSpPr>
          <p:cNvPr id="67" name="Google Shape;67;p15"/>
          <p:cNvSpPr txBox="1"/>
          <p:nvPr>
            <p:ph idx="1" type="body"/>
          </p:nvPr>
        </p:nvSpPr>
        <p:spPr>
          <a:xfrm>
            <a:off x="179100" y="3081275"/>
            <a:ext cx="2123400" cy="84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Stylistic features</a:t>
            </a:r>
            <a:endParaRPr/>
          </a:p>
        </p:txBody>
      </p:sp>
      <p:pic>
        <p:nvPicPr>
          <p:cNvPr id="68" name="Google Shape;68;p15"/>
          <p:cNvPicPr preferRelativeResize="0"/>
          <p:nvPr/>
        </p:nvPicPr>
        <p:blipFill>
          <a:blip r:embed="rId3">
            <a:alphaModFix/>
          </a:blip>
          <a:stretch>
            <a:fillRect/>
          </a:stretch>
        </p:blipFill>
        <p:spPr>
          <a:xfrm>
            <a:off x="2302500" y="0"/>
            <a:ext cx="685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304675" y="0"/>
            <a:ext cx="6815149" cy="5111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076625" y="0"/>
            <a:ext cx="6804425" cy="510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b="26915" l="43167" r="21795" t="27076"/>
          <a:stretch/>
        </p:blipFill>
        <p:spPr>
          <a:xfrm>
            <a:off x="1076923" y="16075"/>
            <a:ext cx="6919699" cy="5111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Create!</a:t>
            </a:r>
            <a:endParaRPr/>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Use your knowledge of Latin music to research the following, to help inspire your instrument and design:</a:t>
            </a:r>
            <a:endParaRPr sz="1700">
              <a:solidFill>
                <a:schemeClr val="dk1"/>
              </a:solidFill>
              <a:latin typeface="Calibri"/>
              <a:ea typeface="Calibri"/>
              <a:cs typeface="Calibri"/>
              <a:sym typeface="Calibri"/>
            </a:endParaRPr>
          </a:p>
          <a:p>
            <a:pPr indent="-336550" lvl="0" marL="457200" rtl="0" algn="l">
              <a:lnSpc>
                <a:spcPct val="107916"/>
              </a:lnSpc>
              <a:spcBef>
                <a:spcPts val="80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African drum designs - Beads, thread, paint and engraving</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African musical events - celebrations, weddings, communication</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Carnival and colour</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Spanish Language</a:t>
            </a:r>
            <a:endParaRPr sz="1700">
              <a:solidFill>
                <a:schemeClr val="dk1"/>
              </a:solidFill>
              <a:latin typeface="Calibri"/>
              <a:ea typeface="Calibri"/>
              <a:cs typeface="Calibri"/>
              <a:sym typeface="Calibri"/>
            </a:endParaRPr>
          </a:p>
          <a:p>
            <a:pPr indent="0" lvl="0" marL="0" rtl="0" algn="l">
              <a:lnSpc>
                <a:spcPct val="107916"/>
              </a:lnSpc>
              <a:spcBef>
                <a:spcPts val="800"/>
              </a:spcBef>
              <a:spcAft>
                <a:spcPts val="800"/>
              </a:spcAft>
              <a:buNone/>
            </a:pPr>
            <a:r>
              <a:rPr lang="en-GB" sz="1700">
                <a:solidFill>
                  <a:schemeClr val="dk1"/>
                </a:solidFill>
                <a:latin typeface="Calibri"/>
                <a:ea typeface="Calibri"/>
                <a:cs typeface="Calibri"/>
                <a:sym typeface="Calibri"/>
              </a:rPr>
              <a:t>Use the attached PDF for instructions</a:t>
            </a:r>
            <a:endParaRPr sz="1700">
              <a:solidFill>
                <a:schemeClr val="dk1"/>
              </a:solidFill>
              <a:latin typeface="Calibri"/>
              <a:ea typeface="Calibri"/>
              <a:cs typeface="Calibri"/>
              <a:sym typeface="Calibri"/>
            </a:endParaRPr>
          </a:p>
        </p:txBody>
      </p:sp>
      <p:pic>
        <p:nvPicPr>
          <p:cNvPr descr="samba drums - maximize" id="90" name="Google Shape;90;p19"/>
          <p:cNvPicPr preferRelativeResize="0"/>
          <p:nvPr/>
        </p:nvPicPr>
        <p:blipFill>
          <a:blip r:embed="rId3">
            <a:alphaModFix/>
          </a:blip>
          <a:stretch>
            <a:fillRect/>
          </a:stretch>
        </p:blipFill>
        <p:spPr>
          <a:xfrm>
            <a:off x="5208160" y="2571750"/>
            <a:ext cx="3860816" cy="257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Record</a:t>
            </a:r>
            <a:endParaRPr/>
          </a:p>
        </p:txBody>
      </p:sp>
      <p:sp>
        <p:nvSpPr>
          <p:cNvPr id="96" name="Google Shape;9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As you know, Latin music is a fusion from African, American and Spanish music. Listen to Esperanza </a:t>
            </a:r>
            <a:r>
              <a:rPr lang="en-GB" sz="1700">
                <a:solidFill>
                  <a:schemeClr val="dk1"/>
                </a:solidFill>
                <a:latin typeface="Calibri"/>
                <a:ea typeface="Calibri"/>
                <a:cs typeface="Calibri"/>
                <a:sym typeface="Calibri"/>
              </a:rPr>
              <a:t>Spalding’s</a:t>
            </a:r>
            <a:r>
              <a:rPr lang="en-GB" sz="1700">
                <a:solidFill>
                  <a:schemeClr val="dk1"/>
                </a:solidFill>
                <a:latin typeface="Calibri"/>
                <a:ea typeface="Calibri"/>
                <a:cs typeface="Calibri"/>
                <a:sym typeface="Calibri"/>
              </a:rPr>
              <a:t> ‘Samba em Preludio’, where Spalding is playing the guitar and singing combined, in Portuguese. </a:t>
            </a:r>
            <a:endParaRPr sz="1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GB" sz="1700" u="sng">
                <a:solidFill>
                  <a:srgbClr val="1155CC"/>
                </a:solidFill>
                <a:latin typeface="Calibri"/>
                <a:ea typeface="Calibri"/>
                <a:cs typeface="Calibri"/>
                <a:sym typeface="Calibri"/>
                <a:hlinkClick r:id="rId3">
                  <a:extLst>
                    <a:ext uri="{A12FA001-AC4F-418D-AE19-62706E023703}">
                      <ahyp:hlinkClr val="tx"/>
                    </a:ext>
                  </a:extLst>
                </a:hlinkClick>
              </a:rPr>
              <a:t>8. Samba Em Preludio from ‘Esperanza’ - Spalding (youtube.com)</a:t>
            </a:r>
            <a:endParaRPr sz="1700">
              <a:solidFill>
                <a:schemeClr val="dk1"/>
              </a:solidFill>
              <a:latin typeface="Calibri"/>
              <a:ea typeface="Calibri"/>
              <a:cs typeface="Calibri"/>
              <a:sym typeface="Calibri"/>
            </a:endParaRPr>
          </a:p>
          <a:p>
            <a:pPr indent="0" lvl="0" marL="0" rtl="0" algn="l">
              <a:lnSpc>
                <a:spcPct val="107916"/>
              </a:lnSpc>
              <a:spcBef>
                <a:spcPts val="800"/>
              </a:spcBef>
              <a:spcAft>
                <a:spcPts val="0"/>
              </a:spcAft>
              <a:buNone/>
            </a:pPr>
            <a:r>
              <a:rPr lang="en-GB" sz="1700">
                <a:solidFill>
                  <a:schemeClr val="dk1"/>
                </a:solidFill>
                <a:latin typeface="Calibri"/>
                <a:ea typeface="Calibri"/>
                <a:cs typeface="Calibri"/>
                <a:sym typeface="Calibri"/>
              </a:rPr>
              <a:t>Your challenge is to perform and record a short pattern of notes on your new instrument, that you could play alongside a song of this style.</a:t>
            </a:r>
            <a:endParaRPr sz="1700">
              <a:solidFill>
                <a:schemeClr val="dk1"/>
              </a:solidFill>
              <a:latin typeface="Calibri"/>
              <a:ea typeface="Calibri"/>
              <a:cs typeface="Calibri"/>
              <a:sym typeface="Calibri"/>
            </a:endParaRPr>
          </a:p>
          <a:p>
            <a:pPr indent="0" lvl="0" marL="0" rtl="0" algn="l">
              <a:lnSpc>
                <a:spcPct val="107916"/>
              </a:lnSpc>
              <a:spcBef>
                <a:spcPts val="800"/>
              </a:spcBef>
              <a:spcAft>
                <a:spcPts val="0"/>
              </a:spcAft>
              <a:buNone/>
            </a:pPr>
            <a:r>
              <a:rPr lang="en-GB" sz="1700">
                <a:solidFill>
                  <a:schemeClr val="dk1"/>
                </a:solidFill>
                <a:latin typeface="Calibri"/>
                <a:ea typeface="Calibri"/>
                <a:cs typeface="Calibri"/>
                <a:sym typeface="Calibri"/>
              </a:rPr>
              <a:t>Consider the following ideas:</a:t>
            </a:r>
            <a:endParaRPr sz="1700">
              <a:solidFill>
                <a:schemeClr val="dk1"/>
              </a:solidFill>
              <a:latin typeface="Calibri"/>
              <a:ea typeface="Calibri"/>
              <a:cs typeface="Calibri"/>
              <a:sym typeface="Calibri"/>
            </a:endParaRPr>
          </a:p>
          <a:p>
            <a:pPr indent="-336550" lvl="0" marL="457200" rtl="0" algn="l">
              <a:lnSpc>
                <a:spcPct val="107916"/>
              </a:lnSpc>
              <a:spcBef>
                <a:spcPts val="80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Riff - A short pattern of notes that can be repeated throughout a song</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Rhythm - A good musical idea doesn’t necessarily have to have lots of different pitches, so try focussing on just one or two notes but with a more complex </a:t>
            </a:r>
            <a:r>
              <a:rPr lang="en-GB" sz="1700">
                <a:solidFill>
                  <a:schemeClr val="dk1"/>
                </a:solidFill>
                <a:latin typeface="Calibri"/>
                <a:ea typeface="Calibri"/>
                <a:cs typeface="Calibri"/>
                <a:sym typeface="Calibri"/>
              </a:rPr>
              <a:t>rhythm</a:t>
            </a:r>
            <a:endParaRPr sz="17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Write about!</a:t>
            </a:r>
            <a:endParaRPr/>
          </a:p>
        </p:txBody>
      </p:sp>
      <p:sp>
        <p:nvSpPr>
          <p:cNvPr id="102" name="Google Shape;102;p21"/>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C</a:t>
            </a:r>
            <a:r>
              <a:rPr lang="en-GB" sz="1700">
                <a:solidFill>
                  <a:schemeClr val="dk1"/>
                </a:solidFill>
                <a:latin typeface="Calibri"/>
                <a:ea typeface="Calibri"/>
                <a:cs typeface="Calibri"/>
                <a:sym typeface="Calibri"/>
              </a:rPr>
              <a:t>onsider how you have used colour and patterns to decorate your instrument in the Latin style. Write about how your instrument reflects the culture of Latin music with Africa, America and Spain. Use knowledge from your lessons, and assistance from the powerpoint to expand and develop your understanding. Use also your own research to write about the origins and history behind Latin music.</a:t>
            </a:r>
            <a:endParaRPr sz="1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GB" sz="1700">
                <a:solidFill>
                  <a:schemeClr val="dk1"/>
                </a:solidFill>
                <a:latin typeface="Calibri"/>
                <a:ea typeface="Calibri"/>
                <a:cs typeface="Calibri"/>
                <a:sym typeface="Calibri"/>
              </a:rPr>
              <a:t>Include the following points:</a:t>
            </a:r>
            <a:endParaRPr sz="1700">
              <a:solidFill>
                <a:schemeClr val="dk1"/>
              </a:solidFill>
              <a:latin typeface="Calibri"/>
              <a:ea typeface="Calibri"/>
              <a:cs typeface="Calibri"/>
              <a:sym typeface="Calibri"/>
            </a:endParaRPr>
          </a:p>
          <a:p>
            <a:pPr indent="-336550" lvl="0" marL="457200" rtl="0" algn="l">
              <a:lnSpc>
                <a:spcPct val="107916"/>
              </a:lnSpc>
              <a:spcBef>
                <a:spcPts val="80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What are some of the features of African music?</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What might be used to decorate African drums and how have you used these ideas within your project?</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Africa - What decade did the features of African music meet with that of America? </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America - what are some of the features of Jazz music?</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What instruments might you expect to see in Jazz music?</a:t>
            </a:r>
            <a:endParaRPr sz="1700">
              <a:solidFill>
                <a:schemeClr val="dk1"/>
              </a:solidFill>
              <a:latin typeface="Calibri"/>
              <a:ea typeface="Calibri"/>
              <a:cs typeface="Calibri"/>
              <a:sym typeface="Calibri"/>
            </a:endParaRPr>
          </a:p>
          <a:p>
            <a:pPr indent="-336550" lvl="0" marL="457200" rtl="0" algn="l">
              <a:lnSpc>
                <a:spcPct val="107916"/>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Spain - Research and develop knowledge on the influences of Samba and Salsa</a:t>
            </a:r>
            <a:endParaRPr sz="23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