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5143500" cx="9144000"/>
  <p:notesSz cx="6858000" cy="9144000"/>
  <p:embeddedFontLst>
    <p:embeddedFont>
      <p:font typeface="Roboto"/>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589500B-008F-466B-B2C6-581FF30A75B5}">
  <a:tblStyle styleId="{7589500B-008F-466B-B2C6-581FF30A75B5}" styleName="Table_0">
    <a:wholeTbl>
      <a:tcTxStyle b="off" i="off">
        <a:font>
          <a:latin typeface="Calibri"/>
          <a:ea typeface="Calibri"/>
          <a:cs typeface="Calibri"/>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14A902B7-1B1D-4500-9FFB-A19DFE60092B}" styleName="Table_1">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Roboto-bold.fntdata"/><Relationship Id="rId16" Type="http://schemas.openxmlformats.org/officeDocument/2006/relationships/font" Target="fonts/Roboto-regular.fntdata"/><Relationship Id="rId5" Type="http://schemas.openxmlformats.org/officeDocument/2006/relationships/slideMaster" Target="slideMasters/slideMaster1.xml"/><Relationship Id="rId19" Type="http://schemas.openxmlformats.org/officeDocument/2006/relationships/font" Target="fonts/Roboto-boldItalic.fntdata"/><Relationship Id="rId6" Type="http://schemas.openxmlformats.org/officeDocument/2006/relationships/notesMaster" Target="notesMasters/notesMaster1.xml"/><Relationship Id="rId18" Type="http://schemas.openxmlformats.org/officeDocument/2006/relationships/font" Target="fonts/Roboto-italic.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9b7aa04920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9b7aa04920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9b7aa04920_0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9b7aa04920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9b7aa04920_0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9b7aa04920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ec30a3b986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1ec30a3b986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ec30a3b986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1ec30a3b986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ec30a3b986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ec30a3b986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ec30a3b986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ec30a3b986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a539e29f74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a539e29f74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a56c67f7f9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a56c67f7f9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9.png"/><Relationship Id="rId6"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8.png"/><Relationship Id="rId5"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7.png"/><Relationship Id="rId4" Type="http://schemas.openxmlformats.org/officeDocument/2006/relationships/image" Target="../media/image15.png"/><Relationship Id="rId10" Type="http://schemas.openxmlformats.org/officeDocument/2006/relationships/image" Target="../media/image22.png"/><Relationship Id="rId9" Type="http://schemas.openxmlformats.org/officeDocument/2006/relationships/image" Target="../media/image21.png"/><Relationship Id="rId5" Type="http://schemas.openxmlformats.org/officeDocument/2006/relationships/image" Target="../media/image18.png"/><Relationship Id="rId6" Type="http://schemas.openxmlformats.org/officeDocument/2006/relationships/image" Target="../media/image16.png"/><Relationship Id="rId7" Type="http://schemas.openxmlformats.org/officeDocument/2006/relationships/image" Target="../media/image19.png"/><Relationship Id="rId8"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9.png"/><Relationship Id="rId4" Type="http://schemas.openxmlformats.org/officeDocument/2006/relationships/image" Target="../media/image23.png"/><Relationship Id="rId10" Type="http://schemas.openxmlformats.org/officeDocument/2006/relationships/image" Target="../media/image28.png"/><Relationship Id="rId9" Type="http://schemas.openxmlformats.org/officeDocument/2006/relationships/image" Target="../media/image27.png"/><Relationship Id="rId5" Type="http://schemas.openxmlformats.org/officeDocument/2006/relationships/image" Target="../media/image24.png"/><Relationship Id="rId6" Type="http://schemas.openxmlformats.org/officeDocument/2006/relationships/image" Target="../media/image31.png"/><Relationship Id="rId7" Type="http://schemas.openxmlformats.org/officeDocument/2006/relationships/image" Target="../media/image26.png"/><Relationship Id="rId8"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0" y="67425"/>
            <a:ext cx="9051300" cy="305400"/>
          </a:xfrm>
          <a:prstGeom prst="rect">
            <a:avLst/>
          </a:prstGeom>
          <a:solidFill>
            <a:srgbClr val="6D9EEB"/>
          </a:solidFill>
          <a:ln cap="flat" cmpd="sng" w="19050">
            <a:solidFill>
              <a:srgbClr val="0000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t>IGCSE GEOGRAPHY 0460: 2.2 RIVERS</a:t>
            </a:r>
            <a:endParaRPr b="1" sz="1100"/>
          </a:p>
          <a:p>
            <a:pPr indent="0" lvl="0" marL="0" rtl="0" algn="ctr">
              <a:spcBef>
                <a:spcPts val="0"/>
              </a:spcBef>
              <a:spcAft>
                <a:spcPts val="0"/>
              </a:spcAft>
              <a:buNone/>
            </a:pPr>
            <a:r>
              <a:rPr b="1" lang="en-GB" sz="1100"/>
              <a:t> </a:t>
            </a:r>
            <a:endParaRPr b="1" sz="1100"/>
          </a:p>
          <a:p>
            <a:pPr indent="0" lvl="0" marL="0" rtl="0" algn="ctr">
              <a:spcBef>
                <a:spcPts val="0"/>
              </a:spcBef>
              <a:spcAft>
                <a:spcPts val="0"/>
              </a:spcAft>
              <a:buNone/>
            </a:pPr>
            <a:r>
              <a:t/>
            </a:r>
            <a:endParaRPr b="1" sz="1100"/>
          </a:p>
          <a:p>
            <a:pPr indent="0" lvl="0" marL="0" rtl="0" algn="ctr">
              <a:spcBef>
                <a:spcPts val="0"/>
              </a:spcBef>
              <a:spcAft>
                <a:spcPts val="0"/>
              </a:spcAft>
              <a:buNone/>
            </a:pPr>
            <a:r>
              <a:t/>
            </a:r>
            <a:endParaRPr b="1" sz="1100"/>
          </a:p>
        </p:txBody>
      </p:sp>
      <p:pic>
        <p:nvPicPr>
          <p:cNvPr id="55" name="Google Shape;55;p13"/>
          <p:cNvPicPr preferRelativeResize="0"/>
          <p:nvPr/>
        </p:nvPicPr>
        <p:blipFill>
          <a:blip r:embed="rId3">
            <a:alphaModFix/>
          </a:blip>
          <a:stretch>
            <a:fillRect/>
          </a:stretch>
        </p:blipFill>
        <p:spPr>
          <a:xfrm>
            <a:off x="30050" y="482975"/>
            <a:ext cx="6212150" cy="4516175"/>
          </a:xfrm>
          <a:prstGeom prst="rect">
            <a:avLst/>
          </a:prstGeom>
          <a:noFill/>
          <a:ln cap="flat" cmpd="sng" w="19050">
            <a:solidFill>
              <a:schemeClr val="accent1"/>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nvSpPr>
        <p:spPr>
          <a:xfrm>
            <a:off x="30050" y="77250"/>
            <a:ext cx="9051300" cy="305400"/>
          </a:xfrm>
          <a:prstGeom prst="rect">
            <a:avLst/>
          </a:prstGeom>
          <a:solidFill>
            <a:srgbClr val="6D9EEB"/>
          </a:solidFill>
          <a:ln cap="flat" cmpd="sng" w="19050">
            <a:solidFill>
              <a:srgbClr val="0000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t>IGCSE GEOGRAPHY 0460: 2.2 RIVERS</a:t>
            </a:r>
            <a:endParaRPr b="1" sz="1100"/>
          </a:p>
          <a:p>
            <a:pPr indent="0" lvl="0" marL="0" rtl="0" algn="ctr">
              <a:spcBef>
                <a:spcPts val="0"/>
              </a:spcBef>
              <a:spcAft>
                <a:spcPts val="0"/>
              </a:spcAft>
              <a:buNone/>
            </a:pPr>
            <a:r>
              <a:t/>
            </a:r>
            <a:endParaRPr b="1" sz="1100"/>
          </a:p>
          <a:p>
            <a:pPr indent="0" lvl="0" marL="0" rtl="0" algn="ctr">
              <a:spcBef>
                <a:spcPts val="0"/>
              </a:spcBef>
              <a:spcAft>
                <a:spcPts val="0"/>
              </a:spcAft>
              <a:buNone/>
            </a:pPr>
            <a:r>
              <a:t/>
            </a:r>
            <a:endParaRPr b="1" sz="1100"/>
          </a:p>
          <a:p>
            <a:pPr indent="0" lvl="0" marL="0" rtl="0" algn="ctr">
              <a:spcBef>
                <a:spcPts val="0"/>
              </a:spcBef>
              <a:spcAft>
                <a:spcPts val="0"/>
              </a:spcAft>
              <a:buNone/>
            </a:pPr>
            <a:r>
              <a:t/>
            </a:r>
            <a:endParaRPr b="1" sz="1100"/>
          </a:p>
        </p:txBody>
      </p:sp>
      <p:graphicFrame>
        <p:nvGraphicFramePr>
          <p:cNvPr id="61" name="Google Shape;61;p14"/>
          <p:cNvGraphicFramePr/>
          <p:nvPr/>
        </p:nvGraphicFramePr>
        <p:xfrm>
          <a:off x="59824" y="476261"/>
          <a:ext cx="3000000" cy="3000000"/>
        </p:xfrm>
        <a:graphic>
          <a:graphicData uri="http://schemas.openxmlformats.org/drawingml/2006/table">
            <a:tbl>
              <a:tblPr bandRow="1" firstRow="1">
                <a:noFill/>
                <a:tableStyleId>{7589500B-008F-466B-B2C6-581FF30A75B5}</a:tableStyleId>
              </a:tblPr>
              <a:tblGrid>
                <a:gridCol w="941250"/>
                <a:gridCol w="3471450"/>
              </a:tblGrid>
              <a:tr h="278800">
                <a:tc>
                  <a:txBody>
                    <a:bodyPr/>
                    <a:lstStyle/>
                    <a:p>
                      <a:pPr indent="0" lvl="0" marL="0" marR="0" rtl="0" algn="just">
                        <a:spcBef>
                          <a:spcPts val="0"/>
                        </a:spcBef>
                        <a:spcAft>
                          <a:spcPts val="0"/>
                        </a:spcAft>
                        <a:buNone/>
                      </a:pPr>
                      <a:r>
                        <a:rPr lang="en-GB" sz="900">
                          <a:latin typeface="Arial"/>
                          <a:ea typeface="Arial"/>
                          <a:cs typeface="Arial"/>
                          <a:sym typeface="Arial"/>
                        </a:rPr>
                        <a:t>Evaporation</a:t>
                      </a:r>
                      <a:endParaRPr sz="900">
                        <a:latin typeface="Arial"/>
                        <a:ea typeface="Arial"/>
                        <a:cs typeface="Arial"/>
                        <a:sym typeface="Arial"/>
                      </a:endParaRPr>
                    </a:p>
                  </a:txBody>
                  <a:tcPr marT="0" marB="0" marR="68575" marL="68575">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marR="0" rtl="0" algn="just">
                        <a:spcBef>
                          <a:spcPts val="0"/>
                        </a:spcBef>
                        <a:spcAft>
                          <a:spcPts val="0"/>
                        </a:spcAft>
                        <a:buNone/>
                      </a:pPr>
                      <a:r>
                        <a:rPr lang="en-GB" sz="900">
                          <a:latin typeface="Arial"/>
                          <a:ea typeface="Arial"/>
                          <a:cs typeface="Arial"/>
                          <a:sym typeface="Arial"/>
                        </a:rPr>
                        <a:t>The sun heats up water. The water turns into a gas which rises up into the atmosphere (air).</a:t>
                      </a:r>
                      <a:endParaRPr sz="900">
                        <a:latin typeface="Arial"/>
                        <a:ea typeface="Arial"/>
                        <a:cs typeface="Arial"/>
                        <a:sym typeface="Arial"/>
                      </a:endParaRPr>
                    </a:p>
                  </a:txBody>
                  <a:tcPr marT="0" marB="0" marR="68575" marL="68575">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r>
              <a:tr h="278800">
                <a:tc>
                  <a:txBody>
                    <a:bodyPr/>
                    <a:lstStyle/>
                    <a:p>
                      <a:pPr indent="0" lvl="0" marL="0" marR="0" rtl="0" algn="just">
                        <a:spcBef>
                          <a:spcPts val="0"/>
                        </a:spcBef>
                        <a:spcAft>
                          <a:spcPts val="0"/>
                        </a:spcAft>
                        <a:buNone/>
                      </a:pPr>
                      <a:r>
                        <a:rPr lang="en-GB" sz="900">
                          <a:latin typeface="Arial"/>
                          <a:ea typeface="Arial"/>
                          <a:cs typeface="Arial"/>
                          <a:sym typeface="Arial"/>
                        </a:rPr>
                        <a:t>Transpiration </a:t>
                      </a:r>
                      <a:endParaRPr sz="900">
                        <a:latin typeface="Arial"/>
                        <a:ea typeface="Arial"/>
                        <a:cs typeface="Arial"/>
                        <a:sym typeface="Arial"/>
                      </a:endParaRPr>
                    </a:p>
                  </a:txBody>
                  <a:tcPr marT="0" marB="0" marR="68575" marL="68575">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marR="0" rtl="0" algn="just">
                        <a:spcBef>
                          <a:spcPts val="0"/>
                        </a:spcBef>
                        <a:spcAft>
                          <a:spcPts val="0"/>
                        </a:spcAft>
                        <a:buNone/>
                      </a:pPr>
                      <a:r>
                        <a:rPr lang="en-GB" sz="900">
                          <a:latin typeface="Arial"/>
                          <a:ea typeface="Arial"/>
                          <a:cs typeface="Arial"/>
                          <a:sym typeface="Arial"/>
                        </a:rPr>
                        <a:t>The sun heats up water on the leaves of trees. The water turns into a gas which rises up into the atmosphere (air).</a:t>
                      </a:r>
                      <a:endParaRPr sz="900">
                        <a:latin typeface="Arial"/>
                        <a:ea typeface="Arial"/>
                        <a:cs typeface="Arial"/>
                        <a:sym typeface="Arial"/>
                      </a:endParaRPr>
                    </a:p>
                  </a:txBody>
                  <a:tcPr marT="0" marB="0" marR="68575" marL="68575">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r>
              <a:tr h="278800">
                <a:tc>
                  <a:txBody>
                    <a:bodyPr/>
                    <a:lstStyle/>
                    <a:p>
                      <a:pPr indent="0" lvl="0" marL="0" marR="0" rtl="0" algn="just">
                        <a:spcBef>
                          <a:spcPts val="0"/>
                        </a:spcBef>
                        <a:spcAft>
                          <a:spcPts val="0"/>
                        </a:spcAft>
                        <a:buNone/>
                      </a:pPr>
                      <a:r>
                        <a:rPr lang="en-GB" sz="900">
                          <a:latin typeface="Arial"/>
                          <a:ea typeface="Arial"/>
                          <a:cs typeface="Arial"/>
                          <a:sym typeface="Arial"/>
                        </a:rPr>
                        <a:t>Condensation</a:t>
                      </a:r>
                      <a:endParaRPr sz="900">
                        <a:latin typeface="Arial"/>
                        <a:ea typeface="Arial"/>
                        <a:cs typeface="Arial"/>
                        <a:sym typeface="Arial"/>
                      </a:endParaRPr>
                    </a:p>
                  </a:txBody>
                  <a:tcPr marT="0" marB="0" marR="68575" marL="68575">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marR="0" rtl="0" algn="just">
                        <a:spcBef>
                          <a:spcPts val="0"/>
                        </a:spcBef>
                        <a:spcAft>
                          <a:spcPts val="0"/>
                        </a:spcAft>
                        <a:buNone/>
                      </a:pPr>
                      <a:r>
                        <a:rPr lang="en-GB" sz="900">
                          <a:latin typeface="Arial"/>
                          <a:ea typeface="Arial"/>
                          <a:cs typeface="Arial"/>
                          <a:sym typeface="Arial"/>
                        </a:rPr>
                        <a:t>As the water in the atmosphere rises, it cools and condenses to form clouds.</a:t>
                      </a:r>
                      <a:endParaRPr sz="900">
                        <a:latin typeface="Arial"/>
                        <a:ea typeface="Arial"/>
                        <a:cs typeface="Arial"/>
                        <a:sym typeface="Arial"/>
                      </a:endParaRPr>
                    </a:p>
                  </a:txBody>
                  <a:tcPr marT="0" marB="0" marR="68575" marL="68575">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r>
              <a:tr h="278800">
                <a:tc>
                  <a:txBody>
                    <a:bodyPr/>
                    <a:lstStyle/>
                    <a:p>
                      <a:pPr indent="0" lvl="0" marL="0" marR="0" rtl="0" algn="just">
                        <a:spcBef>
                          <a:spcPts val="0"/>
                        </a:spcBef>
                        <a:spcAft>
                          <a:spcPts val="0"/>
                        </a:spcAft>
                        <a:buNone/>
                      </a:pPr>
                      <a:r>
                        <a:rPr lang="en-GB" sz="900">
                          <a:latin typeface="Arial"/>
                          <a:ea typeface="Arial"/>
                          <a:cs typeface="Arial"/>
                          <a:sym typeface="Arial"/>
                        </a:rPr>
                        <a:t>Precipitation</a:t>
                      </a:r>
                      <a:endParaRPr sz="900">
                        <a:latin typeface="Arial"/>
                        <a:ea typeface="Arial"/>
                        <a:cs typeface="Arial"/>
                        <a:sym typeface="Arial"/>
                      </a:endParaRPr>
                    </a:p>
                  </a:txBody>
                  <a:tcPr marT="0" marB="0" marR="68575" marL="68575">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marR="0" rtl="0" algn="l">
                        <a:spcBef>
                          <a:spcPts val="0"/>
                        </a:spcBef>
                        <a:spcAft>
                          <a:spcPts val="0"/>
                        </a:spcAft>
                        <a:buNone/>
                      </a:pPr>
                      <a:r>
                        <a:rPr lang="en-GB" sz="900">
                          <a:latin typeface="Arial"/>
                          <a:ea typeface="Arial"/>
                          <a:cs typeface="Arial"/>
                          <a:sym typeface="Arial"/>
                        </a:rPr>
                        <a:t>Water in the cloud falls to the earth’s surface as rain, hail, sleet and snow.</a:t>
                      </a:r>
                      <a:endParaRPr sz="900">
                        <a:latin typeface="Arial"/>
                        <a:ea typeface="Arial"/>
                        <a:cs typeface="Arial"/>
                        <a:sym typeface="Arial"/>
                      </a:endParaRPr>
                    </a:p>
                  </a:txBody>
                  <a:tcPr marT="0" marB="0" marR="68575" marL="68575">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r>
              <a:tr h="278800">
                <a:tc>
                  <a:txBody>
                    <a:bodyPr/>
                    <a:lstStyle/>
                    <a:p>
                      <a:pPr indent="0" lvl="0" marL="0" marR="0" rtl="0" algn="just">
                        <a:spcBef>
                          <a:spcPts val="0"/>
                        </a:spcBef>
                        <a:spcAft>
                          <a:spcPts val="0"/>
                        </a:spcAft>
                        <a:buNone/>
                      </a:pPr>
                      <a:r>
                        <a:rPr lang="en-GB" sz="900">
                          <a:latin typeface="Arial"/>
                          <a:ea typeface="Arial"/>
                          <a:cs typeface="Arial"/>
                          <a:sym typeface="Arial"/>
                        </a:rPr>
                        <a:t>Surface </a:t>
                      </a:r>
                      <a:r>
                        <a:rPr lang="en-GB" sz="900">
                          <a:latin typeface="Arial"/>
                          <a:ea typeface="Arial"/>
                          <a:cs typeface="Arial"/>
                          <a:sym typeface="Arial"/>
                        </a:rPr>
                        <a:t>runoff</a:t>
                      </a:r>
                      <a:endParaRPr sz="900">
                        <a:latin typeface="Arial"/>
                        <a:ea typeface="Arial"/>
                        <a:cs typeface="Arial"/>
                        <a:sym typeface="Arial"/>
                      </a:endParaRPr>
                    </a:p>
                  </a:txBody>
                  <a:tcPr marT="0" marB="0" marR="68575" marL="68575">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marR="0" rtl="0" algn="just">
                        <a:spcBef>
                          <a:spcPts val="0"/>
                        </a:spcBef>
                        <a:spcAft>
                          <a:spcPts val="0"/>
                        </a:spcAft>
                        <a:buNone/>
                      </a:pPr>
                      <a:r>
                        <a:rPr lang="en-GB" sz="900">
                          <a:latin typeface="Arial"/>
                          <a:ea typeface="Arial"/>
                          <a:cs typeface="Arial"/>
                          <a:sym typeface="Arial"/>
                        </a:rPr>
                        <a:t>When the water runs off the surface of the ground as a river or stream.</a:t>
                      </a:r>
                      <a:endParaRPr sz="900">
                        <a:latin typeface="Arial"/>
                        <a:ea typeface="Arial"/>
                        <a:cs typeface="Arial"/>
                        <a:sym typeface="Arial"/>
                      </a:endParaRPr>
                    </a:p>
                  </a:txBody>
                  <a:tcPr marT="0" marB="0" marR="68575" marL="68575">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r>
              <a:tr h="278800">
                <a:tc>
                  <a:txBody>
                    <a:bodyPr/>
                    <a:lstStyle/>
                    <a:p>
                      <a:pPr indent="0" lvl="0" marL="0" marR="0" rtl="0" algn="just">
                        <a:spcBef>
                          <a:spcPts val="0"/>
                        </a:spcBef>
                        <a:spcAft>
                          <a:spcPts val="0"/>
                        </a:spcAft>
                        <a:buNone/>
                      </a:pPr>
                      <a:r>
                        <a:rPr lang="en-GB" sz="900">
                          <a:latin typeface="Arial"/>
                          <a:ea typeface="Arial"/>
                          <a:cs typeface="Arial"/>
                          <a:sym typeface="Arial"/>
                        </a:rPr>
                        <a:t>Groundwater flow</a:t>
                      </a:r>
                      <a:endParaRPr sz="900">
                        <a:latin typeface="Arial"/>
                        <a:ea typeface="Arial"/>
                        <a:cs typeface="Arial"/>
                        <a:sym typeface="Arial"/>
                      </a:endParaRPr>
                    </a:p>
                  </a:txBody>
                  <a:tcPr marT="0" marB="0" marR="68575" marL="68575">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marR="0" rtl="0" algn="just">
                        <a:spcBef>
                          <a:spcPts val="0"/>
                        </a:spcBef>
                        <a:spcAft>
                          <a:spcPts val="0"/>
                        </a:spcAft>
                        <a:buNone/>
                      </a:pPr>
                      <a:r>
                        <a:rPr lang="en-GB" sz="900">
                          <a:latin typeface="Arial"/>
                          <a:ea typeface="Arial"/>
                          <a:cs typeface="Arial"/>
                          <a:sym typeface="Arial"/>
                        </a:rPr>
                        <a:t>When water flows through the rocks and soil underground.</a:t>
                      </a:r>
                      <a:endParaRPr sz="900">
                        <a:latin typeface="Arial"/>
                        <a:ea typeface="Arial"/>
                        <a:cs typeface="Arial"/>
                        <a:sym typeface="Arial"/>
                      </a:endParaRPr>
                    </a:p>
                  </a:txBody>
                  <a:tcPr marT="0" marB="0" marR="68575" marL="68575">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r>
              <a:tr h="233000">
                <a:tc>
                  <a:txBody>
                    <a:bodyPr/>
                    <a:lstStyle/>
                    <a:p>
                      <a:pPr indent="0" lvl="0" marL="0" marR="0" rtl="0" algn="l">
                        <a:spcBef>
                          <a:spcPts val="0"/>
                        </a:spcBef>
                        <a:spcAft>
                          <a:spcPts val="0"/>
                        </a:spcAft>
                        <a:buNone/>
                      </a:pPr>
                      <a:r>
                        <a:rPr lang="en-GB" sz="900">
                          <a:solidFill>
                            <a:srgbClr val="000000"/>
                          </a:solidFill>
                          <a:latin typeface="Arial"/>
                          <a:ea typeface="Arial"/>
                          <a:cs typeface="Arial"/>
                          <a:sym typeface="Arial"/>
                        </a:rPr>
                        <a:t>Infiltration</a:t>
                      </a:r>
                      <a:endParaRPr sz="900">
                        <a:latin typeface="Arial"/>
                        <a:ea typeface="Arial"/>
                        <a:cs typeface="Arial"/>
                        <a:sym typeface="Arial"/>
                      </a:endParaRPr>
                    </a:p>
                  </a:txBody>
                  <a:tcPr marT="45725" marB="45725" marR="91450" marL="9145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50"/>
                        <a:buFont typeface="Calibri"/>
                        <a:buNone/>
                      </a:pPr>
                      <a:r>
                        <a:rPr i="0" lang="en-GB" sz="900">
                          <a:solidFill>
                            <a:srgbClr val="000000"/>
                          </a:solidFill>
                          <a:latin typeface="Arial"/>
                          <a:ea typeface="Arial"/>
                          <a:cs typeface="Arial"/>
                          <a:sym typeface="Arial"/>
                        </a:rPr>
                        <a:t>When water enters a rock</a:t>
                      </a:r>
                      <a:r>
                        <a:rPr lang="en-GB" sz="900">
                          <a:latin typeface="Arial"/>
                          <a:ea typeface="Arial"/>
                          <a:cs typeface="Arial"/>
                          <a:sym typeface="Arial"/>
                        </a:rPr>
                        <a:t> or soil.</a:t>
                      </a:r>
                      <a:endParaRPr sz="900">
                        <a:latin typeface="Arial"/>
                        <a:ea typeface="Arial"/>
                        <a:cs typeface="Arial"/>
                        <a:sym typeface="Arial"/>
                      </a:endParaRPr>
                    </a:p>
                  </a:txBody>
                  <a:tcPr marT="45725" marB="45725" marR="91450" marL="9145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r>
              <a:tr h="139400">
                <a:tc>
                  <a:txBody>
                    <a:bodyPr/>
                    <a:lstStyle/>
                    <a:p>
                      <a:pPr indent="0" lvl="0" marL="0" marR="0" rtl="0" algn="just">
                        <a:spcBef>
                          <a:spcPts val="0"/>
                        </a:spcBef>
                        <a:spcAft>
                          <a:spcPts val="0"/>
                        </a:spcAft>
                        <a:buNone/>
                      </a:pPr>
                      <a:r>
                        <a:rPr lang="en-GB" sz="900">
                          <a:latin typeface="Arial"/>
                          <a:ea typeface="Arial"/>
                          <a:cs typeface="Arial"/>
                          <a:sym typeface="Arial"/>
                        </a:rPr>
                        <a:t>Drainage Basin</a:t>
                      </a:r>
                      <a:endParaRPr sz="900">
                        <a:latin typeface="Arial"/>
                        <a:ea typeface="Arial"/>
                        <a:cs typeface="Arial"/>
                        <a:sym typeface="Arial"/>
                      </a:endParaRPr>
                    </a:p>
                  </a:txBody>
                  <a:tcPr marT="0" marB="0" marR="68575" marL="68575">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marR="0" rtl="0" algn="just">
                        <a:spcBef>
                          <a:spcPts val="0"/>
                        </a:spcBef>
                        <a:spcAft>
                          <a:spcPts val="0"/>
                        </a:spcAft>
                        <a:buNone/>
                      </a:pPr>
                      <a:r>
                        <a:rPr lang="en-GB" sz="900">
                          <a:latin typeface="Arial"/>
                          <a:ea typeface="Arial"/>
                          <a:cs typeface="Arial"/>
                          <a:sym typeface="Arial"/>
                        </a:rPr>
                        <a:t>The area of land in which water drains into a specific river.</a:t>
                      </a:r>
                      <a:endParaRPr sz="900">
                        <a:latin typeface="Arial"/>
                        <a:ea typeface="Arial"/>
                        <a:cs typeface="Arial"/>
                        <a:sym typeface="Arial"/>
                      </a:endParaRPr>
                    </a:p>
                  </a:txBody>
                  <a:tcPr marT="0" marB="0" marR="68575" marL="68575">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r>
              <a:tr h="278800">
                <a:tc>
                  <a:txBody>
                    <a:bodyPr/>
                    <a:lstStyle/>
                    <a:p>
                      <a:pPr indent="0" lvl="0" marL="0" marR="0" rtl="0" algn="just">
                        <a:spcBef>
                          <a:spcPts val="0"/>
                        </a:spcBef>
                        <a:spcAft>
                          <a:spcPts val="0"/>
                        </a:spcAft>
                        <a:buNone/>
                      </a:pPr>
                      <a:r>
                        <a:rPr lang="en-GB" sz="900">
                          <a:latin typeface="Arial"/>
                          <a:ea typeface="Arial"/>
                          <a:cs typeface="Arial"/>
                          <a:sym typeface="Arial"/>
                        </a:rPr>
                        <a:t>Watershed </a:t>
                      </a:r>
                      <a:endParaRPr sz="900">
                        <a:latin typeface="Arial"/>
                        <a:ea typeface="Arial"/>
                        <a:cs typeface="Arial"/>
                        <a:sym typeface="Arial"/>
                      </a:endParaRPr>
                    </a:p>
                  </a:txBody>
                  <a:tcPr marT="0" marB="0" marR="68575" marL="68575">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marR="0" rtl="0" algn="just">
                        <a:spcBef>
                          <a:spcPts val="0"/>
                        </a:spcBef>
                        <a:spcAft>
                          <a:spcPts val="0"/>
                        </a:spcAft>
                        <a:buNone/>
                      </a:pPr>
                      <a:r>
                        <a:rPr lang="en-GB" sz="900">
                          <a:latin typeface="Arial"/>
                          <a:ea typeface="Arial"/>
                          <a:cs typeface="Arial"/>
                          <a:sym typeface="Arial"/>
                        </a:rPr>
                        <a:t>The boundary of a drainage basin. It separates one drainage basin from another. It is usually high land.</a:t>
                      </a:r>
                      <a:endParaRPr sz="900">
                        <a:latin typeface="Arial"/>
                        <a:ea typeface="Arial"/>
                        <a:cs typeface="Arial"/>
                        <a:sym typeface="Arial"/>
                      </a:endParaRPr>
                    </a:p>
                  </a:txBody>
                  <a:tcPr marT="0" marB="0" marR="68575" marL="68575">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r>
              <a:tr h="139400">
                <a:tc>
                  <a:txBody>
                    <a:bodyPr/>
                    <a:lstStyle/>
                    <a:p>
                      <a:pPr indent="0" lvl="0" marL="0" marR="0" rtl="0" algn="just">
                        <a:spcBef>
                          <a:spcPts val="0"/>
                        </a:spcBef>
                        <a:spcAft>
                          <a:spcPts val="0"/>
                        </a:spcAft>
                        <a:buNone/>
                      </a:pPr>
                      <a:r>
                        <a:rPr lang="en-GB" sz="900">
                          <a:latin typeface="Arial"/>
                          <a:ea typeface="Arial"/>
                          <a:cs typeface="Arial"/>
                          <a:sym typeface="Arial"/>
                        </a:rPr>
                        <a:t>Source</a:t>
                      </a:r>
                      <a:endParaRPr sz="900">
                        <a:latin typeface="Arial"/>
                        <a:ea typeface="Arial"/>
                        <a:cs typeface="Arial"/>
                        <a:sym typeface="Arial"/>
                      </a:endParaRPr>
                    </a:p>
                  </a:txBody>
                  <a:tcPr marT="0" marB="0" marR="68575" marL="68575">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marR="0" rtl="0" algn="just">
                        <a:spcBef>
                          <a:spcPts val="0"/>
                        </a:spcBef>
                        <a:spcAft>
                          <a:spcPts val="0"/>
                        </a:spcAft>
                        <a:buNone/>
                      </a:pPr>
                      <a:r>
                        <a:rPr lang="en-GB" sz="900">
                          <a:latin typeface="Arial"/>
                          <a:ea typeface="Arial"/>
                          <a:cs typeface="Arial"/>
                          <a:sym typeface="Arial"/>
                        </a:rPr>
                        <a:t>The point where the river begins.</a:t>
                      </a:r>
                      <a:endParaRPr sz="900">
                        <a:latin typeface="Arial"/>
                        <a:ea typeface="Arial"/>
                        <a:cs typeface="Arial"/>
                        <a:sym typeface="Arial"/>
                      </a:endParaRPr>
                    </a:p>
                  </a:txBody>
                  <a:tcPr marT="0" marB="0" marR="68575" marL="68575">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r>
              <a:tr h="139400">
                <a:tc>
                  <a:txBody>
                    <a:bodyPr/>
                    <a:lstStyle/>
                    <a:p>
                      <a:pPr indent="0" lvl="0" marL="0" marR="0" rtl="0" algn="just">
                        <a:spcBef>
                          <a:spcPts val="0"/>
                        </a:spcBef>
                        <a:spcAft>
                          <a:spcPts val="0"/>
                        </a:spcAft>
                        <a:buNone/>
                      </a:pPr>
                      <a:r>
                        <a:rPr lang="en-GB" sz="900">
                          <a:latin typeface="Arial"/>
                          <a:ea typeface="Arial"/>
                          <a:cs typeface="Arial"/>
                          <a:sym typeface="Arial"/>
                        </a:rPr>
                        <a:t>Tributary</a:t>
                      </a:r>
                      <a:endParaRPr sz="900">
                        <a:latin typeface="Arial"/>
                        <a:ea typeface="Arial"/>
                        <a:cs typeface="Arial"/>
                        <a:sym typeface="Arial"/>
                      </a:endParaRPr>
                    </a:p>
                  </a:txBody>
                  <a:tcPr marT="0" marB="0" marR="68575" marL="68575">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marR="0" rtl="0" algn="just">
                        <a:spcBef>
                          <a:spcPts val="0"/>
                        </a:spcBef>
                        <a:spcAft>
                          <a:spcPts val="0"/>
                        </a:spcAft>
                        <a:buNone/>
                      </a:pPr>
                      <a:r>
                        <a:rPr lang="en-GB" sz="900">
                          <a:latin typeface="Arial"/>
                          <a:ea typeface="Arial"/>
                          <a:cs typeface="Arial"/>
                          <a:sym typeface="Arial"/>
                        </a:rPr>
                        <a:t>A stream or small river that joins a larger stream or big river.</a:t>
                      </a:r>
                      <a:endParaRPr sz="900">
                        <a:latin typeface="Arial"/>
                        <a:ea typeface="Arial"/>
                        <a:cs typeface="Arial"/>
                        <a:sym typeface="Arial"/>
                      </a:endParaRPr>
                    </a:p>
                  </a:txBody>
                  <a:tcPr marT="0" marB="0" marR="68575" marL="68575">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r>
              <a:tr h="139400">
                <a:tc>
                  <a:txBody>
                    <a:bodyPr/>
                    <a:lstStyle/>
                    <a:p>
                      <a:pPr indent="0" lvl="0" marL="0" marR="0" rtl="0" algn="just">
                        <a:spcBef>
                          <a:spcPts val="0"/>
                        </a:spcBef>
                        <a:spcAft>
                          <a:spcPts val="0"/>
                        </a:spcAft>
                        <a:buNone/>
                      </a:pPr>
                      <a:r>
                        <a:rPr lang="en-GB" sz="900">
                          <a:latin typeface="Arial"/>
                          <a:ea typeface="Arial"/>
                          <a:cs typeface="Arial"/>
                          <a:sym typeface="Arial"/>
                        </a:rPr>
                        <a:t>Confluence</a:t>
                      </a:r>
                      <a:endParaRPr sz="900">
                        <a:latin typeface="Arial"/>
                        <a:ea typeface="Arial"/>
                        <a:cs typeface="Arial"/>
                        <a:sym typeface="Arial"/>
                      </a:endParaRPr>
                    </a:p>
                  </a:txBody>
                  <a:tcPr marT="0" marB="0" marR="68575" marL="68575">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marR="0" rtl="0" algn="just">
                        <a:spcBef>
                          <a:spcPts val="0"/>
                        </a:spcBef>
                        <a:spcAft>
                          <a:spcPts val="0"/>
                        </a:spcAft>
                        <a:buNone/>
                      </a:pPr>
                      <a:r>
                        <a:rPr lang="en-GB" sz="900">
                          <a:latin typeface="Arial"/>
                          <a:ea typeface="Arial"/>
                          <a:cs typeface="Arial"/>
                          <a:sym typeface="Arial"/>
                        </a:rPr>
                        <a:t>A point where two streams or rivers meet.</a:t>
                      </a:r>
                      <a:endParaRPr sz="900">
                        <a:latin typeface="Arial"/>
                        <a:ea typeface="Arial"/>
                        <a:cs typeface="Arial"/>
                        <a:sym typeface="Arial"/>
                      </a:endParaRPr>
                    </a:p>
                  </a:txBody>
                  <a:tcPr marT="0" marB="0" marR="68575" marL="68575">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r>
              <a:tr h="139400">
                <a:tc>
                  <a:txBody>
                    <a:bodyPr/>
                    <a:lstStyle/>
                    <a:p>
                      <a:pPr indent="0" lvl="0" marL="0" marR="0" rtl="0" algn="just">
                        <a:spcBef>
                          <a:spcPts val="0"/>
                        </a:spcBef>
                        <a:spcAft>
                          <a:spcPts val="0"/>
                        </a:spcAft>
                        <a:buNone/>
                      </a:pPr>
                      <a:r>
                        <a:rPr lang="en-GB" sz="900">
                          <a:latin typeface="Arial"/>
                          <a:ea typeface="Arial"/>
                          <a:cs typeface="Arial"/>
                          <a:sym typeface="Arial"/>
                        </a:rPr>
                        <a:t>Mouth</a:t>
                      </a:r>
                      <a:endParaRPr sz="900">
                        <a:latin typeface="Arial"/>
                        <a:ea typeface="Arial"/>
                        <a:cs typeface="Arial"/>
                        <a:sym typeface="Arial"/>
                      </a:endParaRPr>
                    </a:p>
                  </a:txBody>
                  <a:tcPr marT="0" marB="0" marR="68575" marL="68575">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marR="0" rtl="0" algn="just">
                        <a:spcBef>
                          <a:spcPts val="0"/>
                        </a:spcBef>
                        <a:spcAft>
                          <a:spcPts val="0"/>
                        </a:spcAft>
                        <a:buNone/>
                      </a:pPr>
                      <a:r>
                        <a:rPr lang="en-GB" sz="900">
                          <a:latin typeface="Arial"/>
                          <a:ea typeface="Arial"/>
                          <a:cs typeface="Arial"/>
                          <a:sym typeface="Arial"/>
                        </a:rPr>
                        <a:t>The point where the river meets the sea or ocean.</a:t>
                      </a:r>
                      <a:endParaRPr sz="900">
                        <a:latin typeface="Arial"/>
                        <a:ea typeface="Arial"/>
                        <a:cs typeface="Arial"/>
                        <a:sym typeface="Arial"/>
                      </a:endParaRPr>
                    </a:p>
                  </a:txBody>
                  <a:tcPr marT="0" marB="0" marR="68575" marL="68575">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r>
              <a:tr h="233000">
                <a:tc>
                  <a:txBody>
                    <a:bodyPr/>
                    <a:lstStyle/>
                    <a:p>
                      <a:pPr indent="0" lvl="0" marL="0" marR="0" rtl="0" algn="l">
                        <a:spcBef>
                          <a:spcPts val="0"/>
                        </a:spcBef>
                        <a:spcAft>
                          <a:spcPts val="0"/>
                        </a:spcAft>
                        <a:buNone/>
                      </a:pPr>
                      <a:r>
                        <a:rPr lang="en-GB" sz="900">
                          <a:solidFill>
                            <a:srgbClr val="000000"/>
                          </a:solidFill>
                          <a:latin typeface="Arial"/>
                          <a:ea typeface="Arial"/>
                          <a:cs typeface="Arial"/>
                          <a:sym typeface="Arial"/>
                        </a:rPr>
                        <a:t>Long Profile</a:t>
                      </a:r>
                      <a:endParaRPr sz="900">
                        <a:latin typeface="Arial"/>
                        <a:ea typeface="Arial"/>
                        <a:cs typeface="Arial"/>
                        <a:sym typeface="Arial"/>
                      </a:endParaRPr>
                    </a:p>
                  </a:txBody>
                  <a:tcPr marT="45725" marB="45725" marR="91450" marL="9145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marR="0" rtl="0" algn="l">
                        <a:spcBef>
                          <a:spcPts val="0"/>
                        </a:spcBef>
                        <a:spcAft>
                          <a:spcPts val="0"/>
                        </a:spcAft>
                        <a:buNone/>
                      </a:pPr>
                      <a:r>
                        <a:rPr i="0" lang="en-GB" sz="900">
                          <a:solidFill>
                            <a:srgbClr val="000000"/>
                          </a:solidFill>
                          <a:latin typeface="Arial"/>
                          <a:ea typeface="Arial"/>
                          <a:cs typeface="Arial"/>
                          <a:sym typeface="Arial"/>
                        </a:rPr>
                        <a:t>Shows</a:t>
                      </a:r>
                      <a:r>
                        <a:rPr i="0" lang="en-GB" sz="900">
                          <a:solidFill>
                            <a:srgbClr val="000000"/>
                          </a:solidFill>
                          <a:latin typeface="Arial"/>
                          <a:ea typeface="Arial"/>
                          <a:cs typeface="Arial"/>
                          <a:sym typeface="Arial"/>
                        </a:rPr>
                        <a:t> the gradient of a river from its source to mouth. </a:t>
                      </a:r>
                      <a:endParaRPr i="0" sz="900">
                        <a:solidFill>
                          <a:srgbClr val="000000"/>
                        </a:solidFill>
                        <a:latin typeface="Arial"/>
                        <a:ea typeface="Arial"/>
                        <a:cs typeface="Arial"/>
                        <a:sym typeface="Arial"/>
                      </a:endParaRPr>
                    </a:p>
                  </a:txBody>
                  <a:tcPr marT="45725" marB="45725" marR="91450" marL="9145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r>
              <a:tr h="371750">
                <a:tc>
                  <a:txBody>
                    <a:bodyPr/>
                    <a:lstStyle/>
                    <a:p>
                      <a:pPr indent="0" lvl="0" marL="0" marR="0" rtl="0" algn="l">
                        <a:spcBef>
                          <a:spcPts val="0"/>
                        </a:spcBef>
                        <a:spcAft>
                          <a:spcPts val="0"/>
                        </a:spcAft>
                        <a:buNone/>
                      </a:pPr>
                      <a:r>
                        <a:rPr lang="en-GB" sz="900">
                          <a:solidFill>
                            <a:srgbClr val="000000"/>
                          </a:solidFill>
                          <a:latin typeface="Arial"/>
                          <a:ea typeface="Arial"/>
                          <a:cs typeface="Arial"/>
                          <a:sym typeface="Arial"/>
                        </a:rPr>
                        <a:t>Cross Profile</a:t>
                      </a:r>
                      <a:endParaRPr sz="900">
                        <a:latin typeface="Arial"/>
                        <a:ea typeface="Arial"/>
                        <a:cs typeface="Arial"/>
                        <a:sym typeface="Arial"/>
                      </a:endParaRPr>
                    </a:p>
                  </a:txBody>
                  <a:tcPr marT="45725" marB="45725" marR="91450" marL="9145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50"/>
                        <a:buFont typeface="Calibri"/>
                        <a:buNone/>
                      </a:pPr>
                      <a:r>
                        <a:rPr lang="en-GB" sz="900">
                          <a:latin typeface="Arial"/>
                          <a:ea typeface="Arial"/>
                          <a:cs typeface="Arial"/>
                          <a:sym typeface="Arial"/>
                        </a:rPr>
                        <a:t>Shows the shape of the river channel and </a:t>
                      </a:r>
                      <a:r>
                        <a:rPr lang="en-GB" sz="900">
                          <a:latin typeface="Arial"/>
                          <a:ea typeface="Arial"/>
                          <a:cs typeface="Arial"/>
                          <a:sym typeface="Arial"/>
                        </a:rPr>
                        <a:t>valley. It is an imaginary ‘slice’ across a river channel/valley at a specific point.</a:t>
                      </a:r>
                      <a:endParaRPr sz="900">
                        <a:latin typeface="Arial"/>
                        <a:ea typeface="Arial"/>
                        <a:cs typeface="Arial"/>
                        <a:sym typeface="Arial"/>
                      </a:endParaRPr>
                    </a:p>
                  </a:txBody>
                  <a:tcPr marT="45725" marB="45725" marR="91450" marL="9145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r>
              <a:tr h="233000">
                <a:tc>
                  <a:txBody>
                    <a:bodyPr/>
                    <a:lstStyle/>
                    <a:p>
                      <a:pPr indent="0" lvl="0" marL="0" marR="0" rtl="0" algn="l">
                        <a:spcBef>
                          <a:spcPts val="0"/>
                        </a:spcBef>
                        <a:spcAft>
                          <a:spcPts val="0"/>
                        </a:spcAft>
                        <a:buNone/>
                      </a:pPr>
                      <a:r>
                        <a:rPr lang="en-GB" sz="900">
                          <a:solidFill>
                            <a:srgbClr val="000000"/>
                          </a:solidFill>
                          <a:latin typeface="Arial"/>
                          <a:ea typeface="Arial"/>
                          <a:cs typeface="Arial"/>
                          <a:sym typeface="Arial"/>
                        </a:rPr>
                        <a:t>Erosion</a:t>
                      </a:r>
                      <a:endParaRPr sz="900">
                        <a:latin typeface="Arial"/>
                        <a:ea typeface="Arial"/>
                        <a:cs typeface="Arial"/>
                        <a:sym typeface="Arial"/>
                      </a:endParaRPr>
                    </a:p>
                  </a:txBody>
                  <a:tcPr marT="45725" marB="45725" marR="91450" marL="9145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marR="0" rtl="0" algn="l">
                        <a:spcBef>
                          <a:spcPts val="0"/>
                        </a:spcBef>
                        <a:spcAft>
                          <a:spcPts val="0"/>
                        </a:spcAft>
                        <a:buNone/>
                      </a:pPr>
                      <a:r>
                        <a:rPr i="0" lang="en-GB" sz="900">
                          <a:solidFill>
                            <a:srgbClr val="000000"/>
                          </a:solidFill>
                          <a:latin typeface="Arial"/>
                          <a:ea typeface="Arial"/>
                          <a:cs typeface="Arial"/>
                          <a:sym typeface="Arial"/>
                        </a:rPr>
                        <a:t>The removal</a:t>
                      </a:r>
                      <a:r>
                        <a:rPr i="0" lang="en-GB" sz="900">
                          <a:solidFill>
                            <a:srgbClr val="000000"/>
                          </a:solidFill>
                          <a:latin typeface="Arial"/>
                          <a:ea typeface="Arial"/>
                          <a:cs typeface="Arial"/>
                          <a:sym typeface="Arial"/>
                        </a:rPr>
                        <a:t> of rock by the river</a:t>
                      </a:r>
                      <a:endParaRPr i="0" sz="900">
                        <a:solidFill>
                          <a:srgbClr val="000000"/>
                        </a:solidFill>
                        <a:latin typeface="Arial"/>
                        <a:ea typeface="Arial"/>
                        <a:cs typeface="Arial"/>
                        <a:sym typeface="Arial"/>
                      </a:endParaRPr>
                    </a:p>
                  </a:txBody>
                  <a:tcPr marT="45725" marB="45725" marR="91450" marL="9145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r>
              <a:tr h="371750">
                <a:tc>
                  <a:txBody>
                    <a:bodyPr/>
                    <a:lstStyle/>
                    <a:p>
                      <a:pPr indent="0" lvl="0" marL="0" marR="0" rtl="0" algn="l">
                        <a:spcBef>
                          <a:spcPts val="0"/>
                        </a:spcBef>
                        <a:spcAft>
                          <a:spcPts val="0"/>
                        </a:spcAft>
                        <a:buNone/>
                      </a:pPr>
                      <a:r>
                        <a:rPr lang="en-GB" sz="900">
                          <a:solidFill>
                            <a:srgbClr val="000000"/>
                          </a:solidFill>
                          <a:latin typeface="Arial"/>
                          <a:ea typeface="Arial"/>
                          <a:cs typeface="Arial"/>
                          <a:sym typeface="Arial"/>
                        </a:rPr>
                        <a:t>Weathering</a:t>
                      </a:r>
                      <a:endParaRPr sz="900">
                        <a:latin typeface="Arial"/>
                        <a:ea typeface="Arial"/>
                        <a:cs typeface="Arial"/>
                        <a:sym typeface="Arial"/>
                      </a:endParaRPr>
                    </a:p>
                  </a:txBody>
                  <a:tcPr marT="45725" marB="45725" marR="91450" marL="9145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marR="0" rtl="0" algn="l">
                        <a:spcBef>
                          <a:spcPts val="0"/>
                        </a:spcBef>
                        <a:spcAft>
                          <a:spcPts val="0"/>
                        </a:spcAft>
                        <a:buNone/>
                      </a:pPr>
                      <a:r>
                        <a:rPr i="0" lang="en-GB" sz="900">
                          <a:solidFill>
                            <a:srgbClr val="000000"/>
                          </a:solidFill>
                          <a:latin typeface="Arial"/>
                          <a:ea typeface="Arial"/>
                          <a:cs typeface="Arial"/>
                          <a:sym typeface="Arial"/>
                        </a:rPr>
                        <a:t>The breakdown of rocks caused</a:t>
                      </a:r>
                      <a:r>
                        <a:rPr i="0" lang="en-GB" sz="900">
                          <a:solidFill>
                            <a:srgbClr val="000000"/>
                          </a:solidFill>
                          <a:latin typeface="Arial"/>
                          <a:ea typeface="Arial"/>
                          <a:cs typeface="Arial"/>
                          <a:sym typeface="Arial"/>
                        </a:rPr>
                        <a:t> by the day-to-day changes in the atmosphere</a:t>
                      </a:r>
                      <a:endParaRPr i="0" sz="900">
                        <a:solidFill>
                          <a:srgbClr val="000000"/>
                        </a:solidFill>
                        <a:latin typeface="Arial"/>
                        <a:ea typeface="Arial"/>
                        <a:cs typeface="Arial"/>
                        <a:sym typeface="Arial"/>
                      </a:endParaRPr>
                    </a:p>
                  </a:txBody>
                  <a:tcPr marT="45725" marB="45725" marR="91450" marL="9145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r>
              <a:tr h="233000">
                <a:tc>
                  <a:txBody>
                    <a:bodyPr/>
                    <a:lstStyle/>
                    <a:p>
                      <a:pPr indent="0" lvl="0" marL="0" marR="0" rtl="0" algn="l">
                        <a:spcBef>
                          <a:spcPts val="0"/>
                        </a:spcBef>
                        <a:spcAft>
                          <a:spcPts val="0"/>
                        </a:spcAft>
                        <a:buNone/>
                      </a:pPr>
                      <a:r>
                        <a:rPr lang="en-GB" sz="900">
                          <a:solidFill>
                            <a:srgbClr val="000000"/>
                          </a:solidFill>
                          <a:latin typeface="Arial"/>
                          <a:ea typeface="Arial"/>
                          <a:cs typeface="Arial"/>
                          <a:sym typeface="Arial"/>
                        </a:rPr>
                        <a:t>Transportation</a:t>
                      </a:r>
                      <a:endParaRPr sz="900">
                        <a:latin typeface="Arial"/>
                        <a:ea typeface="Arial"/>
                        <a:cs typeface="Arial"/>
                        <a:sym typeface="Arial"/>
                      </a:endParaRPr>
                    </a:p>
                  </a:txBody>
                  <a:tcPr marT="45725" marB="45725" marR="91450" marL="9145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marR="0" rtl="0" algn="l">
                        <a:spcBef>
                          <a:spcPts val="0"/>
                        </a:spcBef>
                        <a:spcAft>
                          <a:spcPts val="0"/>
                        </a:spcAft>
                        <a:buNone/>
                      </a:pPr>
                      <a:r>
                        <a:rPr i="0" lang="en-GB" sz="900">
                          <a:solidFill>
                            <a:srgbClr val="000000"/>
                          </a:solidFill>
                          <a:latin typeface="Arial"/>
                          <a:ea typeface="Arial"/>
                          <a:cs typeface="Arial"/>
                          <a:sym typeface="Arial"/>
                        </a:rPr>
                        <a:t>The movement of sediment</a:t>
                      </a:r>
                      <a:r>
                        <a:rPr i="0" lang="en-GB" sz="900">
                          <a:solidFill>
                            <a:srgbClr val="000000"/>
                          </a:solidFill>
                          <a:latin typeface="Arial"/>
                          <a:ea typeface="Arial"/>
                          <a:cs typeface="Arial"/>
                          <a:sym typeface="Arial"/>
                        </a:rPr>
                        <a:t> along the river</a:t>
                      </a:r>
                      <a:endParaRPr i="0" sz="900">
                        <a:solidFill>
                          <a:srgbClr val="000000"/>
                        </a:solidFill>
                        <a:latin typeface="Arial"/>
                        <a:ea typeface="Arial"/>
                        <a:cs typeface="Arial"/>
                        <a:sym typeface="Arial"/>
                      </a:endParaRPr>
                    </a:p>
                  </a:txBody>
                  <a:tcPr marT="45725" marB="45725" marR="91450" marL="9145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r>
              <a:tr h="233000">
                <a:tc>
                  <a:txBody>
                    <a:bodyPr/>
                    <a:lstStyle/>
                    <a:p>
                      <a:pPr indent="0" lvl="0" marL="0" marR="0" rtl="0" algn="l">
                        <a:spcBef>
                          <a:spcPts val="0"/>
                        </a:spcBef>
                        <a:spcAft>
                          <a:spcPts val="0"/>
                        </a:spcAft>
                        <a:buNone/>
                      </a:pPr>
                      <a:r>
                        <a:rPr lang="en-GB" sz="900">
                          <a:solidFill>
                            <a:srgbClr val="000000"/>
                          </a:solidFill>
                          <a:latin typeface="Arial"/>
                          <a:ea typeface="Arial"/>
                          <a:cs typeface="Arial"/>
                          <a:sym typeface="Arial"/>
                        </a:rPr>
                        <a:t>Deposition</a:t>
                      </a:r>
                      <a:endParaRPr sz="900">
                        <a:latin typeface="Arial"/>
                        <a:ea typeface="Arial"/>
                        <a:cs typeface="Arial"/>
                        <a:sym typeface="Arial"/>
                      </a:endParaRPr>
                    </a:p>
                  </a:txBody>
                  <a:tcPr marT="45725" marB="45725" marR="91450" marL="9145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marR="0" rtl="0" algn="l">
                        <a:spcBef>
                          <a:spcPts val="0"/>
                        </a:spcBef>
                        <a:spcAft>
                          <a:spcPts val="0"/>
                        </a:spcAft>
                        <a:buNone/>
                      </a:pPr>
                      <a:r>
                        <a:rPr i="0" lang="en-GB" sz="900">
                          <a:solidFill>
                            <a:srgbClr val="000000"/>
                          </a:solidFill>
                          <a:latin typeface="Arial"/>
                          <a:ea typeface="Arial"/>
                          <a:cs typeface="Arial"/>
                          <a:sym typeface="Arial"/>
                        </a:rPr>
                        <a:t>The dropping</a:t>
                      </a:r>
                      <a:r>
                        <a:rPr i="0" lang="en-GB" sz="900">
                          <a:solidFill>
                            <a:srgbClr val="000000"/>
                          </a:solidFill>
                          <a:latin typeface="Arial"/>
                          <a:ea typeface="Arial"/>
                          <a:cs typeface="Arial"/>
                          <a:sym typeface="Arial"/>
                        </a:rPr>
                        <a:t> of sediment</a:t>
                      </a:r>
                      <a:endParaRPr i="0" sz="900">
                        <a:solidFill>
                          <a:srgbClr val="000000"/>
                        </a:solidFill>
                        <a:latin typeface="Arial"/>
                        <a:ea typeface="Arial"/>
                        <a:cs typeface="Arial"/>
                        <a:sym typeface="Arial"/>
                      </a:endParaRPr>
                    </a:p>
                  </a:txBody>
                  <a:tcPr marT="45725" marB="45725" marR="91450" marL="9145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r>
            </a:tbl>
          </a:graphicData>
        </a:graphic>
      </p:graphicFrame>
      <p:pic>
        <p:nvPicPr>
          <p:cNvPr id="62" name="Google Shape;62;p14"/>
          <p:cNvPicPr preferRelativeResize="0"/>
          <p:nvPr/>
        </p:nvPicPr>
        <p:blipFill rotWithShape="1">
          <a:blip r:embed="rId3">
            <a:alphaModFix/>
          </a:blip>
          <a:srcRect b="0" l="0" r="0" t="0"/>
          <a:stretch/>
        </p:blipFill>
        <p:spPr>
          <a:xfrm>
            <a:off x="4572001" y="446213"/>
            <a:ext cx="4412700" cy="2326573"/>
          </a:xfrm>
          <a:prstGeom prst="rect">
            <a:avLst/>
          </a:prstGeom>
          <a:noFill/>
          <a:ln>
            <a:noFill/>
          </a:ln>
        </p:spPr>
      </p:pic>
      <p:pic>
        <p:nvPicPr>
          <p:cNvPr id="63" name="Google Shape;63;p14"/>
          <p:cNvPicPr preferRelativeResize="0"/>
          <p:nvPr/>
        </p:nvPicPr>
        <p:blipFill rotWithShape="1">
          <a:blip r:embed="rId4">
            <a:alphaModFix/>
          </a:blip>
          <a:srcRect b="10088" l="0" r="0" t="0"/>
          <a:stretch/>
        </p:blipFill>
        <p:spPr>
          <a:xfrm>
            <a:off x="4537525" y="2706800"/>
            <a:ext cx="4481650" cy="2326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nvSpPr>
        <p:spPr>
          <a:xfrm>
            <a:off x="116550" y="77250"/>
            <a:ext cx="8935200" cy="305400"/>
          </a:xfrm>
          <a:prstGeom prst="rect">
            <a:avLst/>
          </a:prstGeom>
          <a:solidFill>
            <a:srgbClr val="B6D7A8"/>
          </a:solidFill>
          <a:ln cap="flat" cmpd="sng" w="19050">
            <a:solidFill>
              <a:srgbClr val="93C47D"/>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t>IGCSE GEOGRAPHY 0460: 2.5 CLIMATE: </a:t>
            </a:r>
            <a:r>
              <a:rPr b="1" lang="en-GB" sz="1100">
                <a:solidFill>
                  <a:schemeClr val="dk1"/>
                </a:solidFill>
              </a:rPr>
              <a:t>EQUATORIAL</a:t>
            </a:r>
            <a:endParaRPr b="1" sz="1100"/>
          </a:p>
          <a:p>
            <a:pPr indent="0" lvl="0" marL="0" rtl="0" algn="ctr">
              <a:spcBef>
                <a:spcPts val="0"/>
              </a:spcBef>
              <a:spcAft>
                <a:spcPts val="0"/>
              </a:spcAft>
              <a:buNone/>
            </a:pPr>
            <a:r>
              <a:t/>
            </a:r>
            <a:endParaRPr b="1" sz="1100"/>
          </a:p>
          <a:p>
            <a:pPr indent="0" lvl="0" marL="0" rtl="0" algn="ctr">
              <a:spcBef>
                <a:spcPts val="0"/>
              </a:spcBef>
              <a:spcAft>
                <a:spcPts val="0"/>
              </a:spcAft>
              <a:buNone/>
            </a:pPr>
            <a:r>
              <a:t/>
            </a:r>
            <a:endParaRPr b="1" sz="1100"/>
          </a:p>
          <a:p>
            <a:pPr indent="0" lvl="0" marL="0" rtl="0" algn="ctr">
              <a:spcBef>
                <a:spcPts val="0"/>
              </a:spcBef>
              <a:spcAft>
                <a:spcPts val="0"/>
              </a:spcAft>
              <a:buNone/>
            </a:pPr>
            <a:r>
              <a:t/>
            </a:r>
            <a:endParaRPr b="1" sz="1100"/>
          </a:p>
        </p:txBody>
      </p:sp>
      <p:sp>
        <p:nvSpPr>
          <p:cNvPr id="69" name="Google Shape;69;p15"/>
          <p:cNvSpPr txBox="1"/>
          <p:nvPr/>
        </p:nvSpPr>
        <p:spPr>
          <a:xfrm>
            <a:off x="30050" y="77250"/>
            <a:ext cx="9051300" cy="305400"/>
          </a:xfrm>
          <a:prstGeom prst="rect">
            <a:avLst/>
          </a:prstGeom>
          <a:solidFill>
            <a:srgbClr val="6D9EEB"/>
          </a:solidFill>
          <a:ln cap="flat" cmpd="sng" w="19050">
            <a:solidFill>
              <a:srgbClr val="0000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t>IGCSE GEOGRAPHY 0460: 2.2 RIVERS</a:t>
            </a:r>
            <a:endParaRPr b="1" sz="1100"/>
          </a:p>
          <a:p>
            <a:pPr indent="0" lvl="0" marL="0" rtl="0" algn="ctr">
              <a:spcBef>
                <a:spcPts val="0"/>
              </a:spcBef>
              <a:spcAft>
                <a:spcPts val="0"/>
              </a:spcAft>
              <a:buNone/>
            </a:pPr>
            <a:r>
              <a:t/>
            </a:r>
            <a:endParaRPr b="1" sz="1100"/>
          </a:p>
          <a:p>
            <a:pPr indent="0" lvl="0" marL="0" rtl="0" algn="ctr">
              <a:spcBef>
                <a:spcPts val="0"/>
              </a:spcBef>
              <a:spcAft>
                <a:spcPts val="0"/>
              </a:spcAft>
              <a:buNone/>
            </a:pPr>
            <a:r>
              <a:t/>
            </a:r>
            <a:endParaRPr b="1" sz="1100"/>
          </a:p>
          <a:p>
            <a:pPr indent="0" lvl="0" marL="0" rtl="0" algn="ctr">
              <a:spcBef>
                <a:spcPts val="0"/>
              </a:spcBef>
              <a:spcAft>
                <a:spcPts val="0"/>
              </a:spcAft>
              <a:buNone/>
            </a:pPr>
            <a:r>
              <a:t/>
            </a:r>
            <a:endParaRPr b="1" sz="1100"/>
          </a:p>
        </p:txBody>
      </p:sp>
      <p:sp>
        <p:nvSpPr>
          <p:cNvPr id="70" name="Google Shape;70;p15"/>
          <p:cNvSpPr txBox="1"/>
          <p:nvPr/>
        </p:nvSpPr>
        <p:spPr>
          <a:xfrm>
            <a:off x="30050" y="440850"/>
            <a:ext cx="31041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t>The long profile of a river shows how the gradient of the land changes as the river travels downstream.</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en-GB" sz="1000"/>
              <a:t>The cross profile of the river shows the cross-section of the river and the river valley.</a:t>
            </a:r>
            <a:endParaRPr sz="1000"/>
          </a:p>
        </p:txBody>
      </p:sp>
      <p:pic>
        <p:nvPicPr>
          <p:cNvPr id="71" name="Google Shape;71;p15"/>
          <p:cNvPicPr preferRelativeResize="0"/>
          <p:nvPr/>
        </p:nvPicPr>
        <p:blipFill>
          <a:blip r:embed="rId3">
            <a:alphaModFix/>
          </a:blip>
          <a:stretch>
            <a:fillRect/>
          </a:stretch>
        </p:blipFill>
        <p:spPr>
          <a:xfrm>
            <a:off x="30038" y="1513250"/>
            <a:ext cx="3366825" cy="3534325"/>
          </a:xfrm>
          <a:prstGeom prst="rect">
            <a:avLst/>
          </a:prstGeom>
          <a:noFill/>
          <a:ln>
            <a:noFill/>
          </a:ln>
        </p:spPr>
      </p:pic>
      <p:sp>
        <p:nvSpPr>
          <p:cNvPr id="72" name="Google Shape;72;p15"/>
          <p:cNvSpPr txBox="1"/>
          <p:nvPr/>
        </p:nvSpPr>
        <p:spPr>
          <a:xfrm>
            <a:off x="3530825" y="428775"/>
            <a:ext cx="2458200" cy="3694200"/>
          </a:xfrm>
          <a:prstGeom prst="rect">
            <a:avLst/>
          </a:prstGeom>
          <a:noFill/>
          <a:ln>
            <a:noFill/>
          </a:ln>
        </p:spPr>
        <p:txBody>
          <a:bodyPr anchorCtr="0" anchor="t" bIns="91425" lIns="91425" spcFirstLastPara="1" rIns="91425" wrap="square" tIns="91425">
            <a:spAutoFit/>
          </a:bodyPr>
          <a:lstStyle/>
          <a:p>
            <a:pPr indent="0" lvl="0" marL="0" rtl="0" algn="ctr">
              <a:lnSpc>
                <a:spcPct val="95000"/>
              </a:lnSpc>
              <a:spcBef>
                <a:spcPts val="0"/>
              </a:spcBef>
              <a:spcAft>
                <a:spcPts val="0"/>
              </a:spcAft>
              <a:buNone/>
            </a:pPr>
            <a:r>
              <a:rPr b="1" lang="en-GB" sz="1000">
                <a:solidFill>
                  <a:schemeClr val="dk1"/>
                </a:solidFill>
              </a:rPr>
              <a:t>Erosional Processes </a:t>
            </a:r>
            <a:endParaRPr b="1" sz="1000">
              <a:solidFill>
                <a:schemeClr val="dk1"/>
              </a:solidFill>
            </a:endParaRPr>
          </a:p>
          <a:p>
            <a:pPr indent="0" lvl="0" marL="0" rtl="0" algn="l">
              <a:lnSpc>
                <a:spcPct val="95000"/>
              </a:lnSpc>
              <a:spcBef>
                <a:spcPts val="0"/>
              </a:spcBef>
              <a:spcAft>
                <a:spcPts val="0"/>
              </a:spcAft>
              <a:buNone/>
            </a:pPr>
            <a:r>
              <a:t/>
            </a:r>
            <a:endParaRPr b="1" sz="1000">
              <a:solidFill>
                <a:schemeClr val="dk1"/>
              </a:solidFill>
            </a:endParaRPr>
          </a:p>
          <a:p>
            <a:pPr indent="0" lvl="0" marL="0" rtl="0" algn="l">
              <a:lnSpc>
                <a:spcPct val="95000"/>
              </a:lnSpc>
              <a:spcBef>
                <a:spcPts val="0"/>
              </a:spcBef>
              <a:spcAft>
                <a:spcPts val="0"/>
              </a:spcAft>
              <a:buNone/>
            </a:pPr>
            <a:r>
              <a:rPr b="1" lang="en-GB" sz="1000">
                <a:solidFill>
                  <a:schemeClr val="dk1"/>
                </a:solidFill>
              </a:rPr>
              <a:t>Hydraulic Action: </a:t>
            </a:r>
            <a:r>
              <a:rPr lang="en-GB" sz="1000">
                <a:solidFill>
                  <a:schemeClr val="dk1"/>
                </a:solidFill>
              </a:rPr>
              <a:t>Water goes into cracks in the rocks, compressing air and breaking off tiny bits of rock.</a:t>
            </a:r>
            <a:endParaRPr sz="1000">
              <a:solidFill>
                <a:schemeClr val="dk1"/>
              </a:solidFill>
            </a:endParaRPr>
          </a:p>
          <a:p>
            <a:pPr indent="0" lvl="0" marL="0" rtl="0" algn="l">
              <a:lnSpc>
                <a:spcPct val="95000"/>
              </a:lnSpc>
              <a:spcBef>
                <a:spcPts val="0"/>
              </a:spcBef>
              <a:spcAft>
                <a:spcPts val="0"/>
              </a:spcAft>
              <a:buNone/>
            </a:pPr>
            <a:r>
              <a:t/>
            </a:r>
            <a:endParaRPr b="1" sz="1000">
              <a:solidFill>
                <a:schemeClr val="dk1"/>
              </a:solidFill>
            </a:endParaRPr>
          </a:p>
          <a:p>
            <a:pPr indent="0" lvl="0" marL="0" rtl="0" algn="l">
              <a:lnSpc>
                <a:spcPct val="95000"/>
              </a:lnSpc>
              <a:spcBef>
                <a:spcPts val="0"/>
              </a:spcBef>
              <a:spcAft>
                <a:spcPts val="0"/>
              </a:spcAft>
              <a:buNone/>
            </a:pPr>
            <a:r>
              <a:rPr b="1" lang="en-GB" sz="1000">
                <a:solidFill>
                  <a:schemeClr val="dk1"/>
                </a:solidFill>
              </a:rPr>
              <a:t>Abrasion: </a:t>
            </a:r>
            <a:r>
              <a:rPr lang="en-GB" sz="1000">
                <a:solidFill>
                  <a:schemeClr val="dk1"/>
                </a:solidFill>
              </a:rPr>
              <a:t>The river picks up rocks and sand, and they rub against the channel, wearing it away.</a:t>
            </a:r>
            <a:endParaRPr sz="1000">
              <a:solidFill>
                <a:schemeClr val="dk1"/>
              </a:solidFill>
            </a:endParaRPr>
          </a:p>
          <a:p>
            <a:pPr indent="0" lvl="0" marL="0" rtl="0" algn="l">
              <a:lnSpc>
                <a:spcPct val="95000"/>
              </a:lnSpc>
              <a:spcBef>
                <a:spcPts val="0"/>
              </a:spcBef>
              <a:spcAft>
                <a:spcPts val="0"/>
              </a:spcAft>
              <a:buNone/>
            </a:pPr>
            <a:r>
              <a:t/>
            </a:r>
            <a:endParaRPr b="1" sz="1000">
              <a:solidFill>
                <a:schemeClr val="dk1"/>
              </a:solidFill>
            </a:endParaRPr>
          </a:p>
          <a:p>
            <a:pPr indent="0" lvl="0" marL="0" rtl="0" algn="l">
              <a:lnSpc>
                <a:spcPct val="95000"/>
              </a:lnSpc>
              <a:spcBef>
                <a:spcPts val="0"/>
              </a:spcBef>
              <a:spcAft>
                <a:spcPts val="0"/>
              </a:spcAft>
              <a:buNone/>
            </a:pPr>
            <a:r>
              <a:rPr b="1" lang="en-GB" sz="1000">
                <a:solidFill>
                  <a:schemeClr val="dk1"/>
                </a:solidFill>
              </a:rPr>
              <a:t>Attrition:</a:t>
            </a:r>
            <a:r>
              <a:rPr lang="en-GB" sz="1000">
                <a:solidFill>
                  <a:schemeClr val="dk1"/>
                </a:solidFill>
              </a:rPr>
              <a:t> Rocks in the river collide and wear each other down, becoming smaller and rounder over time.</a:t>
            </a:r>
            <a:endParaRPr sz="1000">
              <a:solidFill>
                <a:schemeClr val="dk1"/>
              </a:solidFill>
            </a:endParaRPr>
          </a:p>
          <a:p>
            <a:pPr indent="0" lvl="0" marL="0" rtl="0" algn="l">
              <a:lnSpc>
                <a:spcPct val="95000"/>
              </a:lnSpc>
              <a:spcBef>
                <a:spcPts val="0"/>
              </a:spcBef>
              <a:spcAft>
                <a:spcPts val="0"/>
              </a:spcAft>
              <a:buNone/>
            </a:pPr>
            <a:r>
              <a:t/>
            </a:r>
            <a:endParaRPr sz="1000">
              <a:solidFill>
                <a:schemeClr val="dk1"/>
              </a:solidFill>
            </a:endParaRPr>
          </a:p>
          <a:p>
            <a:pPr indent="0" lvl="0" marL="0" rtl="0" algn="l">
              <a:lnSpc>
                <a:spcPct val="95000"/>
              </a:lnSpc>
              <a:spcBef>
                <a:spcPts val="0"/>
              </a:spcBef>
              <a:spcAft>
                <a:spcPts val="0"/>
              </a:spcAft>
              <a:buNone/>
            </a:pPr>
            <a:r>
              <a:rPr b="1" lang="en-GB" sz="1000">
                <a:solidFill>
                  <a:schemeClr val="dk1"/>
                </a:solidFill>
              </a:rPr>
              <a:t>Solution</a:t>
            </a:r>
            <a:r>
              <a:rPr lang="en-GB" sz="1000">
                <a:solidFill>
                  <a:schemeClr val="dk1"/>
                </a:solidFill>
              </a:rPr>
              <a:t>: Water reacts with minerals in rocks, changing the rock's structure.</a:t>
            </a:r>
            <a:endParaRPr sz="1000">
              <a:solidFill>
                <a:schemeClr val="dk1"/>
              </a:solidFill>
            </a:endParaRPr>
          </a:p>
          <a:p>
            <a:pPr indent="0" lvl="0" marL="0" rtl="0" algn="l">
              <a:lnSpc>
                <a:spcPct val="95000"/>
              </a:lnSpc>
              <a:spcBef>
                <a:spcPts val="0"/>
              </a:spcBef>
              <a:spcAft>
                <a:spcPts val="0"/>
              </a:spcAft>
              <a:buNone/>
            </a:pPr>
            <a:r>
              <a:t/>
            </a:r>
            <a:endParaRPr sz="1000">
              <a:solidFill>
                <a:schemeClr val="dk1"/>
              </a:solidFill>
            </a:endParaRPr>
          </a:p>
          <a:p>
            <a:pPr indent="0" lvl="0" marL="0" rtl="0" algn="l">
              <a:lnSpc>
                <a:spcPct val="95000"/>
              </a:lnSpc>
              <a:spcBef>
                <a:spcPts val="0"/>
              </a:spcBef>
              <a:spcAft>
                <a:spcPts val="0"/>
              </a:spcAft>
              <a:buNone/>
            </a:pPr>
            <a:r>
              <a:rPr b="1" lang="en-GB" sz="1000">
                <a:solidFill>
                  <a:schemeClr val="dk1"/>
                </a:solidFill>
              </a:rPr>
              <a:t>Vertical Erosion: </a:t>
            </a:r>
            <a:r>
              <a:rPr lang="en-GB" sz="1000">
                <a:solidFill>
                  <a:schemeClr val="dk1"/>
                </a:solidFill>
              </a:rPr>
              <a:t>Makes the river deeper, forming a V-shaped valley, especially in the upper course.</a:t>
            </a:r>
            <a:endParaRPr sz="1000">
              <a:solidFill>
                <a:schemeClr val="dk1"/>
              </a:solidFill>
            </a:endParaRPr>
          </a:p>
          <a:p>
            <a:pPr indent="0" lvl="0" marL="0" rtl="0" algn="l">
              <a:lnSpc>
                <a:spcPct val="95000"/>
              </a:lnSpc>
              <a:spcBef>
                <a:spcPts val="0"/>
              </a:spcBef>
              <a:spcAft>
                <a:spcPts val="0"/>
              </a:spcAft>
              <a:buNone/>
            </a:pPr>
            <a:r>
              <a:t/>
            </a:r>
            <a:endParaRPr sz="1000">
              <a:solidFill>
                <a:schemeClr val="dk1"/>
              </a:solidFill>
            </a:endParaRPr>
          </a:p>
          <a:p>
            <a:pPr indent="0" lvl="0" marL="0" rtl="0" algn="l">
              <a:lnSpc>
                <a:spcPct val="95000"/>
              </a:lnSpc>
              <a:spcBef>
                <a:spcPts val="0"/>
              </a:spcBef>
              <a:spcAft>
                <a:spcPts val="0"/>
              </a:spcAft>
              <a:buNone/>
            </a:pPr>
            <a:r>
              <a:rPr b="1" lang="en-GB" sz="1000">
                <a:solidFill>
                  <a:schemeClr val="dk1"/>
                </a:solidFill>
              </a:rPr>
              <a:t>Lateral Erosion:</a:t>
            </a:r>
            <a:r>
              <a:rPr lang="en-GB" sz="1000">
                <a:solidFill>
                  <a:schemeClr val="dk1"/>
                </a:solidFill>
              </a:rPr>
              <a:t> Widens the river valley, especially in the middle/lower course.</a:t>
            </a:r>
            <a:endParaRPr sz="1000"/>
          </a:p>
        </p:txBody>
      </p:sp>
      <p:pic>
        <p:nvPicPr>
          <p:cNvPr id="73" name="Google Shape;73;p15"/>
          <p:cNvPicPr preferRelativeResize="0"/>
          <p:nvPr/>
        </p:nvPicPr>
        <p:blipFill>
          <a:blip r:embed="rId4">
            <a:alphaModFix/>
          </a:blip>
          <a:stretch>
            <a:fillRect/>
          </a:stretch>
        </p:blipFill>
        <p:spPr>
          <a:xfrm>
            <a:off x="3592550" y="4054425"/>
            <a:ext cx="2396475" cy="981075"/>
          </a:xfrm>
          <a:prstGeom prst="rect">
            <a:avLst/>
          </a:prstGeom>
          <a:noFill/>
          <a:ln>
            <a:noFill/>
          </a:ln>
        </p:spPr>
      </p:pic>
      <p:sp>
        <p:nvSpPr>
          <p:cNvPr id="74" name="Google Shape;74;p15"/>
          <p:cNvSpPr txBox="1"/>
          <p:nvPr/>
        </p:nvSpPr>
        <p:spPr>
          <a:xfrm>
            <a:off x="6039900" y="428775"/>
            <a:ext cx="3104100" cy="2493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000"/>
              <a:t>Transportation Processes </a:t>
            </a:r>
            <a:endParaRPr b="1" sz="1000"/>
          </a:p>
          <a:p>
            <a:pPr indent="0" lvl="0" marL="0" rtl="0" algn="l">
              <a:spcBef>
                <a:spcPts val="0"/>
              </a:spcBef>
              <a:spcAft>
                <a:spcPts val="0"/>
              </a:spcAft>
              <a:buNone/>
            </a:pPr>
            <a:r>
              <a:t/>
            </a:r>
            <a:endParaRPr b="1" sz="1000"/>
          </a:p>
          <a:p>
            <a:pPr indent="0" lvl="0" marL="0" rtl="0" algn="l">
              <a:spcBef>
                <a:spcPts val="0"/>
              </a:spcBef>
              <a:spcAft>
                <a:spcPts val="0"/>
              </a:spcAft>
              <a:buNone/>
            </a:pPr>
            <a:r>
              <a:rPr b="1" lang="en-GB" sz="1000"/>
              <a:t>Traction: </a:t>
            </a:r>
            <a:r>
              <a:rPr lang="en-GB" sz="1000"/>
              <a:t>material carried by the river is rolled along the river bed.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b="1" lang="en-GB" sz="1000"/>
              <a:t>Saltation:</a:t>
            </a:r>
            <a:r>
              <a:rPr lang="en-GB" sz="1000"/>
              <a:t> </a:t>
            </a:r>
            <a:r>
              <a:rPr lang="en-GB" sz="1000"/>
              <a:t>material carried by the river is bounced along the river bed.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b="1" lang="en-GB" sz="1000"/>
              <a:t>Suspension: </a:t>
            </a:r>
            <a:r>
              <a:rPr lang="en-GB" sz="1000"/>
              <a:t>material is carried by the river water.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b="1" lang="en-GB" sz="1000"/>
              <a:t>Solution: </a:t>
            </a:r>
            <a:r>
              <a:rPr lang="en-GB" sz="1000"/>
              <a:t>soluble material is dissolved and carried by the river water.</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p:txBody>
      </p:sp>
      <p:pic>
        <p:nvPicPr>
          <p:cNvPr id="75" name="Google Shape;75;p15"/>
          <p:cNvPicPr preferRelativeResize="0"/>
          <p:nvPr/>
        </p:nvPicPr>
        <p:blipFill rotWithShape="1">
          <a:blip r:embed="rId5">
            <a:alphaModFix/>
          </a:blip>
          <a:srcRect b="10513" l="0" r="0" t="8737"/>
          <a:stretch/>
        </p:blipFill>
        <p:spPr>
          <a:xfrm>
            <a:off x="6172275" y="2426450"/>
            <a:ext cx="2698900" cy="1109100"/>
          </a:xfrm>
          <a:prstGeom prst="rect">
            <a:avLst/>
          </a:prstGeom>
          <a:noFill/>
          <a:ln>
            <a:noFill/>
          </a:ln>
        </p:spPr>
      </p:pic>
      <p:sp>
        <p:nvSpPr>
          <p:cNvPr id="76" name="Google Shape;76;p15"/>
          <p:cNvSpPr txBox="1"/>
          <p:nvPr/>
        </p:nvSpPr>
        <p:spPr>
          <a:xfrm>
            <a:off x="6143875" y="3619488"/>
            <a:ext cx="3000000" cy="1416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000"/>
              <a:t>Deposition</a:t>
            </a:r>
            <a:endParaRPr b="1" sz="1000"/>
          </a:p>
          <a:p>
            <a:pPr indent="0" lvl="0" marL="0" rtl="0" algn="l">
              <a:spcBef>
                <a:spcPts val="0"/>
              </a:spcBef>
              <a:spcAft>
                <a:spcPts val="0"/>
              </a:spcAft>
              <a:buNone/>
            </a:pPr>
            <a:r>
              <a:t/>
            </a:r>
            <a:endParaRPr sz="1000"/>
          </a:p>
          <a:p>
            <a:pPr indent="0" lvl="0" marL="0" rtl="0" algn="l">
              <a:spcBef>
                <a:spcPts val="0"/>
              </a:spcBef>
              <a:spcAft>
                <a:spcPts val="0"/>
              </a:spcAft>
              <a:buNone/>
            </a:pPr>
            <a:r>
              <a:rPr lang="en-GB" sz="1000"/>
              <a:t>Rivers deposit eroded material as they lose speed (velocity) when: </a:t>
            </a:r>
            <a:endParaRPr sz="1000"/>
          </a:p>
          <a:p>
            <a:pPr indent="0" lvl="0" marL="0" rtl="0" algn="l">
              <a:spcBef>
                <a:spcPts val="0"/>
              </a:spcBef>
              <a:spcAft>
                <a:spcPts val="0"/>
              </a:spcAft>
              <a:buNone/>
            </a:pPr>
            <a:r>
              <a:rPr lang="en-GB" sz="1000"/>
              <a:t>• the river becomes shallower</a:t>
            </a:r>
            <a:endParaRPr sz="1000"/>
          </a:p>
          <a:p>
            <a:pPr indent="0" lvl="0" marL="0" rtl="0" algn="l">
              <a:spcBef>
                <a:spcPts val="0"/>
              </a:spcBef>
              <a:spcAft>
                <a:spcPts val="0"/>
              </a:spcAft>
              <a:buNone/>
            </a:pPr>
            <a:r>
              <a:rPr lang="en-GB" sz="1000"/>
              <a:t>• the discharge (volume of water) is reduced</a:t>
            </a:r>
            <a:endParaRPr sz="1000"/>
          </a:p>
          <a:p>
            <a:pPr indent="0" lvl="0" marL="0" rtl="0" algn="l">
              <a:spcBef>
                <a:spcPts val="0"/>
              </a:spcBef>
              <a:spcAft>
                <a:spcPts val="0"/>
              </a:spcAft>
              <a:buNone/>
            </a:pPr>
            <a:r>
              <a:rPr lang="en-GB" sz="1000"/>
              <a:t>• the amount of transported material increases</a:t>
            </a:r>
            <a:endParaRPr sz="1000"/>
          </a:p>
          <a:p>
            <a:pPr indent="0" lvl="0" marL="0" rtl="0" algn="l">
              <a:spcBef>
                <a:spcPts val="0"/>
              </a:spcBef>
              <a:spcAft>
                <a:spcPts val="0"/>
              </a:spcAft>
              <a:buNone/>
            </a:pPr>
            <a:r>
              <a:rPr lang="en-GB" sz="1000"/>
              <a:t>• the river reaches the mouth.</a:t>
            </a:r>
            <a:endParaRPr sz="1000"/>
          </a:p>
        </p:txBody>
      </p:sp>
      <p:sp>
        <p:nvSpPr>
          <p:cNvPr id="77" name="Google Shape;77;p15"/>
          <p:cNvSpPr/>
          <p:nvPr/>
        </p:nvSpPr>
        <p:spPr>
          <a:xfrm>
            <a:off x="37500" y="480750"/>
            <a:ext cx="3401100" cy="4622700"/>
          </a:xfrm>
          <a:prstGeom prst="rect">
            <a:avLst/>
          </a:prstGeom>
          <a:no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8" name="Google Shape;78;p15"/>
          <p:cNvSpPr/>
          <p:nvPr/>
        </p:nvSpPr>
        <p:spPr>
          <a:xfrm>
            <a:off x="3487400" y="480875"/>
            <a:ext cx="2552400" cy="4622700"/>
          </a:xfrm>
          <a:prstGeom prst="rect">
            <a:avLst/>
          </a:prstGeom>
          <a:no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9" name="Google Shape;79;p15"/>
          <p:cNvSpPr/>
          <p:nvPr/>
        </p:nvSpPr>
        <p:spPr>
          <a:xfrm>
            <a:off x="6088600" y="480875"/>
            <a:ext cx="3000000" cy="4622700"/>
          </a:xfrm>
          <a:prstGeom prst="rect">
            <a:avLst/>
          </a:prstGeom>
          <a:no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6"/>
          <p:cNvSpPr txBox="1"/>
          <p:nvPr/>
        </p:nvSpPr>
        <p:spPr>
          <a:xfrm>
            <a:off x="30050" y="77250"/>
            <a:ext cx="9051300" cy="305400"/>
          </a:xfrm>
          <a:prstGeom prst="rect">
            <a:avLst/>
          </a:prstGeom>
          <a:solidFill>
            <a:srgbClr val="6D9EEB"/>
          </a:solidFill>
          <a:ln cap="flat" cmpd="sng" w="19050">
            <a:solidFill>
              <a:srgbClr val="0000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t>IGCSE GEOGRAPHY 0460: 2.2 RIVERS</a:t>
            </a:r>
            <a:endParaRPr b="1" sz="1100"/>
          </a:p>
          <a:p>
            <a:pPr indent="0" lvl="0" marL="0" rtl="0" algn="ctr">
              <a:spcBef>
                <a:spcPts val="0"/>
              </a:spcBef>
              <a:spcAft>
                <a:spcPts val="0"/>
              </a:spcAft>
              <a:buNone/>
            </a:pPr>
            <a:r>
              <a:t/>
            </a:r>
            <a:endParaRPr b="1" sz="1100"/>
          </a:p>
          <a:p>
            <a:pPr indent="0" lvl="0" marL="0" rtl="0" algn="ctr">
              <a:spcBef>
                <a:spcPts val="0"/>
              </a:spcBef>
              <a:spcAft>
                <a:spcPts val="0"/>
              </a:spcAft>
              <a:buNone/>
            </a:pPr>
            <a:r>
              <a:t/>
            </a:r>
            <a:endParaRPr b="1" sz="1100"/>
          </a:p>
          <a:p>
            <a:pPr indent="0" lvl="0" marL="0" rtl="0" algn="ctr">
              <a:spcBef>
                <a:spcPts val="0"/>
              </a:spcBef>
              <a:spcAft>
                <a:spcPts val="0"/>
              </a:spcAft>
              <a:buNone/>
            </a:pPr>
            <a:r>
              <a:t/>
            </a:r>
            <a:endParaRPr b="1" sz="1100"/>
          </a:p>
        </p:txBody>
      </p:sp>
      <p:sp>
        <p:nvSpPr>
          <p:cNvPr id="85" name="Google Shape;85;p16"/>
          <p:cNvSpPr txBox="1"/>
          <p:nvPr/>
        </p:nvSpPr>
        <p:spPr>
          <a:xfrm>
            <a:off x="30050" y="436225"/>
            <a:ext cx="9058800" cy="2979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000">
                <a:solidFill>
                  <a:schemeClr val="dk1"/>
                </a:solidFill>
              </a:rPr>
              <a:t>Erosional</a:t>
            </a:r>
            <a:r>
              <a:rPr b="1" lang="en-GB" sz="1000">
                <a:solidFill>
                  <a:schemeClr val="dk1"/>
                </a:solidFill>
              </a:rPr>
              <a:t> Landforms found in the Upper course: caused by erosional processes. </a:t>
            </a:r>
            <a:endParaRPr b="1" sz="1000">
              <a:solidFill>
                <a:schemeClr val="dk1"/>
              </a:solidFill>
            </a:endParaRPr>
          </a:p>
        </p:txBody>
      </p:sp>
      <p:sp>
        <p:nvSpPr>
          <p:cNvPr id="86" name="Google Shape;86;p16"/>
          <p:cNvSpPr txBox="1"/>
          <p:nvPr/>
        </p:nvSpPr>
        <p:spPr>
          <a:xfrm>
            <a:off x="45650" y="785575"/>
            <a:ext cx="4450500" cy="18471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000">
              <a:solidFill>
                <a:schemeClr val="dk2"/>
              </a:solidFill>
            </a:endParaRPr>
          </a:p>
          <a:p>
            <a:pPr indent="0" lvl="0" marL="0" rtl="0" algn="l">
              <a:lnSpc>
                <a:spcPct val="100000"/>
              </a:lnSpc>
              <a:spcBef>
                <a:spcPts val="0"/>
              </a:spcBef>
              <a:spcAft>
                <a:spcPts val="0"/>
              </a:spcAft>
              <a:buNone/>
            </a:pPr>
            <a:r>
              <a:t/>
            </a:r>
            <a:endParaRPr sz="1000">
              <a:solidFill>
                <a:schemeClr val="dk2"/>
              </a:solidFill>
            </a:endParaRPr>
          </a:p>
        </p:txBody>
      </p:sp>
      <p:sp>
        <p:nvSpPr>
          <p:cNvPr id="87" name="Google Shape;87;p16"/>
          <p:cNvSpPr txBox="1"/>
          <p:nvPr/>
        </p:nvSpPr>
        <p:spPr>
          <a:xfrm>
            <a:off x="4584050" y="2940975"/>
            <a:ext cx="4504800" cy="21858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80000"/>
              </a:lnSpc>
              <a:spcBef>
                <a:spcPts val="0"/>
              </a:spcBef>
              <a:spcAft>
                <a:spcPts val="0"/>
              </a:spcAft>
              <a:buClr>
                <a:schemeClr val="dk1"/>
              </a:buClr>
              <a:buSzPts val="1800"/>
              <a:buFont typeface="Arial"/>
              <a:buNone/>
            </a:pPr>
            <a:r>
              <a:t/>
            </a:r>
            <a:endParaRPr sz="900">
              <a:solidFill>
                <a:schemeClr val="dk1"/>
              </a:solidFill>
              <a:highlight>
                <a:schemeClr val="lt1"/>
              </a:highlight>
            </a:endParaRPr>
          </a:p>
        </p:txBody>
      </p:sp>
      <p:sp>
        <p:nvSpPr>
          <p:cNvPr id="88" name="Google Shape;88;p16"/>
          <p:cNvSpPr txBox="1"/>
          <p:nvPr/>
        </p:nvSpPr>
        <p:spPr>
          <a:xfrm>
            <a:off x="4584050" y="787700"/>
            <a:ext cx="4504800" cy="20997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800">
              <a:solidFill>
                <a:schemeClr val="dk2"/>
              </a:solidFill>
            </a:endParaRPr>
          </a:p>
        </p:txBody>
      </p:sp>
      <p:sp>
        <p:nvSpPr>
          <p:cNvPr id="89" name="Google Shape;89;p16"/>
          <p:cNvSpPr txBox="1"/>
          <p:nvPr/>
        </p:nvSpPr>
        <p:spPr>
          <a:xfrm>
            <a:off x="45650" y="787700"/>
            <a:ext cx="3282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900">
                <a:solidFill>
                  <a:schemeClr val="dk1"/>
                </a:solidFill>
              </a:rPr>
              <a:t>V-shaped Valley</a:t>
            </a:r>
            <a:endParaRPr sz="900">
              <a:solidFill>
                <a:schemeClr val="dk1"/>
              </a:solidFill>
            </a:endParaRPr>
          </a:p>
        </p:txBody>
      </p:sp>
      <p:pic>
        <p:nvPicPr>
          <p:cNvPr id="90" name="Google Shape;90;p16"/>
          <p:cNvPicPr preferRelativeResize="0"/>
          <p:nvPr/>
        </p:nvPicPr>
        <p:blipFill rotWithShape="1">
          <a:blip r:embed="rId3">
            <a:alphaModFix/>
          </a:blip>
          <a:srcRect b="8483" l="21509" r="23732" t="0"/>
          <a:stretch/>
        </p:blipFill>
        <p:spPr>
          <a:xfrm>
            <a:off x="3425100" y="1448075"/>
            <a:ext cx="914150" cy="1078725"/>
          </a:xfrm>
          <a:prstGeom prst="rect">
            <a:avLst/>
          </a:prstGeom>
          <a:noFill/>
          <a:ln>
            <a:noFill/>
          </a:ln>
        </p:spPr>
      </p:pic>
      <p:pic>
        <p:nvPicPr>
          <p:cNvPr id="91" name="Google Shape;91;p16"/>
          <p:cNvPicPr preferRelativeResize="0"/>
          <p:nvPr/>
        </p:nvPicPr>
        <p:blipFill rotWithShape="1">
          <a:blip r:embed="rId4">
            <a:alphaModFix/>
          </a:blip>
          <a:srcRect b="3119" l="0" r="7587" t="0"/>
          <a:stretch/>
        </p:blipFill>
        <p:spPr>
          <a:xfrm>
            <a:off x="7890325" y="901088"/>
            <a:ext cx="1161200" cy="849675"/>
          </a:xfrm>
          <a:prstGeom prst="rect">
            <a:avLst/>
          </a:prstGeom>
          <a:noFill/>
          <a:ln>
            <a:noFill/>
          </a:ln>
        </p:spPr>
      </p:pic>
      <p:sp>
        <p:nvSpPr>
          <p:cNvPr id="92" name="Google Shape;92;p16"/>
          <p:cNvSpPr txBox="1"/>
          <p:nvPr/>
        </p:nvSpPr>
        <p:spPr>
          <a:xfrm>
            <a:off x="4630150" y="836725"/>
            <a:ext cx="3565500" cy="11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850">
                <a:solidFill>
                  <a:schemeClr val="dk1"/>
                </a:solidFill>
              </a:rPr>
              <a:t>Interlocking Spurs</a:t>
            </a:r>
            <a:endParaRPr b="1" sz="850">
              <a:solidFill>
                <a:schemeClr val="dk1"/>
              </a:solidFill>
            </a:endParaRPr>
          </a:p>
          <a:p>
            <a:pPr indent="0" lvl="0" marL="0" rtl="0" algn="l">
              <a:spcBef>
                <a:spcPts val="0"/>
              </a:spcBef>
              <a:spcAft>
                <a:spcPts val="0"/>
              </a:spcAft>
              <a:buNone/>
            </a:pPr>
            <a:r>
              <a:t/>
            </a:r>
            <a:endParaRPr sz="850">
              <a:solidFill>
                <a:schemeClr val="dk1"/>
              </a:solidFill>
            </a:endParaRPr>
          </a:p>
          <a:p>
            <a:pPr indent="0" lvl="0" marL="0" rtl="0" algn="l">
              <a:spcBef>
                <a:spcPts val="0"/>
              </a:spcBef>
              <a:spcAft>
                <a:spcPts val="0"/>
              </a:spcAft>
              <a:buClr>
                <a:schemeClr val="dk1"/>
              </a:buClr>
              <a:buSzPts val="1100"/>
              <a:buFont typeface="Arial"/>
              <a:buNone/>
            </a:pPr>
            <a:r>
              <a:rPr b="1" lang="en-GB" sz="850">
                <a:solidFill>
                  <a:schemeClr val="dk1"/>
                </a:solidFill>
              </a:rPr>
              <a:t>1</a:t>
            </a:r>
            <a:r>
              <a:rPr lang="en-GB" sz="850">
                <a:solidFill>
                  <a:schemeClr val="dk1"/>
                </a:solidFill>
              </a:rPr>
              <a:t>. In the upper course, more vertical erosion occurs, with the river cutting down into the valley.</a:t>
            </a:r>
            <a:endParaRPr sz="850">
              <a:solidFill>
                <a:schemeClr val="dk1"/>
              </a:solidFill>
            </a:endParaRPr>
          </a:p>
          <a:p>
            <a:pPr indent="0" lvl="0" marL="0" rtl="0" algn="l">
              <a:spcBef>
                <a:spcPts val="0"/>
              </a:spcBef>
              <a:spcAft>
                <a:spcPts val="0"/>
              </a:spcAft>
              <a:buClr>
                <a:schemeClr val="dk1"/>
              </a:buClr>
              <a:buSzPts val="1100"/>
              <a:buFont typeface="Arial"/>
              <a:buNone/>
            </a:pPr>
            <a:r>
              <a:t/>
            </a:r>
            <a:endParaRPr sz="850">
              <a:solidFill>
                <a:schemeClr val="dk1"/>
              </a:solidFill>
            </a:endParaRPr>
          </a:p>
          <a:p>
            <a:pPr indent="0" lvl="0" marL="0" rtl="0" algn="l">
              <a:spcBef>
                <a:spcPts val="0"/>
              </a:spcBef>
              <a:spcAft>
                <a:spcPts val="0"/>
              </a:spcAft>
              <a:buClr>
                <a:schemeClr val="dk1"/>
              </a:buClr>
              <a:buSzPts val="1100"/>
              <a:buFont typeface="Arial"/>
              <a:buNone/>
            </a:pPr>
            <a:r>
              <a:rPr b="1" lang="en-GB" sz="850">
                <a:solidFill>
                  <a:schemeClr val="dk1"/>
                </a:solidFill>
              </a:rPr>
              <a:t>2. </a:t>
            </a:r>
            <a:r>
              <a:rPr lang="en-GB" sz="850">
                <a:solidFill>
                  <a:schemeClr val="dk1"/>
                </a:solidFill>
              </a:rPr>
              <a:t>If there are hard rock areas resistant to erosion, the river bends around them to find a faster route.</a:t>
            </a:r>
            <a:endParaRPr sz="850">
              <a:solidFill>
                <a:schemeClr val="dk1"/>
              </a:solidFill>
            </a:endParaRPr>
          </a:p>
        </p:txBody>
      </p:sp>
      <p:sp>
        <p:nvSpPr>
          <p:cNvPr id="93" name="Google Shape;93;p16"/>
          <p:cNvSpPr txBox="1"/>
          <p:nvPr/>
        </p:nvSpPr>
        <p:spPr>
          <a:xfrm>
            <a:off x="45650" y="2684125"/>
            <a:ext cx="3282000" cy="309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GB" sz="900">
                <a:solidFill>
                  <a:schemeClr val="dk1"/>
                </a:solidFill>
              </a:rPr>
              <a:t>Waterfall and Gorges</a:t>
            </a:r>
            <a:endParaRPr sz="900">
              <a:solidFill>
                <a:schemeClr val="dk1"/>
              </a:solidFill>
            </a:endParaRPr>
          </a:p>
        </p:txBody>
      </p:sp>
      <p:pic>
        <p:nvPicPr>
          <p:cNvPr id="94" name="Google Shape;94;p16"/>
          <p:cNvPicPr preferRelativeResize="0"/>
          <p:nvPr/>
        </p:nvPicPr>
        <p:blipFill rotWithShape="1">
          <a:blip r:embed="rId5">
            <a:alphaModFix/>
          </a:blip>
          <a:srcRect b="0" l="12249" r="0" t="0"/>
          <a:stretch/>
        </p:blipFill>
        <p:spPr>
          <a:xfrm>
            <a:off x="3045650" y="3560425"/>
            <a:ext cx="1450500" cy="891350"/>
          </a:xfrm>
          <a:prstGeom prst="rect">
            <a:avLst/>
          </a:prstGeom>
          <a:noFill/>
          <a:ln>
            <a:noFill/>
          </a:ln>
        </p:spPr>
      </p:pic>
      <p:sp>
        <p:nvSpPr>
          <p:cNvPr id="95" name="Google Shape;95;p16"/>
          <p:cNvSpPr txBox="1"/>
          <p:nvPr/>
        </p:nvSpPr>
        <p:spPr>
          <a:xfrm>
            <a:off x="4630150" y="2940975"/>
            <a:ext cx="4369800" cy="9606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Clr>
                <a:schemeClr val="dk1"/>
              </a:buClr>
              <a:buSzPts val="2000"/>
              <a:buFont typeface="Arial"/>
              <a:buNone/>
            </a:pPr>
            <a:r>
              <a:rPr b="1" lang="en-GB" sz="900" u="sng">
                <a:solidFill>
                  <a:schemeClr val="dk1"/>
                </a:solidFill>
              </a:rPr>
              <a:t>Potholes</a:t>
            </a:r>
            <a:endParaRPr b="1" sz="900" u="sng">
              <a:solidFill>
                <a:schemeClr val="dk1"/>
              </a:solidFill>
            </a:endParaRPr>
          </a:p>
          <a:p>
            <a:pPr indent="0" lvl="0" marL="0" rtl="0" algn="l">
              <a:lnSpc>
                <a:spcPct val="80000"/>
              </a:lnSpc>
              <a:spcBef>
                <a:spcPts val="0"/>
              </a:spcBef>
              <a:spcAft>
                <a:spcPts val="0"/>
              </a:spcAft>
              <a:buClr>
                <a:schemeClr val="dk1"/>
              </a:buClr>
              <a:buSzPts val="2000"/>
              <a:buFont typeface="Arial"/>
              <a:buNone/>
            </a:pPr>
            <a:r>
              <a:t/>
            </a:r>
            <a:endParaRPr sz="900">
              <a:solidFill>
                <a:schemeClr val="dk1"/>
              </a:solidFill>
            </a:endParaRPr>
          </a:p>
          <a:p>
            <a:pPr indent="0" lvl="0" marL="0" rtl="0" algn="l">
              <a:lnSpc>
                <a:spcPct val="80000"/>
              </a:lnSpc>
              <a:spcBef>
                <a:spcPts val="0"/>
              </a:spcBef>
              <a:spcAft>
                <a:spcPts val="0"/>
              </a:spcAft>
              <a:buNone/>
            </a:pPr>
            <a:r>
              <a:rPr b="1" lang="en-GB" sz="900">
                <a:solidFill>
                  <a:schemeClr val="dk1"/>
                </a:solidFill>
                <a:highlight>
                  <a:schemeClr val="lt1"/>
                </a:highlight>
              </a:rPr>
              <a:t>1.</a:t>
            </a:r>
            <a:r>
              <a:rPr lang="en-GB" sz="900">
                <a:solidFill>
                  <a:schemeClr val="dk1"/>
                </a:solidFill>
                <a:highlight>
                  <a:schemeClr val="lt1"/>
                </a:highlight>
              </a:rPr>
              <a:t> Potholes are smooth rounded hollows found typically in the upper course</a:t>
            </a:r>
            <a:endParaRPr sz="900">
              <a:solidFill>
                <a:srgbClr val="FF0000"/>
              </a:solidFill>
              <a:highlight>
                <a:schemeClr val="lt1"/>
              </a:highlight>
            </a:endParaRPr>
          </a:p>
          <a:p>
            <a:pPr indent="0" lvl="0" marL="0" rtl="0" algn="l">
              <a:lnSpc>
                <a:spcPct val="80000"/>
              </a:lnSpc>
              <a:spcBef>
                <a:spcPts val="0"/>
              </a:spcBef>
              <a:spcAft>
                <a:spcPts val="0"/>
              </a:spcAft>
              <a:buClr>
                <a:schemeClr val="dk1"/>
              </a:buClr>
              <a:buSzPts val="1800"/>
              <a:buFont typeface="Arial"/>
              <a:buNone/>
            </a:pPr>
            <a:r>
              <a:t/>
            </a:r>
            <a:endParaRPr sz="900">
              <a:solidFill>
                <a:schemeClr val="dk1"/>
              </a:solidFill>
              <a:highlight>
                <a:schemeClr val="lt1"/>
              </a:highlight>
            </a:endParaRPr>
          </a:p>
          <a:p>
            <a:pPr indent="0" lvl="0" marL="0" rtl="0" algn="l">
              <a:lnSpc>
                <a:spcPct val="80000"/>
              </a:lnSpc>
              <a:spcBef>
                <a:spcPts val="0"/>
              </a:spcBef>
              <a:spcAft>
                <a:spcPts val="0"/>
              </a:spcAft>
              <a:buNone/>
            </a:pPr>
            <a:r>
              <a:rPr b="1" lang="en-GB" sz="900">
                <a:solidFill>
                  <a:schemeClr val="dk1"/>
                </a:solidFill>
                <a:highlight>
                  <a:schemeClr val="lt1"/>
                </a:highlight>
              </a:rPr>
              <a:t>2.</a:t>
            </a:r>
            <a:r>
              <a:rPr lang="en-GB" sz="900">
                <a:solidFill>
                  <a:schemeClr val="dk1"/>
                </a:solidFill>
                <a:highlight>
                  <a:schemeClr val="lt1"/>
                </a:highlight>
              </a:rPr>
              <a:t> The upper course is characterised by roughness, associated with large bedloads which creates small depressions (Small dips) in the riverbed, where a obstacle may get trapped. </a:t>
            </a:r>
            <a:endParaRPr sz="900">
              <a:solidFill>
                <a:schemeClr val="dk2"/>
              </a:solidFill>
            </a:endParaRPr>
          </a:p>
        </p:txBody>
      </p:sp>
      <p:sp>
        <p:nvSpPr>
          <p:cNvPr id="96" name="Google Shape;96;p16"/>
          <p:cNvSpPr txBox="1"/>
          <p:nvPr/>
        </p:nvSpPr>
        <p:spPr>
          <a:xfrm>
            <a:off x="45650" y="2940975"/>
            <a:ext cx="4450500" cy="6834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Clr>
                <a:schemeClr val="dk1"/>
              </a:buClr>
              <a:buSzPts val="1100"/>
              <a:buFont typeface="Arial"/>
              <a:buNone/>
            </a:pPr>
            <a:r>
              <a:rPr b="1" lang="en-GB" sz="900">
                <a:solidFill>
                  <a:schemeClr val="dk1"/>
                </a:solidFill>
              </a:rPr>
              <a:t>1.</a:t>
            </a:r>
            <a:r>
              <a:rPr lang="en-GB" sz="900">
                <a:solidFill>
                  <a:schemeClr val="dk1"/>
                </a:solidFill>
              </a:rPr>
              <a:t> A waterfall forms in the upper course through erosion processes like hydraulic action and abrasion.</a:t>
            </a:r>
            <a:endParaRPr sz="900">
              <a:solidFill>
                <a:schemeClr val="dk1"/>
              </a:solidFill>
            </a:endParaRPr>
          </a:p>
          <a:p>
            <a:pPr indent="0" lvl="0" marL="0" rtl="0" algn="l">
              <a:lnSpc>
                <a:spcPct val="90000"/>
              </a:lnSpc>
              <a:spcBef>
                <a:spcPts val="0"/>
              </a:spcBef>
              <a:spcAft>
                <a:spcPts val="0"/>
              </a:spcAft>
              <a:buClr>
                <a:schemeClr val="dk1"/>
              </a:buClr>
              <a:buSzPts val="1100"/>
              <a:buFont typeface="Arial"/>
              <a:buNone/>
            </a:pPr>
            <a:r>
              <a:t/>
            </a:r>
            <a:endParaRPr sz="900">
              <a:solidFill>
                <a:schemeClr val="dk1"/>
              </a:solidFill>
            </a:endParaRPr>
          </a:p>
          <a:p>
            <a:pPr indent="0" lvl="0" marL="0" rtl="0" algn="l">
              <a:lnSpc>
                <a:spcPct val="90000"/>
              </a:lnSpc>
              <a:spcBef>
                <a:spcPts val="0"/>
              </a:spcBef>
              <a:spcAft>
                <a:spcPts val="0"/>
              </a:spcAft>
              <a:buClr>
                <a:schemeClr val="dk1"/>
              </a:buClr>
              <a:buSzPts val="1100"/>
              <a:buFont typeface="Arial"/>
              <a:buNone/>
            </a:pPr>
            <a:r>
              <a:rPr b="1" lang="en-GB" sz="900">
                <a:solidFill>
                  <a:schemeClr val="dk1"/>
                </a:solidFill>
              </a:rPr>
              <a:t>2</a:t>
            </a:r>
            <a:r>
              <a:rPr lang="en-GB" sz="900">
                <a:solidFill>
                  <a:schemeClr val="dk1"/>
                </a:solidFill>
              </a:rPr>
              <a:t>. Two layers of hard rocks (granite) and soft rocks ( sandstone).</a:t>
            </a:r>
            <a:endParaRPr sz="900">
              <a:solidFill>
                <a:schemeClr val="dk1"/>
              </a:solidFill>
            </a:endParaRPr>
          </a:p>
        </p:txBody>
      </p:sp>
      <p:sp>
        <p:nvSpPr>
          <p:cNvPr id="97" name="Google Shape;97;p16"/>
          <p:cNvSpPr txBox="1"/>
          <p:nvPr/>
        </p:nvSpPr>
        <p:spPr>
          <a:xfrm>
            <a:off x="45650" y="3560425"/>
            <a:ext cx="3000000" cy="9327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GB" sz="900">
                <a:solidFill>
                  <a:schemeClr val="dk1"/>
                </a:solidFill>
              </a:rPr>
              <a:t>3. </a:t>
            </a:r>
            <a:r>
              <a:rPr lang="en-GB" sz="900">
                <a:solidFill>
                  <a:schemeClr val="dk1"/>
                </a:solidFill>
              </a:rPr>
              <a:t>The process begins as the river flows over hard rock. Soft rock beneath the hard rock erodes faster, creating an undercut &amp; overhang.</a:t>
            </a:r>
            <a:endParaRPr sz="900">
              <a:solidFill>
                <a:schemeClr val="dk1"/>
              </a:solidFill>
            </a:endParaRPr>
          </a:p>
          <a:p>
            <a:pPr indent="0" lvl="0" marL="0" rtl="0" algn="l">
              <a:lnSpc>
                <a:spcPct val="90000"/>
              </a:lnSpc>
              <a:spcBef>
                <a:spcPts val="0"/>
              </a:spcBef>
              <a:spcAft>
                <a:spcPts val="0"/>
              </a:spcAft>
              <a:buNone/>
            </a:pPr>
            <a:r>
              <a:t/>
            </a:r>
            <a:endParaRPr sz="900">
              <a:solidFill>
                <a:schemeClr val="dk1"/>
              </a:solidFill>
            </a:endParaRPr>
          </a:p>
          <a:p>
            <a:pPr indent="0" lvl="0" marL="0" rtl="0" algn="l">
              <a:lnSpc>
                <a:spcPct val="90000"/>
              </a:lnSpc>
              <a:spcBef>
                <a:spcPts val="0"/>
              </a:spcBef>
              <a:spcAft>
                <a:spcPts val="0"/>
              </a:spcAft>
              <a:buNone/>
            </a:pPr>
            <a:r>
              <a:rPr b="1" lang="en-GB" sz="900">
                <a:solidFill>
                  <a:schemeClr val="dk1"/>
                </a:solidFill>
              </a:rPr>
              <a:t>4. </a:t>
            </a:r>
            <a:r>
              <a:rPr lang="en-GB" sz="900">
                <a:solidFill>
                  <a:schemeClr val="dk1"/>
                </a:solidFill>
              </a:rPr>
              <a:t>The waterfall's drop deepens as water falls from a greater height, forming a plunge pool. </a:t>
            </a:r>
            <a:endParaRPr sz="900">
              <a:solidFill>
                <a:schemeClr val="dk1"/>
              </a:solidFill>
            </a:endParaRPr>
          </a:p>
        </p:txBody>
      </p:sp>
      <p:sp>
        <p:nvSpPr>
          <p:cNvPr id="98" name="Google Shape;98;p16"/>
          <p:cNvSpPr txBox="1"/>
          <p:nvPr/>
        </p:nvSpPr>
        <p:spPr>
          <a:xfrm>
            <a:off x="30050" y="4451775"/>
            <a:ext cx="4369800" cy="6834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GB" sz="900">
                <a:solidFill>
                  <a:schemeClr val="dk1"/>
                </a:solidFill>
              </a:rPr>
              <a:t>5.</a:t>
            </a:r>
            <a:r>
              <a:rPr lang="en-GB" sz="900">
                <a:solidFill>
                  <a:schemeClr val="dk1"/>
                </a:solidFill>
              </a:rPr>
              <a:t>Soft rock continually undercutted and over time, exposed and unsupported hard rock may collapse, repeating the process.</a:t>
            </a:r>
            <a:endParaRPr sz="900">
              <a:solidFill>
                <a:schemeClr val="dk1"/>
              </a:solidFill>
            </a:endParaRPr>
          </a:p>
          <a:p>
            <a:pPr indent="0" lvl="0" marL="0" rtl="0" algn="l">
              <a:lnSpc>
                <a:spcPct val="90000"/>
              </a:lnSpc>
              <a:spcBef>
                <a:spcPts val="0"/>
              </a:spcBef>
              <a:spcAft>
                <a:spcPts val="0"/>
              </a:spcAft>
              <a:buNone/>
            </a:pPr>
            <a:r>
              <a:t/>
            </a:r>
            <a:endParaRPr sz="900">
              <a:solidFill>
                <a:schemeClr val="dk1"/>
              </a:solidFill>
            </a:endParaRPr>
          </a:p>
          <a:p>
            <a:pPr indent="0" lvl="0" marL="0" rtl="0" algn="l">
              <a:lnSpc>
                <a:spcPct val="90000"/>
              </a:lnSpc>
              <a:spcBef>
                <a:spcPts val="0"/>
              </a:spcBef>
              <a:spcAft>
                <a:spcPts val="0"/>
              </a:spcAft>
              <a:buNone/>
            </a:pPr>
            <a:r>
              <a:rPr b="1" lang="en-GB" sz="900">
                <a:solidFill>
                  <a:schemeClr val="dk1"/>
                </a:solidFill>
              </a:rPr>
              <a:t>6</a:t>
            </a:r>
            <a:r>
              <a:rPr lang="en-GB" sz="900">
                <a:solidFill>
                  <a:schemeClr val="dk1"/>
                </a:solidFill>
              </a:rPr>
              <a:t>.The waterfall retreats upstream, leaving a gorge in its path.</a:t>
            </a:r>
            <a:endParaRPr sz="900">
              <a:solidFill>
                <a:schemeClr val="dk1"/>
              </a:solidFill>
            </a:endParaRPr>
          </a:p>
        </p:txBody>
      </p:sp>
      <p:sp>
        <p:nvSpPr>
          <p:cNvPr id="99" name="Google Shape;99;p16"/>
          <p:cNvSpPr txBox="1"/>
          <p:nvPr/>
        </p:nvSpPr>
        <p:spPr>
          <a:xfrm>
            <a:off x="45875" y="1359225"/>
            <a:ext cx="3476100" cy="461700"/>
          </a:xfrm>
          <a:prstGeom prst="rect">
            <a:avLst/>
          </a:prstGeom>
          <a:noFill/>
          <a:ln>
            <a:noFill/>
          </a:ln>
        </p:spPr>
        <p:txBody>
          <a:bodyPr anchorCtr="0" anchor="t" bIns="91425" lIns="91425" spcFirstLastPara="1" rIns="91425" wrap="square" tIns="91425">
            <a:spAutoFit/>
          </a:bodyPr>
          <a:lstStyle/>
          <a:p>
            <a:pPr indent="0" lvl="0" marL="0" rtl="0" algn="l">
              <a:spcBef>
                <a:spcPts val="90"/>
              </a:spcBef>
              <a:spcAft>
                <a:spcPts val="0"/>
              </a:spcAft>
              <a:buNone/>
            </a:pPr>
            <a:r>
              <a:rPr b="1" lang="en-GB" sz="900">
                <a:solidFill>
                  <a:schemeClr val="dk1"/>
                </a:solidFill>
              </a:rPr>
              <a:t>3. </a:t>
            </a:r>
            <a:r>
              <a:rPr lang="en-GB" sz="900">
                <a:solidFill>
                  <a:schemeClr val="dk1"/>
                </a:solidFill>
              </a:rPr>
              <a:t>Abrasion takes place as the river's load erodes the bed and banks.</a:t>
            </a:r>
            <a:endParaRPr/>
          </a:p>
        </p:txBody>
      </p:sp>
      <p:sp>
        <p:nvSpPr>
          <p:cNvPr id="100" name="Google Shape;100;p16"/>
          <p:cNvSpPr txBox="1"/>
          <p:nvPr/>
        </p:nvSpPr>
        <p:spPr>
          <a:xfrm>
            <a:off x="30050" y="967650"/>
            <a:ext cx="43698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900">
                <a:solidFill>
                  <a:schemeClr val="dk1"/>
                </a:solidFill>
              </a:rPr>
              <a:t>1.</a:t>
            </a:r>
            <a:r>
              <a:rPr lang="en-GB" sz="900">
                <a:solidFill>
                  <a:schemeClr val="dk1"/>
                </a:solidFill>
              </a:rPr>
              <a:t> Rivers start high in mountains and flow downhill rapidly, causing vertical erosion.</a:t>
            </a:r>
            <a:endParaRPr/>
          </a:p>
        </p:txBody>
      </p:sp>
      <p:sp>
        <p:nvSpPr>
          <p:cNvPr id="101" name="Google Shape;101;p16"/>
          <p:cNvSpPr txBox="1"/>
          <p:nvPr/>
        </p:nvSpPr>
        <p:spPr>
          <a:xfrm>
            <a:off x="30050" y="1164375"/>
            <a:ext cx="43092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900">
                <a:solidFill>
                  <a:schemeClr val="dk1"/>
                </a:solidFill>
              </a:rPr>
              <a:t>2</a:t>
            </a:r>
            <a:r>
              <a:rPr lang="en-GB" sz="900">
                <a:solidFill>
                  <a:schemeClr val="dk1"/>
                </a:solidFill>
              </a:rPr>
              <a:t>. Hydraulic action deepens the landscape as the river cuts a notch </a:t>
            </a:r>
            <a:endParaRPr/>
          </a:p>
        </p:txBody>
      </p:sp>
      <p:sp>
        <p:nvSpPr>
          <p:cNvPr id="102" name="Google Shape;102;p16"/>
          <p:cNvSpPr txBox="1"/>
          <p:nvPr/>
        </p:nvSpPr>
        <p:spPr>
          <a:xfrm>
            <a:off x="45875" y="1666613"/>
            <a:ext cx="3506700" cy="461700"/>
          </a:xfrm>
          <a:prstGeom prst="rect">
            <a:avLst/>
          </a:prstGeom>
          <a:noFill/>
          <a:ln>
            <a:noFill/>
          </a:ln>
        </p:spPr>
        <p:txBody>
          <a:bodyPr anchorCtr="0" anchor="t" bIns="91425" lIns="91425" spcFirstLastPara="1" rIns="91425" wrap="square" tIns="91425">
            <a:spAutoFit/>
          </a:bodyPr>
          <a:lstStyle/>
          <a:p>
            <a:pPr indent="0" lvl="0" marL="0" rtl="0" algn="l">
              <a:spcBef>
                <a:spcPts val="90"/>
              </a:spcBef>
              <a:spcAft>
                <a:spcPts val="0"/>
              </a:spcAft>
              <a:buNone/>
            </a:pPr>
            <a:r>
              <a:rPr b="1" lang="en-GB" sz="900">
                <a:solidFill>
                  <a:schemeClr val="dk1"/>
                </a:solidFill>
              </a:rPr>
              <a:t>4. </a:t>
            </a:r>
            <a:r>
              <a:rPr lang="en-GB" sz="900">
                <a:solidFill>
                  <a:schemeClr val="dk1"/>
                </a:solidFill>
              </a:rPr>
              <a:t>Solution happens when water dissolves minerals from rocks, washing them away.</a:t>
            </a:r>
            <a:endParaRPr/>
          </a:p>
        </p:txBody>
      </p:sp>
      <p:sp>
        <p:nvSpPr>
          <p:cNvPr id="103" name="Google Shape;103;p16"/>
          <p:cNvSpPr txBox="1"/>
          <p:nvPr/>
        </p:nvSpPr>
        <p:spPr>
          <a:xfrm>
            <a:off x="45875" y="1841425"/>
            <a:ext cx="3476100" cy="611700"/>
          </a:xfrm>
          <a:prstGeom prst="rect">
            <a:avLst/>
          </a:prstGeom>
          <a:noFill/>
          <a:ln>
            <a:noFill/>
          </a:ln>
        </p:spPr>
        <p:txBody>
          <a:bodyPr anchorCtr="0" anchor="t" bIns="91425" lIns="91425" spcFirstLastPara="1" rIns="91425" wrap="square" tIns="91425">
            <a:spAutoFit/>
          </a:bodyPr>
          <a:lstStyle/>
          <a:p>
            <a:pPr indent="0" lvl="0" marL="0" rtl="0" algn="l">
              <a:spcBef>
                <a:spcPts val="90"/>
              </a:spcBef>
              <a:spcAft>
                <a:spcPts val="0"/>
              </a:spcAft>
              <a:buNone/>
            </a:pPr>
            <a:r>
              <a:t/>
            </a:r>
            <a:endParaRPr sz="900">
              <a:solidFill>
                <a:schemeClr val="dk1"/>
              </a:solidFill>
            </a:endParaRPr>
          </a:p>
          <a:p>
            <a:pPr indent="0" lvl="0" marL="0" rtl="0" algn="l">
              <a:spcBef>
                <a:spcPts val="90"/>
              </a:spcBef>
              <a:spcAft>
                <a:spcPts val="0"/>
              </a:spcAft>
              <a:buNone/>
            </a:pPr>
            <a:r>
              <a:rPr b="1" lang="en-GB" sz="900">
                <a:solidFill>
                  <a:schemeClr val="dk1"/>
                </a:solidFill>
              </a:rPr>
              <a:t>5.</a:t>
            </a:r>
            <a:r>
              <a:rPr lang="en-GB" sz="900">
                <a:solidFill>
                  <a:schemeClr val="dk1"/>
                </a:solidFill>
              </a:rPr>
              <a:t> Rocks are transported downstream, widening and deepening the channel, forming a V-shaped valley.</a:t>
            </a:r>
            <a:endParaRPr/>
          </a:p>
        </p:txBody>
      </p:sp>
      <p:sp>
        <p:nvSpPr>
          <p:cNvPr id="104" name="Google Shape;104;p16"/>
          <p:cNvSpPr txBox="1"/>
          <p:nvPr/>
        </p:nvSpPr>
        <p:spPr>
          <a:xfrm>
            <a:off x="45650" y="2684125"/>
            <a:ext cx="4450500" cy="24426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000">
              <a:solidFill>
                <a:schemeClr val="dk2"/>
              </a:solidFill>
            </a:endParaRPr>
          </a:p>
          <a:p>
            <a:pPr indent="0" lvl="0" marL="0" rtl="0" algn="l">
              <a:lnSpc>
                <a:spcPct val="100000"/>
              </a:lnSpc>
              <a:spcBef>
                <a:spcPts val="0"/>
              </a:spcBef>
              <a:spcAft>
                <a:spcPts val="0"/>
              </a:spcAft>
              <a:buNone/>
            </a:pPr>
            <a:r>
              <a:t/>
            </a:r>
            <a:endParaRPr sz="1000">
              <a:solidFill>
                <a:schemeClr val="dk2"/>
              </a:solidFill>
            </a:endParaRPr>
          </a:p>
        </p:txBody>
      </p:sp>
      <p:sp>
        <p:nvSpPr>
          <p:cNvPr id="105" name="Google Shape;105;p16"/>
          <p:cNvSpPr txBox="1"/>
          <p:nvPr/>
        </p:nvSpPr>
        <p:spPr>
          <a:xfrm>
            <a:off x="4630150" y="1820925"/>
            <a:ext cx="4369800" cy="96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850">
                <a:solidFill>
                  <a:schemeClr val="dk1"/>
                </a:solidFill>
              </a:rPr>
              <a:t>3.</a:t>
            </a:r>
            <a:r>
              <a:rPr lang="en-GB" sz="850">
                <a:solidFill>
                  <a:schemeClr val="dk1"/>
                </a:solidFill>
              </a:rPr>
              <a:t> This creates interlocking spurs, like a zip, linking together strips of land.</a:t>
            </a:r>
            <a:endParaRPr sz="850">
              <a:solidFill>
                <a:schemeClr val="dk1"/>
              </a:solidFill>
            </a:endParaRPr>
          </a:p>
          <a:p>
            <a:pPr indent="0" lvl="0" marL="0" rtl="0" algn="l">
              <a:spcBef>
                <a:spcPts val="0"/>
              </a:spcBef>
              <a:spcAft>
                <a:spcPts val="0"/>
              </a:spcAft>
              <a:buNone/>
            </a:pPr>
            <a:r>
              <a:t/>
            </a:r>
            <a:endParaRPr sz="850">
              <a:solidFill>
                <a:schemeClr val="dk1"/>
              </a:solidFill>
            </a:endParaRPr>
          </a:p>
          <a:p>
            <a:pPr indent="0" lvl="0" marL="0" rtl="0" algn="l">
              <a:spcBef>
                <a:spcPts val="0"/>
              </a:spcBef>
              <a:spcAft>
                <a:spcPts val="0"/>
              </a:spcAft>
              <a:buNone/>
            </a:pPr>
            <a:r>
              <a:rPr b="1" lang="en-GB" sz="850">
                <a:solidFill>
                  <a:schemeClr val="dk1"/>
                </a:solidFill>
              </a:rPr>
              <a:t>4.</a:t>
            </a:r>
            <a:r>
              <a:rPr lang="en-GB" sz="850">
                <a:solidFill>
                  <a:schemeClr val="dk1"/>
                </a:solidFill>
              </a:rPr>
              <a:t> Interlocking spurs result from vertical erosion and influenced by changes in geology.</a:t>
            </a:r>
            <a:endParaRPr sz="850">
              <a:solidFill>
                <a:schemeClr val="dk1"/>
              </a:solidFill>
            </a:endParaRPr>
          </a:p>
          <a:p>
            <a:pPr indent="0" lvl="0" marL="0" rtl="0" algn="l">
              <a:spcBef>
                <a:spcPts val="0"/>
              </a:spcBef>
              <a:spcAft>
                <a:spcPts val="0"/>
              </a:spcAft>
              <a:buNone/>
            </a:pPr>
            <a:r>
              <a:t/>
            </a:r>
            <a:endParaRPr sz="850">
              <a:solidFill>
                <a:schemeClr val="dk1"/>
              </a:solidFill>
            </a:endParaRPr>
          </a:p>
          <a:p>
            <a:pPr indent="0" lvl="0" marL="0" rtl="0" algn="l">
              <a:spcBef>
                <a:spcPts val="0"/>
              </a:spcBef>
              <a:spcAft>
                <a:spcPts val="0"/>
              </a:spcAft>
              <a:buNone/>
            </a:pPr>
            <a:r>
              <a:rPr b="1" lang="en-GB" sz="850">
                <a:solidFill>
                  <a:schemeClr val="dk1"/>
                </a:solidFill>
              </a:rPr>
              <a:t>5. </a:t>
            </a:r>
            <a:r>
              <a:rPr lang="en-GB" sz="850">
                <a:solidFill>
                  <a:schemeClr val="dk1"/>
                </a:solidFill>
              </a:rPr>
              <a:t>Rivers flow around harder rock, following lines of weakness, shaping the interlocking spurs.</a:t>
            </a:r>
            <a:endParaRPr/>
          </a:p>
        </p:txBody>
      </p:sp>
      <p:pic>
        <p:nvPicPr>
          <p:cNvPr id="106" name="Google Shape;106;p16"/>
          <p:cNvPicPr preferRelativeResize="0"/>
          <p:nvPr/>
        </p:nvPicPr>
        <p:blipFill rotWithShape="1">
          <a:blip r:embed="rId6">
            <a:alphaModFix/>
          </a:blip>
          <a:srcRect b="0" l="20146" r="0" t="0"/>
          <a:stretch/>
        </p:blipFill>
        <p:spPr>
          <a:xfrm>
            <a:off x="7645100" y="3811025"/>
            <a:ext cx="1282900" cy="1198738"/>
          </a:xfrm>
          <a:prstGeom prst="rect">
            <a:avLst/>
          </a:prstGeom>
          <a:noFill/>
          <a:ln>
            <a:noFill/>
          </a:ln>
        </p:spPr>
      </p:pic>
      <p:sp>
        <p:nvSpPr>
          <p:cNvPr id="107" name="Google Shape;107;p16"/>
          <p:cNvSpPr txBox="1"/>
          <p:nvPr/>
        </p:nvSpPr>
        <p:spPr>
          <a:xfrm>
            <a:off x="4645088" y="3877325"/>
            <a:ext cx="3000000" cy="9606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None/>
            </a:pPr>
            <a:r>
              <a:rPr b="1" lang="en-GB" sz="900">
                <a:solidFill>
                  <a:schemeClr val="dk1"/>
                </a:solidFill>
                <a:highlight>
                  <a:schemeClr val="lt1"/>
                </a:highlight>
              </a:rPr>
              <a:t>3</a:t>
            </a:r>
            <a:r>
              <a:rPr lang="en-GB" sz="900">
                <a:solidFill>
                  <a:schemeClr val="dk1"/>
                </a:solidFill>
                <a:highlight>
                  <a:schemeClr val="lt1"/>
                </a:highlight>
              </a:rPr>
              <a:t>. The water forces itself over the obstacle by forming vertical eddies (swirling water) behind the obstacle, eventually sweeping in rocks known as grinders.</a:t>
            </a:r>
            <a:endParaRPr sz="900">
              <a:solidFill>
                <a:schemeClr val="dk1"/>
              </a:solidFill>
              <a:highlight>
                <a:schemeClr val="lt1"/>
              </a:highlight>
            </a:endParaRPr>
          </a:p>
          <a:p>
            <a:pPr indent="0" lvl="0" marL="457200" rtl="0" algn="l">
              <a:lnSpc>
                <a:spcPct val="80000"/>
              </a:lnSpc>
              <a:spcBef>
                <a:spcPts val="0"/>
              </a:spcBef>
              <a:spcAft>
                <a:spcPts val="0"/>
              </a:spcAft>
              <a:buNone/>
            </a:pPr>
            <a:r>
              <a:t/>
            </a:r>
            <a:endParaRPr sz="900">
              <a:solidFill>
                <a:schemeClr val="dk1"/>
              </a:solidFill>
              <a:highlight>
                <a:schemeClr val="lt1"/>
              </a:highlight>
            </a:endParaRPr>
          </a:p>
          <a:p>
            <a:pPr indent="0" lvl="0" marL="0" rtl="0" algn="l">
              <a:lnSpc>
                <a:spcPct val="80000"/>
              </a:lnSpc>
              <a:spcBef>
                <a:spcPts val="0"/>
              </a:spcBef>
              <a:spcAft>
                <a:spcPts val="0"/>
              </a:spcAft>
              <a:buNone/>
            </a:pPr>
            <a:r>
              <a:rPr b="1" lang="en-GB" sz="900">
                <a:solidFill>
                  <a:schemeClr val="dk1"/>
                </a:solidFill>
                <a:highlight>
                  <a:schemeClr val="lt1"/>
                </a:highlight>
              </a:rPr>
              <a:t>4</a:t>
            </a:r>
            <a:r>
              <a:rPr lang="en-GB" sz="900">
                <a:solidFill>
                  <a:schemeClr val="dk1"/>
                </a:solidFill>
                <a:highlight>
                  <a:schemeClr val="lt1"/>
                </a:highlight>
              </a:rPr>
              <a:t>. This causes abrasion and drills down into the rock and riverbed. Overtime the hole becomes wider and deeper.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7"/>
          <p:cNvSpPr txBox="1"/>
          <p:nvPr/>
        </p:nvSpPr>
        <p:spPr>
          <a:xfrm>
            <a:off x="30050" y="77250"/>
            <a:ext cx="9051300" cy="305400"/>
          </a:xfrm>
          <a:prstGeom prst="rect">
            <a:avLst/>
          </a:prstGeom>
          <a:solidFill>
            <a:srgbClr val="6D9EEB"/>
          </a:solidFill>
          <a:ln cap="flat" cmpd="sng" w="19050">
            <a:solidFill>
              <a:srgbClr val="0000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t>IGCSE GEOGRAPHY 0460: 2.2 RIVERS</a:t>
            </a:r>
            <a:endParaRPr b="1" sz="1100"/>
          </a:p>
          <a:p>
            <a:pPr indent="0" lvl="0" marL="0" rtl="0" algn="ctr">
              <a:spcBef>
                <a:spcPts val="0"/>
              </a:spcBef>
              <a:spcAft>
                <a:spcPts val="0"/>
              </a:spcAft>
              <a:buNone/>
            </a:pPr>
            <a:r>
              <a:t/>
            </a:r>
            <a:endParaRPr b="1" sz="1100"/>
          </a:p>
          <a:p>
            <a:pPr indent="0" lvl="0" marL="0" rtl="0" algn="ctr">
              <a:spcBef>
                <a:spcPts val="0"/>
              </a:spcBef>
              <a:spcAft>
                <a:spcPts val="0"/>
              </a:spcAft>
              <a:buNone/>
            </a:pPr>
            <a:r>
              <a:t/>
            </a:r>
            <a:endParaRPr b="1" sz="1100"/>
          </a:p>
          <a:p>
            <a:pPr indent="0" lvl="0" marL="0" rtl="0" algn="ctr">
              <a:spcBef>
                <a:spcPts val="0"/>
              </a:spcBef>
              <a:spcAft>
                <a:spcPts val="0"/>
              </a:spcAft>
              <a:buNone/>
            </a:pPr>
            <a:r>
              <a:t/>
            </a:r>
            <a:endParaRPr b="1" sz="1100"/>
          </a:p>
        </p:txBody>
      </p:sp>
      <p:sp>
        <p:nvSpPr>
          <p:cNvPr id="113" name="Google Shape;113;p17"/>
          <p:cNvSpPr txBox="1"/>
          <p:nvPr/>
        </p:nvSpPr>
        <p:spPr>
          <a:xfrm>
            <a:off x="30050" y="436225"/>
            <a:ext cx="9058800" cy="2979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000">
                <a:solidFill>
                  <a:schemeClr val="dk1"/>
                </a:solidFill>
              </a:rPr>
              <a:t>L</a:t>
            </a:r>
            <a:r>
              <a:rPr b="1" lang="en-GB" sz="1000">
                <a:solidFill>
                  <a:schemeClr val="dk1"/>
                </a:solidFill>
              </a:rPr>
              <a:t>andforms found in the Middle and Lower course: caused by erosion and deposition. </a:t>
            </a:r>
            <a:endParaRPr b="1" sz="1000">
              <a:solidFill>
                <a:schemeClr val="dk1"/>
              </a:solidFill>
            </a:endParaRPr>
          </a:p>
        </p:txBody>
      </p:sp>
      <p:sp>
        <p:nvSpPr>
          <p:cNvPr id="114" name="Google Shape;114;p17"/>
          <p:cNvSpPr txBox="1"/>
          <p:nvPr/>
        </p:nvSpPr>
        <p:spPr>
          <a:xfrm>
            <a:off x="30050" y="813588"/>
            <a:ext cx="2926800" cy="43407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GB" sz="1000">
                <a:solidFill>
                  <a:schemeClr val="dk1"/>
                </a:solidFill>
              </a:rPr>
              <a:t>Meander</a:t>
            </a:r>
            <a:endParaRPr b="1" sz="1000">
              <a:solidFill>
                <a:schemeClr val="dk1"/>
              </a:solidFill>
            </a:endParaRPr>
          </a:p>
          <a:p>
            <a:pPr indent="0" lvl="0" marL="0" rtl="0" algn="l">
              <a:lnSpc>
                <a:spcPct val="100000"/>
              </a:lnSpc>
              <a:spcBef>
                <a:spcPts val="0"/>
              </a:spcBef>
              <a:spcAft>
                <a:spcPts val="0"/>
              </a:spcAft>
              <a:buNone/>
            </a:pPr>
            <a:r>
              <a:t/>
            </a:r>
            <a:endParaRPr b="1" sz="1000">
              <a:solidFill>
                <a:schemeClr val="dk1"/>
              </a:solidFill>
            </a:endParaRPr>
          </a:p>
          <a:p>
            <a:pPr indent="0" lvl="0" marL="0" rtl="0" algn="l">
              <a:lnSpc>
                <a:spcPct val="100000"/>
              </a:lnSpc>
              <a:spcBef>
                <a:spcPts val="0"/>
              </a:spcBef>
              <a:spcAft>
                <a:spcPts val="0"/>
              </a:spcAft>
              <a:buNone/>
            </a:pPr>
            <a:r>
              <a:rPr b="1" lang="en-GB" sz="1000">
                <a:solidFill>
                  <a:schemeClr val="dk1"/>
                </a:solidFill>
              </a:rPr>
              <a:t>1</a:t>
            </a:r>
            <a:r>
              <a:rPr lang="en-GB" sz="1000">
                <a:solidFill>
                  <a:schemeClr val="dk1"/>
                </a:solidFill>
              </a:rPr>
              <a:t>. </a:t>
            </a:r>
            <a:r>
              <a:rPr lang="en-GB" sz="1000">
                <a:solidFill>
                  <a:schemeClr val="dk1"/>
                </a:solidFill>
              </a:rPr>
              <a:t>The river begins as a narrow channel with a relatively straight course.</a:t>
            </a:r>
            <a:endParaRPr sz="1000">
              <a:solidFill>
                <a:schemeClr val="dk1"/>
              </a:solidFill>
            </a:endParaRPr>
          </a:p>
          <a:p>
            <a:pPr indent="0" lvl="0" marL="0" rtl="0" algn="l">
              <a:lnSpc>
                <a:spcPct val="100000"/>
              </a:lnSpc>
              <a:spcBef>
                <a:spcPts val="0"/>
              </a:spcBef>
              <a:spcAft>
                <a:spcPts val="0"/>
              </a:spcAft>
              <a:buNone/>
            </a:pPr>
            <a:r>
              <a:rPr b="1" lang="en-GB" sz="1000">
                <a:solidFill>
                  <a:schemeClr val="dk1"/>
                </a:solidFill>
              </a:rPr>
              <a:t>2</a:t>
            </a:r>
            <a:r>
              <a:rPr b="1" lang="en-GB" sz="1000">
                <a:solidFill>
                  <a:schemeClr val="dk1"/>
                </a:solidFill>
              </a:rPr>
              <a:t>.</a:t>
            </a:r>
            <a:r>
              <a:rPr b="1" lang="en-GB" sz="1000">
                <a:solidFill>
                  <a:schemeClr val="dk1"/>
                </a:solidFill>
              </a:rPr>
              <a:t> </a:t>
            </a:r>
            <a:r>
              <a:rPr lang="en-GB" sz="1000">
                <a:solidFill>
                  <a:schemeClr val="dk1"/>
                </a:solidFill>
              </a:rPr>
              <a:t>Over time, the river undergoes lateral erosion, wearing away the banks on either side.</a:t>
            </a:r>
            <a:endParaRPr sz="1000">
              <a:solidFill>
                <a:schemeClr val="dk1"/>
              </a:solidFill>
            </a:endParaRPr>
          </a:p>
          <a:p>
            <a:pPr indent="0" lvl="0" marL="0" rtl="0" algn="l">
              <a:lnSpc>
                <a:spcPct val="100000"/>
              </a:lnSpc>
              <a:spcBef>
                <a:spcPts val="0"/>
              </a:spcBef>
              <a:spcAft>
                <a:spcPts val="0"/>
              </a:spcAft>
              <a:buNone/>
            </a:pPr>
            <a:r>
              <a:rPr b="1" lang="en-GB" sz="1000">
                <a:solidFill>
                  <a:schemeClr val="dk1"/>
                </a:solidFill>
              </a:rPr>
              <a:t>3</a:t>
            </a:r>
            <a:r>
              <a:rPr lang="en-GB" sz="1000">
                <a:solidFill>
                  <a:schemeClr val="dk1"/>
                </a:solidFill>
              </a:rPr>
              <a:t>. Bends, or curves, start to form in the river's course. Water on the outer curve of the river flows faster which leads to erosion</a:t>
            </a:r>
            <a:endParaRPr sz="1000">
              <a:solidFill>
                <a:schemeClr val="dk1"/>
              </a:solidFill>
            </a:endParaRPr>
          </a:p>
          <a:p>
            <a:pPr indent="0" lvl="0" marL="0" rtl="0" algn="l">
              <a:lnSpc>
                <a:spcPct val="100000"/>
              </a:lnSpc>
              <a:spcBef>
                <a:spcPts val="0"/>
              </a:spcBef>
              <a:spcAft>
                <a:spcPts val="0"/>
              </a:spcAft>
              <a:buNone/>
            </a:pPr>
            <a:r>
              <a:rPr b="1" lang="en-GB" sz="1000">
                <a:solidFill>
                  <a:schemeClr val="dk1"/>
                </a:solidFill>
              </a:rPr>
              <a:t>4.</a:t>
            </a:r>
            <a:r>
              <a:rPr lang="en-GB" sz="1000">
                <a:solidFill>
                  <a:schemeClr val="dk1"/>
                </a:solidFill>
              </a:rPr>
              <a:t> The inner curve of the river is much slower and shallower which  leads to sediment deposition</a:t>
            </a:r>
            <a:endParaRPr sz="1000">
              <a:solidFill>
                <a:schemeClr val="dk1"/>
              </a:solidFill>
            </a:endParaRPr>
          </a:p>
          <a:p>
            <a:pPr indent="0" lvl="0" marL="0" rtl="0" algn="l">
              <a:lnSpc>
                <a:spcPct val="100000"/>
              </a:lnSpc>
              <a:spcBef>
                <a:spcPts val="0"/>
              </a:spcBef>
              <a:spcAft>
                <a:spcPts val="0"/>
              </a:spcAft>
              <a:buNone/>
            </a:pPr>
            <a:r>
              <a:rPr b="1" lang="en-GB" sz="1000">
                <a:solidFill>
                  <a:schemeClr val="dk1"/>
                </a:solidFill>
              </a:rPr>
              <a:t>5. </a:t>
            </a:r>
            <a:r>
              <a:rPr lang="en-GB" sz="1000">
                <a:solidFill>
                  <a:schemeClr val="dk1"/>
                </a:solidFill>
              </a:rPr>
              <a:t>Continuous erosion on the outside and deposition on the inside causes the bend to enlarge, resulting in a meander.</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b="1" lang="en-GB" sz="1000">
                <a:solidFill>
                  <a:schemeClr val="dk1"/>
                </a:solidFill>
              </a:rPr>
              <a:t>Oxbow Lake </a:t>
            </a:r>
            <a:endParaRPr sz="1000">
              <a:solidFill>
                <a:schemeClr val="dk1"/>
              </a:solidFill>
            </a:endParaRPr>
          </a:p>
          <a:p>
            <a:pPr indent="0" lvl="0" marL="0" rtl="0" algn="l">
              <a:spcBef>
                <a:spcPts val="0"/>
              </a:spcBef>
              <a:spcAft>
                <a:spcPts val="0"/>
              </a:spcAft>
              <a:buNone/>
            </a:pPr>
            <a:r>
              <a:rPr b="1" lang="en-GB" sz="1000">
                <a:solidFill>
                  <a:schemeClr val="dk1"/>
                </a:solidFill>
              </a:rPr>
              <a:t>6. </a:t>
            </a:r>
            <a:r>
              <a:rPr lang="en-GB" sz="1000">
                <a:solidFill>
                  <a:schemeClr val="dk1"/>
                </a:solidFill>
              </a:rPr>
              <a:t>Eventually the neck of the meander gets narrower and narrower. </a:t>
            </a:r>
            <a:endParaRPr sz="1000">
              <a:solidFill>
                <a:schemeClr val="dk1"/>
              </a:solidFill>
            </a:endParaRPr>
          </a:p>
          <a:p>
            <a:pPr indent="0" lvl="0" marL="0" rtl="0" algn="l">
              <a:spcBef>
                <a:spcPts val="0"/>
              </a:spcBef>
              <a:spcAft>
                <a:spcPts val="0"/>
              </a:spcAft>
              <a:buNone/>
            </a:pPr>
            <a:r>
              <a:rPr b="1" lang="en-GB" sz="1000">
                <a:solidFill>
                  <a:schemeClr val="dk1"/>
                </a:solidFill>
              </a:rPr>
              <a:t>7.</a:t>
            </a:r>
            <a:r>
              <a:rPr lang="en-GB" sz="1000">
                <a:solidFill>
                  <a:schemeClr val="dk1"/>
                </a:solidFill>
              </a:rPr>
              <a:t> When the area floods the river seeks the shortest route and cuts through the neck of the meander. </a:t>
            </a:r>
            <a:endParaRPr sz="1000">
              <a:solidFill>
                <a:schemeClr val="dk1"/>
              </a:solidFill>
            </a:endParaRPr>
          </a:p>
          <a:p>
            <a:pPr indent="0" lvl="0" marL="0" rtl="0" algn="l">
              <a:spcBef>
                <a:spcPts val="0"/>
              </a:spcBef>
              <a:spcAft>
                <a:spcPts val="0"/>
              </a:spcAft>
              <a:buNone/>
            </a:pPr>
            <a:r>
              <a:rPr b="1" lang="en-GB" sz="1000">
                <a:solidFill>
                  <a:schemeClr val="dk1"/>
                </a:solidFill>
              </a:rPr>
              <a:t>8. </a:t>
            </a:r>
            <a:r>
              <a:rPr lang="en-GB" sz="1000">
                <a:solidFill>
                  <a:schemeClr val="dk1"/>
                </a:solidFill>
              </a:rPr>
              <a:t>The detached u - shaped landform is known as an ox bow lake. </a:t>
            </a:r>
            <a:endParaRPr sz="1000">
              <a:solidFill>
                <a:schemeClr val="dk1"/>
              </a:solidFill>
            </a:endParaRPr>
          </a:p>
          <a:p>
            <a:pPr indent="0" lvl="0" marL="0" rtl="0" algn="l">
              <a:spcBef>
                <a:spcPts val="0"/>
              </a:spcBef>
              <a:spcAft>
                <a:spcPts val="0"/>
              </a:spcAft>
              <a:buNone/>
            </a:pPr>
            <a:r>
              <a:rPr lang="en-GB" sz="1000">
                <a:solidFill>
                  <a:schemeClr val="dk1"/>
                </a:solidFill>
              </a:rPr>
              <a:t>9. Due to the lack of water flow the ox bow lake becomes stagnated and vegetation may </a:t>
            </a:r>
            <a:r>
              <a:rPr lang="en-GB" sz="1000">
                <a:solidFill>
                  <a:schemeClr val="dk1"/>
                </a:solidFill>
              </a:rPr>
              <a:t>grow</a:t>
            </a:r>
            <a:r>
              <a:rPr lang="en-GB" sz="1000">
                <a:solidFill>
                  <a:schemeClr val="dk1"/>
                </a:solidFill>
              </a:rPr>
              <a:t> over time. </a:t>
            </a:r>
            <a:endParaRPr sz="1000">
              <a:solidFill>
                <a:schemeClr val="dk1"/>
              </a:solidFill>
            </a:endParaRPr>
          </a:p>
        </p:txBody>
      </p:sp>
      <p:pic>
        <p:nvPicPr>
          <p:cNvPr id="115" name="Google Shape;115;p17"/>
          <p:cNvPicPr preferRelativeResize="0"/>
          <p:nvPr/>
        </p:nvPicPr>
        <p:blipFill rotWithShape="1">
          <a:blip r:embed="rId3">
            <a:alphaModFix/>
          </a:blip>
          <a:srcRect b="0" l="7740" r="42260" t="0"/>
          <a:stretch/>
        </p:blipFill>
        <p:spPr>
          <a:xfrm>
            <a:off x="2789450" y="854700"/>
            <a:ext cx="857250" cy="4104575"/>
          </a:xfrm>
          <a:prstGeom prst="rect">
            <a:avLst/>
          </a:prstGeom>
          <a:noFill/>
          <a:ln>
            <a:noFill/>
          </a:ln>
        </p:spPr>
      </p:pic>
      <p:sp>
        <p:nvSpPr>
          <p:cNvPr id="116" name="Google Shape;116;p17"/>
          <p:cNvSpPr txBox="1"/>
          <p:nvPr/>
        </p:nvSpPr>
        <p:spPr>
          <a:xfrm>
            <a:off x="3793088" y="821200"/>
            <a:ext cx="3358200" cy="22626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GB" sz="1000">
                <a:solidFill>
                  <a:schemeClr val="dk1"/>
                </a:solidFill>
              </a:rPr>
              <a:t>Floodplains and Levees</a:t>
            </a:r>
            <a:endParaRPr b="1" sz="1000">
              <a:solidFill>
                <a:schemeClr val="dk1"/>
              </a:solidFill>
            </a:endParaRPr>
          </a:p>
          <a:p>
            <a:pPr indent="0" lvl="0" marL="0" rtl="0" algn="l">
              <a:lnSpc>
                <a:spcPct val="90000"/>
              </a:lnSpc>
              <a:spcBef>
                <a:spcPts val="0"/>
              </a:spcBef>
              <a:spcAft>
                <a:spcPts val="0"/>
              </a:spcAft>
              <a:buNone/>
            </a:pPr>
            <a:r>
              <a:rPr b="1" lang="en-GB" sz="1000">
                <a:solidFill>
                  <a:schemeClr val="dk1"/>
                </a:solidFill>
              </a:rPr>
              <a:t> </a:t>
            </a:r>
            <a:endParaRPr sz="1000">
              <a:solidFill>
                <a:schemeClr val="dk1"/>
              </a:solidFill>
            </a:endParaRPr>
          </a:p>
          <a:p>
            <a:pPr indent="0" lvl="0" marL="0" rtl="0" algn="l">
              <a:lnSpc>
                <a:spcPct val="90000"/>
              </a:lnSpc>
              <a:spcBef>
                <a:spcPts val="0"/>
              </a:spcBef>
              <a:spcAft>
                <a:spcPts val="0"/>
              </a:spcAft>
              <a:buNone/>
            </a:pPr>
            <a:r>
              <a:rPr b="1" lang="en-GB" sz="1000">
                <a:solidFill>
                  <a:schemeClr val="dk1"/>
                </a:solidFill>
              </a:rPr>
              <a:t>1.</a:t>
            </a:r>
            <a:r>
              <a:rPr lang="en-GB" sz="1000">
                <a:solidFill>
                  <a:schemeClr val="dk1"/>
                </a:solidFill>
              </a:rPr>
              <a:t> </a:t>
            </a:r>
            <a:r>
              <a:rPr lang="en-GB" sz="1000">
                <a:solidFill>
                  <a:schemeClr val="dk1"/>
                </a:solidFill>
              </a:rPr>
              <a:t>Levées and Floodplains form along the river banks due to repeated flooding.</a:t>
            </a:r>
            <a:endParaRPr sz="1000">
              <a:solidFill>
                <a:schemeClr val="dk1"/>
              </a:solidFill>
            </a:endParaRPr>
          </a:p>
          <a:p>
            <a:pPr indent="0" lvl="0" marL="0" rtl="0" algn="l">
              <a:lnSpc>
                <a:spcPct val="90000"/>
              </a:lnSpc>
              <a:spcBef>
                <a:spcPts val="0"/>
              </a:spcBef>
              <a:spcAft>
                <a:spcPts val="0"/>
              </a:spcAft>
              <a:buNone/>
            </a:pPr>
            <a:r>
              <a:rPr b="1" lang="en-GB" sz="1000">
                <a:solidFill>
                  <a:schemeClr val="dk1"/>
                </a:solidFill>
              </a:rPr>
              <a:t>2.</a:t>
            </a:r>
            <a:r>
              <a:rPr lang="en-GB" sz="1000">
                <a:solidFill>
                  <a:schemeClr val="dk1"/>
                </a:solidFill>
              </a:rPr>
              <a:t> </a:t>
            </a:r>
            <a:r>
              <a:rPr lang="en-GB" sz="1000">
                <a:solidFill>
                  <a:schemeClr val="dk1"/>
                </a:solidFill>
              </a:rPr>
              <a:t>The river experiences repeated instances of flooding, especially during periods of heavy rainfall or snowmelt.</a:t>
            </a:r>
            <a:endParaRPr sz="1000">
              <a:solidFill>
                <a:schemeClr val="dk1"/>
              </a:solidFill>
            </a:endParaRPr>
          </a:p>
          <a:p>
            <a:pPr indent="0" lvl="0" marL="0" rtl="0" algn="l">
              <a:lnSpc>
                <a:spcPct val="90000"/>
              </a:lnSpc>
              <a:spcBef>
                <a:spcPts val="0"/>
              </a:spcBef>
              <a:spcAft>
                <a:spcPts val="0"/>
              </a:spcAft>
              <a:buNone/>
            </a:pPr>
            <a:r>
              <a:rPr b="1" lang="en-GB" sz="1000">
                <a:solidFill>
                  <a:schemeClr val="dk1"/>
                </a:solidFill>
              </a:rPr>
              <a:t>3</a:t>
            </a:r>
            <a:r>
              <a:rPr lang="en-GB" sz="1000">
                <a:solidFill>
                  <a:schemeClr val="dk1"/>
                </a:solidFill>
              </a:rPr>
              <a:t>. During floods, the water volume surpasses the capacity of the main river channel, leading to overflow.</a:t>
            </a:r>
            <a:endParaRPr sz="1000">
              <a:solidFill>
                <a:schemeClr val="dk1"/>
              </a:solidFill>
            </a:endParaRPr>
          </a:p>
          <a:p>
            <a:pPr indent="0" lvl="0" marL="0" rtl="0" algn="l">
              <a:lnSpc>
                <a:spcPct val="90000"/>
              </a:lnSpc>
              <a:spcBef>
                <a:spcPts val="0"/>
              </a:spcBef>
              <a:spcAft>
                <a:spcPts val="0"/>
              </a:spcAft>
              <a:buNone/>
            </a:pPr>
            <a:r>
              <a:rPr b="1" lang="en-GB" sz="1000">
                <a:solidFill>
                  <a:schemeClr val="dk1"/>
                </a:solidFill>
              </a:rPr>
              <a:t>4.</a:t>
            </a:r>
            <a:r>
              <a:rPr lang="en-GB" sz="1000">
                <a:solidFill>
                  <a:schemeClr val="dk1"/>
                </a:solidFill>
              </a:rPr>
              <a:t> As water spills onto the floodplain, it loses energy due to the decreased gradient and increased friction.</a:t>
            </a:r>
            <a:endParaRPr sz="1000">
              <a:solidFill>
                <a:schemeClr val="dk1"/>
              </a:solidFill>
            </a:endParaRPr>
          </a:p>
          <a:p>
            <a:pPr indent="0" lvl="0" marL="0" rtl="0" algn="l">
              <a:lnSpc>
                <a:spcPct val="90000"/>
              </a:lnSpc>
              <a:spcBef>
                <a:spcPts val="0"/>
              </a:spcBef>
              <a:spcAft>
                <a:spcPts val="0"/>
              </a:spcAft>
              <a:buNone/>
            </a:pPr>
            <a:r>
              <a:rPr b="1" lang="en-GB" sz="1000">
                <a:solidFill>
                  <a:schemeClr val="dk1"/>
                </a:solidFill>
              </a:rPr>
              <a:t>5</a:t>
            </a:r>
            <a:r>
              <a:rPr lang="en-GB" sz="1000">
                <a:solidFill>
                  <a:schemeClr val="dk1"/>
                </a:solidFill>
              </a:rPr>
              <a:t>. With reduced energy, the river deposits sediments it was carrying, contributing to the buildup of material on the floodplain.</a:t>
            </a:r>
            <a:endParaRPr sz="1000">
              <a:solidFill>
                <a:schemeClr val="dk1"/>
              </a:solidFill>
            </a:endParaRPr>
          </a:p>
          <a:p>
            <a:pPr indent="0" lvl="0" marL="0" rtl="0" algn="l">
              <a:lnSpc>
                <a:spcPct val="90000"/>
              </a:lnSpc>
              <a:spcBef>
                <a:spcPts val="0"/>
              </a:spcBef>
              <a:spcAft>
                <a:spcPts val="0"/>
              </a:spcAft>
              <a:buNone/>
            </a:pPr>
            <a:r>
              <a:rPr b="1" lang="en-GB" sz="1000">
                <a:solidFill>
                  <a:schemeClr val="dk1"/>
                </a:solidFill>
              </a:rPr>
              <a:t>6,</a:t>
            </a:r>
            <a:r>
              <a:rPr lang="en-GB" sz="1000">
                <a:solidFill>
                  <a:schemeClr val="dk1"/>
                </a:solidFill>
              </a:rPr>
              <a:t> Over time, these deposited sediments create natural embankments along the riverbanks, known as levees.</a:t>
            </a:r>
            <a:endParaRPr sz="1000">
              <a:solidFill>
                <a:schemeClr val="dk1"/>
              </a:solidFill>
              <a:highlight>
                <a:srgbClr val="FFFFFF"/>
              </a:highlight>
            </a:endParaRPr>
          </a:p>
        </p:txBody>
      </p:sp>
      <p:pic>
        <p:nvPicPr>
          <p:cNvPr id="117" name="Google Shape;117;p17"/>
          <p:cNvPicPr preferRelativeResize="0"/>
          <p:nvPr/>
        </p:nvPicPr>
        <p:blipFill>
          <a:blip r:embed="rId4">
            <a:alphaModFix/>
          </a:blip>
          <a:stretch>
            <a:fillRect/>
          </a:stretch>
        </p:blipFill>
        <p:spPr>
          <a:xfrm>
            <a:off x="4094650" y="2993900"/>
            <a:ext cx="2351375" cy="2085300"/>
          </a:xfrm>
          <a:prstGeom prst="rect">
            <a:avLst/>
          </a:prstGeom>
          <a:noFill/>
          <a:ln>
            <a:noFill/>
          </a:ln>
        </p:spPr>
      </p:pic>
      <p:sp>
        <p:nvSpPr>
          <p:cNvPr id="118" name="Google Shape;118;p17"/>
          <p:cNvSpPr txBox="1"/>
          <p:nvPr/>
        </p:nvSpPr>
        <p:spPr>
          <a:xfrm>
            <a:off x="7147100" y="854700"/>
            <a:ext cx="1983300" cy="2955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GB" sz="1000">
                <a:solidFill>
                  <a:schemeClr val="dk1"/>
                </a:solidFill>
              </a:rPr>
              <a:t>Delta</a:t>
            </a:r>
            <a:endParaRPr b="1" sz="1000">
              <a:solidFill>
                <a:schemeClr val="dk1"/>
              </a:solidFill>
            </a:endParaRPr>
          </a:p>
          <a:p>
            <a:pPr indent="0" lvl="0" marL="0" rtl="0" algn="l">
              <a:lnSpc>
                <a:spcPct val="90000"/>
              </a:lnSpc>
              <a:spcBef>
                <a:spcPts val="0"/>
              </a:spcBef>
              <a:spcAft>
                <a:spcPts val="0"/>
              </a:spcAft>
              <a:buNone/>
            </a:pPr>
            <a:r>
              <a:t/>
            </a:r>
            <a:endParaRPr b="1" sz="1000">
              <a:solidFill>
                <a:schemeClr val="dk1"/>
              </a:solidFill>
            </a:endParaRPr>
          </a:p>
          <a:p>
            <a:pPr indent="0" lvl="0" marL="0" rtl="0" algn="l">
              <a:lnSpc>
                <a:spcPct val="90000"/>
              </a:lnSpc>
              <a:spcBef>
                <a:spcPts val="0"/>
              </a:spcBef>
              <a:spcAft>
                <a:spcPts val="0"/>
              </a:spcAft>
              <a:buNone/>
            </a:pPr>
            <a:r>
              <a:rPr b="1" lang="en-GB" sz="1000">
                <a:solidFill>
                  <a:schemeClr val="dk1"/>
                </a:solidFill>
              </a:rPr>
              <a:t>1.</a:t>
            </a:r>
            <a:r>
              <a:rPr lang="en-GB" sz="1000">
                <a:solidFill>
                  <a:schemeClr val="dk1"/>
                </a:solidFill>
              </a:rPr>
              <a:t> </a:t>
            </a:r>
            <a:r>
              <a:rPr lang="en-GB" sz="1000">
                <a:solidFill>
                  <a:schemeClr val="dk1"/>
                </a:solidFill>
              </a:rPr>
              <a:t>The river starts in a highland area and carries sediment downstream.</a:t>
            </a:r>
            <a:endParaRPr sz="1000">
              <a:solidFill>
                <a:schemeClr val="dk1"/>
              </a:solidFill>
            </a:endParaRPr>
          </a:p>
          <a:p>
            <a:pPr indent="0" lvl="0" marL="0" rtl="0" algn="l">
              <a:lnSpc>
                <a:spcPct val="90000"/>
              </a:lnSpc>
              <a:spcBef>
                <a:spcPts val="0"/>
              </a:spcBef>
              <a:spcAft>
                <a:spcPts val="0"/>
              </a:spcAft>
              <a:buNone/>
            </a:pPr>
            <a:r>
              <a:rPr b="1" lang="en-GB" sz="1000">
                <a:solidFill>
                  <a:schemeClr val="dk1"/>
                </a:solidFill>
              </a:rPr>
              <a:t>2. </a:t>
            </a:r>
            <a:r>
              <a:rPr lang="en-GB" sz="1000">
                <a:solidFill>
                  <a:schemeClr val="dk1"/>
                </a:solidFill>
              </a:rPr>
              <a:t>As the river meets a body of water with slower flow (estuary, lake, or ocean), it slows down.</a:t>
            </a:r>
            <a:endParaRPr sz="1000">
              <a:solidFill>
                <a:schemeClr val="dk1"/>
              </a:solidFill>
            </a:endParaRPr>
          </a:p>
          <a:p>
            <a:pPr indent="0" lvl="0" marL="0" rtl="0" algn="l">
              <a:lnSpc>
                <a:spcPct val="90000"/>
              </a:lnSpc>
              <a:spcBef>
                <a:spcPts val="0"/>
              </a:spcBef>
              <a:spcAft>
                <a:spcPts val="0"/>
              </a:spcAft>
              <a:buNone/>
            </a:pPr>
            <a:r>
              <a:rPr b="1" lang="en-GB" sz="1000">
                <a:solidFill>
                  <a:schemeClr val="dk1"/>
                </a:solidFill>
              </a:rPr>
              <a:t>3.</a:t>
            </a:r>
            <a:r>
              <a:rPr lang="en-GB" sz="1000">
                <a:solidFill>
                  <a:schemeClr val="dk1"/>
                </a:solidFill>
              </a:rPr>
              <a:t> Reduced speed causes the river to drop its sediment load, with heavier particles settling first.</a:t>
            </a:r>
            <a:endParaRPr sz="1000">
              <a:solidFill>
                <a:schemeClr val="dk1"/>
              </a:solidFill>
            </a:endParaRPr>
          </a:p>
          <a:p>
            <a:pPr indent="0" lvl="0" marL="0" rtl="0" algn="l">
              <a:lnSpc>
                <a:spcPct val="90000"/>
              </a:lnSpc>
              <a:spcBef>
                <a:spcPts val="0"/>
              </a:spcBef>
              <a:spcAft>
                <a:spcPts val="0"/>
              </a:spcAft>
              <a:buNone/>
            </a:pPr>
            <a:r>
              <a:rPr b="1" lang="en-GB" sz="1000">
                <a:solidFill>
                  <a:schemeClr val="dk1"/>
                </a:solidFill>
              </a:rPr>
              <a:t>4.</a:t>
            </a:r>
            <a:r>
              <a:rPr lang="en-GB" sz="1000">
                <a:solidFill>
                  <a:schemeClr val="dk1"/>
                </a:solidFill>
              </a:rPr>
              <a:t>Accumulated sediment leads the river to split into distributaries, creating multiple channels.</a:t>
            </a:r>
            <a:endParaRPr sz="1000">
              <a:solidFill>
                <a:schemeClr val="dk1"/>
              </a:solidFill>
            </a:endParaRPr>
          </a:p>
          <a:p>
            <a:pPr indent="0" lvl="0" marL="0" rtl="0" algn="l">
              <a:lnSpc>
                <a:spcPct val="90000"/>
              </a:lnSpc>
              <a:spcBef>
                <a:spcPts val="0"/>
              </a:spcBef>
              <a:spcAft>
                <a:spcPts val="0"/>
              </a:spcAft>
              <a:buNone/>
            </a:pPr>
            <a:r>
              <a:rPr b="1" lang="en-GB" sz="1000">
                <a:solidFill>
                  <a:schemeClr val="dk1"/>
                </a:solidFill>
              </a:rPr>
              <a:t>5.</a:t>
            </a:r>
            <a:r>
              <a:rPr lang="en-GB" sz="1000">
                <a:solidFill>
                  <a:schemeClr val="dk1"/>
                </a:solidFill>
              </a:rPr>
              <a:t>Over time, continuous sediment deposition and distributary branching form a triangular or fan-shaped delta..</a:t>
            </a:r>
            <a:endParaRPr sz="1000">
              <a:solidFill>
                <a:schemeClr val="dk1"/>
              </a:solidFill>
            </a:endParaRPr>
          </a:p>
        </p:txBody>
      </p:sp>
      <p:pic>
        <p:nvPicPr>
          <p:cNvPr id="119" name="Google Shape;119;p17"/>
          <p:cNvPicPr preferRelativeResize="0"/>
          <p:nvPr/>
        </p:nvPicPr>
        <p:blipFill rotWithShape="1">
          <a:blip r:embed="rId5">
            <a:alphaModFix/>
          </a:blip>
          <a:srcRect b="3540" l="2668" r="4351" t="12362"/>
          <a:stretch/>
        </p:blipFill>
        <p:spPr>
          <a:xfrm>
            <a:off x="7214150" y="3731225"/>
            <a:ext cx="1762875" cy="1269175"/>
          </a:xfrm>
          <a:prstGeom prst="rect">
            <a:avLst/>
          </a:prstGeom>
          <a:noFill/>
          <a:ln>
            <a:noFill/>
          </a:ln>
        </p:spPr>
      </p:pic>
      <p:sp>
        <p:nvSpPr>
          <p:cNvPr id="120" name="Google Shape;120;p17"/>
          <p:cNvSpPr txBox="1"/>
          <p:nvPr/>
        </p:nvSpPr>
        <p:spPr>
          <a:xfrm>
            <a:off x="30050" y="787700"/>
            <a:ext cx="3684300" cy="42915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000">
              <a:solidFill>
                <a:schemeClr val="dk2"/>
              </a:solidFill>
            </a:endParaRPr>
          </a:p>
          <a:p>
            <a:pPr indent="0" lvl="0" marL="0" rtl="0" algn="l">
              <a:lnSpc>
                <a:spcPct val="100000"/>
              </a:lnSpc>
              <a:spcBef>
                <a:spcPts val="0"/>
              </a:spcBef>
              <a:spcAft>
                <a:spcPts val="0"/>
              </a:spcAft>
              <a:buNone/>
            </a:pPr>
            <a:r>
              <a:t/>
            </a:r>
            <a:endParaRPr sz="1000">
              <a:solidFill>
                <a:schemeClr val="dk2"/>
              </a:solidFill>
            </a:endParaRPr>
          </a:p>
        </p:txBody>
      </p:sp>
      <p:sp>
        <p:nvSpPr>
          <p:cNvPr id="121" name="Google Shape;121;p17"/>
          <p:cNvSpPr txBox="1"/>
          <p:nvPr/>
        </p:nvSpPr>
        <p:spPr>
          <a:xfrm>
            <a:off x="3751625" y="787700"/>
            <a:ext cx="3358200" cy="42915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000">
              <a:solidFill>
                <a:schemeClr val="dk2"/>
              </a:solidFill>
            </a:endParaRPr>
          </a:p>
          <a:p>
            <a:pPr indent="0" lvl="0" marL="0" rtl="0" algn="l">
              <a:lnSpc>
                <a:spcPct val="100000"/>
              </a:lnSpc>
              <a:spcBef>
                <a:spcPts val="0"/>
              </a:spcBef>
              <a:spcAft>
                <a:spcPts val="0"/>
              </a:spcAft>
              <a:buNone/>
            </a:pPr>
            <a:r>
              <a:t/>
            </a:r>
            <a:endParaRPr sz="1000">
              <a:solidFill>
                <a:schemeClr val="dk2"/>
              </a:solidFill>
            </a:endParaRPr>
          </a:p>
        </p:txBody>
      </p:sp>
      <p:sp>
        <p:nvSpPr>
          <p:cNvPr id="122" name="Google Shape;122;p17"/>
          <p:cNvSpPr txBox="1"/>
          <p:nvPr/>
        </p:nvSpPr>
        <p:spPr>
          <a:xfrm>
            <a:off x="7147100" y="787688"/>
            <a:ext cx="1934100" cy="42915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000">
              <a:solidFill>
                <a:schemeClr val="dk2"/>
              </a:solidFill>
            </a:endParaRPr>
          </a:p>
          <a:p>
            <a:pPr indent="0" lvl="0" marL="0" rtl="0" algn="l">
              <a:lnSpc>
                <a:spcPct val="100000"/>
              </a:lnSpc>
              <a:spcBef>
                <a:spcPts val="0"/>
              </a:spcBef>
              <a:spcAft>
                <a:spcPts val="0"/>
              </a:spcAft>
              <a:buNone/>
            </a:pPr>
            <a:r>
              <a:t/>
            </a:r>
            <a:endParaRPr sz="100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8"/>
          <p:cNvSpPr txBox="1"/>
          <p:nvPr/>
        </p:nvSpPr>
        <p:spPr>
          <a:xfrm>
            <a:off x="15000" y="0"/>
            <a:ext cx="9114000" cy="305400"/>
          </a:xfrm>
          <a:prstGeom prst="rect">
            <a:avLst/>
          </a:prstGeom>
          <a:solidFill>
            <a:srgbClr val="6D9EEB"/>
          </a:solidFill>
          <a:ln cap="flat" cmpd="sng" w="19050">
            <a:solidFill>
              <a:srgbClr val="0000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t>IGCSE GEOGRAPHY 0460: 2.2 RIVERS</a:t>
            </a:r>
            <a:endParaRPr b="1" sz="1100"/>
          </a:p>
          <a:p>
            <a:pPr indent="0" lvl="0" marL="0" rtl="0" algn="ctr">
              <a:spcBef>
                <a:spcPts val="0"/>
              </a:spcBef>
              <a:spcAft>
                <a:spcPts val="0"/>
              </a:spcAft>
              <a:buNone/>
            </a:pPr>
            <a:r>
              <a:t/>
            </a:r>
            <a:endParaRPr b="1" sz="1100"/>
          </a:p>
          <a:p>
            <a:pPr indent="0" lvl="0" marL="0" rtl="0" algn="ctr">
              <a:spcBef>
                <a:spcPts val="0"/>
              </a:spcBef>
              <a:spcAft>
                <a:spcPts val="0"/>
              </a:spcAft>
              <a:buNone/>
            </a:pPr>
            <a:r>
              <a:t/>
            </a:r>
            <a:endParaRPr b="1" sz="1100"/>
          </a:p>
          <a:p>
            <a:pPr indent="0" lvl="0" marL="0" rtl="0" algn="ctr">
              <a:spcBef>
                <a:spcPts val="0"/>
              </a:spcBef>
              <a:spcAft>
                <a:spcPts val="0"/>
              </a:spcAft>
              <a:buNone/>
            </a:pPr>
            <a:r>
              <a:t/>
            </a:r>
            <a:endParaRPr b="1" sz="1100"/>
          </a:p>
        </p:txBody>
      </p:sp>
      <p:pic>
        <p:nvPicPr>
          <p:cNvPr id="128" name="Google Shape;128;p18"/>
          <p:cNvPicPr preferRelativeResize="0"/>
          <p:nvPr/>
        </p:nvPicPr>
        <p:blipFill rotWithShape="1">
          <a:blip r:embed="rId3">
            <a:alphaModFix/>
          </a:blip>
          <a:srcRect b="0" l="0" r="0" t="44930"/>
          <a:stretch/>
        </p:blipFill>
        <p:spPr>
          <a:xfrm>
            <a:off x="142575" y="2645000"/>
            <a:ext cx="4114125" cy="2498501"/>
          </a:xfrm>
          <a:prstGeom prst="rect">
            <a:avLst/>
          </a:prstGeom>
          <a:noFill/>
          <a:ln>
            <a:noFill/>
          </a:ln>
        </p:spPr>
      </p:pic>
      <p:sp>
        <p:nvSpPr>
          <p:cNvPr id="129" name="Google Shape;129;p18"/>
          <p:cNvSpPr txBox="1"/>
          <p:nvPr/>
        </p:nvSpPr>
        <p:spPr>
          <a:xfrm>
            <a:off x="15000" y="305400"/>
            <a:ext cx="5083800" cy="2285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GB" sz="1000">
                <a:solidFill>
                  <a:srgbClr val="374151"/>
                </a:solidFill>
                <a:latin typeface="Roboto"/>
                <a:ea typeface="Roboto"/>
                <a:cs typeface="Roboto"/>
                <a:sym typeface="Roboto"/>
              </a:rPr>
              <a:t>Hydrograph:</a:t>
            </a:r>
            <a:r>
              <a:rPr lang="en-GB" sz="1000">
                <a:solidFill>
                  <a:srgbClr val="374151"/>
                </a:solidFill>
                <a:latin typeface="Roboto"/>
                <a:ea typeface="Roboto"/>
                <a:cs typeface="Roboto"/>
                <a:sym typeface="Roboto"/>
              </a:rPr>
              <a:t> A graphical representation illustrating both rainfall (bar graph) and river discharge (line graph) over a specific period.</a:t>
            </a:r>
            <a:endParaRPr b="1" sz="1000">
              <a:solidFill>
                <a:srgbClr val="374151"/>
              </a:solidFill>
              <a:latin typeface="Roboto"/>
              <a:ea typeface="Roboto"/>
              <a:cs typeface="Roboto"/>
              <a:sym typeface="Roboto"/>
            </a:endParaRPr>
          </a:p>
          <a:p>
            <a:pPr indent="0" lvl="0" marL="0" rtl="0" algn="l">
              <a:lnSpc>
                <a:spcPct val="115000"/>
              </a:lnSpc>
              <a:spcBef>
                <a:spcPts val="0"/>
              </a:spcBef>
              <a:spcAft>
                <a:spcPts val="0"/>
              </a:spcAft>
              <a:buNone/>
            </a:pPr>
            <a:r>
              <a:t/>
            </a:r>
            <a:endParaRPr b="1" sz="1000">
              <a:solidFill>
                <a:srgbClr val="374151"/>
              </a:solidFill>
              <a:latin typeface="Roboto"/>
              <a:ea typeface="Roboto"/>
              <a:cs typeface="Roboto"/>
              <a:sym typeface="Roboto"/>
            </a:endParaRPr>
          </a:p>
          <a:p>
            <a:pPr indent="0" lvl="0" marL="0" rtl="0" algn="l">
              <a:lnSpc>
                <a:spcPct val="115000"/>
              </a:lnSpc>
              <a:spcBef>
                <a:spcPts val="0"/>
              </a:spcBef>
              <a:spcAft>
                <a:spcPts val="0"/>
              </a:spcAft>
              <a:buNone/>
            </a:pPr>
            <a:r>
              <a:rPr b="1" lang="en-GB" sz="1000">
                <a:solidFill>
                  <a:srgbClr val="374151"/>
                </a:solidFill>
                <a:latin typeface="Roboto"/>
                <a:ea typeface="Roboto"/>
                <a:cs typeface="Roboto"/>
                <a:sym typeface="Roboto"/>
              </a:rPr>
              <a:t>Discharge: </a:t>
            </a:r>
            <a:r>
              <a:rPr lang="en-GB" sz="1000">
                <a:solidFill>
                  <a:srgbClr val="374151"/>
                </a:solidFill>
                <a:latin typeface="Roboto"/>
                <a:ea typeface="Roboto"/>
                <a:cs typeface="Roboto"/>
                <a:sym typeface="Roboto"/>
              </a:rPr>
              <a:t>The volume of water flowing in a river per second in cubic meters (cumecs).</a:t>
            </a:r>
            <a:endParaRPr sz="1000">
              <a:solidFill>
                <a:srgbClr val="374151"/>
              </a:solidFill>
              <a:latin typeface="Roboto"/>
              <a:ea typeface="Roboto"/>
              <a:cs typeface="Roboto"/>
              <a:sym typeface="Roboto"/>
            </a:endParaRPr>
          </a:p>
          <a:p>
            <a:pPr indent="0" lvl="0" marL="0" rtl="0" algn="l">
              <a:lnSpc>
                <a:spcPct val="115000"/>
              </a:lnSpc>
              <a:spcBef>
                <a:spcPts val="0"/>
              </a:spcBef>
              <a:spcAft>
                <a:spcPts val="0"/>
              </a:spcAft>
              <a:buNone/>
            </a:pPr>
            <a:r>
              <a:rPr b="1" lang="en-GB" sz="1000">
                <a:solidFill>
                  <a:srgbClr val="374151"/>
                </a:solidFill>
                <a:latin typeface="Roboto"/>
                <a:ea typeface="Roboto"/>
                <a:cs typeface="Roboto"/>
                <a:sym typeface="Roboto"/>
              </a:rPr>
              <a:t>Lag Time: </a:t>
            </a:r>
            <a:r>
              <a:rPr lang="en-GB" sz="1000">
                <a:solidFill>
                  <a:srgbClr val="374151"/>
                </a:solidFill>
                <a:latin typeface="Roboto"/>
                <a:ea typeface="Roboto"/>
                <a:cs typeface="Roboto"/>
                <a:sym typeface="Roboto"/>
              </a:rPr>
              <a:t>The delay between the peak rainfall and the peak discharge in a river. Lag time occurs because not all rainwater directly reaches the river. Factors like steep slopes, saturated ground, and impermeable surfaces can influence lag time.</a:t>
            </a:r>
            <a:endParaRPr sz="1000">
              <a:solidFill>
                <a:srgbClr val="374151"/>
              </a:solidFill>
              <a:latin typeface="Roboto"/>
              <a:ea typeface="Roboto"/>
              <a:cs typeface="Roboto"/>
              <a:sym typeface="Roboto"/>
            </a:endParaRPr>
          </a:p>
          <a:p>
            <a:pPr indent="0" lvl="0" marL="0" rtl="0" algn="l">
              <a:lnSpc>
                <a:spcPct val="115000"/>
              </a:lnSpc>
              <a:spcBef>
                <a:spcPts val="0"/>
              </a:spcBef>
              <a:spcAft>
                <a:spcPts val="0"/>
              </a:spcAft>
              <a:buNone/>
            </a:pPr>
            <a:r>
              <a:rPr b="1" lang="en-GB" sz="1000">
                <a:solidFill>
                  <a:srgbClr val="374151"/>
                </a:solidFill>
                <a:latin typeface="Roboto"/>
                <a:ea typeface="Roboto"/>
                <a:cs typeface="Roboto"/>
                <a:sym typeface="Roboto"/>
              </a:rPr>
              <a:t>Rising Limb: </a:t>
            </a:r>
            <a:r>
              <a:rPr lang="en-GB" sz="1000">
                <a:solidFill>
                  <a:srgbClr val="374151"/>
                </a:solidFill>
                <a:latin typeface="Roboto"/>
                <a:ea typeface="Roboto"/>
                <a:cs typeface="Roboto"/>
                <a:sym typeface="Roboto"/>
              </a:rPr>
              <a:t>The ascending part of a hydrograph that depicts the increase in river discharge as rainwater enters the river channel. A steep rising limb suggests an elevated flood risk, indicating a rapid influx of water into the channel.</a:t>
            </a:r>
            <a:endParaRPr sz="1000">
              <a:solidFill>
                <a:srgbClr val="374151"/>
              </a:solidFill>
              <a:latin typeface="Roboto"/>
              <a:ea typeface="Roboto"/>
              <a:cs typeface="Roboto"/>
              <a:sym typeface="Roboto"/>
            </a:endParaRPr>
          </a:p>
          <a:p>
            <a:pPr indent="0" lvl="0" marL="0" rtl="0" algn="l">
              <a:lnSpc>
                <a:spcPct val="115000"/>
              </a:lnSpc>
              <a:spcBef>
                <a:spcPts val="0"/>
              </a:spcBef>
              <a:spcAft>
                <a:spcPts val="0"/>
              </a:spcAft>
              <a:buNone/>
            </a:pPr>
            <a:r>
              <a:rPr b="1" lang="en-GB" sz="1000">
                <a:solidFill>
                  <a:srgbClr val="374151"/>
                </a:solidFill>
                <a:latin typeface="Roboto"/>
                <a:ea typeface="Roboto"/>
                <a:cs typeface="Roboto"/>
                <a:sym typeface="Roboto"/>
              </a:rPr>
              <a:t>Falling Limb:</a:t>
            </a:r>
            <a:r>
              <a:rPr lang="en-GB" sz="1000">
                <a:solidFill>
                  <a:srgbClr val="374151"/>
                </a:solidFill>
                <a:latin typeface="Roboto"/>
                <a:ea typeface="Roboto"/>
                <a:cs typeface="Roboto"/>
                <a:sym typeface="Roboto"/>
              </a:rPr>
              <a:t>The descending part of a hydrograph showing the decrease in river discharge as the river returns to its usual level.</a:t>
            </a:r>
            <a:endParaRPr sz="1000">
              <a:solidFill>
                <a:srgbClr val="374151"/>
              </a:solidFill>
              <a:latin typeface="Roboto"/>
              <a:ea typeface="Roboto"/>
              <a:cs typeface="Roboto"/>
              <a:sym typeface="Roboto"/>
            </a:endParaRPr>
          </a:p>
        </p:txBody>
      </p:sp>
      <p:sp>
        <p:nvSpPr>
          <p:cNvPr id="130" name="Google Shape;130;p18"/>
          <p:cNvSpPr txBox="1"/>
          <p:nvPr/>
        </p:nvSpPr>
        <p:spPr>
          <a:xfrm>
            <a:off x="30050" y="371500"/>
            <a:ext cx="5012400" cy="47076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000">
              <a:solidFill>
                <a:schemeClr val="dk2"/>
              </a:solidFill>
            </a:endParaRPr>
          </a:p>
          <a:p>
            <a:pPr indent="0" lvl="0" marL="0" rtl="0" algn="l">
              <a:lnSpc>
                <a:spcPct val="100000"/>
              </a:lnSpc>
              <a:spcBef>
                <a:spcPts val="0"/>
              </a:spcBef>
              <a:spcAft>
                <a:spcPts val="0"/>
              </a:spcAft>
              <a:buNone/>
            </a:pPr>
            <a:r>
              <a:t/>
            </a:r>
            <a:endParaRPr sz="1000">
              <a:solidFill>
                <a:schemeClr val="dk2"/>
              </a:solidFill>
            </a:endParaRPr>
          </a:p>
        </p:txBody>
      </p:sp>
      <p:sp>
        <p:nvSpPr>
          <p:cNvPr id="131" name="Google Shape;131;p18"/>
          <p:cNvSpPr txBox="1"/>
          <p:nvPr/>
        </p:nvSpPr>
        <p:spPr>
          <a:xfrm>
            <a:off x="5098800" y="371500"/>
            <a:ext cx="4030200" cy="4631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GB" sz="950">
                <a:solidFill>
                  <a:schemeClr val="dk1"/>
                </a:solidFill>
                <a:highlight>
                  <a:srgbClr val="FFFFFF"/>
                </a:highlight>
              </a:rPr>
              <a:t>Physical Causes of Flooding</a:t>
            </a:r>
            <a:endParaRPr b="1" sz="950">
              <a:solidFill>
                <a:schemeClr val="dk1"/>
              </a:solidFill>
              <a:highlight>
                <a:srgbClr val="FFFFFF"/>
              </a:highlight>
            </a:endParaRPr>
          </a:p>
          <a:p>
            <a:pPr indent="0" lvl="0" marL="0" rtl="0" algn="l">
              <a:lnSpc>
                <a:spcPct val="100000"/>
              </a:lnSpc>
              <a:spcBef>
                <a:spcPts val="1200"/>
              </a:spcBef>
              <a:spcAft>
                <a:spcPts val="0"/>
              </a:spcAft>
              <a:buNone/>
            </a:pPr>
            <a:r>
              <a:rPr b="1" lang="en-GB" sz="950">
                <a:solidFill>
                  <a:schemeClr val="dk1"/>
                </a:solidFill>
                <a:highlight>
                  <a:srgbClr val="FFFFFF"/>
                </a:highlight>
              </a:rPr>
              <a:t>H</a:t>
            </a:r>
            <a:r>
              <a:rPr b="1" lang="en-GB" sz="950">
                <a:solidFill>
                  <a:schemeClr val="dk1"/>
                </a:solidFill>
                <a:highlight>
                  <a:srgbClr val="FFFFFF"/>
                </a:highlight>
              </a:rPr>
              <a:t>eavy, torrential rain</a:t>
            </a:r>
            <a:r>
              <a:rPr lang="en-GB" sz="950">
                <a:solidFill>
                  <a:schemeClr val="dk1"/>
                </a:solidFill>
                <a:highlight>
                  <a:srgbClr val="FFFFFF"/>
                </a:highlight>
              </a:rPr>
              <a:t> leading to high levels of overland flow because the water cannot infiltrate. A prolonged period of steady rain which means that the ground becomes saturated leading to high levels of overland flow because the water cannot infiltrate</a:t>
            </a:r>
            <a:endParaRPr sz="950">
              <a:solidFill>
                <a:schemeClr val="dk1"/>
              </a:solidFill>
              <a:highlight>
                <a:srgbClr val="FFFFFF"/>
              </a:highlight>
            </a:endParaRPr>
          </a:p>
          <a:p>
            <a:pPr indent="0" lvl="0" marL="0" rtl="0" algn="l">
              <a:lnSpc>
                <a:spcPct val="100000"/>
              </a:lnSpc>
              <a:spcBef>
                <a:spcPts val="1200"/>
              </a:spcBef>
              <a:spcAft>
                <a:spcPts val="0"/>
              </a:spcAft>
              <a:buNone/>
            </a:pPr>
            <a:r>
              <a:rPr b="1" lang="en-GB" sz="950">
                <a:solidFill>
                  <a:schemeClr val="dk1"/>
                </a:solidFill>
              </a:rPr>
              <a:t>Tributaries: </a:t>
            </a:r>
            <a:r>
              <a:rPr lang="en-GB" sz="950">
                <a:solidFill>
                  <a:schemeClr val="dk1"/>
                </a:solidFill>
              </a:rPr>
              <a:t>smaller rivers or streams that flow into a main river, can contribute to flooding when heavy rainfall or rapid snowmelt causes increased water flow, overwhelming the capacity of both the tributaries and the main river.</a:t>
            </a:r>
            <a:endParaRPr sz="950">
              <a:solidFill>
                <a:schemeClr val="dk1"/>
              </a:solidFill>
            </a:endParaRPr>
          </a:p>
          <a:p>
            <a:pPr indent="0" lvl="0" marL="457200" rtl="0" algn="l">
              <a:lnSpc>
                <a:spcPct val="100000"/>
              </a:lnSpc>
              <a:spcBef>
                <a:spcPts val="0"/>
              </a:spcBef>
              <a:spcAft>
                <a:spcPts val="0"/>
              </a:spcAft>
              <a:buNone/>
            </a:pPr>
            <a:r>
              <a:t/>
            </a:r>
            <a:endParaRPr sz="950">
              <a:solidFill>
                <a:schemeClr val="dk1"/>
              </a:solidFill>
            </a:endParaRPr>
          </a:p>
          <a:p>
            <a:pPr indent="0" lvl="0" marL="0" rtl="0" algn="l">
              <a:lnSpc>
                <a:spcPct val="100000"/>
              </a:lnSpc>
              <a:spcBef>
                <a:spcPts val="0"/>
              </a:spcBef>
              <a:spcAft>
                <a:spcPts val="0"/>
              </a:spcAft>
              <a:buNone/>
            </a:pPr>
            <a:r>
              <a:rPr b="1" lang="en-GB" sz="950">
                <a:solidFill>
                  <a:schemeClr val="dk1"/>
                </a:solidFill>
              </a:rPr>
              <a:t>Geology: </a:t>
            </a:r>
            <a:r>
              <a:rPr lang="en-GB" sz="950">
                <a:solidFill>
                  <a:schemeClr val="dk1"/>
                </a:solidFill>
              </a:rPr>
              <a:t>impermeable rock or clay soils, can limit water absorption, leading to increased runoff- raising the risk of flooding during heavy rain</a:t>
            </a:r>
            <a:endParaRPr sz="950">
              <a:solidFill>
                <a:schemeClr val="dk1"/>
              </a:solidFill>
            </a:endParaRPr>
          </a:p>
          <a:p>
            <a:pPr indent="-228600" lvl="0" marL="457200" rtl="0" algn="l">
              <a:lnSpc>
                <a:spcPct val="100000"/>
              </a:lnSpc>
              <a:spcBef>
                <a:spcPts val="0"/>
              </a:spcBef>
              <a:spcAft>
                <a:spcPts val="0"/>
              </a:spcAft>
              <a:buClr>
                <a:schemeClr val="dk1"/>
              </a:buClr>
              <a:buSzPts val="950"/>
              <a:buFont typeface="Arial"/>
              <a:buNone/>
            </a:pPr>
            <a:r>
              <a:t/>
            </a:r>
            <a:endParaRPr b="1" sz="950">
              <a:solidFill>
                <a:schemeClr val="dk1"/>
              </a:solidFill>
            </a:endParaRPr>
          </a:p>
          <a:p>
            <a:pPr indent="0" lvl="0" marL="0" rtl="0" algn="l">
              <a:lnSpc>
                <a:spcPct val="100000"/>
              </a:lnSpc>
              <a:spcBef>
                <a:spcPts val="0"/>
              </a:spcBef>
              <a:spcAft>
                <a:spcPts val="0"/>
              </a:spcAft>
              <a:buNone/>
            </a:pPr>
            <a:r>
              <a:rPr b="1" lang="en-GB" sz="950">
                <a:solidFill>
                  <a:schemeClr val="dk1"/>
                </a:solidFill>
              </a:rPr>
              <a:t>Steep Slopes:</a:t>
            </a:r>
            <a:r>
              <a:rPr lang="en-GB" sz="950">
                <a:solidFill>
                  <a:schemeClr val="dk1"/>
                </a:solidFill>
              </a:rPr>
              <a:t> Areas with steep slopes are prone</a:t>
            </a:r>
            <a:r>
              <a:rPr lang="en-GB" sz="950">
                <a:solidFill>
                  <a:schemeClr val="dk1"/>
                </a:solidFill>
              </a:rPr>
              <a:t> </a:t>
            </a:r>
            <a:r>
              <a:rPr lang="en-GB" sz="950">
                <a:solidFill>
                  <a:schemeClr val="dk1"/>
                </a:solidFill>
              </a:rPr>
              <a:t>to flash flooding as the water runs quickly downhill, overwhelming drainage systems, especially in cases of intense rainfall or storms.</a:t>
            </a:r>
            <a:endParaRPr sz="950">
              <a:solidFill>
                <a:schemeClr val="dk1"/>
              </a:solidFill>
            </a:endParaRPr>
          </a:p>
          <a:p>
            <a:pPr indent="0" lvl="0" marL="0" rtl="0" algn="l">
              <a:lnSpc>
                <a:spcPct val="100000"/>
              </a:lnSpc>
              <a:spcBef>
                <a:spcPts val="0"/>
              </a:spcBef>
              <a:spcAft>
                <a:spcPts val="0"/>
              </a:spcAft>
              <a:buNone/>
            </a:pPr>
            <a:r>
              <a:t/>
            </a:r>
            <a:endParaRPr sz="950">
              <a:solidFill>
                <a:schemeClr val="dk1"/>
              </a:solidFill>
            </a:endParaRPr>
          </a:p>
          <a:p>
            <a:pPr indent="0" lvl="0" marL="0" rtl="0" algn="ctr">
              <a:lnSpc>
                <a:spcPct val="115000"/>
              </a:lnSpc>
              <a:spcBef>
                <a:spcPts val="0"/>
              </a:spcBef>
              <a:spcAft>
                <a:spcPts val="0"/>
              </a:spcAft>
              <a:buNone/>
            </a:pPr>
            <a:r>
              <a:rPr b="1" lang="en-GB" sz="950">
                <a:solidFill>
                  <a:schemeClr val="dk1"/>
                </a:solidFill>
                <a:highlight>
                  <a:srgbClr val="FFFFFF"/>
                </a:highlight>
              </a:rPr>
              <a:t>Human causes of </a:t>
            </a:r>
            <a:r>
              <a:rPr b="1" lang="en-GB" sz="950">
                <a:solidFill>
                  <a:schemeClr val="dk1"/>
                </a:solidFill>
                <a:highlight>
                  <a:srgbClr val="FFFFFF"/>
                </a:highlight>
              </a:rPr>
              <a:t>Flooding</a:t>
            </a:r>
            <a:r>
              <a:rPr b="1" lang="en-GB" sz="950">
                <a:solidFill>
                  <a:schemeClr val="dk1"/>
                </a:solidFill>
                <a:highlight>
                  <a:srgbClr val="FFFFFF"/>
                </a:highlight>
              </a:rPr>
              <a:t> </a:t>
            </a:r>
            <a:endParaRPr b="1" sz="950">
              <a:solidFill>
                <a:schemeClr val="dk1"/>
              </a:solidFill>
              <a:highlight>
                <a:srgbClr val="FFFFFF"/>
              </a:highlight>
            </a:endParaRPr>
          </a:p>
          <a:p>
            <a:pPr indent="0" lvl="0" marL="0" rtl="0" algn="l">
              <a:lnSpc>
                <a:spcPct val="115000"/>
              </a:lnSpc>
              <a:spcBef>
                <a:spcPts val="1200"/>
              </a:spcBef>
              <a:spcAft>
                <a:spcPts val="0"/>
              </a:spcAft>
              <a:buNone/>
            </a:pPr>
            <a:r>
              <a:rPr b="1" lang="en-GB" sz="950">
                <a:solidFill>
                  <a:schemeClr val="dk1"/>
                </a:solidFill>
                <a:highlight>
                  <a:srgbClr val="FFFFFF"/>
                </a:highlight>
              </a:rPr>
              <a:t>Urbanisation: c</a:t>
            </a:r>
            <a:r>
              <a:rPr lang="en-GB" sz="950">
                <a:solidFill>
                  <a:schemeClr val="dk1"/>
                </a:solidFill>
                <a:highlight>
                  <a:srgbClr val="FFFFFF"/>
                </a:highlight>
              </a:rPr>
              <a:t>ontributes to flooding by increasing the amount of impervious surfaces like roads and pavement, reducing natural drainage, and overwhelming urban drainage systems during heavy rainfall. </a:t>
            </a:r>
            <a:endParaRPr sz="950">
              <a:solidFill>
                <a:schemeClr val="dk1"/>
              </a:solidFill>
              <a:highlight>
                <a:srgbClr val="FFFFFF"/>
              </a:highlight>
            </a:endParaRPr>
          </a:p>
          <a:p>
            <a:pPr indent="0" lvl="0" marL="0" rtl="0" algn="l">
              <a:lnSpc>
                <a:spcPct val="115000"/>
              </a:lnSpc>
              <a:spcBef>
                <a:spcPts val="1200"/>
              </a:spcBef>
              <a:spcAft>
                <a:spcPts val="1200"/>
              </a:spcAft>
              <a:buNone/>
            </a:pPr>
            <a:r>
              <a:rPr b="1" lang="en-GB" sz="950">
                <a:solidFill>
                  <a:schemeClr val="dk1"/>
                </a:solidFill>
                <a:highlight>
                  <a:srgbClr val="FFFFFF"/>
                </a:highlight>
              </a:rPr>
              <a:t>Deforestation:</a:t>
            </a:r>
            <a:r>
              <a:rPr lang="en-GB" sz="950">
                <a:solidFill>
                  <a:schemeClr val="dk1"/>
                </a:solidFill>
                <a:highlight>
                  <a:srgbClr val="FFFFFF"/>
                </a:highlight>
              </a:rPr>
              <a:t> exacerbates flooding by reducing tree cover that absorbs and slows rainwater, disrupting the natural balance of water absorption and runoff in ecosystems.</a:t>
            </a:r>
            <a:endParaRPr sz="950">
              <a:solidFill>
                <a:schemeClr val="dk1"/>
              </a:solidFill>
            </a:endParaRPr>
          </a:p>
        </p:txBody>
      </p:sp>
      <p:sp>
        <p:nvSpPr>
          <p:cNvPr id="132" name="Google Shape;132;p18"/>
          <p:cNvSpPr txBox="1"/>
          <p:nvPr/>
        </p:nvSpPr>
        <p:spPr>
          <a:xfrm>
            <a:off x="5125650" y="371500"/>
            <a:ext cx="3976500" cy="47076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000">
              <a:solidFill>
                <a:schemeClr val="dk2"/>
              </a:solidFill>
            </a:endParaRPr>
          </a:p>
          <a:p>
            <a:pPr indent="0" lvl="0" marL="0" rtl="0" algn="l">
              <a:lnSpc>
                <a:spcPct val="100000"/>
              </a:lnSpc>
              <a:spcBef>
                <a:spcPts val="0"/>
              </a:spcBef>
              <a:spcAft>
                <a:spcPts val="0"/>
              </a:spcAft>
              <a:buNone/>
            </a:pPr>
            <a:r>
              <a:t/>
            </a:r>
            <a:endParaRPr sz="1000">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9"/>
          <p:cNvSpPr txBox="1"/>
          <p:nvPr/>
        </p:nvSpPr>
        <p:spPr>
          <a:xfrm>
            <a:off x="61375" y="143250"/>
            <a:ext cx="9051300" cy="305400"/>
          </a:xfrm>
          <a:prstGeom prst="rect">
            <a:avLst/>
          </a:prstGeom>
          <a:solidFill>
            <a:srgbClr val="6D9EEB"/>
          </a:solidFill>
          <a:ln cap="flat" cmpd="sng" w="19050">
            <a:solidFill>
              <a:srgbClr val="0000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t>IGCSE GEOGRAPHY 0460: 2.2 RIVERS</a:t>
            </a:r>
            <a:endParaRPr b="1" sz="1100"/>
          </a:p>
          <a:p>
            <a:pPr indent="0" lvl="0" marL="0" rtl="0" algn="ctr">
              <a:spcBef>
                <a:spcPts val="0"/>
              </a:spcBef>
              <a:spcAft>
                <a:spcPts val="0"/>
              </a:spcAft>
              <a:buNone/>
            </a:pPr>
            <a:r>
              <a:t/>
            </a:r>
            <a:endParaRPr b="1" sz="1100"/>
          </a:p>
          <a:p>
            <a:pPr indent="0" lvl="0" marL="0" rtl="0" algn="ctr">
              <a:spcBef>
                <a:spcPts val="0"/>
              </a:spcBef>
              <a:spcAft>
                <a:spcPts val="0"/>
              </a:spcAft>
              <a:buNone/>
            </a:pPr>
            <a:r>
              <a:t/>
            </a:r>
            <a:endParaRPr b="1" sz="1100"/>
          </a:p>
          <a:p>
            <a:pPr indent="0" lvl="0" marL="0" rtl="0" algn="ctr">
              <a:spcBef>
                <a:spcPts val="0"/>
              </a:spcBef>
              <a:spcAft>
                <a:spcPts val="0"/>
              </a:spcAft>
              <a:buNone/>
            </a:pPr>
            <a:r>
              <a:t/>
            </a:r>
            <a:endParaRPr b="1" sz="1100"/>
          </a:p>
        </p:txBody>
      </p:sp>
      <p:sp>
        <p:nvSpPr>
          <p:cNvPr id="138" name="Google Shape;138;p19"/>
          <p:cNvSpPr txBox="1"/>
          <p:nvPr/>
        </p:nvSpPr>
        <p:spPr>
          <a:xfrm>
            <a:off x="113375" y="602450"/>
            <a:ext cx="2985300" cy="44433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1200"/>
              </a:spcBef>
              <a:spcAft>
                <a:spcPts val="0"/>
              </a:spcAft>
              <a:buNone/>
            </a:pPr>
            <a:r>
              <a:rPr b="1" lang="en-GB" sz="1000">
                <a:solidFill>
                  <a:srgbClr val="323232"/>
                </a:solidFill>
                <a:highlight>
                  <a:srgbClr val="FFFFFF"/>
                </a:highlight>
              </a:rPr>
              <a:t>Hazards of flooding and erosion</a:t>
            </a:r>
            <a:endParaRPr b="1" sz="1000">
              <a:solidFill>
                <a:srgbClr val="323232"/>
              </a:solidFill>
              <a:highlight>
                <a:srgbClr val="FFFFFF"/>
              </a:highlight>
            </a:endParaRPr>
          </a:p>
          <a:p>
            <a:pPr indent="-292100" lvl="0" marL="457200" rtl="0" algn="l">
              <a:lnSpc>
                <a:spcPct val="115000"/>
              </a:lnSpc>
              <a:spcBef>
                <a:spcPts val="200"/>
              </a:spcBef>
              <a:spcAft>
                <a:spcPts val="0"/>
              </a:spcAft>
              <a:buClr>
                <a:srgbClr val="323232"/>
              </a:buClr>
              <a:buSzPts val="1000"/>
              <a:buChar char="●"/>
            </a:pPr>
            <a:r>
              <a:rPr lang="en-GB" sz="1000">
                <a:solidFill>
                  <a:srgbClr val="323232"/>
                </a:solidFill>
                <a:highlight>
                  <a:srgbClr val="FFFFFF"/>
                </a:highlight>
              </a:rPr>
              <a:t>Flood waters may increase the spread of water related diseases;</a:t>
            </a:r>
            <a:endParaRPr sz="1000">
              <a:solidFill>
                <a:srgbClr val="323232"/>
              </a:solidFill>
              <a:highlight>
                <a:srgbClr val="FFFFFF"/>
              </a:highlight>
            </a:endParaRPr>
          </a:p>
          <a:p>
            <a:pPr indent="-292100" lvl="1" marL="914400" rtl="0" algn="l">
              <a:lnSpc>
                <a:spcPct val="115000"/>
              </a:lnSpc>
              <a:spcBef>
                <a:spcPts val="0"/>
              </a:spcBef>
              <a:spcAft>
                <a:spcPts val="0"/>
              </a:spcAft>
              <a:buClr>
                <a:srgbClr val="323232"/>
              </a:buClr>
              <a:buSzPts val="1000"/>
              <a:buChar char="○"/>
            </a:pPr>
            <a:r>
              <a:rPr lang="en-GB" sz="1000">
                <a:solidFill>
                  <a:srgbClr val="323232"/>
                </a:solidFill>
                <a:highlight>
                  <a:srgbClr val="FFFFFF"/>
                </a:highlight>
              </a:rPr>
              <a:t>The water may act as a breeding ground for the animals that spread disease for example, the mosquito </a:t>
            </a:r>
            <a:endParaRPr sz="1000">
              <a:solidFill>
                <a:srgbClr val="323232"/>
              </a:solidFill>
              <a:highlight>
                <a:srgbClr val="FFFFFF"/>
              </a:highlight>
            </a:endParaRPr>
          </a:p>
          <a:p>
            <a:pPr indent="-292100" lvl="1" marL="914400" rtl="0" algn="l">
              <a:lnSpc>
                <a:spcPct val="115000"/>
              </a:lnSpc>
              <a:spcBef>
                <a:spcPts val="0"/>
              </a:spcBef>
              <a:spcAft>
                <a:spcPts val="0"/>
              </a:spcAft>
              <a:buClr>
                <a:srgbClr val="323232"/>
              </a:buClr>
              <a:buSzPts val="1000"/>
              <a:buChar char="○"/>
            </a:pPr>
            <a:r>
              <a:rPr lang="en-GB" sz="1000">
                <a:solidFill>
                  <a:srgbClr val="323232"/>
                </a:solidFill>
                <a:highlight>
                  <a:srgbClr val="FFFFFF"/>
                </a:highlight>
              </a:rPr>
              <a:t>The water may be contaminated by bacteria which can spread diseases such as cholera</a:t>
            </a:r>
            <a:endParaRPr sz="1000">
              <a:solidFill>
                <a:srgbClr val="323232"/>
              </a:solidFill>
              <a:highlight>
                <a:srgbClr val="FFFFFF"/>
              </a:highlight>
            </a:endParaRPr>
          </a:p>
          <a:p>
            <a:pPr indent="-292100" lvl="0" marL="457200" rtl="0" algn="l">
              <a:lnSpc>
                <a:spcPct val="115000"/>
              </a:lnSpc>
              <a:spcBef>
                <a:spcPts val="0"/>
              </a:spcBef>
              <a:spcAft>
                <a:spcPts val="0"/>
              </a:spcAft>
              <a:buClr>
                <a:srgbClr val="323232"/>
              </a:buClr>
              <a:buSzPts val="1000"/>
              <a:buChar char="●"/>
            </a:pPr>
            <a:r>
              <a:rPr lang="en-GB" sz="1000">
                <a:solidFill>
                  <a:srgbClr val="323232"/>
                </a:solidFill>
                <a:highlight>
                  <a:srgbClr val="FFFFFF"/>
                </a:highlight>
              </a:rPr>
              <a:t>Deaths and injuries as floodplains are often densely populated due to the fertile soils</a:t>
            </a:r>
            <a:endParaRPr sz="1000">
              <a:solidFill>
                <a:srgbClr val="323232"/>
              </a:solidFill>
              <a:highlight>
                <a:srgbClr val="FFFFFF"/>
              </a:highlight>
            </a:endParaRPr>
          </a:p>
          <a:p>
            <a:pPr indent="-292100" lvl="0" marL="457200" rtl="0" algn="l">
              <a:lnSpc>
                <a:spcPct val="115000"/>
              </a:lnSpc>
              <a:spcBef>
                <a:spcPts val="0"/>
              </a:spcBef>
              <a:spcAft>
                <a:spcPts val="0"/>
              </a:spcAft>
              <a:buClr>
                <a:srgbClr val="323232"/>
              </a:buClr>
              <a:buSzPts val="1000"/>
              <a:buChar char="●"/>
            </a:pPr>
            <a:r>
              <a:rPr lang="en-GB" sz="1000">
                <a:solidFill>
                  <a:srgbClr val="323232"/>
                </a:solidFill>
                <a:highlight>
                  <a:srgbClr val="FFFFFF"/>
                </a:highlight>
              </a:rPr>
              <a:t>Bridges and transport routes may be damaged or destroyed by the flood waters impacting businesses and people</a:t>
            </a:r>
            <a:endParaRPr sz="1000">
              <a:solidFill>
                <a:srgbClr val="323232"/>
              </a:solidFill>
              <a:highlight>
                <a:srgbClr val="FFFFFF"/>
              </a:highlight>
            </a:endParaRPr>
          </a:p>
          <a:p>
            <a:pPr indent="-292100" lvl="0" marL="457200" rtl="0" algn="l">
              <a:lnSpc>
                <a:spcPct val="115000"/>
              </a:lnSpc>
              <a:spcBef>
                <a:spcPts val="0"/>
              </a:spcBef>
              <a:spcAft>
                <a:spcPts val="0"/>
              </a:spcAft>
              <a:buClr>
                <a:srgbClr val="323232"/>
              </a:buClr>
              <a:buSzPts val="1000"/>
              <a:buChar char="●"/>
            </a:pPr>
            <a:r>
              <a:rPr lang="en-GB" sz="1000">
                <a:solidFill>
                  <a:srgbClr val="323232"/>
                </a:solidFill>
                <a:highlight>
                  <a:srgbClr val="FFFFFF"/>
                </a:highlight>
              </a:rPr>
              <a:t>Erosion of the river banks leads to the loss of farmland, housing and transport routes</a:t>
            </a:r>
            <a:endParaRPr sz="1000">
              <a:solidFill>
                <a:srgbClr val="323232"/>
              </a:solidFill>
              <a:highlight>
                <a:srgbClr val="FFFFFF"/>
              </a:highlight>
            </a:endParaRPr>
          </a:p>
          <a:p>
            <a:pPr indent="-292100" lvl="0" marL="457200" rtl="0" algn="l">
              <a:lnSpc>
                <a:spcPct val="115000"/>
              </a:lnSpc>
              <a:spcBef>
                <a:spcPts val="0"/>
              </a:spcBef>
              <a:spcAft>
                <a:spcPts val="0"/>
              </a:spcAft>
              <a:buClr>
                <a:srgbClr val="323232"/>
              </a:buClr>
              <a:buSzPts val="1000"/>
              <a:buChar char="●"/>
            </a:pPr>
            <a:r>
              <a:rPr lang="en-GB" sz="1000">
                <a:solidFill>
                  <a:srgbClr val="323232"/>
                </a:solidFill>
                <a:highlight>
                  <a:srgbClr val="FFFFFF"/>
                </a:highlight>
              </a:rPr>
              <a:t>Destruction of crops </a:t>
            </a:r>
            <a:endParaRPr sz="1000">
              <a:solidFill>
                <a:srgbClr val="323232"/>
              </a:solidFill>
              <a:highlight>
                <a:srgbClr val="FFFFFF"/>
              </a:highlight>
            </a:endParaRPr>
          </a:p>
          <a:p>
            <a:pPr indent="-292100" lvl="0" marL="457200" rtl="0" algn="l">
              <a:lnSpc>
                <a:spcPct val="115000"/>
              </a:lnSpc>
              <a:spcBef>
                <a:spcPts val="0"/>
              </a:spcBef>
              <a:spcAft>
                <a:spcPts val="0"/>
              </a:spcAft>
              <a:buClr>
                <a:srgbClr val="323232"/>
              </a:buClr>
              <a:buSzPts val="1000"/>
              <a:buChar char="●"/>
            </a:pPr>
            <a:r>
              <a:rPr lang="en-GB" sz="1000">
                <a:solidFill>
                  <a:srgbClr val="323232"/>
                </a:solidFill>
                <a:highlight>
                  <a:srgbClr val="FFFFFF"/>
                </a:highlight>
              </a:rPr>
              <a:t>Increased insurance costs </a:t>
            </a:r>
            <a:endParaRPr sz="1000">
              <a:solidFill>
                <a:srgbClr val="323232"/>
              </a:solidFill>
              <a:highlight>
                <a:srgbClr val="FFFFFF"/>
              </a:highlight>
            </a:endParaRPr>
          </a:p>
          <a:p>
            <a:pPr indent="-292100" lvl="0" marL="457200" rtl="0" algn="l">
              <a:lnSpc>
                <a:spcPct val="115000"/>
              </a:lnSpc>
              <a:spcBef>
                <a:spcPts val="0"/>
              </a:spcBef>
              <a:spcAft>
                <a:spcPts val="0"/>
              </a:spcAft>
              <a:buClr>
                <a:srgbClr val="323232"/>
              </a:buClr>
              <a:buSzPts val="1000"/>
              <a:buChar char="●"/>
            </a:pPr>
            <a:r>
              <a:rPr lang="en-GB" sz="1000">
                <a:solidFill>
                  <a:srgbClr val="323232"/>
                </a:solidFill>
                <a:highlight>
                  <a:srgbClr val="FFFFFF"/>
                </a:highlight>
              </a:rPr>
              <a:t>Lower house prices</a:t>
            </a:r>
            <a:endParaRPr sz="1000">
              <a:solidFill>
                <a:srgbClr val="323232"/>
              </a:solidFill>
              <a:highlight>
                <a:srgbClr val="FFFFFF"/>
              </a:highlight>
            </a:endParaRPr>
          </a:p>
          <a:p>
            <a:pPr indent="-292100" lvl="0" marL="457200" rtl="0" algn="l">
              <a:lnSpc>
                <a:spcPct val="115000"/>
              </a:lnSpc>
              <a:spcBef>
                <a:spcPts val="0"/>
              </a:spcBef>
              <a:spcAft>
                <a:spcPts val="0"/>
              </a:spcAft>
              <a:buClr>
                <a:srgbClr val="323232"/>
              </a:buClr>
              <a:buSzPts val="1000"/>
              <a:buChar char="●"/>
            </a:pPr>
            <a:r>
              <a:rPr lang="en-GB" sz="1000">
                <a:solidFill>
                  <a:srgbClr val="323232"/>
                </a:solidFill>
                <a:highlight>
                  <a:srgbClr val="FFFFFF"/>
                </a:highlight>
              </a:rPr>
              <a:t>Telecommunications may be broken or damaged. </a:t>
            </a:r>
            <a:endParaRPr sz="1000">
              <a:solidFill>
                <a:srgbClr val="323232"/>
              </a:solidFill>
              <a:highlight>
                <a:srgbClr val="FFFFFF"/>
              </a:highlight>
            </a:endParaRPr>
          </a:p>
        </p:txBody>
      </p:sp>
      <p:sp>
        <p:nvSpPr>
          <p:cNvPr id="139" name="Google Shape;139;p19"/>
          <p:cNvSpPr txBox="1"/>
          <p:nvPr/>
        </p:nvSpPr>
        <p:spPr>
          <a:xfrm>
            <a:off x="5095263" y="602450"/>
            <a:ext cx="2373000" cy="35352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1200"/>
              </a:spcBef>
              <a:spcAft>
                <a:spcPts val="0"/>
              </a:spcAft>
              <a:buNone/>
            </a:pPr>
            <a:r>
              <a:rPr b="1" lang="en-GB" sz="1000">
                <a:solidFill>
                  <a:srgbClr val="323232"/>
                </a:solidFill>
                <a:highlight>
                  <a:srgbClr val="FFFFFF"/>
                </a:highlight>
              </a:rPr>
              <a:t>Opportunities</a:t>
            </a:r>
            <a:endParaRPr b="1" sz="1000">
              <a:solidFill>
                <a:srgbClr val="323232"/>
              </a:solidFill>
              <a:highlight>
                <a:srgbClr val="FFFFFF"/>
              </a:highlight>
            </a:endParaRPr>
          </a:p>
          <a:p>
            <a:pPr indent="0" lvl="0" marL="0" rtl="0" algn="l">
              <a:lnSpc>
                <a:spcPct val="115000"/>
              </a:lnSpc>
              <a:spcBef>
                <a:spcPts val="200"/>
              </a:spcBef>
              <a:spcAft>
                <a:spcPts val="0"/>
              </a:spcAft>
              <a:buNone/>
            </a:pPr>
            <a:r>
              <a:rPr lang="en-GB" sz="1000">
                <a:solidFill>
                  <a:srgbClr val="323232"/>
                </a:solidFill>
                <a:highlight>
                  <a:srgbClr val="FFFFFF"/>
                </a:highlight>
              </a:rPr>
              <a:t>As well as the hazards there are many opportunities provided by rivers:</a:t>
            </a:r>
            <a:endParaRPr sz="1000">
              <a:solidFill>
                <a:srgbClr val="323232"/>
              </a:solidFill>
              <a:highlight>
                <a:srgbClr val="FFFFFF"/>
              </a:highlight>
            </a:endParaRPr>
          </a:p>
          <a:p>
            <a:pPr indent="-292100" lvl="0" marL="457200" rtl="0" algn="l">
              <a:lnSpc>
                <a:spcPct val="115000"/>
              </a:lnSpc>
              <a:spcBef>
                <a:spcPts val="1200"/>
              </a:spcBef>
              <a:spcAft>
                <a:spcPts val="0"/>
              </a:spcAft>
              <a:buClr>
                <a:srgbClr val="323232"/>
              </a:buClr>
              <a:buSzPts val="1000"/>
              <a:buChar char="●"/>
            </a:pPr>
            <a:r>
              <a:rPr lang="en-GB" sz="1000">
                <a:solidFill>
                  <a:srgbClr val="323232"/>
                </a:solidFill>
                <a:highlight>
                  <a:srgbClr val="FFFFFF"/>
                </a:highlight>
              </a:rPr>
              <a:t>The silt deposited during flooding is often rich in minerals and nutrients, making it ideal for growing crops</a:t>
            </a:r>
            <a:endParaRPr sz="1000">
              <a:solidFill>
                <a:srgbClr val="323232"/>
              </a:solidFill>
              <a:highlight>
                <a:srgbClr val="FFFFFF"/>
              </a:highlight>
            </a:endParaRPr>
          </a:p>
          <a:p>
            <a:pPr indent="-292100" lvl="0" marL="457200" rtl="0" algn="l">
              <a:lnSpc>
                <a:spcPct val="115000"/>
              </a:lnSpc>
              <a:spcBef>
                <a:spcPts val="0"/>
              </a:spcBef>
              <a:spcAft>
                <a:spcPts val="0"/>
              </a:spcAft>
              <a:buClr>
                <a:srgbClr val="323232"/>
              </a:buClr>
              <a:buSzPts val="1000"/>
              <a:buChar char="●"/>
            </a:pPr>
            <a:r>
              <a:rPr lang="en-GB" sz="1000">
                <a:solidFill>
                  <a:srgbClr val="323232"/>
                </a:solidFill>
                <a:highlight>
                  <a:srgbClr val="FFFFFF"/>
                </a:highlight>
              </a:rPr>
              <a:t>Rivers are a source of food </a:t>
            </a:r>
            <a:endParaRPr sz="1000">
              <a:solidFill>
                <a:srgbClr val="323232"/>
              </a:solidFill>
              <a:highlight>
                <a:srgbClr val="FFFFFF"/>
              </a:highlight>
            </a:endParaRPr>
          </a:p>
          <a:p>
            <a:pPr indent="-292100" lvl="0" marL="457200" rtl="0" algn="l">
              <a:lnSpc>
                <a:spcPct val="115000"/>
              </a:lnSpc>
              <a:spcBef>
                <a:spcPts val="0"/>
              </a:spcBef>
              <a:spcAft>
                <a:spcPts val="0"/>
              </a:spcAft>
              <a:buClr>
                <a:srgbClr val="323232"/>
              </a:buClr>
              <a:buSzPts val="1000"/>
              <a:buChar char="●"/>
            </a:pPr>
            <a:r>
              <a:rPr lang="en-GB" sz="1000">
                <a:solidFill>
                  <a:srgbClr val="323232"/>
                </a:solidFill>
                <a:highlight>
                  <a:srgbClr val="FFFFFF"/>
                </a:highlight>
              </a:rPr>
              <a:t>The floodplains are flat land which makes the construction and building of transport networks easier</a:t>
            </a:r>
            <a:endParaRPr sz="1000">
              <a:solidFill>
                <a:srgbClr val="323232"/>
              </a:solidFill>
              <a:highlight>
                <a:srgbClr val="FFFFFF"/>
              </a:highlight>
            </a:endParaRPr>
          </a:p>
          <a:p>
            <a:pPr indent="-292100" lvl="0" marL="457200" rtl="0" algn="l">
              <a:lnSpc>
                <a:spcPct val="115000"/>
              </a:lnSpc>
              <a:spcBef>
                <a:spcPts val="0"/>
              </a:spcBef>
              <a:spcAft>
                <a:spcPts val="0"/>
              </a:spcAft>
              <a:buClr>
                <a:srgbClr val="323232"/>
              </a:buClr>
              <a:buSzPts val="1000"/>
              <a:buChar char="●"/>
            </a:pPr>
            <a:r>
              <a:rPr lang="en-GB" sz="1000">
                <a:solidFill>
                  <a:srgbClr val="323232"/>
                </a:solidFill>
                <a:highlight>
                  <a:srgbClr val="FFFFFF"/>
                </a:highlight>
              </a:rPr>
              <a:t>Water can be used to irrigate farmland</a:t>
            </a:r>
            <a:endParaRPr sz="1000">
              <a:solidFill>
                <a:srgbClr val="323232"/>
              </a:solidFill>
              <a:highlight>
                <a:srgbClr val="FFFFFF"/>
              </a:highlight>
            </a:endParaRPr>
          </a:p>
          <a:p>
            <a:pPr indent="-292100" lvl="0" marL="457200" rtl="0" algn="l">
              <a:lnSpc>
                <a:spcPct val="115000"/>
              </a:lnSpc>
              <a:spcBef>
                <a:spcPts val="0"/>
              </a:spcBef>
              <a:spcAft>
                <a:spcPts val="0"/>
              </a:spcAft>
              <a:buClr>
                <a:srgbClr val="323232"/>
              </a:buClr>
              <a:buSzPts val="1000"/>
              <a:buChar char="●"/>
            </a:pPr>
            <a:r>
              <a:rPr lang="en-GB" sz="1000">
                <a:solidFill>
                  <a:srgbClr val="323232"/>
                </a:solidFill>
                <a:highlight>
                  <a:srgbClr val="FFFFFF"/>
                </a:highlight>
              </a:rPr>
              <a:t>Leisure and tourism</a:t>
            </a:r>
            <a:endParaRPr sz="1000">
              <a:solidFill>
                <a:srgbClr val="323232"/>
              </a:solidFill>
              <a:highlight>
                <a:srgbClr val="FFFFFF"/>
              </a:highlight>
            </a:endParaRPr>
          </a:p>
          <a:p>
            <a:pPr indent="-292100" lvl="0" marL="457200" rtl="0" algn="l">
              <a:lnSpc>
                <a:spcPct val="115000"/>
              </a:lnSpc>
              <a:spcBef>
                <a:spcPts val="0"/>
              </a:spcBef>
              <a:spcAft>
                <a:spcPts val="0"/>
              </a:spcAft>
              <a:buClr>
                <a:srgbClr val="323232"/>
              </a:buClr>
              <a:buSzPts val="1000"/>
              <a:buChar char="●"/>
            </a:pPr>
            <a:r>
              <a:rPr lang="en-GB" sz="1000">
                <a:solidFill>
                  <a:srgbClr val="323232"/>
                </a:solidFill>
                <a:highlight>
                  <a:srgbClr val="FFFFFF"/>
                </a:highlight>
              </a:rPr>
              <a:t>Generating electricity</a:t>
            </a:r>
            <a:endParaRPr sz="1000">
              <a:solidFill>
                <a:srgbClr val="323232"/>
              </a:solidFill>
              <a:highlight>
                <a:srgbClr val="FFFFFF"/>
              </a:highlight>
            </a:endParaRPr>
          </a:p>
          <a:p>
            <a:pPr indent="-292100" lvl="0" marL="457200" rtl="0" algn="l">
              <a:lnSpc>
                <a:spcPct val="115000"/>
              </a:lnSpc>
              <a:spcBef>
                <a:spcPts val="0"/>
              </a:spcBef>
              <a:spcAft>
                <a:spcPts val="0"/>
              </a:spcAft>
              <a:buClr>
                <a:srgbClr val="323232"/>
              </a:buClr>
              <a:buSzPts val="1000"/>
              <a:buChar char="●"/>
            </a:pPr>
            <a:r>
              <a:rPr lang="en-GB" sz="1000">
                <a:solidFill>
                  <a:srgbClr val="323232"/>
                </a:solidFill>
                <a:highlight>
                  <a:srgbClr val="FFFFFF"/>
                </a:highlight>
              </a:rPr>
              <a:t>Transporting goods and people </a:t>
            </a:r>
            <a:endParaRPr sz="1000">
              <a:solidFill>
                <a:srgbClr val="323232"/>
              </a:solidFill>
              <a:highlight>
                <a:srgbClr val="FFFFFF"/>
              </a:highlight>
            </a:endParaRPr>
          </a:p>
        </p:txBody>
      </p:sp>
      <p:pic>
        <p:nvPicPr>
          <p:cNvPr id="140" name="Google Shape;140;p19"/>
          <p:cNvPicPr preferRelativeResize="0"/>
          <p:nvPr/>
        </p:nvPicPr>
        <p:blipFill>
          <a:blip r:embed="rId3">
            <a:alphaModFix/>
          </a:blip>
          <a:stretch>
            <a:fillRect/>
          </a:stretch>
        </p:blipFill>
        <p:spPr>
          <a:xfrm>
            <a:off x="3098675" y="656825"/>
            <a:ext cx="1825725" cy="1022400"/>
          </a:xfrm>
          <a:prstGeom prst="rect">
            <a:avLst/>
          </a:prstGeom>
          <a:noFill/>
          <a:ln>
            <a:noFill/>
          </a:ln>
        </p:spPr>
      </p:pic>
      <p:pic>
        <p:nvPicPr>
          <p:cNvPr id="141" name="Google Shape;141;p19"/>
          <p:cNvPicPr preferRelativeResize="0"/>
          <p:nvPr/>
        </p:nvPicPr>
        <p:blipFill>
          <a:blip r:embed="rId4">
            <a:alphaModFix/>
          </a:blip>
          <a:stretch>
            <a:fillRect/>
          </a:stretch>
        </p:blipFill>
        <p:spPr>
          <a:xfrm>
            <a:off x="3098687" y="1736025"/>
            <a:ext cx="1825700" cy="1115625"/>
          </a:xfrm>
          <a:prstGeom prst="rect">
            <a:avLst/>
          </a:prstGeom>
          <a:noFill/>
          <a:ln>
            <a:noFill/>
          </a:ln>
        </p:spPr>
      </p:pic>
      <p:pic>
        <p:nvPicPr>
          <p:cNvPr id="142" name="Google Shape;142;p19"/>
          <p:cNvPicPr preferRelativeResize="0"/>
          <p:nvPr/>
        </p:nvPicPr>
        <p:blipFill rotWithShape="1">
          <a:blip r:embed="rId5">
            <a:alphaModFix/>
          </a:blip>
          <a:srcRect b="28180" l="51394" r="0" t="35145"/>
          <a:stretch/>
        </p:blipFill>
        <p:spPr>
          <a:xfrm>
            <a:off x="3098675" y="2908450"/>
            <a:ext cx="1825726" cy="916007"/>
          </a:xfrm>
          <a:prstGeom prst="rect">
            <a:avLst/>
          </a:prstGeom>
          <a:noFill/>
          <a:ln>
            <a:noFill/>
          </a:ln>
        </p:spPr>
      </p:pic>
      <p:pic>
        <p:nvPicPr>
          <p:cNvPr id="143" name="Google Shape;143;p19"/>
          <p:cNvPicPr preferRelativeResize="0"/>
          <p:nvPr/>
        </p:nvPicPr>
        <p:blipFill rotWithShape="1">
          <a:blip r:embed="rId6">
            <a:alphaModFix/>
          </a:blip>
          <a:srcRect b="-4384" l="0" r="0" t="0"/>
          <a:stretch/>
        </p:blipFill>
        <p:spPr>
          <a:xfrm>
            <a:off x="3098700" y="3881250"/>
            <a:ext cx="1825675" cy="1164500"/>
          </a:xfrm>
          <a:prstGeom prst="rect">
            <a:avLst/>
          </a:prstGeom>
          <a:noFill/>
          <a:ln>
            <a:noFill/>
          </a:ln>
        </p:spPr>
      </p:pic>
      <p:pic>
        <p:nvPicPr>
          <p:cNvPr id="144" name="Google Shape;144;p19"/>
          <p:cNvPicPr preferRelativeResize="0"/>
          <p:nvPr/>
        </p:nvPicPr>
        <p:blipFill>
          <a:blip r:embed="rId7">
            <a:alphaModFix/>
          </a:blip>
          <a:stretch>
            <a:fillRect/>
          </a:stretch>
        </p:blipFill>
        <p:spPr>
          <a:xfrm>
            <a:off x="7563375" y="688375"/>
            <a:ext cx="1391075" cy="788900"/>
          </a:xfrm>
          <a:prstGeom prst="rect">
            <a:avLst/>
          </a:prstGeom>
          <a:noFill/>
          <a:ln>
            <a:noFill/>
          </a:ln>
        </p:spPr>
      </p:pic>
      <p:pic>
        <p:nvPicPr>
          <p:cNvPr id="145" name="Google Shape;145;p19"/>
          <p:cNvPicPr preferRelativeResize="0"/>
          <p:nvPr/>
        </p:nvPicPr>
        <p:blipFill>
          <a:blip r:embed="rId8">
            <a:alphaModFix/>
          </a:blip>
          <a:stretch>
            <a:fillRect/>
          </a:stretch>
        </p:blipFill>
        <p:spPr>
          <a:xfrm>
            <a:off x="7563375" y="1579675"/>
            <a:ext cx="1391075" cy="987975"/>
          </a:xfrm>
          <a:prstGeom prst="rect">
            <a:avLst/>
          </a:prstGeom>
          <a:noFill/>
          <a:ln>
            <a:noFill/>
          </a:ln>
        </p:spPr>
      </p:pic>
      <p:pic>
        <p:nvPicPr>
          <p:cNvPr id="146" name="Google Shape;146;p19"/>
          <p:cNvPicPr preferRelativeResize="0"/>
          <p:nvPr/>
        </p:nvPicPr>
        <p:blipFill>
          <a:blip r:embed="rId9">
            <a:alphaModFix/>
          </a:blip>
          <a:stretch>
            <a:fillRect/>
          </a:stretch>
        </p:blipFill>
        <p:spPr>
          <a:xfrm>
            <a:off x="7539249" y="2670050"/>
            <a:ext cx="1391075" cy="987975"/>
          </a:xfrm>
          <a:prstGeom prst="rect">
            <a:avLst/>
          </a:prstGeom>
          <a:noFill/>
          <a:ln>
            <a:noFill/>
          </a:ln>
        </p:spPr>
      </p:pic>
      <p:pic>
        <p:nvPicPr>
          <p:cNvPr id="147" name="Google Shape;147;p19"/>
          <p:cNvPicPr preferRelativeResize="0"/>
          <p:nvPr/>
        </p:nvPicPr>
        <p:blipFill>
          <a:blip r:embed="rId10">
            <a:alphaModFix/>
          </a:blip>
          <a:stretch>
            <a:fillRect/>
          </a:stretch>
        </p:blipFill>
        <p:spPr>
          <a:xfrm>
            <a:off x="7539244" y="3760419"/>
            <a:ext cx="1391075" cy="942670"/>
          </a:xfrm>
          <a:prstGeom prst="rect">
            <a:avLst/>
          </a:prstGeom>
          <a:noFill/>
          <a:ln>
            <a:noFill/>
          </a:ln>
        </p:spPr>
      </p:pic>
      <p:sp>
        <p:nvSpPr>
          <p:cNvPr id="148" name="Google Shape;148;p19"/>
          <p:cNvSpPr txBox="1"/>
          <p:nvPr/>
        </p:nvSpPr>
        <p:spPr>
          <a:xfrm>
            <a:off x="5095275" y="504050"/>
            <a:ext cx="4017600" cy="45768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000">
              <a:solidFill>
                <a:schemeClr val="dk2"/>
              </a:solidFill>
            </a:endParaRPr>
          </a:p>
          <a:p>
            <a:pPr indent="0" lvl="0" marL="0" rtl="0" algn="l">
              <a:lnSpc>
                <a:spcPct val="100000"/>
              </a:lnSpc>
              <a:spcBef>
                <a:spcPts val="0"/>
              </a:spcBef>
              <a:spcAft>
                <a:spcPts val="0"/>
              </a:spcAft>
              <a:buNone/>
            </a:pPr>
            <a:r>
              <a:t/>
            </a:r>
            <a:endParaRPr sz="1000">
              <a:solidFill>
                <a:schemeClr val="dk2"/>
              </a:solidFill>
            </a:endParaRPr>
          </a:p>
        </p:txBody>
      </p:sp>
      <p:sp>
        <p:nvSpPr>
          <p:cNvPr id="149" name="Google Shape;149;p19"/>
          <p:cNvSpPr txBox="1"/>
          <p:nvPr/>
        </p:nvSpPr>
        <p:spPr>
          <a:xfrm>
            <a:off x="61375" y="504050"/>
            <a:ext cx="4938900" cy="45768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000">
              <a:solidFill>
                <a:schemeClr val="dk2"/>
              </a:solidFill>
            </a:endParaRPr>
          </a:p>
          <a:p>
            <a:pPr indent="0" lvl="0" marL="0" rtl="0" algn="l">
              <a:lnSpc>
                <a:spcPct val="100000"/>
              </a:lnSpc>
              <a:spcBef>
                <a:spcPts val="0"/>
              </a:spcBef>
              <a:spcAft>
                <a:spcPts val="0"/>
              </a:spcAft>
              <a:buNone/>
            </a:pPr>
            <a:r>
              <a:t/>
            </a:r>
            <a:endParaRPr sz="1000">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0"/>
          <p:cNvSpPr txBox="1"/>
          <p:nvPr/>
        </p:nvSpPr>
        <p:spPr>
          <a:xfrm>
            <a:off x="76725" y="2947850"/>
            <a:ext cx="9004500" cy="21957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000">
              <a:solidFill>
                <a:schemeClr val="dk2"/>
              </a:solidFill>
            </a:endParaRPr>
          </a:p>
          <a:p>
            <a:pPr indent="0" lvl="0" marL="0" rtl="0" algn="l">
              <a:lnSpc>
                <a:spcPct val="100000"/>
              </a:lnSpc>
              <a:spcBef>
                <a:spcPts val="0"/>
              </a:spcBef>
              <a:spcAft>
                <a:spcPts val="0"/>
              </a:spcAft>
              <a:buNone/>
            </a:pPr>
            <a:r>
              <a:t/>
            </a:r>
            <a:endParaRPr sz="1000">
              <a:solidFill>
                <a:schemeClr val="dk2"/>
              </a:solidFill>
            </a:endParaRPr>
          </a:p>
        </p:txBody>
      </p:sp>
      <p:sp>
        <p:nvSpPr>
          <p:cNvPr id="155" name="Google Shape;155;p20"/>
          <p:cNvSpPr txBox="1"/>
          <p:nvPr/>
        </p:nvSpPr>
        <p:spPr>
          <a:xfrm>
            <a:off x="76725" y="428050"/>
            <a:ext cx="9004500" cy="24744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000">
              <a:solidFill>
                <a:schemeClr val="dk2"/>
              </a:solidFill>
            </a:endParaRPr>
          </a:p>
          <a:p>
            <a:pPr indent="0" lvl="0" marL="0" rtl="0" algn="l">
              <a:lnSpc>
                <a:spcPct val="100000"/>
              </a:lnSpc>
              <a:spcBef>
                <a:spcPts val="0"/>
              </a:spcBef>
              <a:spcAft>
                <a:spcPts val="0"/>
              </a:spcAft>
              <a:buNone/>
            </a:pPr>
            <a:r>
              <a:t/>
            </a:r>
            <a:endParaRPr sz="1000">
              <a:solidFill>
                <a:schemeClr val="dk2"/>
              </a:solidFill>
            </a:endParaRPr>
          </a:p>
        </p:txBody>
      </p:sp>
      <p:sp>
        <p:nvSpPr>
          <p:cNvPr id="156" name="Google Shape;156;p20"/>
          <p:cNvSpPr txBox="1"/>
          <p:nvPr/>
        </p:nvSpPr>
        <p:spPr>
          <a:xfrm>
            <a:off x="76850" y="77250"/>
            <a:ext cx="9004500" cy="305400"/>
          </a:xfrm>
          <a:prstGeom prst="rect">
            <a:avLst/>
          </a:prstGeom>
          <a:solidFill>
            <a:srgbClr val="6D9EEB"/>
          </a:solidFill>
          <a:ln cap="flat" cmpd="sng" w="19050">
            <a:solidFill>
              <a:srgbClr val="0000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t>IGCSE GEOGRAPHY 0460: 2.2 RIVERS</a:t>
            </a:r>
            <a:endParaRPr b="1" sz="1100"/>
          </a:p>
          <a:p>
            <a:pPr indent="0" lvl="0" marL="0" rtl="0" algn="ctr">
              <a:spcBef>
                <a:spcPts val="0"/>
              </a:spcBef>
              <a:spcAft>
                <a:spcPts val="0"/>
              </a:spcAft>
              <a:buNone/>
            </a:pPr>
            <a:r>
              <a:t/>
            </a:r>
            <a:endParaRPr b="1" sz="1100"/>
          </a:p>
          <a:p>
            <a:pPr indent="0" lvl="0" marL="0" rtl="0" algn="ctr">
              <a:spcBef>
                <a:spcPts val="0"/>
              </a:spcBef>
              <a:spcAft>
                <a:spcPts val="0"/>
              </a:spcAft>
              <a:buNone/>
            </a:pPr>
            <a:r>
              <a:t/>
            </a:r>
            <a:endParaRPr b="1" sz="1100"/>
          </a:p>
          <a:p>
            <a:pPr indent="0" lvl="0" marL="0" rtl="0" algn="ctr">
              <a:spcBef>
                <a:spcPts val="0"/>
              </a:spcBef>
              <a:spcAft>
                <a:spcPts val="0"/>
              </a:spcAft>
              <a:buNone/>
            </a:pPr>
            <a:r>
              <a:t/>
            </a:r>
            <a:endParaRPr b="1" sz="1100"/>
          </a:p>
        </p:txBody>
      </p:sp>
      <p:sp>
        <p:nvSpPr>
          <p:cNvPr id="157" name="Google Shape;157;p20"/>
          <p:cNvSpPr txBox="1"/>
          <p:nvPr/>
        </p:nvSpPr>
        <p:spPr>
          <a:xfrm>
            <a:off x="76725" y="428050"/>
            <a:ext cx="6477300" cy="4756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900">
                <a:solidFill>
                  <a:schemeClr val="dk1"/>
                </a:solidFill>
              </a:rPr>
              <a:t>Hard Engineering </a:t>
            </a:r>
            <a:endParaRPr b="1" sz="900">
              <a:solidFill>
                <a:schemeClr val="dk1"/>
              </a:solidFill>
            </a:endParaRPr>
          </a:p>
          <a:p>
            <a:pPr indent="0" lvl="0" marL="0" rtl="0" algn="l">
              <a:spcBef>
                <a:spcPts val="0"/>
              </a:spcBef>
              <a:spcAft>
                <a:spcPts val="0"/>
              </a:spcAft>
              <a:buNone/>
            </a:pPr>
            <a:r>
              <a:t/>
            </a:r>
            <a:endParaRPr sz="900">
              <a:solidFill>
                <a:schemeClr val="dk1"/>
              </a:solidFill>
            </a:endParaRPr>
          </a:p>
          <a:p>
            <a:pPr indent="0" lvl="0" marL="0" rtl="0" algn="l">
              <a:spcBef>
                <a:spcPts val="0"/>
              </a:spcBef>
              <a:spcAft>
                <a:spcPts val="0"/>
              </a:spcAft>
              <a:buNone/>
            </a:pPr>
            <a:r>
              <a:rPr b="1" lang="en-GB" sz="900">
                <a:solidFill>
                  <a:schemeClr val="accent1"/>
                </a:solidFill>
              </a:rPr>
              <a:t>1. Dams and Reservoirs:</a:t>
            </a:r>
            <a:r>
              <a:rPr lang="en-GB" sz="900">
                <a:solidFill>
                  <a:schemeClr val="accent1"/>
                </a:solidFill>
              </a:rPr>
              <a:t> Reservoirs (artificial lakes) are formed behind a dam (a wall across a river) usually in the upper course.</a:t>
            </a:r>
            <a:r>
              <a:rPr lang="en-GB" sz="900">
                <a:solidFill>
                  <a:schemeClr val="dk1"/>
                </a:solidFill>
              </a:rPr>
              <a:t> </a:t>
            </a:r>
            <a:r>
              <a:rPr lang="en-GB" sz="900">
                <a:solidFill>
                  <a:srgbClr val="6AA84F"/>
                </a:solidFill>
              </a:rPr>
              <a:t>Pros – reservoirs store water and provide a reliable water source. HEP can be generated. Flood risk is reduced. </a:t>
            </a:r>
            <a:r>
              <a:rPr lang="en-GB" sz="900">
                <a:solidFill>
                  <a:srgbClr val="CC4125"/>
                </a:solidFill>
              </a:rPr>
              <a:t>Cons – very expensive to build. Flood settlements/habitats. Alters the river course downstream as land no longer floods, resulting in less fertile land as silt is no longer deposited. Eroded material is trapped behind the dam, which alters river processes and landforms downstream. </a:t>
            </a:r>
            <a:endParaRPr sz="900">
              <a:solidFill>
                <a:srgbClr val="CC4125"/>
              </a:solidFill>
            </a:endParaRPr>
          </a:p>
          <a:p>
            <a:pPr indent="0" lvl="0" marL="0" rtl="0" algn="l">
              <a:spcBef>
                <a:spcPts val="0"/>
              </a:spcBef>
              <a:spcAft>
                <a:spcPts val="0"/>
              </a:spcAft>
              <a:buNone/>
            </a:pPr>
            <a:r>
              <a:t/>
            </a:r>
            <a:endParaRPr sz="900">
              <a:solidFill>
                <a:schemeClr val="dk1"/>
              </a:solidFill>
            </a:endParaRPr>
          </a:p>
          <a:p>
            <a:pPr indent="0" lvl="0" marL="0" rtl="0" algn="l">
              <a:spcBef>
                <a:spcPts val="0"/>
              </a:spcBef>
              <a:spcAft>
                <a:spcPts val="0"/>
              </a:spcAft>
              <a:buNone/>
            </a:pPr>
            <a:r>
              <a:rPr b="1" lang="en-GB" sz="900">
                <a:solidFill>
                  <a:schemeClr val="accent1"/>
                </a:solidFill>
              </a:rPr>
              <a:t>2. Straightening Rivers</a:t>
            </a:r>
            <a:r>
              <a:rPr lang="en-GB" sz="900">
                <a:solidFill>
                  <a:schemeClr val="accent1"/>
                </a:solidFill>
              </a:rPr>
              <a:t>: are artificially straightened.</a:t>
            </a:r>
            <a:r>
              <a:rPr lang="en-GB" sz="900">
                <a:solidFill>
                  <a:schemeClr val="dk1"/>
                </a:solidFill>
              </a:rPr>
              <a:t> </a:t>
            </a:r>
            <a:r>
              <a:rPr lang="en-GB" sz="900">
                <a:solidFill>
                  <a:srgbClr val="6AA84F"/>
                </a:solidFill>
              </a:rPr>
              <a:t>Pros – flood risk is reduced as water is transported away from the area quickly. Cons – water is carried downstream quicker. </a:t>
            </a:r>
            <a:r>
              <a:rPr lang="en-GB" sz="900">
                <a:solidFill>
                  <a:srgbClr val="CC4125"/>
                </a:solidFill>
              </a:rPr>
              <a:t>As a result, flooding and erosion is more likely downstream. </a:t>
            </a:r>
            <a:endParaRPr sz="900">
              <a:solidFill>
                <a:srgbClr val="CC4125"/>
              </a:solidFill>
            </a:endParaRPr>
          </a:p>
          <a:p>
            <a:pPr indent="0" lvl="0" marL="0" rtl="0" algn="l">
              <a:spcBef>
                <a:spcPts val="0"/>
              </a:spcBef>
              <a:spcAft>
                <a:spcPts val="0"/>
              </a:spcAft>
              <a:buNone/>
            </a:pPr>
            <a:r>
              <a:t/>
            </a:r>
            <a:endParaRPr b="1" sz="900">
              <a:solidFill>
                <a:srgbClr val="CC4125"/>
              </a:solidFill>
            </a:endParaRPr>
          </a:p>
          <a:p>
            <a:pPr indent="0" lvl="0" marL="0" rtl="0" algn="l">
              <a:spcBef>
                <a:spcPts val="0"/>
              </a:spcBef>
              <a:spcAft>
                <a:spcPts val="0"/>
              </a:spcAft>
              <a:buNone/>
            </a:pPr>
            <a:r>
              <a:rPr b="1" lang="en-GB" sz="900">
                <a:solidFill>
                  <a:schemeClr val="accent1"/>
                </a:solidFill>
              </a:rPr>
              <a:t>3. Embankments: </a:t>
            </a:r>
            <a:r>
              <a:rPr lang="en-GB" sz="900">
                <a:solidFill>
                  <a:schemeClr val="accent1"/>
                </a:solidFill>
              </a:rPr>
              <a:t>Raised walls along the river banks.</a:t>
            </a:r>
            <a:r>
              <a:rPr lang="en-GB" sz="900">
                <a:solidFill>
                  <a:schemeClr val="dk1"/>
                </a:solidFill>
              </a:rPr>
              <a:t> </a:t>
            </a:r>
            <a:r>
              <a:rPr lang="en-GB" sz="900">
                <a:solidFill>
                  <a:srgbClr val="6AA84F"/>
                </a:solidFill>
              </a:rPr>
              <a:t>Pros – flooding will be less frequent as the river channel can hold more water.</a:t>
            </a:r>
            <a:r>
              <a:rPr lang="en-GB" sz="900">
                <a:solidFill>
                  <a:schemeClr val="dk1"/>
                </a:solidFill>
              </a:rPr>
              <a:t> </a:t>
            </a:r>
            <a:r>
              <a:rPr lang="en-GB" sz="900">
                <a:solidFill>
                  <a:srgbClr val="CC4125"/>
                </a:solidFill>
              </a:rPr>
              <a:t>Cons – if the river floods severely, flood waters will be trapped on the floodplain. Can be expensive. </a:t>
            </a:r>
            <a:endParaRPr sz="900">
              <a:solidFill>
                <a:srgbClr val="CC4125"/>
              </a:solidFill>
            </a:endParaRPr>
          </a:p>
          <a:p>
            <a:pPr indent="0" lvl="0" marL="0" rtl="0" algn="l">
              <a:spcBef>
                <a:spcPts val="0"/>
              </a:spcBef>
              <a:spcAft>
                <a:spcPts val="0"/>
              </a:spcAft>
              <a:buNone/>
            </a:pPr>
            <a:r>
              <a:t/>
            </a:r>
            <a:endParaRPr sz="900">
              <a:solidFill>
                <a:srgbClr val="CC4125"/>
              </a:solidFill>
            </a:endParaRPr>
          </a:p>
          <a:p>
            <a:pPr indent="0" lvl="0" marL="0" rtl="0" algn="l">
              <a:spcBef>
                <a:spcPts val="0"/>
              </a:spcBef>
              <a:spcAft>
                <a:spcPts val="0"/>
              </a:spcAft>
              <a:buNone/>
            </a:pPr>
            <a:r>
              <a:rPr b="1" lang="en-GB" sz="900">
                <a:solidFill>
                  <a:schemeClr val="accent1"/>
                </a:solidFill>
              </a:rPr>
              <a:t>4. Flood Relief Channels:</a:t>
            </a:r>
            <a:r>
              <a:rPr lang="en-GB" sz="900">
                <a:solidFill>
                  <a:schemeClr val="accent1"/>
                </a:solidFill>
              </a:rPr>
              <a:t> Water is diverted from areas that are being protected</a:t>
            </a:r>
            <a:r>
              <a:rPr lang="en-GB" sz="900">
                <a:solidFill>
                  <a:schemeClr val="dk1"/>
                </a:solidFill>
              </a:rPr>
              <a:t>. </a:t>
            </a:r>
            <a:r>
              <a:rPr lang="en-GB" sz="900">
                <a:solidFill>
                  <a:srgbClr val="6AA84F"/>
                </a:solidFill>
              </a:rPr>
              <a:t>Pros – water can be controlled by opening and closing flood gates. Cons – expensive. Water is carried downstream quicker.</a:t>
            </a:r>
            <a:r>
              <a:rPr lang="en-GB" sz="900">
                <a:solidFill>
                  <a:schemeClr val="dk1"/>
                </a:solidFill>
              </a:rPr>
              <a:t> </a:t>
            </a:r>
            <a:r>
              <a:rPr lang="en-GB" sz="900">
                <a:solidFill>
                  <a:srgbClr val="CC4125"/>
                </a:solidFill>
              </a:rPr>
              <a:t>As a result, flooding and erosion is more likely downstream. </a:t>
            </a:r>
            <a:endParaRPr sz="900">
              <a:solidFill>
                <a:srgbClr val="CC4125"/>
              </a:solidFill>
            </a:endParaRPr>
          </a:p>
          <a:p>
            <a:pPr indent="0" lvl="0" marL="0" rtl="0" algn="l">
              <a:spcBef>
                <a:spcPts val="0"/>
              </a:spcBef>
              <a:spcAft>
                <a:spcPts val="0"/>
              </a:spcAft>
              <a:buNone/>
            </a:pPr>
            <a:r>
              <a:t/>
            </a:r>
            <a:endParaRPr sz="900">
              <a:solidFill>
                <a:schemeClr val="dk1"/>
              </a:solidFill>
            </a:endParaRPr>
          </a:p>
          <a:p>
            <a:pPr indent="0" lvl="0" marL="0" rtl="0" algn="ctr">
              <a:spcBef>
                <a:spcPts val="0"/>
              </a:spcBef>
              <a:spcAft>
                <a:spcPts val="0"/>
              </a:spcAft>
              <a:buNone/>
            </a:pPr>
            <a:r>
              <a:rPr b="1" lang="en-GB" sz="900">
                <a:solidFill>
                  <a:schemeClr val="dk1"/>
                </a:solidFill>
              </a:rPr>
              <a:t>Soft Engineering </a:t>
            </a:r>
            <a:endParaRPr b="1" sz="900">
              <a:solidFill>
                <a:schemeClr val="dk1"/>
              </a:solidFill>
            </a:endParaRPr>
          </a:p>
          <a:p>
            <a:pPr indent="0" lvl="0" marL="0" rtl="0" algn="l">
              <a:spcBef>
                <a:spcPts val="0"/>
              </a:spcBef>
              <a:spcAft>
                <a:spcPts val="0"/>
              </a:spcAft>
              <a:buNone/>
            </a:pPr>
            <a:r>
              <a:t/>
            </a:r>
            <a:endParaRPr sz="900">
              <a:solidFill>
                <a:schemeClr val="dk1"/>
              </a:solidFill>
            </a:endParaRPr>
          </a:p>
          <a:p>
            <a:pPr indent="0" lvl="0" marL="0" rtl="0" algn="l">
              <a:spcBef>
                <a:spcPts val="0"/>
              </a:spcBef>
              <a:spcAft>
                <a:spcPts val="0"/>
              </a:spcAft>
              <a:buNone/>
            </a:pPr>
            <a:r>
              <a:rPr b="1" lang="en-GB" sz="900">
                <a:solidFill>
                  <a:schemeClr val="accent1"/>
                </a:solidFill>
              </a:rPr>
              <a:t>1. Flood Warnings and Preparations:</a:t>
            </a:r>
            <a:r>
              <a:rPr lang="en-GB" sz="900">
                <a:solidFill>
                  <a:schemeClr val="accent1"/>
                </a:solidFill>
              </a:rPr>
              <a:t> The Environment Agency alert the public with apps, radio and TV. </a:t>
            </a:r>
            <a:r>
              <a:rPr lang="en-GB" sz="900">
                <a:solidFill>
                  <a:srgbClr val="6AA84F"/>
                </a:solidFill>
              </a:rPr>
              <a:t>Pros – reduce the impact of flooding by giving people time to prepare (e.g. evacuate, protect their homes/belongings). </a:t>
            </a:r>
            <a:r>
              <a:rPr lang="en-GB" sz="900">
                <a:solidFill>
                  <a:srgbClr val="A61C00"/>
                </a:solidFill>
              </a:rPr>
              <a:t>Cons – the flood will still occur. Some people might not be alerted. </a:t>
            </a:r>
            <a:endParaRPr sz="900">
              <a:solidFill>
                <a:srgbClr val="A61C00"/>
              </a:solidFill>
            </a:endParaRPr>
          </a:p>
          <a:p>
            <a:pPr indent="0" lvl="0" marL="0" rtl="0" algn="l">
              <a:spcBef>
                <a:spcPts val="0"/>
              </a:spcBef>
              <a:spcAft>
                <a:spcPts val="0"/>
              </a:spcAft>
              <a:buNone/>
            </a:pPr>
            <a:r>
              <a:t/>
            </a:r>
            <a:endParaRPr sz="900">
              <a:solidFill>
                <a:schemeClr val="dk1"/>
              </a:solidFill>
            </a:endParaRPr>
          </a:p>
          <a:p>
            <a:pPr indent="0" lvl="0" marL="0" rtl="0" algn="l">
              <a:spcBef>
                <a:spcPts val="0"/>
              </a:spcBef>
              <a:spcAft>
                <a:spcPts val="0"/>
              </a:spcAft>
              <a:buNone/>
            </a:pPr>
            <a:r>
              <a:rPr b="1" lang="en-GB" sz="900">
                <a:solidFill>
                  <a:schemeClr val="accent1"/>
                </a:solidFill>
              </a:rPr>
              <a:t>2. Flood Plain Zoning: </a:t>
            </a:r>
            <a:r>
              <a:rPr lang="en-GB" sz="900">
                <a:solidFill>
                  <a:schemeClr val="accent1"/>
                </a:solidFill>
              </a:rPr>
              <a:t>Building is restricted in parts of the </a:t>
            </a:r>
            <a:r>
              <a:rPr lang="en-GB" sz="900">
                <a:solidFill>
                  <a:schemeClr val="accent1"/>
                </a:solidFill>
              </a:rPr>
              <a:t>floodplain</a:t>
            </a:r>
            <a:r>
              <a:rPr lang="en-GB" sz="900">
                <a:solidFill>
                  <a:schemeClr val="accent1"/>
                </a:solidFill>
              </a:rPr>
              <a:t> to reduce the impact of a flood. Hard surfaces would increase the likelihood of a flood.</a:t>
            </a:r>
            <a:r>
              <a:rPr lang="en-GB" sz="900">
                <a:solidFill>
                  <a:srgbClr val="6AA84F"/>
                </a:solidFill>
              </a:rPr>
              <a:t> Pros – impact of flooding is reduced. Floodplain retains its natural function. Cons – restricts development/economic growth of an area.</a:t>
            </a:r>
            <a:r>
              <a:rPr lang="en-GB" sz="900">
                <a:solidFill>
                  <a:srgbClr val="A61C00"/>
                </a:solidFill>
              </a:rPr>
              <a:t> Offers limited help to areas already built on. </a:t>
            </a:r>
            <a:endParaRPr sz="900">
              <a:solidFill>
                <a:srgbClr val="A61C00"/>
              </a:solidFill>
            </a:endParaRPr>
          </a:p>
          <a:p>
            <a:pPr indent="0" lvl="0" marL="0" rtl="0" algn="l">
              <a:spcBef>
                <a:spcPts val="0"/>
              </a:spcBef>
              <a:spcAft>
                <a:spcPts val="0"/>
              </a:spcAft>
              <a:buNone/>
            </a:pPr>
            <a:r>
              <a:t/>
            </a:r>
            <a:endParaRPr sz="900">
              <a:solidFill>
                <a:schemeClr val="accent1"/>
              </a:solidFill>
            </a:endParaRPr>
          </a:p>
          <a:p>
            <a:pPr indent="0" lvl="0" marL="0" rtl="0" algn="l">
              <a:spcBef>
                <a:spcPts val="0"/>
              </a:spcBef>
              <a:spcAft>
                <a:spcPts val="0"/>
              </a:spcAft>
              <a:buNone/>
            </a:pPr>
            <a:r>
              <a:rPr b="1" lang="en-GB" sz="900">
                <a:solidFill>
                  <a:schemeClr val="accent1"/>
                </a:solidFill>
              </a:rPr>
              <a:t>3.</a:t>
            </a:r>
            <a:r>
              <a:rPr b="1" lang="en-GB" sz="900">
                <a:solidFill>
                  <a:schemeClr val="accent1"/>
                </a:solidFill>
              </a:rPr>
              <a:t> Planting Trees:</a:t>
            </a:r>
            <a:r>
              <a:rPr b="1" lang="en-GB" sz="900">
                <a:solidFill>
                  <a:schemeClr val="accent1"/>
                </a:solidFill>
              </a:rPr>
              <a:t> </a:t>
            </a:r>
            <a:r>
              <a:rPr lang="en-GB" sz="900">
                <a:solidFill>
                  <a:schemeClr val="accent1"/>
                </a:solidFill>
              </a:rPr>
              <a:t>Trees will intercept rainwater, increasing the lag-time and reducing discharge.</a:t>
            </a:r>
            <a:r>
              <a:rPr lang="en-GB" sz="900">
                <a:solidFill>
                  <a:schemeClr val="dk1"/>
                </a:solidFill>
              </a:rPr>
              <a:t> </a:t>
            </a:r>
            <a:r>
              <a:rPr lang="en-GB" sz="900">
                <a:solidFill>
                  <a:srgbClr val="6AA84F"/>
                </a:solidFill>
              </a:rPr>
              <a:t>Pros – cheap. Soil erosion is reduced. Increased wildlife due to habitat creation</a:t>
            </a:r>
            <a:r>
              <a:rPr lang="en-GB" sz="900">
                <a:solidFill>
                  <a:schemeClr val="dk1"/>
                </a:solidFill>
              </a:rPr>
              <a:t>. </a:t>
            </a:r>
            <a:r>
              <a:rPr lang="en-GB" sz="900">
                <a:solidFill>
                  <a:srgbClr val="A61C00"/>
                </a:solidFill>
              </a:rPr>
              <a:t>Cons – less farmland is available. </a:t>
            </a:r>
            <a:endParaRPr sz="900">
              <a:solidFill>
                <a:srgbClr val="A61C00"/>
              </a:solidFill>
            </a:endParaRPr>
          </a:p>
          <a:p>
            <a:pPr indent="0" lvl="0" marL="0" rtl="0" algn="l">
              <a:spcBef>
                <a:spcPts val="0"/>
              </a:spcBef>
              <a:spcAft>
                <a:spcPts val="0"/>
              </a:spcAft>
              <a:buNone/>
            </a:pPr>
            <a:r>
              <a:t/>
            </a:r>
            <a:endParaRPr sz="900">
              <a:solidFill>
                <a:schemeClr val="dk1"/>
              </a:solidFill>
            </a:endParaRPr>
          </a:p>
          <a:p>
            <a:pPr indent="0" lvl="0" marL="0" rtl="0" algn="l">
              <a:spcBef>
                <a:spcPts val="0"/>
              </a:spcBef>
              <a:spcAft>
                <a:spcPts val="0"/>
              </a:spcAft>
              <a:buNone/>
            </a:pPr>
            <a:r>
              <a:rPr b="1" lang="en-GB" sz="900">
                <a:solidFill>
                  <a:schemeClr val="accent1"/>
                </a:solidFill>
              </a:rPr>
              <a:t>4. River Restoration:</a:t>
            </a:r>
            <a:r>
              <a:rPr lang="en-GB" sz="900">
                <a:solidFill>
                  <a:schemeClr val="accent1"/>
                </a:solidFill>
              </a:rPr>
              <a:t> Making the river more natural and allowing natural river processes to happen. </a:t>
            </a:r>
            <a:r>
              <a:rPr lang="en-GB" sz="900">
                <a:solidFill>
                  <a:srgbClr val="6AA84F"/>
                </a:solidFill>
              </a:rPr>
              <a:t>Pros – reduces flood risk downstream. Increases wildlife through habitat creation. </a:t>
            </a:r>
            <a:r>
              <a:rPr lang="en-GB" sz="900">
                <a:solidFill>
                  <a:srgbClr val="A61C00"/>
                </a:solidFill>
              </a:rPr>
              <a:t>Cons – increases local flood risk.</a:t>
            </a:r>
            <a:endParaRPr sz="900">
              <a:solidFill>
                <a:srgbClr val="A61C00"/>
              </a:solidFill>
            </a:endParaRPr>
          </a:p>
        </p:txBody>
      </p:sp>
      <p:pic>
        <p:nvPicPr>
          <p:cNvPr id="158" name="Google Shape;158;p20"/>
          <p:cNvPicPr preferRelativeResize="0"/>
          <p:nvPr/>
        </p:nvPicPr>
        <p:blipFill>
          <a:blip r:embed="rId3">
            <a:alphaModFix/>
          </a:blip>
          <a:stretch>
            <a:fillRect/>
          </a:stretch>
        </p:blipFill>
        <p:spPr>
          <a:xfrm>
            <a:off x="8072675" y="577175"/>
            <a:ext cx="868079" cy="1014150"/>
          </a:xfrm>
          <a:prstGeom prst="rect">
            <a:avLst/>
          </a:prstGeom>
          <a:noFill/>
          <a:ln>
            <a:noFill/>
          </a:ln>
        </p:spPr>
      </p:pic>
      <p:pic>
        <p:nvPicPr>
          <p:cNvPr id="159" name="Google Shape;159;p20"/>
          <p:cNvPicPr preferRelativeResize="0"/>
          <p:nvPr/>
        </p:nvPicPr>
        <p:blipFill rotWithShape="1">
          <a:blip r:embed="rId4">
            <a:alphaModFix/>
          </a:blip>
          <a:srcRect b="12861" l="0" r="0" t="0"/>
          <a:stretch/>
        </p:blipFill>
        <p:spPr>
          <a:xfrm>
            <a:off x="6863437" y="652150"/>
            <a:ext cx="899837" cy="784075"/>
          </a:xfrm>
          <a:prstGeom prst="rect">
            <a:avLst/>
          </a:prstGeom>
          <a:noFill/>
          <a:ln>
            <a:noFill/>
          </a:ln>
        </p:spPr>
      </p:pic>
      <p:pic>
        <p:nvPicPr>
          <p:cNvPr id="160" name="Google Shape;160;p20"/>
          <p:cNvPicPr preferRelativeResize="0"/>
          <p:nvPr/>
        </p:nvPicPr>
        <p:blipFill rotWithShape="1">
          <a:blip r:embed="rId5">
            <a:alphaModFix/>
          </a:blip>
          <a:srcRect b="8130" l="0" r="0" t="0"/>
          <a:stretch/>
        </p:blipFill>
        <p:spPr>
          <a:xfrm>
            <a:off x="6584600" y="1552550"/>
            <a:ext cx="1393675" cy="1057500"/>
          </a:xfrm>
          <a:prstGeom prst="rect">
            <a:avLst/>
          </a:prstGeom>
          <a:noFill/>
          <a:ln>
            <a:noFill/>
          </a:ln>
        </p:spPr>
      </p:pic>
      <p:pic>
        <p:nvPicPr>
          <p:cNvPr id="161" name="Google Shape;161;p20"/>
          <p:cNvPicPr preferRelativeResize="0"/>
          <p:nvPr/>
        </p:nvPicPr>
        <p:blipFill>
          <a:blip r:embed="rId6">
            <a:alphaModFix/>
          </a:blip>
          <a:stretch>
            <a:fillRect/>
          </a:stretch>
        </p:blipFill>
        <p:spPr>
          <a:xfrm>
            <a:off x="8125575" y="1785850"/>
            <a:ext cx="899825" cy="824200"/>
          </a:xfrm>
          <a:prstGeom prst="rect">
            <a:avLst/>
          </a:prstGeom>
          <a:noFill/>
          <a:ln>
            <a:noFill/>
          </a:ln>
        </p:spPr>
      </p:pic>
      <p:pic>
        <p:nvPicPr>
          <p:cNvPr id="162" name="Google Shape;162;p20"/>
          <p:cNvPicPr preferRelativeResize="0"/>
          <p:nvPr/>
        </p:nvPicPr>
        <p:blipFill rotWithShape="1">
          <a:blip r:embed="rId7">
            <a:alphaModFix/>
          </a:blip>
          <a:srcRect b="-15861" l="0" r="-11669" t="0"/>
          <a:stretch/>
        </p:blipFill>
        <p:spPr>
          <a:xfrm>
            <a:off x="6675850" y="2992175"/>
            <a:ext cx="868075" cy="945928"/>
          </a:xfrm>
          <a:prstGeom prst="rect">
            <a:avLst/>
          </a:prstGeom>
          <a:noFill/>
          <a:ln>
            <a:noFill/>
          </a:ln>
        </p:spPr>
      </p:pic>
      <p:pic>
        <p:nvPicPr>
          <p:cNvPr id="163" name="Google Shape;163;p20"/>
          <p:cNvPicPr preferRelativeResize="0"/>
          <p:nvPr/>
        </p:nvPicPr>
        <p:blipFill>
          <a:blip r:embed="rId8">
            <a:alphaModFix/>
          </a:blip>
          <a:stretch>
            <a:fillRect/>
          </a:stretch>
        </p:blipFill>
        <p:spPr>
          <a:xfrm>
            <a:off x="6554024" y="4009674"/>
            <a:ext cx="1589169" cy="1057500"/>
          </a:xfrm>
          <a:prstGeom prst="rect">
            <a:avLst/>
          </a:prstGeom>
          <a:noFill/>
          <a:ln>
            <a:noFill/>
          </a:ln>
        </p:spPr>
      </p:pic>
      <p:pic>
        <p:nvPicPr>
          <p:cNvPr id="164" name="Google Shape;164;p20"/>
          <p:cNvPicPr preferRelativeResize="0"/>
          <p:nvPr/>
        </p:nvPicPr>
        <p:blipFill rotWithShape="1">
          <a:blip r:embed="rId9">
            <a:alphaModFix/>
          </a:blip>
          <a:srcRect b="0" l="5917" r="0" t="0"/>
          <a:stretch/>
        </p:blipFill>
        <p:spPr>
          <a:xfrm>
            <a:off x="8213600" y="4009675"/>
            <a:ext cx="811800" cy="1057500"/>
          </a:xfrm>
          <a:prstGeom prst="rect">
            <a:avLst/>
          </a:prstGeom>
          <a:noFill/>
          <a:ln>
            <a:noFill/>
          </a:ln>
        </p:spPr>
      </p:pic>
      <p:pic>
        <p:nvPicPr>
          <p:cNvPr id="165" name="Google Shape;165;p20"/>
          <p:cNvPicPr preferRelativeResize="0"/>
          <p:nvPr/>
        </p:nvPicPr>
        <p:blipFill>
          <a:blip r:embed="rId10">
            <a:alphaModFix/>
          </a:blip>
          <a:stretch>
            <a:fillRect/>
          </a:stretch>
        </p:blipFill>
        <p:spPr>
          <a:xfrm>
            <a:off x="7517200" y="2958794"/>
            <a:ext cx="1533575" cy="93186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1"/>
          <p:cNvSpPr txBox="1"/>
          <p:nvPr/>
        </p:nvSpPr>
        <p:spPr>
          <a:xfrm>
            <a:off x="76850" y="77250"/>
            <a:ext cx="9004500" cy="305400"/>
          </a:xfrm>
          <a:prstGeom prst="rect">
            <a:avLst/>
          </a:prstGeom>
          <a:solidFill>
            <a:srgbClr val="6D9EEB"/>
          </a:solidFill>
          <a:ln cap="flat" cmpd="sng" w="19050">
            <a:solidFill>
              <a:srgbClr val="0000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t>IGCSE GEOGRAPHY 0460: 2.2 RIVERS</a:t>
            </a:r>
            <a:endParaRPr b="1" sz="1100"/>
          </a:p>
          <a:p>
            <a:pPr indent="0" lvl="0" marL="0" rtl="0" algn="ctr">
              <a:spcBef>
                <a:spcPts val="0"/>
              </a:spcBef>
              <a:spcAft>
                <a:spcPts val="0"/>
              </a:spcAft>
              <a:buNone/>
            </a:pPr>
            <a:r>
              <a:t/>
            </a:r>
            <a:endParaRPr b="1" sz="1100"/>
          </a:p>
          <a:p>
            <a:pPr indent="0" lvl="0" marL="0" rtl="0" algn="ctr">
              <a:spcBef>
                <a:spcPts val="0"/>
              </a:spcBef>
              <a:spcAft>
                <a:spcPts val="0"/>
              </a:spcAft>
              <a:buNone/>
            </a:pPr>
            <a:r>
              <a:t/>
            </a:r>
            <a:endParaRPr b="1" sz="1100"/>
          </a:p>
          <a:p>
            <a:pPr indent="0" lvl="0" marL="0" rtl="0" algn="ctr">
              <a:spcBef>
                <a:spcPts val="0"/>
              </a:spcBef>
              <a:spcAft>
                <a:spcPts val="0"/>
              </a:spcAft>
              <a:buNone/>
            </a:pPr>
            <a:r>
              <a:t/>
            </a:r>
            <a:endParaRPr b="1" sz="1100"/>
          </a:p>
        </p:txBody>
      </p:sp>
      <p:sp>
        <p:nvSpPr>
          <p:cNvPr id="171" name="Google Shape;171;p21"/>
          <p:cNvSpPr txBox="1"/>
          <p:nvPr/>
        </p:nvSpPr>
        <p:spPr>
          <a:xfrm>
            <a:off x="70425" y="459000"/>
            <a:ext cx="9004500" cy="3054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000">
                <a:solidFill>
                  <a:schemeClr val="dk1"/>
                </a:solidFill>
              </a:rPr>
              <a:t>CASE STUDY: RIVER NILE </a:t>
            </a:r>
            <a:endParaRPr b="1" sz="1000">
              <a:solidFill>
                <a:schemeClr val="dk1"/>
              </a:solidFill>
            </a:endParaRPr>
          </a:p>
        </p:txBody>
      </p:sp>
      <p:pic>
        <p:nvPicPr>
          <p:cNvPr id="172" name="Google Shape;172;p21"/>
          <p:cNvPicPr preferRelativeResize="0"/>
          <p:nvPr/>
        </p:nvPicPr>
        <p:blipFill>
          <a:blip r:embed="rId3">
            <a:alphaModFix/>
          </a:blip>
          <a:stretch>
            <a:fillRect/>
          </a:stretch>
        </p:blipFill>
        <p:spPr>
          <a:xfrm>
            <a:off x="76850" y="2619700"/>
            <a:ext cx="1734600" cy="2459900"/>
          </a:xfrm>
          <a:prstGeom prst="rect">
            <a:avLst/>
          </a:prstGeom>
          <a:noFill/>
          <a:ln>
            <a:noFill/>
          </a:ln>
        </p:spPr>
      </p:pic>
      <p:sp>
        <p:nvSpPr>
          <p:cNvPr id="173" name="Google Shape;173;p21"/>
          <p:cNvSpPr txBox="1"/>
          <p:nvPr/>
        </p:nvSpPr>
        <p:spPr>
          <a:xfrm>
            <a:off x="70425" y="764400"/>
            <a:ext cx="1734600" cy="184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GB" sz="900">
                <a:solidFill>
                  <a:schemeClr val="dk1"/>
                </a:solidFill>
              </a:rPr>
              <a:t>The River Nile is one of the world's most iconic rivers, known for its historical and cultural significance. It flows through northeastern Africa and has played a crucial role in the development of ancient civilizations, including Egypt. The river flows through eleven countries in Africa, including Uganda, South Sudan, Sudan, Ethiopia</a:t>
            </a:r>
            <a:endParaRPr sz="900">
              <a:solidFill>
                <a:schemeClr val="dk2"/>
              </a:solidFill>
            </a:endParaRPr>
          </a:p>
        </p:txBody>
      </p:sp>
      <p:graphicFrame>
        <p:nvGraphicFramePr>
          <p:cNvPr id="174" name="Google Shape;174;p21"/>
          <p:cNvGraphicFramePr/>
          <p:nvPr/>
        </p:nvGraphicFramePr>
        <p:xfrm>
          <a:off x="1886800" y="840750"/>
          <a:ext cx="3000000" cy="3000000"/>
        </p:xfrm>
        <a:graphic>
          <a:graphicData uri="http://schemas.openxmlformats.org/drawingml/2006/table">
            <a:tbl>
              <a:tblPr>
                <a:noFill/>
                <a:tableStyleId>{14A902B7-1B1D-4500-9FFB-A19DFE60092B}</a:tableStyleId>
              </a:tblPr>
              <a:tblGrid>
                <a:gridCol w="1565825"/>
                <a:gridCol w="2576675"/>
                <a:gridCol w="555000"/>
                <a:gridCol w="2490625"/>
              </a:tblGrid>
              <a:tr h="3108500">
                <a:tc gridSpan="2">
                  <a:txBody>
                    <a:bodyPr/>
                    <a:lstStyle/>
                    <a:p>
                      <a:pPr indent="0" lvl="0" marL="0" rtl="0" algn="ctr">
                        <a:lnSpc>
                          <a:spcPct val="100000"/>
                        </a:lnSpc>
                        <a:spcBef>
                          <a:spcPts val="70"/>
                        </a:spcBef>
                        <a:spcAft>
                          <a:spcPts val="0"/>
                        </a:spcAft>
                        <a:buNone/>
                      </a:pPr>
                      <a:r>
                        <a:rPr b="1" lang="en-GB" sz="1000">
                          <a:solidFill>
                            <a:schemeClr val="dk1"/>
                          </a:solidFill>
                        </a:rPr>
                        <a:t>Opportunities:</a:t>
                      </a:r>
                      <a:endParaRPr b="1" sz="1000">
                        <a:solidFill>
                          <a:schemeClr val="dk1"/>
                        </a:solidFill>
                      </a:endParaRPr>
                    </a:p>
                    <a:p>
                      <a:pPr indent="0" lvl="0" marL="0" rtl="0" algn="l">
                        <a:lnSpc>
                          <a:spcPct val="100000"/>
                        </a:lnSpc>
                        <a:spcBef>
                          <a:spcPts val="70"/>
                        </a:spcBef>
                        <a:spcAft>
                          <a:spcPts val="0"/>
                        </a:spcAft>
                        <a:buNone/>
                      </a:pPr>
                      <a:r>
                        <a:rPr b="1" lang="en-GB" sz="1000">
                          <a:solidFill>
                            <a:schemeClr val="dk1"/>
                          </a:solidFill>
                        </a:rPr>
                        <a:t>Agriculture:</a:t>
                      </a:r>
                      <a:r>
                        <a:rPr lang="en-GB" sz="1000">
                          <a:solidFill>
                            <a:schemeClr val="dk1"/>
                          </a:solidFill>
                        </a:rPr>
                        <a:t> The Nile's annual flooding deposits nutrient-rich silt on its banks, making the surrounding land highly fertile. This has enabled the growth of vital crops like wheat, barley, and papyrus in ancient times and today's crops such as cotton, rice, and sugarcane.</a:t>
                      </a:r>
                      <a:endParaRPr sz="1000">
                        <a:solidFill>
                          <a:schemeClr val="dk1"/>
                        </a:solidFill>
                      </a:endParaRPr>
                    </a:p>
                    <a:p>
                      <a:pPr indent="0" lvl="0" marL="0" rtl="0" algn="l">
                        <a:lnSpc>
                          <a:spcPct val="100000"/>
                        </a:lnSpc>
                        <a:spcBef>
                          <a:spcPts val="70"/>
                        </a:spcBef>
                        <a:spcAft>
                          <a:spcPts val="0"/>
                        </a:spcAft>
                        <a:buNone/>
                      </a:pPr>
                      <a:r>
                        <a:t/>
                      </a:r>
                      <a:endParaRPr sz="1000">
                        <a:solidFill>
                          <a:schemeClr val="dk1"/>
                        </a:solidFill>
                      </a:endParaRPr>
                    </a:p>
                    <a:p>
                      <a:pPr indent="0" lvl="0" marL="0" rtl="0" algn="l">
                        <a:lnSpc>
                          <a:spcPct val="100000"/>
                        </a:lnSpc>
                        <a:spcBef>
                          <a:spcPts val="70"/>
                        </a:spcBef>
                        <a:spcAft>
                          <a:spcPts val="0"/>
                        </a:spcAft>
                        <a:buNone/>
                      </a:pPr>
                      <a:r>
                        <a:rPr b="1" lang="en-GB" sz="1000">
                          <a:solidFill>
                            <a:schemeClr val="dk1"/>
                          </a:solidFill>
                        </a:rPr>
                        <a:t>Transportation: </a:t>
                      </a:r>
                      <a:r>
                        <a:rPr lang="en-GB" sz="1000">
                          <a:solidFill>
                            <a:schemeClr val="dk1"/>
                          </a:solidFill>
                        </a:rPr>
                        <a:t>Historically, the Nile served as a crucial transportation route for trade and commerce. Today, it remains vital for transportation in some regions.</a:t>
                      </a:r>
                      <a:endParaRPr sz="1000">
                        <a:solidFill>
                          <a:schemeClr val="dk1"/>
                        </a:solidFill>
                      </a:endParaRPr>
                    </a:p>
                    <a:p>
                      <a:pPr indent="0" lvl="0" marL="0" rtl="0" algn="l">
                        <a:lnSpc>
                          <a:spcPct val="100000"/>
                        </a:lnSpc>
                        <a:spcBef>
                          <a:spcPts val="70"/>
                        </a:spcBef>
                        <a:spcAft>
                          <a:spcPts val="0"/>
                        </a:spcAft>
                        <a:buNone/>
                      </a:pPr>
                      <a:r>
                        <a:t/>
                      </a:r>
                      <a:endParaRPr sz="1000">
                        <a:solidFill>
                          <a:schemeClr val="dk1"/>
                        </a:solidFill>
                      </a:endParaRPr>
                    </a:p>
                    <a:p>
                      <a:pPr indent="0" lvl="0" marL="0" rtl="0" algn="l">
                        <a:lnSpc>
                          <a:spcPct val="100000"/>
                        </a:lnSpc>
                        <a:spcBef>
                          <a:spcPts val="70"/>
                        </a:spcBef>
                        <a:spcAft>
                          <a:spcPts val="0"/>
                        </a:spcAft>
                        <a:buNone/>
                      </a:pPr>
                      <a:r>
                        <a:rPr b="1" lang="en-GB" sz="1000">
                          <a:solidFill>
                            <a:schemeClr val="dk1"/>
                          </a:solidFill>
                        </a:rPr>
                        <a:t>Hydropower: </a:t>
                      </a:r>
                      <a:r>
                        <a:rPr lang="en-GB" sz="1000">
                          <a:solidFill>
                            <a:schemeClr val="dk1"/>
                          </a:solidFill>
                        </a:rPr>
                        <a:t>The river has significant hydropower potential, with several dams and power stations providing electricity to the countries along its course</a:t>
                      </a:r>
                      <a:endParaRPr sz="1000">
                        <a:solidFill>
                          <a:schemeClr val="dk1"/>
                        </a:solidFill>
                      </a:endParaRPr>
                    </a:p>
                    <a:p>
                      <a:pPr indent="0" lvl="0" marL="0" rtl="0" algn="l">
                        <a:lnSpc>
                          <a:spcPct val="100000"/>
                        </a:lnSpc>
                        <a:spcBef>
                          <a:spcPts val="70"/>
                        </a:spcBef>
                        <a:spcAft>
                          <a:spcPts val="0"/>
                        </a:spcAft>
                        <a:buNone/>
                      </a:pPr>
                      <a:r>
                        <a:t/>
                      </a:r>
                      <a:endParaRPr sz="1000">
                        <a:solidFill>
                          <a:schemeClr val="dk1"/>
                        </a:solidFill>
                      </a:endParaRPr>
                    </a:p>
                    <a:p>
                      <a:pPr indent="0" lvl="0" marL="0" rtl="0" algn="l">
                        <a:lnSpc>
                          <a:spcPct val="100000"/>
                        </a:lnSpc>
                        <a:spcBef>
                          <a:spcPts val="70"/>
                        </a:spcBef>
                        <a:spcAft>
                          <a:spcPts val="70"/>
                        </a:spcAft>
                        <a:buNone/>
                      </a:pPr>
                      <a:r>
                        <a:rPr b="1" lang="en-GB" sz="1000">
                          <a:solidFill>
                            <a:schemeClr val="dk1"/>
                          </a:solidFill>
                        </a:rPr>
                        <a:t>Tourism: </a:t>
                      </a:r>
                      <a:r>
                        <a:rPr lang="en-GB" sz="1000">
                          <a:solidFill>
                            <a:schemeClr val="dk1"/>
                          </a:solidFill>
                        </a:rPr>
                        <a:t>Every year visitors come to Egypt for its history and including cruises and dining on the river Nile, approx 15 million visitors per year, this creates jobs e.g. tour guide.</a:t>
                      </a:r>
                      <a:endParaRPr sz="1000">
                        <a:solidFill>
                          <a:schemeClr val="dk1"/>
                        </a:solidFill>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hMerge="1"/>
                <a:tc gridSpan="2">
                  <a:txBody>
                    <a:bodyPr/>
                    <a:lstStyle/>
                    <a:p>
                      <a:pPr indent="0" lvl="0" marL="0" rtl="0" algn="ctr">
                        <a:lnSpc>
                          <a:spcPct val="100000"/>
                        </a:lnSpc>
                        <a:spcBef>
                          <a:spcPts val="70"/>
                        </a:spcBef>
                        <a:spcAft>
                          <a:spcPts val="0"/>
                        </a:spcAft>
                        <a:buNone/>
                      </a:pPr>
                      <a:r>
                        <a:rPr b="1" lang="en-GB" sz="1000">
                          <a:solidFill>
                            <a:schemeClr val="dk1"/>
                          </a:solidFill>
                        </a:rPr>
                        <a:t>Hazards: </a:t>
                      </a:r>
                      <a:endParaRPr b="1" sz="1000">
                        <a:solidFill>
                          <a:schemeClr val="dk1"/>
                        </a:solidFill>
                      </a:endParaRPr>
                    </a:p>
                    <a:p>
                      <a:pPr indent="0" lvl="0" marL="0" rtl="0" algn="l">
                        <a:lnSpc>
                          <a:spcPct val="100000"/>
                        </a:lnSpc>
                        <a:spcBef>
                          <a:spcPts val="70"/>
                        </a:spcBef>
                        <a:spcAft>
                          <a:spcPts val="0"/>
                        </a:spcAft>
                        <a:buNone/>
                      </a:pPr>
                      <a:r>
                        <a:rPr b="1" lang="en-GB" sz="1000">
                          <a:solidFill>
                            <a:schemeClr val="dk1"/>
                          </a:solidFill>
                        </a:rPr>
                        <a:t>Flooding:</a:t>
                      </a:r>
                      <a:r>
                        <a:rPr lang="en-GB" sz="1000">
                          <a:solidFill>
                            <a:schemeClr val="dk1"/>
                          </a:solidFill>
                        </a:rPr>
                        <a:t> While the annual floodwaters bring fertility to the Nile Valley, they can also result in devastating floods, particularly in lower-lying areas of Egypt and Sudan.</a:t>
                      </a:r>
                      <a:endParaRPr sz="1000">
                        <a:solidFill>
                          <a:schemeClr val="dk1"/>
                        </a:solidFill>
                      </a:endParaRPr>
                    </a:p>
                    <a:p>
                      <a:pPr indent="0" lvl="0" marL="0" rtl="0" algn="l">
                        <a:lnSpc>
                          <a:spcPct val="100000"/>
                        </a:lnSpc>
                        <a:spcBef>
                          <a:spcPts val="70"/>
                        </a:spcBef>
                        <a:spcAft>
                          <a:spcPts val="0"/>
                        </a:spcAft>
                        <a:buNone/>
                      </a:pPr>
                      <a:r>
                        <a:t/>
                      </a:r>
                      <a:endParaRPr sz="1000">
                        <a:solidFill>
                          <a:schemeClr val="dk1"/>
                        </a:solidFill>
                      </a:endParaRPr>
                    </a:p>
                    <a:p>
                      <a:pPr indent="0" lvl="0" marL="0" rtl="0" algn="l">
                        <a:lnSpc>
                          <a:spcPct val="100000"/>
                        </a:lnSpc>
                        <a:spcBef>
                          <a:spcPts val="70"/>
                        </a:spcBef>
                        <a:spcAft>
                          <a:spcPts val="0"/>
                        </a:spcAft>
                        <a:buNone/>
                      </a:pPr>
                      <a:r>
                        <a:rPr b="1" lang="en-GB" sz="1000">
                          <a:solidFill>
                            <a:schemeClr val="dk1"/>
                          </a:solidFill>
                        </a:rPr>
                        <a:t>Water Scarcity: </a:t>
                      </a:r>
                      <a:r>
                        <a:rPr lang="en-GB" sz="1000">
                          <a:solidFill>
                            <a:schemeClr val="dk1"/>
                          </a:solidFill>
                        </a:rPr>
                        <a:t>In some regions, especially in the Nile Delta and upstream countries, there can be disputes over access to water resources, leading to tensions.</a:t>
                      </a:r>
                      <a:endParaRPr sz="1000">
                        <a:solidFill>
                          <a:schemeClr val="dk1"/>
                        </a:solidFill>
                      </a:endParaRPr>
                    </a:p>
                    <a:p>
                      <a:pPr indent="0" lvl="0" marL="0" rtl="0" algn="l">
                        <a:lnSpc>
                          <a:spcPct val="100000"/>
                        </a:lnSpc>
                        <a:spcBef>
                          <a:spcPts val="70"/>
                        </a:spcBef>
                        <a:spcAft>
                          <a:spcPts val="0"/>
                        </a:spcAft>
                        <a:buNone/>
                      </a:pPr>
                      <a:r>
                        <a:t/>
                      </a:r>
                      <a:endParaRPr sz="1000">
                        <a:solidFill>
                          <a:schemeClr val="dk1"/>
                        </a:solidFill>
                      </a:endParaRPr>
                    </a:p>
                    <a:p>
                      <a:pPr indent="0" lvl="0" marL="0" rtl="0" algn="l">
                        <a:lnSpc>
                          <a:spcPct val="100000"/>
                        </a:lnSpc>
                        <a:spcBef>
                          <a:spcPts val="70"/>
                        </a:spcBef>
                        <a:spcAft>
                          <a:spcPts val="0"/>
                        </a:spcAft>
                        <a:buNone/>
                      </a:pPr>
                      <a:r>
                        <a:rPr b="1" lang="en-GB" sz="1000">
                          <a:solidFill>
                            <a:schemeClr val="dk1"/>
                          </a:solidFill>
                        </a:rPr>
                        <a:t>Silt Deposition:</a:t>
                      </a:r>
                      <a:r>
                        <a:rPr lang="en-GB" sz="1000">
                          <a:solidFill>
                            <a:schemeClr val="dk1"/>
                          </a:solidFill>
                        </a:rPr>
                        <a:t> The silt carried by the river can cause problems by gradually filling up reservoirs behind dams and affecting water quality.</a:t>
                      </a:r>
                      <a:endParaRPr sz="1000">
                        <a:solidFill>
                          <a:schemeClr val="dk1"/>
                        </a:solidFill>
                      </a:endParaRPr>
                    </a:p>
                    <a:p>
                      <a:pPr indent="0" lvl="0" marL="0" rtl="0" algn="l">
                        <a:lnSpc>
                          <a:spcPct val="100000"/>
                        </a:lnSpc>
                        <a:spcBef>
                          <a:spcPts val="70"/>
                        </a:spcBef>
                        <a:spcAft>
                          <a:spcPts val="0"/>
                        </a:spcAft>
                        <a:buNone/>
                      </a:pPr>
                      <a:r>
                        <a:t/>
                      </a:r>
                      <a:endParaRPr sz="1000">
                        <a:solidFill>
                          <a:schemeClr val="dk1"/>
                        </a:solidFill>
                      </a:endParaRPr>
                    </a:p>
                    <a:p>
                      <a:pPr indent="0" lvl="0" marL="0" rtl="0" algn="l">
                        <a:lnSpc>
                          <a:spcPct val="100000"/>
                        </a:lnSpc>
                        <a:spcBef>
                          <a:spcPts val="70"/>
                        </a:spcBef>
                        <a:spcAft>
                          <a:spcPts val="0"/>
                        </a:spcAft>
                        <a:buNone/>
                      </a:pPr>
                      <a:r>
                        <a:rPr b="1" lang="en-GB" sz="1000">
                          <a:solidFill>
                            <a:schemeClr val="dk1"/>
                          </a:solidFill>
                        </a:rPr>
                        <a:t>Waterborne diseases</a:t>
                      </a:r>
                      <a:r>
                        <a:rPr lang="en-GB" sz="1000">
                          <a:solidFill>
                            <a:schemeClr val="dk1"/>
                          </a:solidFill>
                        </a:rPr>
                        <a:t>  from mosquitoes </a:t>
                      </a:r>
                      <a:endParaRPr sz="1000">
                        <a:solidFill>
                          <a:schemeClr val="dk1"/>
                        </a:solidFill>
                      </a:endParaRPr>
                    </a:p>
                    <a:p>
                      <a:pPr indent="0" lvl="0" marL="0" rtl="0" algn="l">
                        <a:lnSpc>
                          <a:spcPct val="100000"/>
                        </a:lnSpc>
                        <a:spcBef>
                          <a:spcPts val="70"/>
                        </a:spcBef>
                        <a:spcAft>
                          <a:spcPts val="70"/>
                        </a:spcAft>
                        <a:buNone/>
                      </a:pPr>
                      <a:r>
                        <a:rPr b="1" lang="en-GB" sz="1000">
                          <a:solidFill>
                            <a:schemeClr val="dk1"/>
                          </a:solidFill>
                        </a:rPr>
                        <a:t>Difficulty crossing</a:t>
                      </a:r>
                      <a:r>
                        <a:rPr lang="en-GB" sz="1000">
                          <a:solidFill>
                            <a:schemeClr val="dk1"/>
                          </a:solidFill>
                        </a:rPr>
                        <a:t> the river due to changes in water flow and velocity</a:t>
                      </a:r>
                      <a:endParaRPr sz="1000">
                        <a:solidFill>
                          <a:schemeClr val="dk1"/>
                        </a:solidFill>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hMerge="1"/>
              </a:tr>
            </a:tbl>
          </a:graphicData>
        </a:graphic>
      </p:graphicFrame>
      <p:sp>
        <p:nvSpPr>
          <p:cNvPr id="175" name="Google Shape;175;p21"/>
          <p:cNvSpPr txBox="1"/>
          <p:nvPr/>
        </p:nvSpPr>
        <p:spPr>
          <a:xfrm>
            <a:off x="1886800" y="3949250"/>
            <a:ext cx="7464900" cy="1171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500"/>
              </a:spcBef>
              <a:spcAft>
                <a:spcPts val="0"/>
              </a:spcAft>
              <a:buNone/>
            </a:pPr>
            <a:r>
              <a:rPr b="1" lang="en-GB" sz="950">
                <a:solidFill>
                  <a:schemeClr val="dk1"/>
                </a:solidFill>
              </a:rPr>
              <a:t>Management</a:t>
            </a:r>
            <a:endParaRPr b="1" sz="950">
              <a:solidFill>
                <a:schemeClr val="dk1"/>
              </a:solidFill>
            </a:endParaRPr>
          </a:p>
          <a:p>
            <a:pPr indent="0" lvl="0" marL="0" rtl="0" algn="l">
              <a:lnSpc>
                <a:spcPct val="115000"/>
              </a:lnSpc>
              <a:spcBef>
                <a:spcPts val="0"/>
              </a:spcBef>
              <a:spcAft>
                <a:spcPts val="0"/>
              </a:spcAft>
              <a:buNone/>
            </a:pPr>
            <a:r>
              <a:rPr b="1" lang="en-GB" sz="950">
                <a:solidFill>
                  <a:schemeClr val="dk1"/>
                </a:solidFill>
              </a:rPr>
              <a:t>Dams: </a:t>
            </a:r>
            <a:r>
              <a:rPr lang="en-GB" sz="950">
                <a:solidFill>
                  <a:schemeClr val="dk1"/>
                </a:solidFill>
              </a:rPr>
              <a:t>Various dams, including the Aswan High Dam in Egypt and the Grand Ethiopian Renaissance Dam in Ethiopia,  have been constructed for flood control, hydropower generation, and irrigation management.</a:t>
            </a:r>
            <a:endParaRPr sz="950">
              <a:solidFill>
                <a:schemeClr val="dk1"/>
              </a:solidFill>
            </a:endParaRPr>
          </a:p>
          <a:p>
            <a:pPr indent="0" lvl="0" marL="0" rtl="0" algn="l">
              <a:lnSpc>
                <a:spcPct val="115000"/>
              </a:lnSpc>
              <a:spcBef>
                <a:spcPts val="0"/>
              </a:spcBef>
              <a:spcAft>
                <a:spcPts val="0"/>
              </a:spcAft>
              <a:buNone/>
            </a:pPr>
            <a:r>
              <a:rPr b="1" lang="en-GB" sz="950">
                <a:solidFill>
                  <a:schemeClr val="dk1"/>
                </a:solidFill>
              </a:rPr>
              <a:t>Irrigation:</a:t>
            </a:r>
            <a:r>
              <a:rPr lang="en-GB" sz="950">
                <a:solidFill>
                  <a:schemeClr val="dk1"/>
                </a:solidFill>
              </a:rPr>
              <a:t> Countries like Egypt have developed extensive irrigation systems to efficiently use Nile water for agriculture.</a:t>
            </a:r>
            <a:endParaRPr sz="950">
              <a:solidFill>
                <a:schemeClr val="dk1"/>
              </a:solidFill>
            </a:endParaRPr>
          </a:p>
          <a:p>
            <a:pPr indent="0" lvl="0" marL="0" rtl="0" algn="l">
              <a:lnSpc>
                <a:spcPct val="115000"/>
              </a:lnSpc>
              <a:spcBef>
                <a:spcPts val="0"/>
              </a:spcBef>
              <a:spcAft>
                <a:spcPts val="0"/>
              </a:spcAft>
              <a:buNone/>
            </a:pPr>
            <a:r>
              <a:rPr b="1" lang="en-GB" sz="950">
                <a:solidFill>
                  <a:schemeClr val="dk1"/>
                </a:solidFill>
              </a:rPr>
              <a:t>Treaties and Agreements:</a:t>
            </a:r>
            <a:r>
              <a:rPr lang="en-GB" sz="950">
                <a:solidFill>
                  <a:schemeClr val="dk1"/>
                </a:solidFill>
              </a:rPr>
              <a:t> International treaties and agreements have been established to manage water allocation and  prevent conflicts among Nile basin countries.</a:t>
            </a:r>
            <a:endParaRPr sz="950">
              <a:solidFill>
                <a:schemeClr val="dk1"/>
              </a:solidFill>
            </a:endParaRPr>
          </a:p>
        </p:txBody>
      </p:sp>
      <p:sp>
        <p:nvSpPr>
          <p:cNvPr id="176" name="Google Shape;176;p21"/>
          <p:cNvSpPr/>
          <p:nvPr/>
        </p:nvSpPr>
        <p:spPr>
          <a:xfrm>
            <a:off x="70425" y="826400"/>
            <a:ext cx="1734600" cy="1731300"/>
          </a:xfrm>
          <a:prstGeom prst="rect">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7" name="Google Shape;177;p21"/>
          <p:cNvSpPr/>
          <p:nvPr/>
        </p:nvSpPr>
        <p:spPr>
          <a:xfrm>
            <a:off x="1886800" y="3949250"/>
            <a:ext cx="7188000" cy="1171800"/>
          </a:xfrm>
          <a:prstGeom prst="rect">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