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4" r:id="rId5"/>
    <p:sldId id="276" r:id="rId6"/>
    <p:sldId id="265" r:id="rId7"/>
    <p:sldId id="257" r:id="rId8"/>
    <p:sldId id="278" r:id="rId9"/>
    <p:sldId id="279" r:id="rId10"/>
    <p:sldId id="280" r:id="rId11"/>
    <p:sldId id="281"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60C81-E035-9F40-AF00-2EA4EE162FF4}" v="39" dt="2024-06-12T14:24:04.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53" autoAdjust="0"/>
    <p:restoredTop sz="94660"/>
  </p:normalViewPr>
  <p:slideViewPr>
    <p:cSldViewPr snapToGrid="0">
      <p:cViewPr varScale="1">
        <p:scale>
          <a:sx n="61" d="100"/>
          <a:sy n="61" d="100"/>
        </p:scale>
        <p:origin x="240" y="1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FAF53-0863-4EF7-A168-67655BDBB400}" type="datetimeFigureOut">
              <a:rPr lang="en-GB" smtClean="0"/>
              <a:t>12/06/2024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59B31-0BBB-4CBC-8AC0-C04276C06024}" type="slidenum">
              <a:rPr lang="en-GB" smtClean="0"/>
              <a:t>‹#›</a:t>
            </a:fld>
            <a:endParaRPr lang="en-GB"/>
          </a:p>
        </p:txBody>
      </p:sp>
    </p:spTree>
    <p:extLst>
      <p:ext uri="{BB962C8B-B14F-4D97-AF65-F5344CB8AC3E}">
        <p14:creationId xmlns:p14="http://schemas.microsoft.com/office/powerpoint/2010/main" val="110684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D461-86C5-4E52-965B-E8BB2B1164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8ED9A4-51C6-438B-AC97-559D7C3A99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CA516D-E83A-4CD1-A9A3-3DDF0AAD65BC}"/>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5" name="Footer Placeholder 4">
            <a:extLst>
              <a:ext uri="{FF2B5EF4-FFF2-40B4-BE49-F238E27FC236}">
                <a16:creationId xmlns:a16="http://schemas.microsoft.com/office/drawing/2014/main" id="{3751DE94-FA50-43E8-B6E7-377E7D84BC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A6AAB0-499F-482A-8389-153947E080A6}"/>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6663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4BDB-D2F9-44E2-82D4-00F936D710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CDAE8C-A60B-4EF4-B389-C25FEF9979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CD1DE-BFA5-47D6-AEC2-C92F40FBE72E}"/>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5" name="Footer Placeholder 4">
            <a:extLst>
              <a:ext uri="{FF2B5EF4-FFF2-40B4-BE49-F238E27FC236}">
                <a16:creationId xmlns:a16="http://schemas.microsoft.com/office/drawing/2014/main" id="{E8C94CF7-13E6-4E22-AFB6-B8924CDDDC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502FAD-A8CE-462F-A749-B347AA1D9049}"/>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320121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26E092-094E-4208-A4CB-70F7B6570F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690D7C-CFD1-4C89-87DC-A7A7BA2DE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053A07-1242-41EA-8EBD-B081242C85A3}"/>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5" name="Footer Placeholder 4">
            <a:extLst>
              <a:ext uri="{FF2B5EF4-FFF2-40B4-BE49-F238E27FC236}">
                <a16:creationId xmlns:a16="http://schemas.microsoft.com/office/drawing/2014/main" id="{5E6782E4-2897-4261-BEAA-23289C633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A5EB23-E742-4F98-BA16-3FB748615150}"/>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159004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674338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A834-6CC7-41D0-B461-1F263A43F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CD0333-EB6C-41CF-AA8F-ECF8BA1DD5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DAA9BE-4047-4E80-B7AB-36EA5864F0D5}"/>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5" name="Footer Placeholder 4">
            <a:extLst>
              <a:ext uri="{FF2B5EF4-FFF2-40B4-BE49-F238E27FC236}">
                <a16:creationId xmlns:a16="http://schemas.microsoft.com/office/drawing/2014/main" id="{3B860FA6-4943-4DA3-84D2-6BCF525EE7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577CCB-4270-4268-BE46-BDE4960E0796}"/>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82976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CD59-E6D5-4A49-B94B-197F58448C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99ACDC-C3FC-42BD-8375-67F686A929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FE1E31-01F9-41AC-8AE7-34469720CC3B}"/>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5" name="Footer Placeholder 4">
            <a:extLst>
              <a:ext uri="{FF2B5EF4-FFF2-40B4-BE49-F238E27FC236}">
                <a16:creationId xmlns:a16="http://schemas.microsoft.com/office/drawing/2014/main" id="{83743EBC-81F0-4288-840E-99D3CDB41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B14BFF-03EB-4F70-9A24-25473A429E6C}"/>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152372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6280-0EA9-4DDF-B490-190E776603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7D44DD-79DC-4BE2-AE47-0D97607B48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1B648C-82D5-48E1-89AC-B788281A53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8114AE-014D-4B63-9565-278618327986}"/>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6" name="Footer Placeholder 5">
            <a:extLst>
              <a:ext uri="{FF2B5EF4-FFF2-40B4-BE49-F238E27FC236}">
                <a16:creationId xmlns:a16="http://schemas.microsoft.com/office/drawing/2014/main" id="{D6851B00-B868-4747-B85F-7CF6DBCDBA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6C9E4A-3AB8-40FC-9BB5-5CBDFB113C69}"/>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162471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6B4A-505E-4336-83EA-93CE84D17A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ACDE88-E87D-4667-82C8-8B85AF1EB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3B78BB-A583-41E8-88A1-A2C1291967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8DCDF0D-81C1-4F5F-A213-B8524CE7A8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2DF929-4639-42BA-A006-3AFE2D93D0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C646AC-650D-491E-89F6-E2B2AE22DC5C}"/>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8" name="Footer Placeholder 7">
            <a:extLst>
              <a:ext uri="{FF2B5EF4-FFF2-40B4-BE49-F238E27FC236}">
                <a16:creationId xmlns:a16="http://schemas.microsoft.com/office/drawing/2014/main" id="{D716B7F8-7528-46D1-909A-AC2320ABE2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E50132-2413-4638-90D5-1F42A86B1793}"/>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64580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54BD-28BC-44AC-A531-EF0E982A6F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39C045-2D69-4BFF-A869-005F533D86BF}"/>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4" name="Footer Placeholder 3">
            <a:extLst>
              <a:ext uri="{FF2B5EF4-FFF2-40B4-BE49-F238E27FC236}">
                <a16:creationId xmlns:a16="http://schemas.microsoft.com/office/drawing/2014/main" id="{705576FD-D548-4E01-A87E-C46B1D9986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704AE7-3F6F-4116-8632-FA0120187A9A}"/>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29734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18582B-53FB-4D0C-A9BD-3014B7F22336}"/>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3" name="Footer Placeholder 2">
            <a:extLst>
              <a:ext uri="{FF2B5EF4-FFF2-40B4-BE49-F238E27FC236}">
                <a16:creationId xmlns:a16="http://schemas.microsoft.com/office/drawing/2014/main" id="{0C1916DF-3E89-47EA-8A2B-B4CA2A3C67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505025-4525-4A9D-9122-75EF4DC2DE74}"/>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377883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ED8A-0165-4A18-87EE-0A6F6394C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FF9AB9-3399-49DA-961C-6102270968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497DA5-EB82-4060-8C86-57CE5579A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64A79-1BA4-4245-A35D-9EE6F6F69F3A}"/>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6" name="Footer Placeholder 5">
            <a:extLst>
              <a:ext uri="{FF2B5EF4-FFF2-40B4-BE49-F238E27FC236}">
                <a16:creationId xmlns:a16="http://schemas.microsoft.com/office/drawing/2014/main" id="{92844EE9-709C-457E-94EF-4DF6EE0300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6349B1-1120-496F-AA68-DF56B7C82A41}"/>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161759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8331-9013-4253-8958-2E5AEED3E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B82CBF-AFE6-4B37-9500-304ADEC16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947C1D-1759-4FD7-AF5A-3B497CEBF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28D4FF-5009-49D2-BE88-D3F36C3170A0}"/>
              </a:ext>
            </a:extLst>
          </p:cNvPr>
          <p:cNvSpPr>
            <a:spLocks noGrp="1"/>
          </p:cNvSpPr>
          <p:nvPr>
            <p:ph type="dt" sz="half" idx="10"/>
          </p:nvPr>
        </p:nvSpPr>
        <p:spPr/>
        <p:txBody>
          <a:bodyPr/>
          <a:lstStyle/>
          <a:p>
            <a:fld id="{4C413F3C-8850-4711-9EE9-273918ACAAD6}" type="datetimeFigureOut">
              <a:rPr lang="en-GB" smtClean="0"/>
              <a:t>12/06/2024</a:t>
            </a:fld>
            <a:endParaRPr lang="en-GB"/>
          </a:p>
        </p:txBody>
      </p:sp>
      <p:sp>
        <p:nvSpPr>
          <p:cNvPr id="6" name="Footer Placeholder 5">
            <a:extLst>
              <a:ext uri="{FF2B5EF4-FFF2-40B4-BE49-F238E27FC236}">
                <a16:creationId xmlns:a16="http://schemas.microsoft.com/office/drawing/2014/main" id="{BC925DB0-CD05-42BA-AB4A-2D0B89FBB3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E975CE-290F-4578-8798-40640EE8BB34}"/>
              </a:ext>
            </a:extLst>
          </p:cNvPr>
          <p:cNvSpPr>
            <a:spLocks noGrp="1"/>
          </p:cNvSpPr>
          <p:nvPr>
            <p:ph type="sldNum" sz="quarter" idx="12"/>
          </p:nvPr>
        </p:nvSpPr>
        <p:spPr/>
        <p:txBody>
          <a:bodyPr/>
          <a:lstStyle/>
          <a:p>
            <a:fld id="{2EDC1CC0-40F3-45E1-ADD5-836E4E52ED9E}" type="slidenum">
              <a:rPr lang="en-GB" smtClean="0"/>
              <a:t>‹#›</a:t>
            </a:fld>
            <a:endParaRPr lang="en-GB"/>
          </a:p>
        </p:txBody>
      </p:sp>
    </p:spTree>
    <p:extLst>
      <p:ext uri="{BB962C8B-B14F-4D97-AF65-F5344CB8AC3E}">
        <p14:creationId xmlns:p14="http://schemas.microsoft.com/office/powerpoint/2010/main" val="383364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A660F9-48BD-4817-8832-835F9BCAB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E41D7E-F85B-4759-BFA2-A3ED0F741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2B169A-B94A-41D3-ABC5-8627182A3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13F3C-8850-4711-9EE9-273918ACAAD6}" type="datetimeFigureOut">
              <a:rPr lang="en-GB" smtClean="0"/>
              <a:t>12/06/2024</a:t>
            </a:fld>
            <a:endParaRPr lang="en-GB"/>
          </a:p>
        </p:txBody>
      </p:sp>
      <p:sp>
        <p:nvSpPr>
          <p:cNvPr id="5" name="Footer Placeholder 4">
            <a:extLst>
              <a:ext uri="{FF2B5EF4-FFF2-40B4-BE49-F238E27FC236}">
                <a16:creationId xmlns:a16="http://schemas.microsoft.com/office/drawing/2014/main" id="{26A522D5-7F71-4B07-8A06-A73190C476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31A498-C91C-4CDA-8E6F-DF27CD2FE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C1CC0-40F3-45E1-ADD5-836E4E52ED9E}" type="slidenum">
              <a:rPr lang="en-GB" smtClean="0"/>
              <a:t>‹#›</a:t>
            </a:fld>
            <a:endParaRPr lang="en-GB"/>
          </a:p>
        </p:txBody>
      </p:sp>
    </p:spTree>
    <p:extLst>
      <p:ext uri="{BB962C8B-B14F-4D97-AF65-F5344CB8AC3E}">
        <p14:creationId xmlns:p14="http://schemas.microsoft.com/office/powerpoint/2010/main" val="29296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iMCxtFmzmxM?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3CF523-2ADE-4B0B-B1B4-EFED23AF846F}"/>
              </a:ext>
            </a:extLst>
          </p:cNvPr>
          <p:cNvPicPr>
            <a:picLocks noChangeAspect="1" noChangeArrowheads="1"/>
          </p:cNvPicPr>
          <p:nvPr/>
        </p:nvPicPr>
        <p:blipFill rotWithShape="1">
          <a:blip r:embed="rId3">
            <a:alphaModFix amt="32000"/>
            <a:extLst>
              <a:ext uri="{28A0092B-C50C-407E-A947-70E740481C1C}">
                <a14:useLocalDpi xmlns:a14="http://schemas.microsoft.com/office/drawing/2010/main" val="0"/>
              </a:ext>
            </a:extLst>
          </a:blip>
          <a:srcRect t="6641" b="6641"/>
          <a:stretch/>
        </p:blipFill>
        <p:spPr bwMode="auto">
          <a:xfrm>
            <a:off x="-1" y="-3"/>
            <a:ext cx="12192001" cy="6858000"/>
          </a:xfrm>
          <a:prstGeom prst="rect">
            <a:avLst/>
          </a:prstGeom>
          <a:pattFill prst="pct50">
            <a:fgClr>
              <a:schemeClr val="accent1"/>
            </a:fgClr>
            <a:bgClr>
              <a:schemeClr val="bg1"/>
            </a:bgClr>
          </a:pattFill>
          <a:effectLst>
            <a:outerShdw blurRad="863600" dist="50800" dir="5400000" sx="1000" sy="1000" algn="ctr" rotWithShape="0">
              <a:srgbClr val="000000">
                <a:alpha val="99000"/>
              </a:srgbClr>
            </a:outerShdw>
          </a:effectLst>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70120" y="2636307"/>
            <a:ext cx="11251756" cy="2319867"/>
          </a:xfrm>
        </p:spPr>
        <p:txBody>
          <a:bodyPr anchor="ctr">
            <a:noAutofit/>
          </a:bodyPr>
          <a:lstStyle/>
          <a:p>
            <a:r>
              <a:rPr lang="en-US" sz="13000" b="1" dirty="0">
                <a:solidFill>
                  <a:srgbClr val="FF0000"/>
                </a:solidFill>
                <a:latin typeface="Kartika" panose="020B0502040204020203" pitchFamily="18" charset="0"/>
                <a:cs typeface="Kartika" panose="020B0502040204020203" pitchFamily="18" charset="0"/>
              </a:rPr>
              <a:t>HEROES &amp; LEADERS</a:t>
            </a:r>
            <a:endParaRPr lang="en-US" sz="13000" b="1" dirty="0">
              <a:solidFill>
                <a:srgbClr val="FF0000"/>
              </a:solidFill>
            </a:endParaRPr>
          </a:p>
        </p:txBody>
      </p:sp>
      <p:sp>
        <p:nvSpPr>
          <p:cNvPr id="4" name="Rectangle 4">
            <a:extLst>
              <a:ext uri="{FF2B5EF4-FFF2-40B4-BE49-F238E27FC236}">
                <a16:creationId xmlns:a16="http://schemas.microsoft.com/office/drawing/2014/main" id="{89FC7265-123C-45C4-9B26-43F256F3C57D}"/>
              </a:ext>
            </a:extLst>
          </p:cNvPr>
          <p:cNvSpPr>
            <a:spLocks noChangeArrowheads="1"/>
          </p:cNvSpPr>
          <p:nvPr/>
        </p:nvSpPr>
        <p:spPr bwMode="auto">
          <a:xfrm>
            <a:off x="470122" y="272521"/>
            <a:ext cx="1103375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bg1"/>
                </a:solidFill>
                <a:latin typeface="Balloonist" pitchFamily="2" charset="0"/>
              </a:rPr>
              <a:t>Year 9: Art Activism Unit</a:t>
            </a:r>
          </a:p>
        </p:txBody>
      </p:sp>
      <p:sp>
        <p:nvSpPr>
          <p:cNvPr id="5" name="Rectangle 4">
            <a:extLst>
              <a:ext uri="{FF2B5EF4-FFF2-40B4-BE49-F238E27FC236}">
                <a16:creationId xmlns:a16="http://schemas.microsoft.com/office/drawing/2014/main" id="{7377C2D5-CA73-4136-B5B4-3F1034207F38}"/>
              </a:ext>
            </a:extLst>
          </p:cNvPr>
          <p:cNvSpPr>
            <a:spLocks noChangeArrowheads="1"/>
          </p:cNvSpPr>
          <p:nvPr/>
        </p:nvSpPr>
        <p:spPr bwMode="auto">
          <a:xfrm>
            <a:off x="579119" y="5661554"/>
            <a:ext cx="110337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bg1"/>
                </a:solidFill>
                <a:latin typeface="Balloonist" pitchFamily="2" charset="0"/>
              </a:rPr>
              <a:t>Lesson 1 &amp; 2: Who is Shepard Fairey?</a:t>
            </a:r>
          </a:p>
        </p:txBody>
      </p:sp>
    </p:spTree>
    <p:extLst>
      <p:ext uri="{BB962C8B-B14F-4D97-AF65-F5344CB8AC3E}">
        <p14:creationId xmlns:p14="http://schemas.microsoft.com/office/powerpoint/2010/main" val="81410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CD7A6-B824-4FB2-9E74-1817D34FA483}"/>
              </a:ext>
            </a:extLst>
          </p:cNvPr>
          <p:cNvSpPr>
            <a:spLocks noGrp="1"/>
          </p:cNvSpPr>
          <p:nvPr>
            <p:ph idx="1"/>
          </p:nvPr>
        </p:nvSpPr>
        <p:spPr>
          <a:xfrm>
            <a:off x="397691" y="2545081"/>
            <a:ext cx="5026727" cy="3810000"/>
          </a:xfrm>
        </p:spPr>
        <p:txBody>
          <a:bodyPr>
            <a:noAutofit/>
          </a:bodyPr>
          <a:lstStyle/>
          <a:p>
            <a:pPr>
              <a:lnSpc>
                <a:spcPct val="100000"/>
              </a:lnSpc>
              <a:defRPr/>
            </a:pPr>
            <a:r>
              <a:rPr lang="en-US" sz="1800" b="1" dirty="0"/>
              <a:t>Research:</a:t>
            </a:r>
            <a:r>
              <a:rPr lang="en-US" sz="1800" dirty="0"/>
              <a:t> Effectively gather information on Shepard Fairey.</a:t>
            </a:r>
          </a:p>
          <a:p>
            <a:pPr>
              <a:lnSpc>
                <a:spcPct val="100000"/>
              </a:lnSpc>
              <a:defRPr/>
            </a:pPr>
            <a:r>
              <a:rPr lang="en-US" sz="1800" b="1" dirty="0"/>
              <a:t>Describe:</a:t>
            </a:r>
            <a:r>
              <a:rPr lang="en-US" sz="1800" dirty="0"/>
              <a:t> Identify key characteristics of Fairey’s artwork.</a:t>
            </a:r>
          </a:p>
          <a:p>
            <a:pPr>
              <a:lnSpc>
                <a:spcPct val="100000"/>
              </a:lnSpc>
              <a:defRPr/>
            </a:pPr>
            <a:r>
              <a:rPr lang="en-US" sz="1800" b="1" dirty="0"/>
              <a:t>Explain:</a:t>
            </a:r>
            <a:r>
              <a:rPr lang="en-US" sz="1800" dirty="0"/>
              <a:t> Understand how art can influence public opinion.</a:t>
            </a:r>
            <a:r>
              <a:rPr lang="en-GB" sz="1800" dirty="0">
                <a:solidFill>
                  <a:schemeClr val="bg2">
                    <a:lumMod val="25000"/>
                  </a:schemeClr>
                </a:solidFill>
              </a:rPr>
              <a:t> </a:t>
            </a:r>
          </a:p>
          <a:p>
            <a:pPr marL="0" indent="0" eaLnBrk="1" hangingPunct="1">
              <a:lnSpc>
                <a:spcPct val="100000"/>
              </a:lnSpc>
              <a:buFontTx/>
              <a:buNone/>
              <a:defRPr/>
            </a:pPr>
            <a:endParaRPr lang="en-GB" sz="1800" b="1" dirty="0">
              <a:solidFill>
                <a:schemeClr val="bg2">
                  <a:lumMod val="25000"/>
                </a:schemeClr>
              </a:solidFill>
            </a:endParaRPr>
          </a:p>
          <a:p>
            <a:pPr marL="0" indent="0" algn="l">
              <a:lnSpc>
                <a:spcPct val="100000"/>
              </a:lnSpc>
              <a:buNone/>
            </a:pPr>
            <a:r>
              <a:rPr lang="en-US" sz="1800" b="1" i="0" u="none" strike="noStrike" dirty="0">
                <a:solidFill>
                  <a:srgbClr val="000000"/>
                </a:solidFill>
                <a:effectLst/>
              </a:rPr>
              <a:t>Today's Lesson:</a:t>
            </a:r>
            <a:endParaRPr lang="en-US" sz="1800" b="0" i="0" u="none" strike="noStrike" dirty="0">
              <a:solidFill>
                <a:srgbClr val="000000"/>
              </a:solidFill>
              <a:effectLst/>
            </a:endParaRPr>
          </a:p>
          <a:p>
            <a:pPr algn="l">
              <a:lnSpc>
                <a:spcPct val="100000"/>
              </a:lnSpc>
              <a:buFont typeface="Arial" panose="020B0604020202020204" pitchFamily="34" charset="0"/>
              <a:buChar char="•"/>
            </a:pPr>
            <a:r>
              <a:rPr lang="en-US" sz="1800" b="0" i="0" u="none" strike="noStrike" dirty="0">
                <a:solidFill>
                  <a:srgbClr val="000000"/>
                </a:solidFill>
                <a:effectLst/>
              </a:rPr>
              <a:t>Introduction to Shepard Fairey</a:t>
            </a:r>
          </a:p>
          <a:p>
            <a:pPr algn="l">
              <a:lnSpc>
                <a:spcPct val="100000"/>
              </a:lnSpc>
              <a:buFont typeface="Arial" panose="020B0604020202020204" pitchFamily="34" charset="0"/>
              <a:buChar char="•"/>
            </a:pPr>
            <a:r>
              <a:rPr lang="en-US" sz="1800" b="0" i="0" u="none" strike="noStrike" dirty="0">
                <a:solidFill>
                  <a:srgbClr val="000000"/>
                </a:solidFill>
                <a:effectLst/>
              </a:rPr>
              <a:t>Understanding the impact of art on society</a:t>
            </a:r>
          </a:p>
        </p:txBody>
      </p:sp>
      <p:pic>
        <p:nvPicPr>
          <p:cNvPr id="7170" name="Picture 2">
            <a:extLst>
              <a:ext uri="{FF2B5EF4-FFF2-40B4-BE49-F238E27FC236}">
                <a16:creationId xmlns:a16="http://schemas.microsoft.com/office/drawing/2014/main" id="{EB3EB1F6-6EB4-4513-9432-1294A683D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058" b="1305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0730500-0459-49CD-8483-A0194CFD9AD9}"/>
              </a:ext>
            </a:extLst>
          </p:cNvPr>
          <p:cNvSpPr txBox="1">
            <a:spLocks/>
          </p:cNvSpPr>
          <p:nvPr/>
        </p:nvSpPr>
        <p:spPr>
          <a:xfrm>
            <a:off x="397691" y="0"/>
            <a:ext cx="10515600" cy="2747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dirty="0">
                <a:solidFill>
                  <a:srgbClr val="0070C0"/>
                </a:solidFill>
                <a:latin typeface="Bahnschrift" panose="020B0502040204020203" pitchFamily="34" charset="0"/>
                <a:cs typeface="Aharoni" panose="02010803020104030203" pitchFamily="2" charset="-79"/>
              </a:rPr>
              <a:t>Learning</a:t>
            </a:r>
          </a:p>
          <a:p>
            <a:r>
              <a:rPr lang="en-US" sz="7200" dirty="0">
                <a:solidFill>
                  <a:srgbClr val="0070C0"/>
                </a:solidFill>
                <a:latin typeface="Bahnschrift" panose="020B0502040204020203" pitchFamily="34" charset="0"/>
                <a:cs typeface="Aharoni" panose="02010803020104030203" pitchFamily="2" charset="-79"/>
              </a:rPr>
              <a:t>Intentions</a:t>
            </a:r>
            <a:endParaRPr lang="en-GB" sz="7200" dirty="0">
              <a:solidFill>
                <a:srgbClr val="0070C0"/>
              </a:solidFill>
              <a:latin typeface="Bahnschrift" panose="020B0502040204020203" pitchFamily="34" charset="0"/>
              <a:cs typeface="Aharoni" panose="02010803020104030203" pitchFamily="2" charset="-79"/>
            </a:endParaRPr>
          </a:p>
        </p:txBody>
      </p:sp>
    </p:spTree>
    <p:extLst>
      <p:ext uri="{BB962C8B-B14F-4D97-AF65-F5344CB8AC3E}">
        <p14:creationId xmlns:p14="http://schemas.microsoft.com/office/powerpoint/2010/main" val="192175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91201AB-3494-43AB-9BD0-87F8E2437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467467" y="456660"/>
            <a:ext cx="3901196" cy="59446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16BB3D-03C2-9A5A-4F39-16237FC74010}"/>
              </a:ext>
            </a:extLst>
          </p:cNvPr>
          <p:cNvSpPr txBox="1"/>
          <p:nvPr/>
        </p:nvSpPr>
        <p:spPr>
          <a:xfrm>
            <a:off x="823337" y="837888"/>
            <a:ext cx="6191387" cy="4524315"/>
          </a:xfrm>
          <a:prstGeom prst="rect">
            <a:avLst/>
          </a:prstGeom>
          <a:noFill/>
        </p:spPr>
        <p:txBody>
          <a:bodyPr wrap="square">
            <a:spAutoFit/>
          </a:bodyPr>
          <a:lstStyle/>
          <a:p>
            <a:pPr algn="l"/>
            <a:r>
              <a:rPr lang="en-US" sz="3200" b="0" i="0" u="none" strike="noStrike" dirty="0">
                <a:solidFill>
                  <a:srgbClr val="000000"/>
                </a:solidFill>
                <a:effectLst/>
              </a:rPr>
              <a:t>Use your laptop to find the answers to the following questions:</a:t>
            </a:r>
          </a:p>
          <a:p>
            <a:pPr algn="l"/>
            <a:endParaRPr lang="en-US" sz="3200" b="0" i="0" u="none" strike="noStrike" dirty="0">
              <a:solidFill>
                <a:srgbClr val="000000"/>
              </a:solidFill>
              <a:effectLst/>
            </a:endParaRPr>
          </a:p>
          <a:p>
            <a:pPr algn="l">
              <a:buFont typeface="+mj-lt"/>
              <a:buAutoNum type="arabicPeriod"/>
            </a:pPr>
            <a:r>
              <a:rPr lang="en-US" sz="3200" b="1" i="0" u="none" strike="noStrike" dirty="0">
                <a:solidFill>
                  <a:srgbClr val="0070C0"/>
                </a:solidFill>
                <a:effectLst/>
              </a:rPr>
              <a:t>Who is the person in this image?</a:t>
            </a:r>
            <a:endParaRPr lang="en-US" sz="3200" b="0" i="0" u="none" strike="noStrike" dirty="0">
              <a:solidFill>
                <a:srgbClr val="0070C0"/>
              </a:solidFill>
              <a:effectLst/>
            </a:endParaRPr>
          </a:p>
          <a:p>
            <a:pPr marL="742950" lvl="1" indent="-285750" algn="l">
              <a:buFont typeface="Arial" panose="020B0604020202020204" pitchFamily="34" charset="0"/>
              <a:buChar char="•"/>
            </a:pPr>
            <a:r>
              <a:rPr lang="en-US" sz="3200" b="0" i="0" u="none" strike="noStrike" dirty="0">
                <a:solidFill>
                  <a:srgbClr val="000000"/>
                </a:solidFill>
                <a:effectLst/>
              </a:rPr>
              <a:t>Why is it significant?</a:t>
            </a:r>
          </a:p>
          <a:p>
            <a:pPr lvl="1" algn="l"/>
            <a:endParaRPr lang="en-US" sz="3200" b="0" i="0" u="none" strike="noStrike" dirty="0">
              <a:solidFill>
                <a:srgbClr val="000000"/>
              </a:solidFill>
              <a:effectLst/>
            </a:endParaRPr>
          </a:p>
          <a:p>
            <a:pPr algn="l">
              <a:buFont typeface="+mj-lt"/>
              <a:buAutoNum type="arabicPeriod"/>
            </a:pPr>
            <a:r>
              <a:rPr lang="en-US" sz="3200" b="1" i="0" u="none" strike="noStrike" dirty="0">
                <a:solidFill>
                  <a:srgbClr val="0070C0"/>
                </a:solidFill>
                <a:effectLst/>
              </a:rPr>
              <a:t>Who created the poster?</a:t>
            </a:r>
            <a:endParaRPr lang="en-US" sz="3200" b="0" i="0" u="none" strike="noStrike" dirty="0">
              <a:solidFill>
                <a:srgbClr val="0070C0"/>
              </a:solidFill>
              <a:effectLst/>
            </a:endParaRPr>
          </a:p>
          <a:p>
            <a:pPr marL="742950" lvl="1" indent="-285750" algn="l">
              <a:buFont typeface="Arial" panose="020B0604020202020204" pitchFamily="34" charset="0"/>
              <a:buChar char="•"/>
            </a:pPr>
            <a:r>
              <a:rPr lang="en-US" sz="3200" b="0" i="0" u="none" strike="noStrike" dirty="0">
                <a:solidFill>
                  <a:srgbClr val="000000"/>
                </a:solidFill>
                <a:effectLst/>
              </a:rPr>
              <a:t>Why is this artist significant?</a:t>
            </a:r>
          </a:p>
          <a:p>
            <a:pPr lvl="1" algn="l"/>
            <a:endParaRPr lang="en-US" sz="3200" dirty="0">
              <a:solidFill>
                <a:srgbClr val="000000"/>
              </a:solidFill>
            </a:endParaRPr>
          </a:p>
        </p:txBody>
      </p:sp>
    </p:spTree>
    <p:extLst>
      <p:ext uri="{BB962C8B-B14F-4D97-AF65-F5344CB8AC3E}">
        <p14:creationId xmlns:p14="http://schemas.microsoft.com/office/powerpoint/2010/main" val="51987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C00FCBA-1BF0-48DB-90DC-52F65B9E2A2F}"/>
              </a:ext>
            </a:extLst>
          </p:cNvPr>
          <p:cNvSpPr>
            <a:spLocks noGrp="1" noChangeArrowheads="1"/>
          </p:cNvSpPr>
          <p:nvPr>
            <p:ph type="title"/>
          </p:nvPr>
        </p:nvSpPr>
        <p:spPr>
          <a:xfrm>
            <a:off x="580571" y="1669947"/>
            <a:ext cx="4267876" cy="2245281"/>
          </a:xfrm>
        </p:spPr>
        <p:txBody>
          <a:bodyPr>
            <a:normAutofit fontScale="90000"/>
          </a:bodyPr>
          <a:lstStyle/>
          <a:p>
            <a:pPr eaLnBrk="1" hangingPunct="1">
              <a:lnSpc>
                <a:spcPct val="100000"/>
              </a:lnSpc>
            </a:pPr>
            <a:r>
              <a:rPr lang="en-US" sz="3200" b="0" i="0" u="none" strike="noStrike" dirty="0">
                <a:solidFill>
                  <a:srgbClr val="000000"/>
                </a:solidFill>
                <a:effectLst/>
                <a:latin typeface="Calibri" panose="020F0502020204030204" pitchFamily="34" charset="0"/>
                <a:cs typeface="Calibri" panose="020F0502020204030204" pitchFamily="34" charset="0"/>
              </a:rPr>
              <a:t>An American street artist, designer, illustrator, activist, and founder of OBEY Clothing.</a:t>
            </a:r>
            <a:endParaRPr lang="en-GB" altLang="en-US" sz="32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2507185-179B-401E-9842-5D67B92612FA}"/>
              </a:ext>
            </a:extLst>
          </p:cNvPr>
          <p:cNvSpPr txBox="1">
            <a:spLocks/>
          </p:cNvSpPr>
          <p:nvPr/>
        </p:nvSpPr>
        <p:spPr>
          <a:xfrm>
            <a:off x="580571" y="3857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0070C0"/>
                </a:solidFill>
                <a:latin typeface="Bahnschrift" panose="020B0502040204020203" pitchFamily="34" charset="0"/>
                <a:cs typeface="Aharoni" panose="02010803020104030203" pitchFamily="2" charset="-79"/>
              </a:rPr>
              <a:t>Who is Shepard Fairey?</a:t>
            </a:r>
          </a:p>
        </p:txBody>
      </p:sp>
      <p:pic>
        <p:nvPicPr>
          <p:cNvPr id="2" name="Online Media 1" descr="Shepard Fairy, the Artist Behind the Iconic Barack Obama Campaign and Official Inauguration Poster">
            <a:hlinkClick r:id="" action="ppaction://media"/>
            <a:extLst>
              <a:ext uri="{FF2B5EF4-FFF2-40B4-BE49-F238E27FC236}">
                <a16:creationId xmlns:a16="http://schemas.microsoft.com/office/drawing/2014/main" id="{190AFC88-C7DF-B86A-508E-889914C34161}"/>
              </a:ext>
            </a:extLst>
          </p:cNvPr>
          <p:cNvPicPr>
            <a:picLocks noRot="1" noChangeAspect="1"/>
          </p:cNvPicPr>
          <p:nvPr>
            <a:videoFile r:link="rId1"/>
          </p:nvPr>
        </p:nvPicPr>
        <p:blipFill>
          <a:blip r:embed="rId3"/>
          <a:stretch>
            <a:fillRect/>
          </a:stretch>
        </p:blipFill>
        <p:spPr>
          <a:xfrm>
            <a:off x="5592726" y="1711332"/>
            <a:ext cx="6250440" cy="4687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C00FCBA-1BF0-48DB-90DC-52F65B9E2A2F}"/>
              </a:ext>
            </a:extLst>
          </p:cNvPr>
          <p:cNvSpPr>
            <a:spLocks noGrp="1" noChangeArrowheads="1"/>
          </p:cNvSpPr>
          <p:nvPr>
            <p:ph type="title"/>
          </p:nvPr>
        </p:nvSpPr>
        <p:spPr>
          <a:xfrm>
            <a:off x="580571" y="2962580"/>
            <a:ext cx="6692099" cy="2245281"/>
          </a:xfrm>
        </p:spPr>
        <p:txBody>
          <a:bodyPr>
            <a:noAutofit/>
          </a:bodyPr>
          <a:lstStyle/>
          <a:p>
            <a:pPr eaLnBrk="1" hangingPunct="1">
              <a:lnSpc>
                <a:spcPct val="100000"/>
              </a:lnSpc>
            </a:pPr>
            <a:br>
              <a:rPr lang="en-US" sz="2800" b="0" i="0" u="none" strike="noStrike" dirty="0">
                <a:solidFill>
                  <a:srgbClr val="000000"/>
                </a:solidFill>
                <a:effectLst/>
                <a:latin typeface="Calibri" panose="020F0502020204030204" pitchFamily="34" charset="0"/>
                <a:cs typeface="Calibri" panose="020F0502020204030204" pitchFamily="34" charset="0"/>
              </a:rPr>
            </a:br>
            <a:r>
              <a:rPr lang="en-US" sz="2800" b="0" i="0" u="none" strike="noStrike" dirty="0">
                <a:solidFill>
                  <a:srgbClr val="000000"/>
                </a:solidFill>
                <a:effectLst/>
                <a:latin typeface="Calibri" panose="020F0502020204030204" pitchFamily="34" charset="0"/>
                <a:cs typeface="Calibri" panose="020F0502020204030204" pitchFamily="34" charset="0"/>
              </a:rPr>
              <a:t>Use the internet to gather information and images about Shepard Fairey. Save your findings in a PowerPoint presentation. You can work in pairs to create a well-laid-out, informative, and visually engaging presentation. Follow the template and tips to ensure your presentation is thorough and polished.</a:t>
            </a:r>
            <a:br>
              <a:rPr lang="en-US" sz="2800" b="0" i="0" u="none" strike="noStrike" dirty="0">
                <a:solidFill>
                  <a:srgbClr val="000000"/>
                </a:solidFill>
                <a:effectLst/>
                <a:latin typeface="Calibri" panose="020F0502020204030204" pitchFamily="34" charset="0"/>
                <a:cs typeface="Calibri" panose="020F0502020204030204" pitchFamily="34" charset="0"/>
              </a:rPr>
            </a:br>
            <a:endParaRPr lang="en-GB" altLang="en-US" sz="28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2507185-179B-401E-9842-5D67B92612FA}"/>
              </a:ext>
            </a:extLst>
          </p:cNvPr>
          <p:cNvSpPr txBox="1">
            <a:spLocks/>
          </p:cNvSpPr>
          <p:nvPr/>
        </p:nvSpPr>
        <p:spPr>
          <a:xfrm>
            <a:off x="580571" y="3857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0" i="0" u="none" strike="noStrike" dirty="0">
                <a:solidFill>
                  <a:srgbClr val="0070C0"/>
                </a:solidFill>
                <a:effectLst/>
                <a:latin typeface="Calibri" panose="020F0502020204030204" pitchFamily="34" charset="0"/>
                <a:cs typeface="Calibri" panose="020F0502020204030204" pitchFamily="34" charset="0"/>
              </a:rPr>
              <a:t>Research Activity</a:t>
            </a:r>
            <a:endParaRPr lang="en-US" sz="5400" dirty="0">
              <a:solidFill>
                <a:srgbClr val="0070C0"/>
              </a:solidFill>
              <a:latin typeface="Bahnschrift" panose="020B0502040204020203" pitchFamily="34" charset="0"/>
              <a:cs typeface="Aharoni" panose="02010803020104030203" pitchFamily="2" charset="-79"/>
            </a:endParaRPr>
          </a:p>
        </p:txBody>
      </p:sp>
      <p:pic>
        <p:nvPicPr>
          <p:cNvPr id="1026" name="Picture 2" descr="An Exploration of Artwork by Shepard Fairey">
            <a:extLst>
              <a:ext uri="{FF2B5EF4-FFF2-40B4-BE49-F238E27FC236}">
                <a16:creationId xmlns:a16="http://schemas.microsoft.com/office/drawing/2014/main" id="{EDAADC3A-3CA1-6592-E742-BC1997A8E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3033" y="1852213"/>
            <a:ext cx="3313138" cy="441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7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C00FCBA-1BF0-48DB-90DC-52F65B9E2A2F}"/>
              </a:ext>
            </a:extLst>
          </p:cNvPr>
          <p:cNvSpPr>
            <a:spLocks noGrp="1" noChangeArrowheads="1"/>
          </p:cNvSpPr>
          <p:nvPr>
            <p:ph type="title"/>
          </p:nvPr>
        </p:nvSpPr>
        <p:spPr>
          <a:xfrm>
            <a:off x="580571" y="2283936"/>
            <a:ext cx="6479448" cy="3668742"/>
          </a:xfrm>
        </p:spPr>
        <p:txBody>
          <a:bodyPr>
            <a:noAutofit/>
          </a:bodyPr>
          <a:lstStyle/>
          <a:p>
            <a:pPr>
              <a:lnSpc>
                <a:spcPct val="100000"/>
              </a:lnSpc>
            </a:pPr>
            <a:r>
              <a:rPr lang="en-GB" altLang="en-US" sz="2800" dirty="0">
                <a:latin typeface="Calibri" panose="020F0502020204030204" pitchFamily="34" charset="0"/>
                <a:cs typeface="Calibri" panose="020F0502020204030204" pitchFamily="34" charset="0"/>
              </a:rPr>
              <a:t>Who is Shepard Fairey?</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Where is he from?</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What and where did he study?</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What subjects does his artwork cover?</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How and where does he create his artworks?</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What materials, techniques, and processes does he use?</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Why does he create his artworks?</a:t>
            </a:r>
            <a:br>
              <a:rPr lang="en-GB" altLang="en-US" sz="2800" dirty="0">
                <a:latin typeface="Calibri" panose="020F0502020204030204" pitchFamily="34" charset="0"/>
                <a:cs typeface="Calibri" panose="020F0502020204030204" pitchFamily="34" charset="0"/>
              </a:rPr>
            </a:br>
            <a:r>
              <a:rPr lang="en-GB" altLang="en-US" sz="2800" dirty="0">
                <a:latin typeface="Calibri" panose="020F0502020204030204" pitchFamily="34" charset="0"/>
                <a:cs typeface="Calibri" panose="020F0502020204030204" pitchFamily="34" charset="0"/>
              </a:rPr>
              <a:t>What is the meaning or purpose behind his artwork?</a:t>
            </a:r>
          </a:p>
        </p:txBody>
      </p:sp>
      <p:sp>
        <p:nvSpPr>
          <p:cNvPr id="5" name="Title 1">
            <a:extLst>
              <a:ext uri="{FF2B5EF4-FFF2-40B4-BE49-F238E27FC236}">
                <a16:creationId xmlns:a16="http://schemas.microsoft.com/office/drawing/2014/main" id="{B2507185-179B-401E-9842-5D67B92612FA}"/>
              </a:ext>
            </a:extLst>
          </p:cNvPr>
          <p:cNvSpPr txBox="1">
            <a:spLocks/>
          </p:cNvSpPr>
          <p:nvPr/>
        </p:nvSpPr>
        <p:spPr>
          <a:xfrm>
            <a:off x="580571" y="385769"/>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0" i="0" u="none" strike="noStrike" dirty="0">
                <a:solidFill>
                  <a:srgbClr val="0070C0"/>
                </a:solidFill>
                <a:effectLst/>
                <a:latin typeface="Calibri" panose="020F0502020204030204" pitchFamily="34" charset="0"/>
                <a:cs typeface="Calibri" panose="020F0502020204030204" pitchFamily="34" charset="0"/>
              </a:rPr>
              <a:t>Key Questions to Guide Your Research</a:t>
            </a:r>
            <a:endParaRPr lang="en-US" sz="5400" dirty="0">
              <a:solidFill>
                <a:srgbClr val="0070C0"/>
              </a:solidFill>
              <a:latin typeface="Bahnschrift" panose="020B0502040204020203" pitchFamily="34" charset="0"/>
              <a:cs typeface="Aharoni" panose="02010803020104030203" pitchFamily="2" charset="-79"/>
            </a:endParaRPr>
          </a:p>
        </p:txBody>
      </p:sp>
      <p:pic>
        <p:nvPicPr>
          <p:cNvPr id="4" name="Picture 3">
            <a:extLst>
              <a:ext uri="{FF2B5EF4-FFF2-40B4-BE49-F238E27FC236}">
                <a16:creationId xmlns:a16="http://schemas.microsoft.com/office/drawing/2014/main" id="{475DC043-19C9-E27F-4556-738F7FF7BEA5}"/>
              </a:ext>
            </a:extLst>
          </p:cNvPr>
          <p:cNvPicPr>
            <a:picLocks noChangeAspect="1"/>
          </p:cNvPicPr>
          <p:nvPr/>
        </p:nvPicPr>
        <p:blipFill>
          <a:blip r:embed="rId2"/>
          <a:stretch>
            <a:fillRect/>
          </a:stretch>
        </p:blipFill>
        <p:spPr>
          <a:xfrm>
            <a:off x="8123279" y="1711332"/>
            <a:ext cx="3488150" cy="4733918"/>
          </a:xfrm>
          <a:prstGeom prst="rect">
            <a:avLst/>
          </a:prstGeom>
        </p:spPr>
      </p:pic>
    </p:spTree>
    <p:extLst>
      <p:ext uri="{BB962C8B-B14F-4D97-AF65-F5344CB8AC3E}">
        <p14:creationId xmlns:p14="http://schemas.microsoft.com/office/powerpoint/2010/main" val="137998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C00FCBA-1BF0-48DB-90DC-52F65B9E2A2F}"/>
              </a:ext>
            </a:extLst>
          </p:cNvPr>
          <p:cNvSpPr>
            <a:spLocks noGrp="1" noChangeArrowheads="1"/>
          </p:cNvSpPr>
          <p:nvPr>
            <p:ph type="title"/>
          </p:nvPr>
        </p:nvSpPr>
        <p:spPr>
          <a:xfrm>
            <a:off x="580572" y="2050020"/>
            <a:ext cx="7011076" cy="3668742"/>
          </a:xfrm>
        </p:spPr>
        <p:txBody>
          <a:bodyPr>
            <a:noAutofit/>
          </a:bodyPr>
          <a:lstStyle/>
          <a:p>
            <a:pPr>
              <a:lnSpc>
                <a:spcPct val="100000"/>
              </a:lnSpc>
            </a:pPr>
            <a:br>
              <a:rPr lang="en-GB" altLang="en-US" sz="2800" dirty="0">
                <a:latin typeface="Calibri" panose="020F0502020204030204" pitchFamily="34" charset="0"/>
                <a:cs typeface="Calibri" panose="020F0502020204030204" pitchFamily="34" charset="0"/>
              </a:rPr>
            </a:br>
            <a:r>
              <a:rPr lang="en-GB" altLang="en-US" sz="2800" dirty="0">
                <a:solidFill>
                  <a:srgbClr val="FF0000"/>
                </a:solidFill>
                <a:latin typeface="Calibri" panose="020F0502020204030204" pitchFamily="34" charset="0"/>
                <a:cs typeface="Calibri" panose="020F0502020204030204" pitchFamily="34" charset="0"/>
              </a:rPr>
              <a:t>Research: </a:t>
            </a:r>
            <a:r>
              <a:rPr lang="en-GB" altLang="en-US" sz="2800" dirty="0">
                <a:latin typeface="Calibri" panose="020F0502020204030204" pitchFamily="34" charset="0"/>
                <a:cs typeface="Calibri" panose="020F0502020204030204" pitchFamily="34" charset="0"/>
              </a:rPr>
              <a:t>Compile a comprehensive collection of information and images on Shepard Fairey.</a:t>
            </a:r>
            <a:br>
              <a:rPr lang="en-GB" altLang="en-US" sz="2800" dirty="0">
                <a:latin typeface="Calibri" panose="020F0502020204030204" pitchFamily="34" charset="0"/>
                <a:cs typeface="Calibri" panose="020F0502020204030204" pitchFamily="34" charset="0"/>
              </a:rPr>
            </a:br>
            <a:br>
              <a:rPr lang="en-GB" altLang="en-US" sz="2800" dirty="0">
                <a:latin typeface="Calibri" panose="020F0502020204030204" pitchFamily="34" charset="0"/>
                <a:cs typeface="Calibri" panose="020F0502020204030204" pitchFamily="34" charset="0"/>
              </a:rPr>
            </a:br>
            <a:r>
              <a:rPr lang="en-GB" altLang="en-US" sz="2800" dirty="0">
                <a:solidFill>
                  <a:srgbClr val="FF0000"/>
                </a:solidFill>
                <a:latin typeface="Calibri" panose="020F0502020204030204" pitchFamily="34" charset="0"/>
                <a:cs typeface="Calibri" panose="020F0502020204030204" pitchFamily="34" charset="0"/>
              </a:rPr>
              <a:t>Opinion: </a:t>
            </a:r>
            <a:r>
              <a:rPr lang="en-GB" altLang="en-US" sz="2800" dirty="0">
                <a:latin typeface="Calibri" panose="020F0502020204030204" pitchFamily="34" charset="0"/>
                <a:cs typeface="Calibri" panose="020F0502020204030204" pitchFamily="34" charset="0"/>
              </a:rPr>
              <a:t>Formulate and express an opinion on Fairey’s artwork based on your research.</a:t>
            </a:r>
            <a:br>
              <a:rPr lang="en-GB" altLang="en-US" sz="2800" dirty="0">
                <a:latin typeface="Calibri" panose="020F0502020204030204" pitchFamily="34" charset="0"/>
                <a:cs typeface="Calibri" panose="020F0502020204030204" pitchFamily="34" charset="0"/>
              </a:rPr>
            </a:br>
            <a:br>
              <a:rPr lang="en-GB" altLang="en-US" sz="2800" dirty="0">
                <a:latin typeface="Calibri" panose="020F0502020204030204" pitchFamily="34" charset="0"/>
                <a:cs typeface="Calibri" panose="020F0502020204030204" pitchFamily="34" charset="0"/>
              </a:rPr>
            </a:br>
            <a:r>
              <a:rPr lang="en-GB" altLang="en-US" sz="2800" dirty="0">
                <a:solidFill>
                  <a:srgbClr val="FF0000"/>
                </a:solidFill>
                <a:latin typeface="Calibri" panose="020F0502020204030204" pitchFamily="34" charset="0"/>
                <a:cs typeface="Calibri" panose="020F0502020204030204" pitchFamily="34" charset="0"/>
              </a:rPr>
              <a:t>Understanding: </a:t>
            </a:r>
            <a:r>
              <a:rPr lang="en-GB" altLang="en-US" sz="2800" dirty="0">
                <a:latin typeface="Calibri" panose="020F0502020204030204" pitchFamily="34" charset="0"/>
                <a:cs typeface="Calibri" panose="020F0502020204030204" pitchFamily="34" charset="0"/>
              </a:rPr>
              <a:t>Grasp the intention and meaning behind some of Fairey’s key artworks.</a:t>
            </a:r>
            <a:br>
              <a:rPr lang="en-GB" altLang="en-US" sz="2800" dirty="0">
                <a:latin typeface="Calibri" panose="020F0502020204030204" pitchFamily="34" charset="0"/>
                <a:cs typeface="Calibri" panose="020F0502020204030204" pitchFamily="34" charset="0"/>
              </a:rPr>
            </a:br>
            <a:endParaRPr lang="en-GB" altLang="en-US" sz="2800"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2507185-179B-401E-9842-5D67B92612FA}"/>
              </a:ext>
            </a:extLst>
          </p:cNvPr>
          <p:cNvSpPr txBox="1">
            <a:spLocks/>
          </p:cNvSpPr>
          <p:nvPr/>
        </p:nvSpPr>
        <p:spPr>
          <a:xfrm>
            <a:off x="580571" y="3857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5400" dirty="0">
                <a:solidFill>
                  <a:srgbClr val="0070C0"/>
                </a:solidFill>
                <a:latin typeface="Calibri" panose="020F0502020204030204" pitchFamily="34" charset="0"/>
                <a:cs typeface="Calibri" panose="020F0502020204030204" pitchFamily="34" charset="0"/>
              </a:rPr>
              <a:t>Success Criteria</a:t>
            </a:r>
            <a:endParaRPr lang="en-US" sz="5400" dirty="0">
              <a:solidFill>
                <a:srgbClr val="0070C0"/>
              </a:solidFill>
              <a:latin typeface="Bahnschrift" panose="020B0502040204020203" pitchFamily="34" charset="0"/>
              <a:cs typeface="Aharoni" panose="02010803020104030203" pitchFamily="2" charset="-79"/>
            </a:endParaRPr>
          </a:p>
        </p:txBody>
      </p:sp>
      <p:pic>
        <p:nvPicPr>
          <p:cNvPr id="2050" name="Picture 2" descr="Shepard Fairey, We the People Are Greater Than Fear, 2017 · SFMOMA">
            <a:extLst>
              <a:ext uri="{FF2B5EF4-FFF2-40B4-BE49-F238E27FC236}">
                <a16:creationId xmlns:a16="http://schemas.microsoft.com/office/drawing/2014/main" id="{F5A42220-26B4-EDCC-C25C-33921F32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6827" y="1321317"/>
            <a:ext cx="3764601" cy="503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80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E39AF25-5CDF-B1F3-373A-C406E98AF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37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DCDC677-56C8-4A68-9BD4-72D845B44D38}"/>
              </a:ext>
            </a:extLst>
          </p:cNvPr>
          <p:cNvSpPr txBox="1">
            <a:spLocks noChangeArrowheads="1"/>
          </p:cNvSpPr>
          <p:nvPr/>
        </p:nvSpPr>
        <p:spPr>
          <a:xfrm>
            <a:off x="591230" y="1741033"/>
            <a:ext cx="3574638" cy="479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000" b="1" i="0" u="none" strike="noStrike" dirty="0">
                <a:solidFill>
                  <a:srgbClr val="FF0000"/>
                </a:solidFill>
                <a:effectLst/>
              </a:rPr>
              <a:t>Exceeding (Level 7-9)</a:t>
            </a:r>
            <a:endParaRPr lang="en-US" sz="2000" b="0" i="0" u="none" strike="noStrike" dirty="0">
              <a:solidFill>
                <a:srgbClr val="FF0000"/>
              </a:solidFill>
              <a:effectLst/>
            </a:endParaRPr>
          </a:p>
          <a:p>
            <a:pPr algn="l">
              <a:buFont typeface="Arial" panose="020B0604020202020204" pitchFamily="34" charset="0"/>
              <a:buChar char="•"/>
            </a:pPr>
            <a:r>
              <a:rPr lang="en-US" sz="2000" b="0" i="0" u="none" strike="noStrike" dirty="0">
                <a:solidFill>
                  <a:srgbClr val="000000"/>
                </a:solidFill>
                <a:effectLst/>
              </a:rPr>
              <a:t>I have produced a detailed and accurate research presentation.</a:t>
            </a:r>
          </a:p>
          <a:p>
            <a:pPr algn="l">
              <a:buFont typeface="Arial" panose="020B0604020202020204" pitchFamily="34" charset="0"/>
              <a:buChar char="•"/>
            </a:pPr>
            <a:r>
              <a:rPr lang="en-US" sz="2000" b="0" i="0" u="none" strike="noStrike" dirty="0">
                <a:solidFill>
                  <a:srgbClr val="000000"/>
                </a:solidFill>
                <a:effectLst/>
              </a:rPr>
              <a:t>I have included all key information about Shepard Fairey.</a:t>
            </a:r>
          </a:p>
          <a:p>
            <a:pPr algn="l">
              <a:buFont typeface="Arial" panose="020B0604020202020204" pitchFamily="34" charset="0"/>
              <a:buChar char="•"/>
            </a:pPr>
            <a:r>
              <a:rPr lang="en-US" sz="2000" b="0" i="0" u="none" strike="noStrike" dirty="0">
                <a:solidFill>
                  <a:srgbClr val="000000"/>
                </a:solidFill>
                <a:effectLst/>
              </a:rPr>
              <a:t>My slides are well-</a:t>
            </a:r>
            <a:r>
              <a:rPr lang="en-US" sz="2000" b="0" i="0" u="none" strike="noStrike" dirty="0" err="1">
                <a:solidFill>
                  <a:srgbClr val="000000"/>
                </a:solidFill>
                <a:effectLst/>
              </a:rPr>
              <a:t>organised</a:t>
            </a:r>
            <a:r>
              <a:rPr lang="en-US" sz="2000" b="0" i="0" u="none" strike="noStrike" dirty="0">
                <a:solidFill>
                  <a:srgbClr val="000000"/>
                </a:solidFill>
                <a:effectLst/>
              </a:rPr>
              <a:t> and visually engaging.</a:t>
            </a:r>
          </a:p>
          <a:p>
            <a:pPr algn="l">
              <a:buFont typeface="Arial" panose="020B0604020202020204" pitchFamily="34" charset="0"/>
              <a:buChar char="•"/>
            </a:pPr>
            <a:r>
              <a:rPr lang="en-US" sz="2000" b="0" i="0" u="none" strike="noStrike" dirty="0">
                <a:solidFill>
                  <a:srgbClr val="000000"/>
                </a:solidFill>
                <a:effectLst/>
              </a:rPr>
              <a:t>I have used high-resolution images to illustrate key points.</a:t>
            </a:r>
          </a:p>
          <a:p>
            <a:pPr algn="l">
              <a:buFont typeface="Arial" panose="020B0604020202020204" pitchFamily="34" charset="0"/>
              <a:buChar char="•"/>
            </a:pPr>
            <a:r>
              <a:rPr lang="en-US" sz="2000" b="0" i="0" u="none" strike="noStrike" dirty="0">
                <a:solidFill>
                  <a:srgbClr val="000000"/>
                </a:solidFill>
                <a:effectLst/>
              </a:rPr>
              <a:t>I have clearly expressed my opinion on Fairey’s artwork, supported by thorough research.</a:t>
            </a:r>
          </a:p>
        </p:txBody>
      </p:sp>
      <p:sp>
        <p:nvSpPr>
          <p:cNvPr id="2" name="Title 1">
            <a:extLst>
              <a:ext uri="{FF2B5EF4-FFF2-40B4-BE49-F238E27FC236}">
                <a16:creationId xmlns:a16="http://schemas.microsoft.com/office/drawing/2014/main" id="{4DE7D681-DFC4-4C8E-E38F-3AEA3F054CB8}"/>
              </a:ext>
            </a:extLst>
          </p:cNvPr>
          <p:cNvSpPr txBox="1">
            <a:spLocks/>
          </p:cNvSpPr>
          <p:nvPr/>
        </p:nvSpPr>
        <p:spPr>
          <a:xfrm>
            <a:off x="580571" y="3857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5400" dirty="0">
                <a:solidFill>
                  <a:srgbClr val="0070C0"/>
                </a:solidFill>
                <a:latin typeface="Calibri" panose="020F0502020204030204" pitchFamily="34" charset="0"/>
                <a:cs typeface="Calibri" panose="020F0502020204030204" pitchFamily="34" charset="0"/>
              </a:rPr>
              <a:t>Self-Assessment</a:t>
            </a:r>
            <a:endParaRPr lang="en-US" sz="5400" dirty="0">
              <a:solidFill>
                <a:srgbClr val="0070C0"/>
              </a:solidFill>
              <a:latin typeface="Bahnschrift" panose="020B0502040204020203" pitchFamily="34" charset="0"/>
              <a:cs typeface="Aharoni" panose="02010803020104030203" pitchFamily="2" charset="-79"/>
            </a:endParaRPr>
          </a:p>
        </p:txBody>
      </p:sp>
      <p:sp>
        <p:nvSpPr>
          <p:cNvPr id="9" name="Rectangle 3">
            <a:extLst>
              <a:ext uri="{FF2B5EF4-FFF2-40B4-BE49-F238E27FC236}">
                <a16:creationId xmlns:a16="http://schemas.microsoft.com/office/drawing/2014/main" id="{B2354541-2770-EEBA-96A2-F7CC22CFE3D2}"/>
              </a:ext>
            </a:extLst>
          </p:cNvPr>
          <p:cNvSpPr txBox="1">
            <a:spLocks noChangeArrowheads="1"/>
          </p:cNvSpPr>
          <p:nvPr/>
        </p:nvSpPr>
        <p:spPr>
          <a:xfrm>
            <a:off x="4411463" y="1711332"/>
            <a:ext cx="3574637" cy="479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000" b="1" i="0" u="none" strike="noStrike" dirty="0">
                <a:solidFill>
                  <a:srgbClr val="FF0000"/>
                </a:solidFill>
                <a:effectLst/>
              </a:rPr>
              <a:t>Meeting (Level 4-6):</a:t>
            </a:r>
            <a:endParaRPr lang="en-US" sz="2000" b="0" i="0" u="none" strike="noStrike" dirty="0">
              <a:solidFill>
                <a:srgbClr val="FF0000"/>
              </a:solidFill>
              <a:effectLst/>
            </a:endParaRPr>
          </a:p>
          <a:p>
            <a:pPr algn="l">
              <a:buFont typeface="Arial" panose="020B0604020202020204" pitchFamily="34" charset="0"/>
              <a:buChar char="•"/>
            </a:pPr>
            <a:r>
              <a:rPr lang="en-US" sz="2000" b="0" i="0" u="none" strike="noStrike" dirty="0">
                <a:solidFill>
                  <a:srgbClr val="000000"/>
                </a:solidFill>
                <a:effectLst/>
              </a:rPr>
              <a:t>I have created a research presentation with most of the key information about Shepard Fairey.</a:t>
            </a:r>
          </a:p>
          <a:p>
            <a:pPr algn="l">
              <a:buFont typeface="Arial" panose="020B0604020202020204" pitchFamily="34" charset="0"/>
              <a:buChar char="•"/>
            </a:pPr>
            <a:r>
              <a:rPr lang="en-US" sz="2000" b="0" i="0" u="none" strike="noStrike" dirty="0">
                <a:solidFill>
                  <a:srgbClr val="000000"/>
                </a:solidFill>
                <a:effectLst/>
              </a:rPr>
              <a:t>My slides are </a:t>
            </a:r>
            <a:r>
              <a:rPr lang="en-US" sz="2000" b="0" i="0" u="none" strike="noStrike" dirty="0" err="1">
                <a:solidFill>
                  <a:srgbClr val="000000"/>
                </a:solidFill>
                <a:effectLst/>
              </a:rPr>
              <a:t>organised</a:t>
            </a:r>
            <a:r>
              <a:rPr lang="en-US" sz="2000" b="0" i="0" u="none" strike="noStrike" dirty="0">
                <a:solidFill>
                  <a:srgbClr val="000000"/>
                </a:solidFill>
                <a:effectLst/>
              </a:rPr>
              <a:t> but may need a bit more work.</a:t>
            </a:r>
          </a:p>
          <a:p>
            <a:pPr algn="l">
              <a:buFont typeface="Arial" panose="020B0604020202020204" pitchFamily="34" charset="0"/>
              <a:buChar char="•"/>
            </a:pPr>
            <a:r>
              <a:rPr lang="en-US" sz="2000" b="0" i="0" u="none" strike="noStrike" dirty="0">
                <a:solidFill>
                  <a:srgbClr val="000000"/>
                </a:solidFill>
                <a:effectLst/>
              </a:rPr>
              <a:t>I have used some high-resolution images to illustrate key points.</a:t>
            </a:r>
          </a:p>
          <a:p>
            <a:pPr algn="l">
              <a:buFont typeface="Arial" panose="020B0604020202020204" pitchFamily="34" charset="0"/>
              <a:buChar char="•"/>
            </a:pPr>
            <a:r>
              <a:rPr lang="en-US" sz="2000" b="0" i="0" u="none" strike="noStrike" dirty="0">
                <a:solidFill>
                  <a:srgbClr val="000000"/>
                </a:solidFill>
                <a:effectLst/>
              </a:rPr>
              <a:t>I have expressed my opinion on Fairey’s artwork, supported by some research.</a:t>
            </a:r>
          </a:p>
        </p:txBody>
      </p:sp>
      <p:sp>
        <p:nvSpPr>
          <p:cNvPr id="10" name="Rectangle 3">
            <a:extLst>
              <a:ext uri="{FF2B5EF4-FFF2-40B4-BE49-F238E27FC236}">
                <a16:creationId xmlns:a16="http://schemas.microsoft.com/office/drawing/2014/main" id="{84906327-1EFA-9094-3CFF-A17791AA8E9B}"/>
              </a:ext>
            </a:extLst>
          </p:cNvPr>
          <p:cNvSpPr txBox="1">
            <a:spLocks noChangeArrowheads="1"/>
          </p:cNvSpPr>
          <p:nvPr/>
        </p:nvSpPr>
        <p:spPr>
          <a:xfrm>
            <a:off x="8403078" y="1663209"/>
            <a:ext cx="3253191" cy="479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2000" b="1" i="0" u="none" strike="noStrike" dirty="0">
                <a:solidFill>
                  <a:srgbClr val="FF0000"/>
                </a:solidFill>
                <a:effectLst/>
              </a:rPr>
              <a:t>Working towards (Level 1-3):</a:t>
            </a:r>
            <a:endParaRPr lang="en-US" sz="2000" b="0" i="0" u="none" strike="noStrike" dirty="0">
              <a:solidFill>
                <a:srgbClr val="FF0000"/>
              </a:solidFill>
              <a:effectLst/>
            </a:endParaRPr>
          </a:p>
          <a:p>
            <a:pPr algn="l">
              <a:buFont typeface="Arial" panose="020B0604020202020204" pitchFamily="34" charset="0"/>
              <a:buChar char="•"/>
            </a:pPr>
            <a:r>
              <a:rPr lang="en-US" sz="2000" b="0" i="0" u="none" strike="noStrike" dirty="0">
                <a:solidFill>
                  <a:srgbClr val="000000"/>
                </a:solidFill>
                <a:effectLst/>
              </a:rPr>
              <a:t>I have created a research presentation but it lacks some key information about Shepard Fairey.</a:t>
            </a:r>
          </a:p>
          <a:p>
            <a:pPr algn="l">
              <a:buFont typeface="Arial" panose="020B0604020202020204" pitchFamily="34" charset="0"/>
              <a:buChar char="•"/>
            </a:pPr>
            <a:r>
              <a:rPr lang="en-US" sz="2000" b="0" i="0" u="none" strike="noStrike" dirty="0">
                <a:solidFill>
                  <a:srgbClr val="000000"/>
                </a:solidFill>
                <a:effectLst/>
              </a:rPr>
              <a:t>My slides are somewhat </a:t>
            </a:r>
            <a:r>
              <a:rPr lang="en-US" sz="2000" b="0" i="0" u="none" strike="noStrike" dirty="0" err="1">
                <a:solidFill>
                  <a:srgbClr val="000000"/>
                </a:solidFill>
                <a:effectLst/>
              </a:rPr>
              <a:t>disorganised</a:t>
            </a:r>
            <a:r>
              <a:rPr lang="en-US" sz="2000" b="0" i="0" u="none" strike="noStrike" dirty="0">
                <a:solidFill>
                  <a:srgbClr val="000000"/>
                </a:solidFill>
                <a:effectLst/>
              </a:rPr>
              <a:t> and need more attention to detail.</a:t>
            </a:r>
          </a:p>
          <a:p>
            <a:pPr algn="l">
              <a:buFont typeface="Arial" panose="020B0604020202020204" pitchFamily="34" charset="0"/>
              <a:buChar char="•"/>
            </a:pPr>
            <a:r>
              <a:rPr lang="en-US" sz="2000" b="0" i="0" u="none" strike="noStrike" dirty="0">
                <a:solidFill>
                  <a:srgbClr val="000000"/>
                </a:solidFill>
                <a:effectLst/>
              </a:rPr>
              <a:t>I have used a few images, but they are not all high-resolution or relevant.</a:t>
            </a:r>
          </a:p>
          <a:p>
            <a:pPr algn="l">
              <a:buFont typeface="Arial" panose="020B0604020202020204" pitchFamily="34" charset="0"/>
              <a:buChar char="•"/>
            </a:pPr>
            <a:r>
              <a:rPr lang="en-US" sz="2000" b="0" i="0" u="none" strike="noStrike" dirty="0">
                <a:solidFill>
                  <a:srgbClr val="000000"/>
                </a:solidFill>
                <a:effectLst/>
              </a:rPr>
              <a:t>I have expressed my opinion on Fairey’s artwork, but it is not well-supported by research.</a:t>
            </a:r>
          </a:p>
        </p:txBody>
      </p:sp>
    </p:spTree>
    <p:extLst>
      <p:ext uri="{BB962C8B-B14F-4D97-AF65-F5344CB8AC3E}">
        <p14:creationId xmlns:p14="http://schemas.microsoft.com/office/powerpoint/2010/main" val="4238261715"/>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23760c25-18cb-48a6-b025-57389eb80028" xsi:nil="true"/>
    <TaxCatchAll xmlns="7e98cdcf-79cd-4b6a-8b12-36fc03f9898a" xsi:nil="true"/>
    <lcf76f155ced4ddcb4097134ff3c332f xmlns="23760c25-18cb-48a6-b025-57389eb8002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A57B17E0BCE043A7436F4D4EC5955A" ma:contentTypeVersion="17" ma:contentTypeDescription="Create a new document." ma:contentTypeScope="" ma:versionID="2f27443e5d35323525bf28afd759a85e">
  <xsd:schema xmlns:xsd="http://www.w3.org/2001/XMLSchema" xmlns:xs="http://www.w3.org/2001/XMLSchema" xmlns:p="http://schemas.microsoft.com/office/2006/metadata/properties" xmlns:ns2="23760c25-18cb-48a6-b025-57389eb80028" xmlns:ns3="7e98cdcf-79cd-4b6a-8b12-36fc03f9898a" targetNamespace="http://schemas.microsoft.com/office/2006/metadata/properties" ma:root="true" ma:fieldsID="f60573e2ef0863b5cbd348a105670820" ns2:_="" ns3:_="">
    <xsd:import namespace="23760c25-18cb-48a6-b025-57389eb80028"/>
    <xsd:import namespace="7e98cdcf-79cd-4b6a-8b12-36fc03f98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60c25-18cb-48a6-b025-57389eb80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8cdcf-79cd-4b6a-8b12-36fc03f989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b9862af-ec69-4689-b71d-6dd7669a7e39}" ma:internalName="TaxCatchAll" ma:showField="CatchAllData" ma:web="7e98cdcf-79cd-4b6a-8b12-36fc03f9898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897330-6923-4B5C-9F17-ACF49D697E38}">
  <ds:schemaRefs>
    <ds:schemaRef ds:uri="http://schemas.microsoft.com/sharepoint/v3/contenttype/forms"/>
  </ds:schemaRefs>
</ds:datastoreItem>
</file>

<file path=customXml/itemProps2.xml><?xml version="1.0" encoding="utf-8"?>
<ds:datastoreItem xmlns:ds="http://schemas.openxmlformats.org/officeDocument/2006/customXml" ds:itemID="{A8FB3428-0D38-456C-9FEA-CAF51012E8EC}">
  <ds:schemaRefs>
    <ds:schemaRef ds:uri="http://purl.org/dc/dcmitype/"/>
    <ds:schemaRef ds:uri="http://schemas.openxmlformats.org/package/2006/metadata/core-properties"/>
    <ds:schemaRef ds:uri="23760c25-18cb-48a6-b025-57389eb80028"/>
    <ds:schemaRef ds:uri="http://schemas.microsoft.com/office/2006/documentManagement/types"/>
    <ds:schemaRef ds:uri="http://purl.org/dc/terms/"/>
    <ds:schemaRef ds:uri="http://schemas.microsoft.com/office/2006/metadata/properties"/>
    <ds:schemaRef ds:uri="http://purl.org/dc/elements/1.1/"/>
    <ds:schemaRef ds:uri="7e98cdcf-79cd-4b6a-8b12-36fc03f9898a"/>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1393620-555F-4778-BB95-2761865D53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60c25-18cb-48a6-b025-57389eb80028"/>
    <ds:schemaRef ds:uri="7e98cdcf-79cd-4b6a-8b12-36fc03f98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TotalTime>
  <Words>486</Words>
  <Application>Microsoft Macintosh PowerPoint</Application>
  <PresentationFormat>Widescreen</PresentationFormat>
  <Paragraphs>45</Paragraphs>
  <Slides>9</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Bahnschrift</vt:lpstr>
      <vt:lpstr>Balloonist</vt:lpstr>
      <vt:lpstr>Calibri</vt:lpstr>
      <vt:lpstr>Calibri Light</vt:lpstr>
      <vt:lpstr>Kartika</vt:lpstr>
      <vt:lpstr>Office Theme</vt:lpstr>
      <vt:lpstr>HEROES &amp; LEADERS</vt:lpstr>
      <vt:lpstr>PowerPoint Presentation</vt:lpstr>
      <vt:lpstr>PowerPoint Presentation</vt:lpstr>
      <vt:lpstr>An American street artist, designer, illustrator, activist, and founder of OBEY Clothing.</vt:lpstr>
      <vt:lpstr> Use the internet to gather information and images about Shepard Fairey. Save your findings in a PowerPoint presentation. You can work in pairs to create a well-laid-out, informative, and visually engaging presentation. Follow the template and tips to ensure your presentation is thorough and polished. </vt:lpstr>
      <vt:lpstr>Who is Shepard Fairey? Where is he from? What and where did he study? What subjects does his artwork cover? How and where does he create his artworks? What materials, techniques, and processes does he use? Why does he create his artworks? What is the meaning or purpose behind his artwork?</vt:lpstr>
      <vt:lpstr> Research: Compile a comprehensive collection of information and images on Shepard Fairey.  Opinion: Formulate and express an opinion on Fairey’s artwork based on your research.  Understanding: Grasp the intention and meaning behind some of Fairey’s key artworks.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dc:title>
  <dc:creator>Michael Mitchell</dc:creator>
  <cp:lastModifiedBy>Michael Mitchell</cp:lastModifiedBy>
  <cp:revision>6</cp:revision>
  <dcterms:created xsi:type="dcterms:W3CDTF">2021-06-27T15:19:48Z</dcterms:created>
  <dcterms:modified xsi:type="dcterms:W3CDTF">2024-06-12T14:26:18Z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0x01010059A57B17E0BCE043A7436F4D4EC5955A</vt:lpwstr>
  </property>
  <property fmtid="{D5CDD505-2E9C-101B-9397-08002B2CF9AE}" pid="3" name="ComplianceAssetId">
    <vt:lpwstr/>
  </property>
  <property fmtid="{D5CDD505-2E9C-101B-9397-08002B2CF9AE}" pid="4" name="_ExtendedDescription">
    <vt:lpwstr/>
  </property>
</Properties>
</file>