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6" r:id="rId5"/>
    <p:sldId id="257" r:id="rId6"/>
    <p:sldId id="261" r:id="rId7"/>
    <p:sldId id="273" r:id="rId8"/>
    <p:sldId id="286" r:id="rId9"/>
    <p:sldId id="287" r:id="rId10"/>
    <p:sldId id="285" r:id="rId11"/>
    <p:sldId id="288" r:id="rId12"/>
    <p:sldId id="262" r:id="rId13"/>
    <p:sldId id="289" r:id="rId14"/>
    <p:sldId id="298" r:id="rId15"/>
    <p:sldId id="267" r:id="rId16"/>
    <p:sldId id="268" r:id="rId17"/>
    <p:sldId id="282" r:id="rId18"/>
    <p:sldId id="275" r:id="rId19"/>
    <p:sldId id="277" r:id="rId20"/>
    <p:sldId id="290" r:id="rId21"/>
    <p:sldId id="291" r:id="rId22"/>
    <p:sldId id="276" r:id="rId23"/>
    <p:sldId id="269" r:id="rId24"/>
    <p:sldId id="292" r:id="rId25"/>
    <p:sldId id="296" r:id="rId26"/>
    <p:sldId id="297" r:id="rId27"/>
    <p:sldId id="294" r:id="rId28"/>
    <p:sldId id="295" r:id="rId29"/>
    <p:sldId id="284" r:id="rId30"/>
  </p:sldIdLst>
  <p:sldSz cx="9144000" cy="6858000" type="screen4x3"/>
  <p:notesSz cx="6858000" cy="9144000"/>
  <p:embeddedFontLst>
    <p:embeddedFont>
      <p:font typeface="Museo 100" panose="02000000000000000000" charset="0"/>
      <p:regular r:id="rId32"/>
    </p:embeddedFont>
    <p:embeddedFont>
      <p:font typeface="Museo 500" panose="02000000000000000000" charset="0"/>
      <p:regular r:id="rId33"/>
    </p:embeddedFont>
    <p:embeddedFont>
      <p:font typeface="Museo 700" panose="02000000000000000000" charset="0"/>
      <p:bold r:id="rId34"/>
    </p:embeddedFont>
    <p:embeddedFont>
      <p:font typeface="Museo 900" panose="0200000000000000000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19" clrIdx="0">
    <p:extLst>
      <p:ext uri="{19B8F6BF-5375-455C-9EA6-DF929625EA0E}">
        <p15:presenceInfo xmlns:p15="http://schemas.microsoft.com/office/powerpoint/2012/main" userId="b5583333cfd3a565" providerId="Windows Live"/>
      </p:ext>
    </p:extLst>
  </p:cmAuthor>
  <p:cmAuthor id="2" name="Rob Heathcote" initials="RH" lastIdx="2" clrIdx="1">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3D1A"/>
    <a:srgbClr val="E8524E"/>
    <a:srgbClr val="2CB7FF"/>
    <a:srgbClr val="E6E6E6"/>
    <a:srgbClr val="C8DCDD"/>
    <a:srgbClr val="F0F7FD"/>
    <a:srgbClr val="E7403C"/>
    <a:srgbClr val="CA8278"/>
    <a:srgbClr val="CDA543"/>
    <a:srgbClr val="FF4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152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O'Brien" userId="90854967-4ef8-49e3-8be3-c06bf87bede4" providerId="ADAL" clId="{B5931A65-362E-4975-8985-C6BF657CBA02}"/>
    <pc:docChg chg="delSld modSld">
      <pc:chgData name="Ted O'Brien" userId="90854967-4ef8-49e3-8be3-c06bf87bede4" providerId="ADAL" clId="{B5931A65-362E-4975-8985-C6BF657CBA02}" dt="2024-09-10T03:59:09.886" v="6" actId="2696"/>
      <pc:docMkLst>
        <pc:docMk/>
      </pc:docMkLst>
      <pc:sldChg chg="del">
        <pc:chgData name="Ted O'Brien" userId="90854967-4ef8-49e3-8be3-c06bf87bede4" providerId="ADAL" clId="{B5931A65-362E-4975-8985-C6BF657CBA02}" dt="2024-09-10T03:59:09.886" v="6" actId="2696"/>
        <pc:sldMkLst>
          <pc:docMk/>
          <pc:sldMk cId="3537921551" sldId="260"/>
        </pc:sldMkLst>
      </pc:sldChg>
      <pc:sldChg chg="modSp mod">
        <pc:chgData name="Ted O'Brien" userId="90854967-4ef8-49e3-8be3-c06bf87bede4" providerId="ADAL" clId="{B5931A65-362E-4975-8985-C6BF657CBA02}" dt="2024-09-10T03:47:46.290" v="5" actId="20577"/>
        <pc:sldMkLst>
          <pc:docMk/>
          <pc:sldMk cId="2644017489" sldId="297"/>
        </pc:sldMkLst>
        <pc:spChg chg="mod">
          <ac:chgData name="Ted O'Brien" userId="90854967-4ef8-49e3-8be3-c06bf87bede4" providerId="ADAL" clId="{B5931A65-362E-4975-8985-C6BF657CBA02}" dt="2024-09-10T03:47:46.290" v="5" actId="20577"/>
          <ac:spMkLst>
            <pc:docMk/>
            <pc:sldMk cId="2644017489" sldId="297"/>
            <ac:spMk id="3" creationId="{00000000-0000-0000-0000-000000000000}"/>
          </ac:spMkLst>
        </pc:spChg>
      </pc:sldChg>
    </pc:docChg>
  </pc:docChgLst>
  <pc:docChgLst>
    <pc:chgData name="Andy Gray" userId="3900aca3-aa6e-4813-b4e0-c02f9e48a0aa" providerId="ADAL" clId="{1F17B90C-8368-4B7C-B027-405E4560C5FF}"/>
    <pc:docChg chg="modSld">
      <pc:chgData name="Andy Gray" userId="3900aca3-aa6e-4813-b4e0-c02f9e48a0aa" providerId="ADAL" clId="{1F17B90C-8368-4B7C-B027-405E4560C5FF}" dt="2019-05-31T09:52:33.443" v="0"/>
      <pc:docMkLst>
        <pc:docMk/>
      </pc:docMkLst>
      <pc:sldChg chg="addSp">
        <pc:chgData name="Andy Gray" userId="3900aca3-aa6e-4813-b4e0-c02f9e48a0aa" providerId="ADAL" clId="{1F17B90C-8368-4B7C-B027-405E4560C5FF}" dt="2019-05-31T09:52:33.443" v="0"/>
        <pc:sldMkLst>
          <pc:docMk/>
          <pc:sldMk cId="1268254584" sldId="256"/>
        </pc:sldMkLst>
        <pc:picChg chg="add">
          <ac:chgData name="Andy Gray" userId="3900aca3-aa6e-4813-b4e0-c02f9e48a0aa" providerId="ADAL" clId="{1F17B90C-8368-4B7C-B027-405E4560C5FF}" dt="2019-05-31T09:52:33.443" v="0"/>
          <ac:picMkLst>
            <pc:docMk/>
            <pc:sldMk cId="1268254584" sldId="256"/>
            <ac:picMk id="4" creationId="{B1C87BF0-FC34-4A12-B9F8-35522E5CB3F7}"/>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3T14:47:11.338"/>
    </inkml:context>
    <inkml:brush xml:id="br0">
      <inkml:brushProperty name="width" value="0.05" units="cm"/>
      <inkml:brushProperty name="height" value="0.05" units="cm"/>
    </inkml:brush>
  </inkml:definitions>
  <inkml:trace contextRef="#ctx0" brushRef="#br0">40 0 4642,'0'0'48,"0"0"-112,0 0 0,0 0 48,0 0-64,0 0-368,-40 0-513,40 0-1120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1DEEC-4AD2-4E8D-8866-F08B701A8097}" type="datetimeFigureOut">
              <a:rPr lang="en-GB" smtClean="0"/>
              <a:t>09/09/2024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2EFF5-5622-481D-8577-BB7EB7A64C50}" type="slidenum">
              <a:rPr lang="en-GB" smtClean="0"/>
              <a:t>‹#›</a:t>
            </a:fld>
            <a:endParaRPr lang="en-GB"/>
          </a:p>
        </p:txBody>
      </p:sp>
    </p:spTree>
    <p:extLst>
      <p:ext uri="{BB962C8B-B14F-4D97-AF65-F5344CB8AC3E}">
        <p14:creationId xmlns:p14="http://schemas.microsoft.com/office/powerpoint/2010/main" val="8147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8C650C-7DAB-4FF4-A2CE-B5B00C364FE7}" type="slidenum">
              <a:rPr lang="en-GB" smtClean="0"/>
              <a:t>16</a:t>
            </a:fld>
            <a:endParaRPr lang="en-GB"/>
          </a:p>
        </p:txBody>
      </p:sp>
    </p:spTree>
    <p:extLst>
      <p:ext uri="{BB962C8B-B14F-4D97-AF65-F5344CB8AC3E}">
        <p14:creationId xmlns:p14="http://schemas.microsoft.com/office/powerpoint/2010/main" val="3974829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909A5C6-B098-436E-B1D6-3BBD8066EE1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ext Placeholder 4">
            <a:extLst>
              <a:ext uri="{FF2B5EF4-FFF2-40B4-BE49-F238E27FC236}">
                <a16:creationId xmlns:a16="http://schemas.microsoft.com/office/drawing/2014/main" id="{BF501CB0-FDBE-45E7-B77B-FD26BE7176FC}"/>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err="1">
                <a:ln>
                  <a:noFill/>
                </a:ln>
                <a:solidFill>
                  <a:sysClr val="window" lastClr="FFFFFF"/>
                </a:solidFill>
                <a:effectLst/>
                <a:uLnTx/>
                <a:uFillTx/>
                <a:latin typeface="Museo 700" panose="02000000000000000000" pitchFamily="50" charset="0"/>
                <a:ea typeface="+mn-ea"/>
                <a:cs typeface="Arial"/>
              </a:rPr>
              <a:t>Edexcel</a:t>
            </a:r>
            <a:endParaRPr kumimoji="0" lang="en-US" sz="4500" b="1" i="0" u="none" strike="noStrike" kern="0" cap="none" spc="-140" normalizeH="0" baseline="0" noProof="0">
              <a:ln>
                <a:noFill/>
              </a:ln>
              <a:solidFill>
                <a:sysClr val="window" lastClr="FFFFFF"/>
              </a:solidFill>
              <a:effectLst/>
              <a:uLnTx/>
              <a:uFillTx/>
              <a:latin typeface="Museo 700" panose="02000000000000000000" pitchFamily="50" charset="0"/>
              <a:ea typeface="+mn-ea"/>
              <a:cs typeface="Arial"/>
            </a:endParaRP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a:ln>
                  <a:noFill/>
                </a:ln>
                <a:solidFill>
                  <a:srgbClr val="2CB7FF"/>
                </a:solidFill>
                <a:effectLst/>
                <a:uLnTx/>
                <a:uFillTx/>
                <a:latin typeface="Museo 100" panose="02000000000000000000" pitchFamily="50" charset="0"/>
                <a:ea typeface="+mn-ea"/>
                <a:cs typeface="Arial"/>
              </a:rPr>
              <a:t>1DT0</a:t>
            </a:r>
            <a:endParaRPr kumimoji="0" lang="en-US" sz="2500" b="0" i="0" u="none" strike="noStrike" kern="1200" cap="none" spc="0" normalizeH="0" baseline="0" noProof="0">
              <a:ln>
                <a:noFill/>
              </a:ln>
              <a:solidFill>
                <a:srgbClr val="E03D1A"/>
              </a:solidFill>
              <a:effectLst/>
              <a:uLnTx/>
              <a:uFillTx/>
              <a:latin typeface="Museo 100" panose="02000000000000000000" pitchFamily="50" charset="0"/>
              <a:ea typeface="+mn-ea"/>
              <a:cs typeface="Arial"/>
            </a:endParaRPr>
          </a:p>
        </p:txBody>
      </p:sp>
      <p:cxnSp>
        <p:nvCxnSpPr>
          <p:cNvPr id="10" name="Straight Connector 9">
            <a:extLst>
              <a:ext uri="{FF2B5EF4-FFF2-40B4-BE49-F238E27FC236}">
                <a16:creationId xmlns:a16="http://schemas.microsoft.com/office/drawing/2014/main" id="{F041892D-E75E-4495-BFEB-844A89A62DFF}"/>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a:extLst>
              <a:ext uri="{FF2B5EF4-FFF2-40B4-BE49-F238E27FC236}">
                <a16:creationId xmlns:a16="http://schemas.microsoft.com/office/drawing/2014/main" id="{EF2AEDB6-B554-461D-A1A1-A5824FC281D0}"/>
              </a:ext>
            </a:extLst>
          </p:cNvPr>
          <p:cNvSpPr>
            <a:spLocks noGrp="1"/>
          </p:cNvSpPr>
          <p:nvPr>
            <p:ph type="body" sz="quarter" idx="11" hasCustomPrompt="1"/>
          </p:nvPr>
        </p:nvSpPr>
        <p:spPr>
          <a:xfrm>
            <a:off x="4800600" y="1866631"/>
            <a:ext cx="2768600" cy="2460569"/>
          </a:xfrm>
          <a:prstGeom prst="rect">
            <a:avLst/>
          </a:prstGeom>
        </p:spPr>
        <p:txBody>
          <a:bodyPr/>
          <a:lstStyle>
            <a:lvl1pPr marL="0" indent="0">
              <a:spcBef>
                <a:spcPts val="800"/>
              </a:spcBef>
              <a:buNone/>
              <a:defRPr sz="2800">
                <a:solidFill>
                  <a:schemeClr val="bg1"/>
                </a:solidFill>
              </a:defRPr>
            </a:lvl1pPr>
          </a:lstStyle>
          <a:p>
            <a:r>
              <a:rPr lang="en-US">
                <a:latin typeface="Museo 900" panose="02000000000000000000" pitchFamily="2" charset="0"/>
              </a:rPr>
              <a:t>People, culture and</a:t>
            </a:r>
            <a:br>
              <a:rPr lang="en-US">
                <a:latin typeface="Museo 900" panose="02000000000000000000" pitchFamily="2" charset="0"/>
              </a:rPr>
            </a:br>
            <a:r>
              <a:rPr lang="en-US">
                <a:latin typeface="Museo 900" panose="02000000000000000000" pitchFamily="2" charset="0"/>
              </a:rPr>
              <a:t>Society</a:t>
            </a:r>
          </a:p>
          <a:p>
            <a:r>
              <a:rPr lang="en-US" sz="2000">
                <a:latin typeface="Museo 100" panose="02000000000000000000" pitchFamily="2" charset="0"/>
              </a:rPr>
              <a:t>Unit 1</a:t>
            </a:r>
            <a:br>
              <a:rPr lang="en-US" sz="2000">
                <a:latin typeface="Museo 100" panose="02000000000000000000" pitchFamily="2" charset="0"/>
              </a:rPr>
            </a:br>
            <a:r>
              <a:rPr lang="en-US" sz="2000">
                <a:latin typeface="Museo 100" panose="02000000000000000000" pitchFamily="2" charset="0"/>
              </a:rPr>
              <a:t>New and emerging technologies</a:t>
            </a:r>
          </a:p>
        </p:txBody>
      </p:sp>
      <p:sp>
        <p:nvSpPr>
          <p:cNvPr id="12" name="Text Placeholder 23">
            <a:extLst>
              <a:ext uri="{FF2B5EF4-FFF2-40B4-BE49-F238E27FC236}">
                <a16:creationId xmlns:a16="http://schemas.microsoft.com/office/drawing/2014/main" id="{30EF1643-0A56-4B57-B730-E780065FB288}"/>
              </a:ext>
            </a:extLst>
          </p:cNvPr>
          <p:cNvSpPr>
            <a:spLocks noGrp="1"/>
          </p:cNvSpPr>
          <p:nvPr>
            <p:ph type="body" sz="quarter" idx="12" hasCustomPrompt="1"/>
          </p:nvPr>
        </p:nvSpPr>
        <p:spPr>
          <a:xfrm>
            <a:off x="1131442" y="4114136"/>
            <a:ext cx="972000" cy="972000"/>
          </a:xfrm>
          <a:prstGeom prst="rect">
            <a:avLst/>
          </a:prstGeom>
          <a:ln w="114300" cmpd="sng">
            <a:solidFill>
              <a:srgbClr val="E7403C"/>
            </a:solidFill>
            <a:miter lim="800000"/>
          </a:ln>
        </p:spPr>
        <p:txBody>
          <a:bodyPr vert="horz" lIns="0" tIns="0" rIns="0" bIns="0" anchor="ctr" anchorCtr="0"/>
          <a:lstStyle>
            <a:lvl1pPr marL="0" indent="0" algn="ctr">
              <a:buNone/>
              <a:defRPr sz="4500" b="1">
                <a:solidFill>
                  <a:srgbClr val="E7403C"/>
                </a:solidFill>
                <a:latin typeface="Arial"/>
                <a:cs typeface="Arial"/>
              </a:defRPr>
            </a:lvl1pPr>
          </a:lstStyle>
          <a:p>
            <a:pPr lvl="0"/>
            <a:r>
              <a:rPr lang="en-US"/>
              <a:t>3</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CB7F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lang="en-US" sz="2500" b="0" kern="1200" cap="none" spc="0" dirty="0">
                <a:ln w="0"/>
                <a:solidFill>
                  <a:schemeClr val="bg1"/>
                </a:solidFill>
                <a:effectLst/>
                <a:latin typeface="Arial"/>
                <a:ea typeface="+mn-ea"/>
                <a:cs typeface="Arial"/>
              </a:defRPr>
            </a:lvl1pPr>
            <a:lvl2pPr marL="0" indent="0">
              <a:lnSpc>
                <a:spcPts val="2000"/>
              </a:lnSpc>
              <a:buNone/>
              <a:defRPr sz="2000">
                <a:solidFill>
                  <a:srgbClr val="9D9FA2"/>
                </a:solidFill>
                <a:latin typeface="Arial"/>
                <a:cs typeface="Arial"/>
              </a:defRPr>
            </a:lvl2pPr>
          </a:lstStyle>
          <a:p>
            <a:pPr marL="271463" lvl="0" indent="-271463" algn="l" defTabSz="914400" rtl="0" eaLnBrk="1" latinLnBrk="0" hangingPunct="1">
              <a:lnSpc>
                <a:spcPct val="100000"/>
              </a:lnSpc>
              <a:spcBef>
                <a:spcPts val="0"/>
              </a:spcBef>
              <a:spcAft>
                <a:spcPts val="1400"/>
              </a:spcAft>
              <a:buFont typeface="Arial"/>
              <a:buChar char="•"/>
            </a:pPr>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73751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E7403C"/>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52932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userDrawn="1"/>
            </p14:nvContentPartPr>
            <p14:xfrm>
              <a:off x="2743171" y="4121897"/>
              <a:ext cx="14760" cy="360"/>
            </p14:xfrm>
          </p:contentPart>
        </mc:Choice>
        <mc:Fallback xmlns="">
          <p:pic>
            <p:nvPicPr>
              <p:cNvPr id="3" name="Ink 2"/>
              <p:cNvPicPr/>
              <p:nvPr/>
            </p:nvPicPr>
            <p:blipFill>
              <a:blip r:embed="rId3"/>
              <a:stretch>
                <a:fillRect/>
              </a:stretch>
            </p:blipFill>
            <p:spPr>
              <a:xfrm>
                <a:off x="2734171" y="4112897"/>
                <a:ext cx="32400" cy="18000"/>
              </a:xfrm>
              <a:prstGeom prst="rect">
                <a:avLst/>
              </a:prstGeom>
            </p:spPr>
          </p:pic>
        </mc:Fallback>
      </mc:AlternateContent>
    </p:spTree>
    <p:extLst>
      <p:ext uri="{BB962C8B-B14F-4D97-AF65-F5344CB8AC3E}">
        <p14:creationId xmlns:p14="http://schemas.microsoft.com/office/powerpoint/2010/main" val="128169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A61E74-6586-4FCB-B182-F311008B09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People, culture and</a:t>
            </a:r>
            <a:r>
              <a:rPr lang="en-US" sz="1200" b="1" baseline="0">
                <a:solidFill>
                  <a:srgbClr val="FFFFFF"/>
                </a:solidFill>
                <a:effectLst>
                  <a:glow rad="228600">
                    <a:schemeClr val="tx1">
                      <a:alpha val="40000"/>
                    </a:schemeClr>
                  </a:glow>
                </a:effectLst>
                <a:latin typeface="Arial"/>
                <a:cs typeface="Arial"/>
              </a:rPr>
              <a:t> society</a:t>
            </a:r>
            <a:endParaRPr lang="en-US" sz="1200" b="1">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effectLst>
                  <a:glow rad="228600">
                    <a:schemeClr val="tx1">
                      <a:alpha val="40000"/>
                    </a:schemeClr>
                  </a:glow>
                </a:effectLst>
                <a:latin typeface="Arial"/>
                <a:cs typeface="Arial"/>
              </a:rPr>
              <a:t>Unit 1 New and emerging technologies</a:t>
            </a:r>
          </a:p>
        </p:txBody>
      </p:sp>
      <p:pic>
        <p:nvPicPr>
          <p:cNvPr id="10" name="Picture 9">
            <a:extLst>
              <a:ext uri="{FF2B5EF4-FFF2-40B4-BE49-F238E27FC236}">
                <a16:creationId xmlns:a16="http://schemas.microsoft.com/office/drawing/2014/main" id="{DFA9E73A-AE48-42A5-AFD2-63D727F7CC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03C1D2-EF03-46E7-8577-DB6C5E9FDE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sp>
        <p:nvSpPr>
          <p:cNvPr id="12" name="TextBox 11">
            <a:extLst>
              <a:ext uri="{FF2B5EF4-FFF2-40B4-BE49-F238E27FC236}">
                <a16:creationId xmlns:a16="http://schemas.microsoft.com/office/drawing/2014/main" id="{61A3EC61-A5E6-4E9D-A359-A580F594672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People, culture and</a:t>
            </a:r>
            <a:r>
              <a:rPr lang="en-US" sz="1200" b="1" baseline="0">
                <a:solidFill>
                  <a:srgbClr val="FFFFFF"/>
                </a:solidFill>
                <a:effectLst>
                  <a:glow rad="228600">
                    <a:schemeClr val="tx1">
                      <a:alpha val="40000"/>
                    </a:schemeClr>
                  </a:glow>
                </a:effectLst>
                <a:latin typeface="Arial"/>
                <a:cs typeface="Arial"/>
              </a:rPr>
              <a:t> society</a:t>
            </a:r>
            <a:endParaRPr lang="en-US" sz="1200" b="1">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effectLst>
                  <a:glow rad="228600">
                    <a:schemeClr val="tx1">
                      <a:alpha val="40000"/>
                    </a:schemeClr>
                  </a:glow>
                </a:effectLst>
                <a:latin typeface="Arial"/>
                <a:cs typeface="Arial"/>
              </a:rPr>
              <a:t>Unit 1 New and emerging technologies</a:t>
            </a:r>
          </a:p>
        </p:txBody>
      </p:sp>
      <p:pic>
        <p:nvPicPr>
          <p:cNvPr id="10" name="Picture 9">
            <a:extLst>
              <a:ext uri="{FF2B5EF4-FFF2-40B4-BE49-F238E27FC236}">
                <a16:creationId xmlns:a16="http://schemas.microsoft.com/office/drawing/2014/main" id="{F4C91EFA-977E-4F58-9BE5-0B2C1CE776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EFBA74-9232-4344-AC2D-AB975DFCAB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sp>
        <p:nvSpPr>
          <p:cNvPr id="11" name="TextBox 10">
            <a:extLst>
              <a:ext uri="{FF2B5EF4-FFF2-40B4-BE49-F238E27FC236}">
                <a16:creationId xmlns:a16="http://schemas.microsoft.com/office/drawing/2014/main" id="{3CD52C8F-5D43-4E53-A2A0-31586D12716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People, culture and</a:t>
            </a:r>
            <a:r>
              <a:rPr lang="en-US" sz="1200" b="1" baseline="0">
                <a:solidFill>
                  <a:srgbClr val="FFFFFF"/>
                </a:solidFill>
                <a:effectLst>
                  <a:glow rad="228600">
                    <a:schemeClr val="tx1">
                      <a:alpha val="40000"/>
                    </a:schemeClr>
                  </a:glow>
                </a:effectLst>
                <a:latin typeface="Arial"/>
                <a:cs typeface="Arial"/>
              </a:rPr>
              <a:t> society</a:t>
            </a:r>
            <a:endParaRPr lang="en-US" sz="1200" b="1">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effectLst>
                  <a:glow rad="228600">
                    <a:schemeClr val="tx1">
                      <a:alpha val="40000"/>
                    </a:schemeClr>
                  </a:glow>
                </a:effectLst>
                <a:latin typeface="Arial"/>
                <a:cs typeface="Arial"/>
              </a:rPr>
              <a:t>Unit 1 New and emerging technologies</a:t>
            </a: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DF01FC-A919-471D-A467-C0A60DF0EC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a:t>Second level</a:t>
            </a:r>
          </a:p>
          <a:p>
            <a:pPr marL="723900" lvl="2" indent="-279400" algn="l" defTabSz="914400" rtl="0" eaLnBrk="1" latinLnBrk="0" hangingPunct="1">
              <a:lnSpc>
                <a:spcPct val="100000"/>
              </a:lnSpc>
              <a:spcBef>
                <a:spcPts val="500"/>
              </a:spcBef>
              <a:buFont typeface="Arial"/>
              <a:buChar char="•"/>
            </a:pPr>
            <a:r>
              <a:rPr lang="en-US"/>
              <a:t>Third level</a:t>
            </a:r>
          </a:p>
        </p:txBody>
      </p:sp>
      <p:sp>
        <p:nvSpPr>
          <p:cNvPr id="12" name="TextBox 11">
            <a:extLst>
              <a:ext uri="{FF2B5EF4-FFF2-40B4-BE49-F238E27FC236}">
                <a16:creationId xmlns:a16="http://schemas.microsoft.com/office/drawing/2014/main" id="{91E2BE2C-3D3A-4FCA-A8B3-A4709B6311A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People, culture and</a:t>
            </a:r>
            <a:r>
              <a:rPr lang="en-US" sz="1200" b="1" baseline="0">
                <a:solidFill>
                  <a:srgbClr val="FFFFFF"/>
                </a:solidFill>
                <a:effectLst>
                  <a:glow rad="228600">
                    <a:schemeClr val="tx1">
                      <a:alpha val="40000"/>
                    </a:schemeClr>
                  </a:glow>
                </a:effectLst>
                <a:latin typeface="Arial"/>
                <a:cs typeface="Arial"/>
              </a:rPr>
              <a:t> society</a:t>
            </a:r>
            <a:endParaRPr lang="en-US" sz="1200" b="1">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effectLst>
                  <a:glow rad="228600">
                    <a:schemeClr val="tx1">
                      <a:alpha val="40000"/>
                    </a:schemeClr>
                  </a:glow>
                </a:effectLst>
                <a:latin typeface="Arial"/>
                <a:cs typeface="Arial"/>
              </a:rPr>
              <a:t>Unit 1 New and emerging technologies</a:t>
            </a: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C6D115-D2EC-4BB5-8141-BAF4EBF916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sp>
        <p:nvSpPr>
          <p:cNvPr id="10" name="TextBox 9">
            <a:extLst>
              <a:ext uri="{FF2B5EF4-FFF2-40B4-BE49-F238E27FC236}">
                <a16:creationId xmlns:a16="http://schemas.microsoft.com/office/drawing/2014/main" id="{661F8EFD-4CD4-4EF7-8814-393D1D6E3C1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a:solidFill>
                  <a:srgbClr val="FFFFFF"/>
                </a:solidFill>
                <a:effectLst>
                  <a:glow rad="228600">
                    <a:schemeClr val="tx1">
                      <a:alpha val="40000"/>
                    </a:schemeClr>
                  </a:glow>
                </a:effectLst>
                <a:latin typeface="Arial"/>
                <a:cs typeface="Arial"/>
              </a:rPr>
              <a:t>People, culture and</a:t>
            </a:r>
            <a:r>
              <a:rPr lang="en-US" sz="1200" b="1" baseline="0">
                <a:solidFill>
                  <a:srgbClr val="FFFFFF"/>
                </a:solidFill>
                <a:effectLst>
                  <a:glow rad="228600">
                    <a:schemeClr val="tx1">
                      <a:alpha val="40000"/>
                    </a:schemeClr>
                  </a:glow>
                </a:effectLst>
                <a:latin typeface="Arial"/>
                <a:cs typeface="Arial"/>
              </a:rPr>
              <a:t> society</a:t>
            </a:r>
            <a:endParaRPr lang="en-US" sz="1200" b="1">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effectLst>
                  <a:glow rad="228600">
                    <a:schemeClr val="tx1">
                      <a:alpha val="40000"/>
                    </a:schemeClr>
                  </a:glow>
                </a:effectLst>
                <a:latin typeface="Arial"/>
                <a:cs typeface="Arial"/>
              </a:rPr>
              <a:t>Unit 1 New and emerging technologies</a:t>
            </a:r>
          </a:p>
        </p:txBody>
      </p:sp>
      <p:pic>
        <p:nvPicPr>
          <p:cNvPr id="7" name="Picture 6">
            <a:extLst>
              <a:ext uri="{FF2B5EF4-FFF2-40B4-BE49-F238E27FC236}">
                <a16:creationId xmlns:a16="http://schemas.microsoft.com/office/drawing/2014/main" id="{D58174F1-642A-4502-9BE5-75512A280D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9"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8BFC2AE-6B65-4742-8059-82E0AADEAC9F}"/>
              </a:ext>
            </a:extLst>
          </p:cNvPr>
          <p:cNvSpPr txBox="1">
            <a:spLocks/>
          </p:cNvSpPr>
          <p:nvPr/>
        </p:nvSpPr>
        <p:spPr>
          <a:xfrm>
            <a:off x="4800600" y="1841231"/>
            <a:ext cx="2768600" cy="2201863"/>
          </a:xfrm>
          <a:prstGeom prst="rect">
            <a:avLst/>
          </a:prstGeom>
        </p:spPr>
        <p:txBody>
          <a:bodyPr lIns="0"/>
          <a:lstStyle>
            <a:lvl1pPr marL="0" indent="0" algn="l" defTabSz="914400" rtl="0" eaLnBrk="1" latinLnBrk="0" hangingPunct="1">
              <a:lnSpc>
                <a:spcPct val="90000"/>
              </a:lnSpc>
              <a:spcBef>
                <a:spcPts val="14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pPr>
            <a:r>
              <a:rPr lang="en-US">
                <a:latin typeface="Museo 900" panose="02000000000000000000" pitchFamily="2" charset="0"/>
              </a:rPr>
              <a:t>People, culture and society</a:t>
            </a:r>
          </a:p>
          <a:p>
            <a:pPr>
              <a:lnSpc>
                <a:spcPts val="2000"/>
              </a:lnSpc>
              <a:spcBef>
                <a:spcPts val="2600"/>
              </a:spcBef>
            </a:pPr>
            <a:r>
              <a:rPr lang="en-US" sz="2000">
                <a:latin typeface="Museo 100" panose="02000000000000000000" pitchFamily="2" charset="0"/>
              </a:rPr>
              <a:t>Unit 1</a:t>
            </a:r>
            <a:br>
              <a:rPr lang="en-US" sz="2000">
                <a:latin typeface="Museo 100" panose="02000000000000000000" pitchFamily="2" charset="0"/>
              </a:rPr>
            </a:br>
            <a:r>
              <a:rPr lang="en-US" sz="2000">
                <a:latin typeface="Museo 100" panose="02000000000000000000" pitchFamily="2" charset="0"/>
              </a:rPr>
              <a:t>New and emerging technologies</a:t>
            </a:r>
          </a:p>
        </p:txBody>
      </p:sp>
      <p:sp>
        <p:nvSpPr>
          <p:cNvPr id="8" name="Text Placeholder 23">
            <a:extLst>
              <a:ext uri="{FF2B5EF4-FFF2-40B4-BE49-F238E27FC236}">
                <a16:creationId xmlns:a16="http://schemas.microsoft.com/office/drawing/2014/main" id="{77F1857E-3270-45E6-AFF7-0F08BEA0BDBA}"/>
              </a:ext>
            </a:extLst>
          </p:cNvPr>
          <p:cNvSpPr>
            <a:spLocks noGrp="1"/>
          </p:cNvSpPr>
          <p:nvPr>
            <p:ph type="body" sz="quarter" idx="4294967295" hasCustomPrompt="1"/>
          </p:nvPr>
        </p:nvSpPr>
        <p:spPr>
          <a:xfrm>
            <a:off x="1138251" y="4117939"/>
            <a:ext cx="972000" cy="972000"/>
          </a:xfrm>
          <a:prstGeom prst="rect">
            <a:avLst/>
          </a:prstGeom>
          <a:ln w="114300" cmpd="sng">
            <a:solidFill>
              <a:srgbClr val="E03D1A"/>
            </a:solidFill>
            <a:miter lim="800000"/>
          </a:ln>
        </p:spPr>
        <p:txBody>
          <a:bodyPr vert="horz" lIns="0" tIns="0" rIns="0" bIns="0" anchor="ctr" anchorCtr="0"/>
          <a:lstStyle>
            <a:lvl1pPr marL="0" indent="0" algn="ctr">
              <a:buNone/>
              <a:defRPr sz="4500" b="1">
                <a:solidFill>
                  <a:srgbClr val="FD446D"/>
                </a:solidFill>
                <a:latin typeface="Arial"/>
                <a:cs typeface="Arial"/>
              </a:defRPr>
            </a:lvl1pPr>
          </a:lstStyle>
          <a:p>
            <a:pPr lvl="0"/>
            <a:r>
              <a:rPr lang="en-US">
                <a:solidFill>
                  <a:srgbClr val="E03D1A"/>
                </a:solidFill>
              </a:rPr>
              <a:t>3</a:t>
            </a:r>
          </a:p>
        </p:txBody>
      </p:sp>
      <p:pic>
        <p:nvPicPr>
          <p:cNvPr id="4" name="Picture 3">
            <a:extLst>
              <a:ext uri="{FF2B5EF4-FFF2-40B4-BE49-F238E27FC236}">
                <a16:creationId xmlns:a16="http://schemas.microsoft.com/office/drawing/2014/main" id="{B1C87BF0-FC34-4A12-B9F8-35522E5CB3F7}"/>
              </a:ext>
            </a:extLst>
          </p:cNvPr>
          <p:cNvPicPr/>
          <p:nvPr/>
        </p:nvPicPr>
        <p:blipFill rotWithShape="1">
          <a:blip r:embed="rId2" cstate="print">
            <a:extLst>
              <a:ext uri="{28A0092B-C50C-407E-A947-70E740481C1C}">
                <a14:useLocalDpi xmlns:a14="http://schemas.microsoft.com/office/drawing/2010/main" val="0"/>
              </a:ext>
            </a:extLst>
          </a:blip>
          <a:srcRect l="3656" t="41709" r="55795" b="36792"/>
          <a:stretch/>
        </p:blipFill>
        <p:spPr bwMode="auto">
          <a:xfrm>
            <a:off x="7295446" y="420565"/>
            <a:ext cx="1848554" cy="7576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DCD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237C95-03F3-4AC3-9DA7-73413F63BC40}"/>
              </a:ext>
            </a:extLst>
          </p:cNvPr>
          <p:cNvPicPr>
            <a:picLocks noChangeAspect="1"/>
          </p:cNvPicPr>
          <p:nvPr/>
        </p:nvPicPr>
        <p:blipFill rotWithShape="1">
          <a:blip r:embed="rId2">
            <a:extLst>
              <a:ext uri="{28A0092B-C50C-407E-A947-70E740481C1C}">
                <a14:useLocalDpi xmlns:a14="http://schemas.microsoft.com/office/drawing/2010/main" val="0"/>
              </a:ext>
            </a:extLst>
          </a:blip>
          <a:srcRect l="13797" t="1664" r="11340"/>
          <a:stretch/>
        </p:blipFill>
        <p:spPr>
          <a:xfrm flipH="1">
            <a:off x="4172325" y="2077616"/>
            <a:ext cx="4971672" cy="4780383"/>
          </a:xfrm>
          <a:prstGeom prst="rect">
            <a:avLst/>
          </a:prstGeom>
        </p:spPr>
      </p:pic>
      <p:sp>
        <p:nvSpPr>
          <p:cNvPr id="2" name="Text Placeholder 1">
            <a:extLst>
              <a:ext uri="{FF2B5EF4-FFF2-40B4-BE49-F238E27FC236}">
                <a16:creationId xmlns:a16="http://schemas.microsoft.com/office/drawing/2014/main" id="{649DF32F-09F3-4A3F-8165-BB1108E1B80C}"/>
              </a:ext>
            </a:extLst>
          </p:cNvPr>
          <p:cNvSpPr>
            <a:spLocks noGrp="1"/>
          </p:cNvSpPr>
          <p:nvPr>
            <p:ph type="body" sz="quarter" idx="13"/>
          </p:nvPr>
        </p:nvSpPr>
        <p:spPr/>
        <p:txBody>
          <a:bodyPr/>
          <a:lstStyle/>
          <a:p>
            <a:r>
              <a:rPr lang="en-GB"/>
              <a:t>Children</a:t>
            </a:r>
          </a:p>
        </p:txBody>
      </p:sp>
      <p:sp>
        <p:nvSpPr>
          <p:cNvPr id="3" name="Text Placeholder 2">
            <a:extLst>
              <a:ext uri="{FF2B5EF4-FFF2-40B4-BE49-F238E27FC236}">
                <a16:creationId xmlns:a16="http://schemas.microsoft.com/office/drawing/2014/main" id="{977D0BD2-B148-4F45-9767-E154E01C0B2D}"/>
              </a:ext>
            </a:extLst>
          </p:cNvPr>
          <p:cNvSpPr>
            <a:spLocks noGrp="1"/>
          </p:cNvSpPr>
          <p:nvPr>
            <p:ph type="body" sz="quarter" idx="14"/>
          </p:nvPr>
        </p:nvSpPr>
        <p:spPr>
          <a:xfrm>
            <a:off x="724280" y="1704179"/>
            <a:ext cx="4971670" cy="3453607"/>
          </a:xfrm>
        </p:spPr>
        <p:txBody>
          <a:bodyPr/>
          <a:lstStyle/>
          <a:p>
            <a:r>
              <a:rPr lang="en-GB"/>
              <a:t>British and European regulations require a higher level of safety standards in children's toys, clothing and bedding</a:t>
            </a:r>
          </a:p>
          <a:p>
            <a:pPr lvl="1"/>
            <a:r>
              <a:rPr lang="en-GB">
                <a:solidFill>
                  <a:srgbClr val="E8524E"/>
                </a:solidFill>
              </a:rPr>
              <a:t>What safety considerations </a:t>
            </a:r>
            <a:br>
              <a:rPr lang="en-GB">
                <a:solidFill>
                  <a:srgbClr val="E8524E"/>
                </a:solidFill>
              </a:rPr>
            </a:br>
            <a:r>
              <a:rPr lang="en-GB">
                <a:solidFill>
                  <a:srgbClr val="E8524E"/>
                </a:solidFill>
              </a:rPr>
              <a:t>might a child’s soft toy require?</a:t>
            </a:r>
          </a:p>
          <a:p>
            <a:pPr lvl="1"/>
            <a:r>
              <a:rPr lang="en-GB">
                <a:solidFill>
                  <a:srgbClr val="E8524E"/>
                </a:solidFill>
              </a:rPr>
              <a:t>What do the following labels </a:t>
            </a:r>
            <a:br>
              <a:rPr lang="en-GB">
                <a:solidFill>
                  <a:srgbClr val="E8524E"/>
                </a:solidFill>
              </a:rPr>
            </a:br>
            <a:r>
              <a:rPr lang="en-GB">
                <a:solidFill>
                  <a:srgbClr val="E8524E"/>
                </a:solidFill>
              </a:rPr>
              <a:t>and warning marks mean?</a:t>
            </a:r>
          </a:p>
        </p:txBody>
      </p:sp>
      <p:pic>
        <p:nvPicPr>
          <p:cNvPr id="11" name="Picture 10">
            <a:extLst>
              <a:ext uri="{FF2B5EF4-FFF2-40B4-BE49-F238E27FC236}">
                <a16:creationId xmlns:a16="http://schemas.microsoft.com/office/drawing/2014/main" id="{4472C1DD-2017-44CE-A756-C7F267EF0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grpSp>
        <p:nvGrpSpPr>
          <p:cNvPr id="21" name="Group 20">
            <a:extLst>
              <a:ext uri="{FF2B5EF4-FFF2-40B4-BE49-F238E27FC236}">
                <a16:creationId xmlns:a16="http://schemas.microsoft.com/office/drawing/2014/main" id="{86C3A9EF-A556-4BDD-9CCB-B4E0D6F64D17}"/>
              </a:ext>
            </a:extLst>
          </p:cNvPr>
          <p:cNvGrpSpPr/>
          <p:nvPr/>
        </p:nvGrpSpPr>
        <p:grpSpPr>
          <a:xfrm>
            <a:off x="1217338" y="5423061"/>
            <a:ext cx="3415177" cy="887571"/>
            <a:chOff x="1445680" y="5398929"/>
            <a:chExt cx="3415177" cy="887571"/>
          </a:xfrm>
        </p:grpSpPr>
        <p:sp>
          <p:nvSpPr>
            <p:cNvPr id="20" name="Oval 19">
              <a:extLst>
                <a:ext uri="{FF2B5EF4-FFF2-40B4-BE49-F238E27FC236}">
                  <a16:creationId xmlns:a16="http://schemas.microsoft.com/office/drawing/2014/main" id="{2C7CA2B6-E99F-4FAF-A8C6-1BB30787930C}"/>
                </a:ext>
              </a:extLst>
            </p:cNvPr>
            <p:cNvSpPr/>
            <p:nvPr/>
          </p:nvSpPr>
          <p:spPr>
            <a:xfrm>
              <a:off x="4096464" y="5429614"/>
              <a:ext cx="759436" cy="75191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A1D5F7AD-8E5D-41E2-AE8B-935FBA8C09E2}"/>
                </a:ext>
              </a:extLst>
            </p:cNvPr>
            <p:cNvGrpSpPr/>
            <p:nvPr/>
          </p:nvGrpSpPr>
          <p:grpSpPr>
            <a:xfrm>
              <a:off x="1445680" y="5398929"/>
              <a:ext cx="3415177" cy="887571"/>
              <a:chOff x="1445680" y="5398929"/>
              <a:chExt cx="2712703" cy="705005"/>
            </a:xfrm>
          </p:grpSpPr>
          <p:pic>
            <p:nvPicPr>
              <p:cNvPr id="8" name="Picture 7" descr="A close up of a logo&#10;&#10;Description generated with very high confidence">
                <a:extLst>
                  <a:ext uri="{FF2B5EF4-FFF2-40B4-BE49-F238E27FC236}">
                    <a16:creationId xmlns:a16="http://schemas.microsoft.com/office/drawing/2014/main" id="{45D84B62-D7C2-4306-B28F-36E32DC2EB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5680" y="5410200"/>
                <a:ext cx="876300" cy="625824"/>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F6691840-6FEB-4E44-9A11-5979045CB9F4}"/>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6691" b="90800" l="5508" r="94831">
                            <a14:foregroundMark x1="45763" y1="15173" x2="44153" y2="34050"/>
                            <a14:foregroundMark x1="44153" y1="34050" x2="36441" y2="51852"/>
                            <a14:foregroundMark x1="36441" y1="51852" x2="22712" y2="66189"/>
                            <a14:foregroundMark x1="22712" y1="66189" x2="14153" y2="83871"/>
                            <a14:foregroundMark x1="14153" y1="83871" x2="31186" y2="85783"/>
                            <a14:foregroundMark x1="31186" y1="85783" x2="54322" y2="84349"/>
                            <a14:foregroundMark x1="54322" y1="84349" x2="85254" y2="87336"/>
                            <a14:foregroundMark x1="85254" y1="87336" x2="78644" y2="66667"/>
                            <a14:foregroundMark x1="78644" y1="66667" x2="51441" y2="15890"/>
                            <a14:foregroundMark x1="51441" y1="15890" x2="51441" y2="11231"/>
                            <a14:foregroundMark x1="37627" y1="46476" x2="43644" y2="45998"/>
                            <a14:foregroundMark x1="57797" y1="43489" x2="55085" y2="61888"/>
                            <a14:foregroundMark x1="55085" y1="61888" x2="40763" y2="54958"/>
                            <a14:foregroundMark x1="40763" y1="54958" x2="51441" y2="66906"/>
                            <a14:foregroundMark x1="51441" y1="66906" x2="54237" y2="48029"/>
                            <a14:foregroundMark x1="54237" y1="48029" x2="55085" y2="68578"/>
                            <a14:foregroundMark x1="55085" y1="68578" x2="56017" y2="70370"/>
                            <a14:foregroundMark x1="49661" y1="54480" x2="50000" y2="78375"/>
                            <a14:foregroundMark x1="41864" y1="52449" x2="58814" y2="56989"/>
                            <a14:foregroundMark x1="43305" y1="64397" x2="46441" y2="67981"/>
                            <a14:foregroundMark x1="58136" y1="42533" x2="62034" y2="47551"/>
                            <a14:foregroundMark x1="56017" y1="17204" x2="81610" y2="74313"/>
                            <a14:foregroundMark x1="81610" y1="74313" x2="94831" y2="88889"/>
                            <a14:foregroundMark x1="90932" y1="82318" x2="90932" y2="82318"/>
                            <a14:foregroundMark x1="49661" y1="6213" x2="93644" y2="88889"/>
                            <a14:foregroundMark x1="93644" y1="88889" x2="5593" y2="94265"/>
                            <a14:foregroundMark x1="5593" y1="94265" x2="14237" y2="79928"/>
                            <a14:foregroundMark x1="14237" y1="79928" x2="19915" y2="61649"/>
                            <a14:foregroundMark x1="19915" y1="61649" x2="50339" y2="6691"/>
                            <a14:foregroundMark x1="17119" y1="66906" x2="5508" y2="90800"/>
                            <a14:foregroundMark x1="41864" y1="67981" x2="48220" y2="71446"/>
                            <a14:backgroundMark x1="22458" y1="14695" x2="10085" y2="41099"/>
                            <a14:backgroundMark x1="10085" y1="41099" x2="10085" y2="41099"/>
                          </a14:backgroundRemoval>
                        </a14:imgEffect>
                      </a14:imgLayer>
                    </a14:imgProps>
                  </a:ext>
                  <a:ext uri="{28A0092B-C50C-407E-A947-70E740481C1C}">
                    <a14:useLocalDpi xmlns:a14="http://schemas.microsoft.com/office/drawing/2010/main"/>
                  </a:ext>
                </a:extLst>
              </a:blip>
              <a:stretch>
                <a:fillRect/>
              </a:stretch>
            </p:blipFill>
            <p:spPr>
              <a:xfrm>
                <a:off x="2488195" y="5398929"/>
                <a:ext cx="993914" cy="705005"/>
              </a:xfrm>
              <a:prstGeom prst="rect">
                <a:avLst/>
              </a:prstGeom>
            </p:spPr>
          </p:pic>
          <p:pic>
            <p:nvPicPr>
              <p:cNvPr id="18" name="Picture 17" descr="A sign on a pole&#10;&#10;Description generated with very high confidence">
                <a:extLst>
                  <a:ext uri="{FF2B5EF4-FFF2-40B4-BE49-F238E27FC236}">
                    <a16:creationId xmlns:a16="http://schemas.microsoft.com/office/drawing/2014/main" id="{9983E5E7-AAF1-40FC-BCE4-EACE783E6780}"/>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32559" y="5410200"/>
                <a:ext cx="625824" cy="625824"/>
              </a:xfrm>
              <a:prstGeom prst="rect">
                <a:avLst/>
              </a:prstGeom>
            </p:spPr>
          </p:pic>
        </p:grpSp>
      </p:grpSp>
    </p:spTree>
    <p:extLst>
      <p:ext uri="{BB962C8B-B14F-4D97-AF65-F5344CB8AC3E}">
        <p14:creationId xmlns:p14="http://schemas.microsoft.com/office/powerpoint/2010/main" val="168310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402FFE-DB95-40B1-8C16-CA5236E95B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1753"/>
            <a:ext cx="9144000" cy="6206247"/>
          </a:xfrm>
          <a:prstGeom prst="rect">
            <a:avLst/>
          </a:prstGeom>
        </p:spPr>
      </p:pic>
      <p:sp>
        <p:nvSpPr>
          <p:cNvPr id="2" name="Text Placeholder 1">
            <a:extLst>
              <a:ext uri="{FF2B5EF4-FFF2-40B4-BE49-F238E27FC236}">
                <a16:creationId xmlns:a16="http://schemas.microsoft.com/office/drawing/2014/main" id="{34B0A014-415D-4340-A186-30E13C1F0AEF}"/>
              </a:ext>
            </a:extLst>
          </p:cNvPr>
          <p:cNvSpPr>
            <a:spLocks noGrp="1"/>
          </p:cNvSpPr>
          <p:nvPr>
            <p:ph type="body" sz="quarter" idx="13"/>
          </p:nvPr>
        </p:nvSpPr>
        <p:spPr/>
        <p:txBody>
          <a:bodyPr/>
          <a:lstStyle/>
          <a:p>
            <a:r>
              <a:rPr lang="en-GB"/>
              <a:t>Youth and technology</a:t>
            </a:r>
          </a:p>
        </p:txBody>
      </p:sp>
      <p:sp>
        <p:nvSpPr>
          <p:cNvPr id="3" name="Text Placeholder 2">
            <a:extLst>
              <a:ext uri="{FF2B5EF4-FFF2-40B4-BE49-F238E27FC236}">
                <a16:creationId xmlns:a16="http://schemas.microsoft.com/office/drawing/2014/main" id="{4429B962-20CB-4449-AB7F-67D86C41401B}"/>
              </a:ext>
            </a:extLst>
          </p:cNvPr>
          <p:cNvSpPr>
            <a:spLocks noGrp="1"/>
          </p:cNvSpPr>
          <p:nvPr>
            <p:ph type="body" sz="quarter" idx="14"/>
          </p:nvPr>
        </p:nvSpPr>
        <p:spPr>
          <a:xfrm>
            <a:off x="724280" y="1704179"/>
            <a:ext cx="6038470" cy="3453607"/>
          </a:xfrm>
        </p:spPr>
        <p:txBody>
          <a:bodyPr/>
          <a:lstStyle/>
          <a:p>
            <a:r>
              <a:rPr lang="en-GB"/>
              <a:t>Technology has provided greater convenience and entertainment to children than any generation before – the down-sides are also well published:</a:t>
            </a:r>
          </a:p>
          <a:p>
            <a:pPr lvl="1"/>
            <a:r>
              <a:rPr lang="en-GB"/>
              <a:t>Reduced social and conversational skills</a:t>
            </a:r>
          </a:p>
          <a:p>
            <a:pPr lvl="1"/>
            <a:r>
              <a:rPr lang="en-GB"/>
              <a:t>Depression, disassociation and </a:t>
            </a:r>
            <a:br>
              <a:rPr lang="en-GB"/>
            </a:br>
            <a:r>
              <a:rPr lang="en-GB"/>
              <a:t>relationship issues</a:t>
            </a:r>
          </a:p>
          <a:p>
            <a:pPr lvl="1"/>
            <a:r>
              <a:rPr lang="en-GB"/>
              <a:t>Higher risk of obesity and </a:t>
            </a:r>
            <a:br>
              <a:rPr lang="en-GB"/>
            </a:br>
            <a:r>
              <a:rPr lang="en-GB"/>
              <a:t>sleeping problems</a:t>
            </a:r>
          </a:p>
          <a:p>
            <a:r>
              <a:rPr lang="en-GB"/>
              <a:t>At what age is it appropriate for </a:t>
            </a:r>
            <a:br>
              <a:rPr lang="en-GB"/>
            </a:br>
            <a:r>
              <a:rPr lang="en-GB"/>
              <a:t>a child to own a mobile phone?</a:t>
            </a:r>
          </a:p>
        </p:txBody>
      </p:sp>
    </p:spTree>
    <p:extLst>
      <p:ext uri="{BB962C8B-B14F-4D97-AF65-F5344CB8AC3E}">
        <p14:creationId xmlns:p14="http://schemas.microsoft.com/office/powerpoint/2010/main" val="297867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6900" y="1577005"/>
            <a:ext cx="2486025" cy="4633295"/>
          </a:xfrm>
          <a:prstGeom prst="rect">
            <a:avLst/>
          </a:prstGeom>
        </p:spPr>
      </p:pic>
      <p:sp>
        <p:nvSpPr>
          <p:cNvPr id="2" name="Text Placeholder 1"/>
          <p:cNvSpPr>
            <a:spLocks noGrp="1"/>
          </p:cNvSpPr>
          <p:nvPr>
            <p:ph type="body" sz="quarter" idx="13"/>
          </p:nvPr>
        </p:nvSpPr>
        <p:spPr/>
        <p:txBody>
          <a:bodyPr/>
          <a:lstStyle/>
          <a:p>
            <a:r>
              <a:rPr lang="en-GB"/>
              <a:t>Design specifically for </a:t>
            </a:r>
            <a:br>
              <a:rPr lang="en-GB"/>
            </a:br>
            <a:r>
              <a:rPr lang="en-GB"/>
              <a:t>the disabled</a:t>
            </a:r>
          </a:p>
        </p:txBody>
      </p:sp>
      <p:sp>
        <p:nvSpPr>
          <p:cNvPr id="5" name="Text Placeholder 4"/>
          <p:cNvSpPr>
            <a:spLocks noGrp="1"/>
          </p:cNvSpPr>
          <p:nvPr>
            <p:ph type="body" sz="quarter" idx="14"/>
          </p:nvPr>
        </p:nvSpPr>
        <p:spPr>
          <a:xfrm>
            <a:off x="724280" y="2166296"/>
            <a:ext cx="4850610" cy="3453607"/>
          </a:xfrm>
        </p:spPr>
        <p:txBody>
          <a:bodyPr/>
          <a:lstStyle/>
          <a:p>
            <a:r>
              <a:rPr lang="en-GB"/>
              <a:t>New materials have enabled new designs of prostheses to be developed</a:t>
            </a:r>
          </a:p>
          <a:p>
            <a:pPr lvl="1"/>
            <a:r>
              <a:rPr lang="en-GB"/>
              <a:t>Body scanners and 3D printing technology can make more comfortable, customised sockets</a:t>
            </a:r>
          </a:p>
          <a:p>
            <a:pPr lvl="1"/>
            <a:r>
              <a:rPr lang="en-GB"/>
              <a:t>Lightweight and flexible materials can improve shock absorbency and freedom of movement</a:t>
            </a:r>
          </a:p>
        </p:txBody>
      </p:sp>
    </p:spTree>
    <p:extLst>
      <p:ext uri="{BB962C8B-B14F-4D97-AF65-F5344CB8AC3E}">
        <p14:creationId xmlns:p14="http://schemas.microsoft.com/office/powerpoint/2010/main" val="6390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4683" y="647699"/>
            <a:ext cx="2929741" cy="6210301"/>
          </a:xfrm>
          <a:prstGeom prst="rect">
            <a:avLst/>
          </a:prstGeom>
        </p:spPr>
      </p:pic>
      <p:sp>
        <p:nvSpPr>
          <p:cNvPr id="2" name="Text Placeholder 1"/>
          <p:cNvSpPr>
            <a:spLocks noGrp="1"/>
          </p:cNvSpPr>
          <p:nvPr>
            <p:ph type="body" sz="quarter" idx="13"/>
          </p:nvPr>
        </p:nvSpPr>
        <p:spPr/>
        <p:txBody>
          <a:bodyPr/>
          <a:lstStyle/>
          <a:p>
            <a:r>
              <a:rPr lang="en-GB"/>
              <a:t>Inclusive design</a:t>
            </a:r>
          </a:p>
        </p:txBody>
      </p:sp>
      <p:sp>
        <p:nvSpPr>
          <p:cNvPr id="3" name="Text Placeholder 2"/>
          <p:cNvSpPr>
            <a:spLocks noGrp="1"/>
          </p:cNvSpPr>
          <p:nvPr>
            <p:ph type="body" sz="quarter" idx="14"/>
          </p:nvPr>
        </p:nvSpPr>
        <p:spPr>
          <a:xfrm>
            <a:off x="724280" y="1704179"/>
            <a:ext cx="5745346" cy="3453607"/>
          </a:xfrm>
        </p:spPr>
        <p:txBody>
          <a:bodyPr/>
          <a:lstStyle/>
          <a:p>
            <a:r>
              <a:rPr lang="en-GB"/>
              <a:t>Designs may be developed to be easily used by the elderly or disabled</a:t>
            </a:r>
          </a:p>
          <a:p>
            <a:pPr lvl="1"/>
            <a:r>
              <a:rPr lang="en-GB"/>
              <a:t>Pedestrian crossings have been </a:t>
            </a:r>
            <a:br>
              <a:rPr lang="en-GB"/>
            </a:br>
            <a:r>
              <a:rPr lang="en-GB"/>
              <a:t>designed using audible beeps and </a:t>
            </a:r>
            <a:br>
              <a:rPr lang="en-GB"/>
            </a:br>
            <a:r>
              <a:rPr lang="en-GB"/>
              <a:t>bright colours for the partially sighted</a:t>
            </a:r>
          </a:p>
          <a:p>
            <a:pPr lvl="1"/>
            <a:r>
              <a:rPr lang="en-GB"/>
              <a:t>They are positioned within easy </a:t>
            </a:r>
            <a:br>
              <a:rPr lang="en-GB"/>
            </a:br>
            <a:r>
              <a:rPr lang="en-GB"/>
              <a:t>reach of wheelchairs</a:t>
            </a:r>
          </a:p>
          <a:p>
            <a:pPr lvl="1"/>
            <a:r>
              <a:rPr lang="en-GB">
                <a:solidFill>
                  <a:srgbClr val="E8524E"/>
                </a:solidFill>
              </a:rPr>
              <a:t>How are buses designed to avoid </a:t>
            </a:r>
            <a:br>
              <a:rPr lang="en-GB">
                <a:solidFill>
                  <a:srgbClr val="E8524E"/>
                </a:solidFill>
              </a:rPr>
            </a:br>
            <a:r>
              <a:rPr lang="en-GB">
                <a:solidFill>
                  <a:srgbClr val="E8524E"/>
                </a:solidFill>
              </a:rPr>
              <a:t>a negative impact on elderly or </a:t>
            </a:r>
            <a:br>
              <a:rPr lang="en-GB">
                <a:solidFill>
                  <a:srgbClr val="E8524E"/>
                </a:solidFill>
              </a:rPr>
            </a:br>
            <a:r>
              <a:rPr lang="en-GB">
                <a:solidFill>
                  <a:srgbClr val="E8524E"/>
                </a:solidFill>
              </a:rPr>
              <a:t>disabled users?</a:t>
            </a:r>
          </a:p>
          <a:p>
            <a:pPr lvl="1"/>
            <a:endParaRPr lang="en-GB"/>
          </a:p>
        </p:txBody>
      </p:sp>
      <p:pic>
        <p:nvPicPr>
          <p:cNvPr id="5" name="Picture 4">
            <a:extLst>
              <a:ext uri="{FF2B5EF4-FFF2-40B4-BE49-F238E27FC236}">
                <a16:creationId xmlns:a16="http://schemas.microsoft.com/office/drawing/2014/main" id="{E64FB81C-8AA0-4096-8AB1-608DA41476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129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People</a:t>
            </a:r>
          </a:p>
        </p:txBody>
      </p:sp>
      <p:sp>
        <p:nvSpPr>
          <p:cNvPr id="3" name="Text Placeholder 2"/>
          <p:cNvSpPr>
            <a:spLocks noGrp="1"/>
          </p:cNvSpPr>
          <p:nvPr>
            <p:ph type="body" sz="quarter" idx="14"/>
          </p:nvPr>
        </p:nvSpPr>
        <p:spPr/>
        <p:txBody>
          <a:bodyPr/>
          <a:lstStyle/>
          <a:p>
            <a:r>
              <a:rPr lang="en-GB"/>
              <a:t>Complete </a:t>
            </a:r>
            <a:r>
              <a:rPr lang="en-GB" b="1"/>
              <a:t>Tasks 1</a:t>
            </a:r>
            <a:r>
              <a:rPr lang="en-GB"/>
              <a:t> and </a:t>
            </a:r>
            <a:r>
              <a:rPr lang="en-GB" b="1"/>
              <a:t>2</a:t>
            </a:r>
            <a:r>
              <a:rPr lang="en-GB"/>
              <a:t> of </a:t>
            </a:r>
            <a:r>
              <a:rPr lang="en-GB" b="1"/>
              <a:t>Worksheet 3</a:t>
            </a:r>
          </a:p>
        </p:txBody>
      </p:sp>
    </p:spTree>
    <p:extLst>
      <p:ext uri="{BB962C8B-B14F-4D97-AF65-F5344CB8AC3E}">
        <p14:creationId xmlns:p14="http://schemas.microsoft.com/office/powerpoint/2010/main" val="236409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4271"/>
            <a:ext cx="9143999" cy="6213729"/>
          </a:xfrm>
          <a:prstGeom prst="rect">
            <a:avLst/>
          </a:prstGeom>
        </p:spPr>
      </p:pic>
      <p:sp>
        <p:nvSpPr>
          <p:cNvPr id="2" name="Text Placeholder 1"/>
          <p:cNvSpPr>
            <a:spLocks noGrp="1"/>
          </p:cNvSpPr>
          <p:nvPr>
            <p:ph type="body" sz="quarter" idx="13"/>
          </p:nvPr>
        </p:nvSpPr>
        <p:spPr/>
        <p:txBody>
          <a:bodyPr/>
          <a:lstStyle/>
          <a:p>
            <a:r>
              <a:rPr lang="en-GB"/>
              <a:t>Cultural design</a:t>
            </a:r>
          </a:p>
        </p:txBody>
      </p:sp>
      <p:sp>
        <p:nvSpPr>
          <p:cNvPr id="3" name="Text Placeholder 2"/>
          <p:cNvSpPr>
            <a:spLocks noGrp="1"/>
          </p:cNvSpPr>
          <p:nvPr>
            <p:ph type="body" sz="quarter" idx="14"/>
          </p:nvPr>
        </p:nvSpPr>
        <p:spPr/>
        <p:txBody>
          <a:bodyPr/>
          <a:lstStyle/>
          <a:p>
            <a:r>
              <a:rPr lang="en-GB"/>
              <a:t>Japanese culture is to sit on the floor at mealtimes</a:t>
            </a:r>
          </a:p>
          <a:p>
            <a:pPr lvl="1"/>
            <a:r>
              <a:rPr lang="en-GB">
                <a:solidFill>
                  <a:srgbClr val="E7403C"/>
                </a:solidFill>
              </a:rPr>
              <a:t>Design of tables and chairs in Japan is therefore very different from those in the rest of the world</a:t>
            </a:r>
          </a:p>
        </p:txBody>
      </p:sp>
      <p:pic>
        <p:nvPicPr>
          <p:cNvPr id="7" name="Picture 6">
            <a:extLst>
              <a:ext uri="{FF2B5EF4-FFF2-40B4-BE49-F238E27FC236}">
                <a16:creationId xmlns:a16="http://schemas.microsoft.com/office/drawing/2014/main" id="{1198C22D-54E1-40BF-A051-6807579267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90812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Design, colour and layout</a:t>
            </a:r>
          </a:p>
        </p:txBody>
      </p:sp>
      <p:sp>
        <p:nvSpPr>
          <p:cNvPr id="3" name="Text Placeholder 2"/>
          <p:cNvSpPr>
            <a:spLocks noGrp="1"/>
          </p:cNvSpPr>
          <p:nvPr>
            <p:ph type="body" sz="quarter" idx="14"/>
          </p:nvPr>
        </p:nvSpPr>
        <p:spPr/>
        <p:txBody>
          <a:bodyPr/>
          <a:lstStyle/>
          <a:p>
            <a:r>
              <a:rPr lang="en-GB"/>
              <a:t>How do cultural issues affect the way information is presented and understood?</a:t>
            </a:r>
          </a:p>
          <a:p>
            <a:pPr lvl="1"/>
            <a:r>
              <a:rPr lang="en-GB">
                <a:solidFill>
                  <a:srgbClr val="E8524E"/>
                </a:solidFill>
              </a:rPr>
              <a:t>How is colour interpreted in different countries?</a:t>
            </a:r>
          </a:p>
          <a:p>
            <a:pPr lvl="1"/>
            <a:r>
              <a:rPr lang="en-GB">
                <a:solidFill>
                  <a:srgbClr val="E8524E"/>
                </a:solidFill>
              </a:rPr>
              <a:t>Are there different cultural assumption behind certain icons?</a:t>
            </a:r>
          </a:p>
          <a:p>
            <a:pPr lvl="1"/>
            <a:r>
              <a:rPr lang="en-GB">
                <a:solidFill>
                  <a:srgbClr val="E8524E"/>
                </a:solidFill>
              </a:rPr>
              <a:t>Are text and graphs displayed in the same way globally?</a:t>
            </a:r>
          </a:p>
        </p:txBody>
      </p:sp>
      <p:pic>
        <p:nvPicPr>
          <p:cNvPr id="5" name="Picture 2" descr="C:\Users\Rob\AppData\Roaming\PixelMetrics\CaptureWiz\Temp\41.png">
            <a:extLst>
              <a:ext uri="{FF2B5EF4-FFF2-40B4-BE49-F238E27FC236}">
                <a16:creationId xmlns:a16="http://schemas.microsoft.com/office/drawing/2014/main" id="{4CB89A85-6AA4-4A52-BAF1-EE9D2B6B466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39770" y="4475985"/>
            <a:ext cx="2363288" cy="1363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Rob\AppData\Roaming\PixelMetrics\CaptureWiz\Temp\43.png">
            <a:extLst>
              <a:ext uri="{FF2B5EF4-FFF2-40B4-BE49-F238E27FC236}">
                <a16:creationId xmlns:a16="http://schemas.microsoft.com/office/drawing/2014/main" id="{16DF8887-82F2-4112-91FC-91375C71CF44}"/>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91376" y="4325378"/>
            <a:ext cx="1494153" cy="140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74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D890AD-A1A7-4190-ACD3-B338363B49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79915" y="661481"/>
            <a:ext cx="5064086" cy="6196520"/>
          </a:xfrm>
          <a:prstGeom prst="rect">
            <a:avLst/>
          </a:prstGeom>
        </p:spPr>
      </p:pic>
      <p:sp>
        <p:nvSpPr>
          <p:cNvPr id="2" name="Text Placeholder 1">
            <a:extLst>
              <a:ext uri="{FF2B5EF4-FFF2-40B4-BE49-F238E27FC236}">
                <a16:creationId xmlns:a16="http://schemas.microsoft.com/office/drawing/2014/main" id="{D869EEF1-7307-4128-B65C-DA530946CF1F}"/>
              </a:ext>
            </a:extLst>
          </p:cNvPr>
          <p:cNvSpPr>
            <a:spLocks noGrp="1"/>
          </p:cNvSpPr>
          <p:nvPr>
            <p:ph type="body" sz="quarter" idx="13"/>
          </p:nvPr>
        </p:nvSpPr>
        <p:spPr/>
        <p:txBody>
          <a:bodyPr/>
          <a:lstStyle/>
          <a:p>
            <a:r>
              <a:rPr lang="en-GB"/>
              <a:t>Population movement </a:t>
            </a:r>
            <a:br>
              <a:rPr lang="en-GB"/>
            </a:br>
            <a:r>
              <a:rPr lang="en-GB"/>
              <a:t>in the European Union</a:t>
            </a:r>
          </a:p>
        </p:txBody>
      </p:sp>
      <p:sp>
        <p:nvSpPr>
          <p:cNvPr id="3" name="Text Placeholder 2">
            <a:extLst>
              <a:ext uri="{FF2B5EF4-FFF2-40B4-BE49-F238E27FC236}">
                <a16:creationId xmlns:a16="http://schemas.microsoft.com/office/drawing/2014/main" id="{20DE7A0E-D037-4556-9B4C-B72996E3115E}"/>
              </a:ext>
            </a:extLst>
          </p:cNvPr>
          <p:cNvSpPr>
            <a:spLocks noGrp="1"/>
          </p:cNvSpPr>
          <p:nvPr>
            <p:ph type="body" sz="quarter" idx="14"/>
          </p:nvPr>
        </p:nvSpPr>
        <p:spPr>
          <a:xfrm>
            <a:off x="724280" y="2212179"/>
            <a:ext cx="4476370" cy="3453607"/>
          </a:xfrm>
        </p:spPr>
        <p:txBody>
          <a:bodyPr/>
          <a:lstStyle/>
          <a:p>
            <a:r>
              <a:rPr lang="en-GB"/>
              <a:t>The EU’s open borders have enabled workers to migrate to where the work is</a:t>
            </a:r>
          </a:p>
          <a:p>
            <a:pPr lvl="1"/>
            <a:r>
              <a:rPr lang="en-GB">
                <a:solidFill>
                  <a:srgbClr val="E8524E"/>
                </a:solidFill>
              </a:rPr>
              <a:t>How has this affected </a:t>
            </a:r>
            <a:br>
              <a:rPr lang="en-GB">
                <a:solidFill>
                  <a:srgbClr val="E8524E"/>
                </a:solidFill>
              </a:rPr>
            </a:br>
            <a:r>
              <a:rPr lang="en-GB">
                <a:solidFill>
                  <a:srgbClr val="E8524E"/>
                </a:solidFill>
              </a:rPr>
              <a:t>employment in the building </a:t>
            </a:r>
            <a:br>
              <a:rPr lang="en-GB">
                <a:solidFill>
                  <a:srgbClr val="E8524E"/>
                </a:solidFill>
              </a:rPr>
            </a:br>
            <a:r>
              <a:rPr lang="en-GB">
                <a:solidFill>
                  <a:srgbClr val="E8524E"/>
                </a:solidFill>
              </a:rPr>
              <a:t>and fruit picking trades</a:t>
            </a:r>
            <a:r>
              <a:rPr lang="en-GB">
                <a:solidFill>
                  <a:srgbClr val="E03D1A"/>
                </a:solidFill>
              </a:rPr>
              <a:t>?</a:t>
            </a:r>
          </a:p>
          <a:p>
            <a:pPr lvl="1"/>
            <a:r>
              <a:rPr lang="en-GB">
                <a:solidFill>
                  <a:srgbClr val="E8524E"/>
                </a:solidFill>
              </a:rPr>
              <a:t>In what ways has this </a:t>
            </a:r>
            <a:br>
              <a:rPr lang="en-GB">
                <a:solidFill>
                  <a:srgbClr val="E8524E"/>
                </a:solidFill>
              </a:rPr>
            </a:br>
            <a:r>
              <a:rPr lang="en-GB">
                <a:solidFill>
                  <a:srgbClr val="E8524E"/>
                </a:solidFill>
              </a:rPr>
              <a:t>affected society?</a:t>
            </a:r>
          </a:p>
          <a:p>
            <a:pPr lvl="1"/>
            <a:r>
              <a:rPr lang="en-GB">
                <a:solidFill>
                  <a:srgbClr val="E8524E"/>
                </a:solidFill>
              </a:rPr>
              <a:t>What impact might </a:t>
            </a:r>
            <a:br>
              <a:rPr lang="en-GB">
                <a:solidFill>
                  <a:srgbClr val="E8524E"/>
                </a:solidFill>
              </a:rPr>
            </a:br>
            <a:r>
              <a:rPr lang="en-GB">
                <a:solidFill>
                  <a:srgbClr val="E8524E"/>
                </a:solidFill>
              </a:rPr>
              <a:t>Brexit have?</a:t>
            </a:r>
          </a:p>
        </p:txBody>
      </p:sp>
      <p:pic>
        <p:nvPicPr>
          <p:cNvPr id="5" name="Picture 4">
            <a:extLst>
              <a:ext uri="{FF2B5EF4-FFF2-40B4-BE49-F238E27FC236}">
                <a16:creationId xmlns:a16="http://schemas.microsoft.com/office/drawing/2014/main" id="{2B3ED845-EBC3-4B7F-9378-D5834A17A4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73079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8CC94-732D-4A30-B282-C1769401AE44}"/>
              </a:ext>
            </a:extLst>
          </p:cNvPr>
          <p:cNvSpPr>
            <a:spLocks noGrp="1"/>
          </p:cNvSpPr>
          <p:nvPr>
            <p:ph type="body" sz="quarter" idx="13"/>
          </p:nvPr>
        </p:nvSpPr>
        <p:spPr/>
        <p:txBody>
          <a:bodyPr/>
          <a:lstStyle/>
          <a:p>
            <a:r>
              <a:rPr lang="en-GB"/>
              <a:t>Social segregation</a:t>
            </a:r>
          </a:p>
        </p:txBody>
      </p:sp>
      <p:sp>
        <p:nvSpPr>
          <p:cNvPr id="3" name="Text Placeholder 2">
            <a:extLst>
              <a:ext uri="{FF2B5EF4-FFF2-40B4-BE49-F238E27FC236}">
                <a16:creationId xmlns:a16="http://schemas.microsoft.com/office/drawing/2014/main" id="{AAE19AB2-503E-4171-A0E3-F147DFF906EA}"/>
              </a:ext>
            </a:extLst>
          </p:cNvPr>
          <p:cNvSpPr>
            <a:spLocks noGrp="1"/>
          </p:cNvSpPr>
          <p:nvPr>
            <p:ph type="body" sz="quarter" idx="14"/>
          </p:nvPr>
        </p:nvSpPr>
        <p:spPr/>
        <p:txBody>
          <a:bodyPr/>
          <a:lstStyle/>
          <a:p>
            <a:r>
              <a:rPr lang="en-GB"/>
              <a:t>With migration on the increase, many ethnic or national minority groups have clustered together in foreign cities</a:t>
            </a:r>
          </a:p>
          <a:p>
            <a:pPr lvl="1"/>
            <a:r>
              <a:rPr lang="en-GB">
                <a:solidFill>
                  <a:srgbClr val="E8524E"/>
                </a:solidFill>
              </a:rPr>
              <a:t>What effect has the Internet on these ethnic communities?</a:t>
            </a:r>
          </a:p>
          <a:p>
            <a:pPr lvl="1"/>
            <a:r>
              <a:rPr lang="en-GB"/>
              <a:t>London has a greater population of some national minority groups than some cities in their native countries</a:t>
            </a:r>
          </a:p>
        </p:txBody>
      </p:sp>
    </p:spTree>
    <p:extLst>
      <p:ext uri="{BB962C8B-B14F-4D97-AF65-F5344CB8AC3E}">
        <p14:creationId xmlns:p14="http://schemas.microsoft.com/office/powerpoint/2010/main" val="75856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Case study </a:t>
            </a:r>
            <a:r>
              <a:rPr lang="en-GB">
                <a:solidFill>
                  <a:srgbClr val="CA8278"/>
                </a:solidFill>
              </a:rPr>
              <a:t>Polymer currency</a:t>
            </a:r>
          </a:p>
        </p:txBody>
      </p:sp>
      <p:sp>
        <p:nvSpPr>
          <p:cNvPr id="3" name="Text Placeholder 2"/>
          <p:cNvSpPr>
            <a:spLocks noGrp="1"/>
          </p:cNvSpPr>
          <p:nvPr>
            <p:ph type="body" sz="quarter" idx="14"/>
          </p:nvPr>
        </p:nvSpPr>
        <p:spPr>
          <a:xfrm>
            <a:off x="724279" y="1704179"/>
            <a:ext cx="7914895" cy="3453607"/>
          </a:xfrm>
        </p:spPr>
        <p:txBody>
          <a:bodyPr/>
          <a:lstStyle/>
          <a:p>
            <a:r>
              <a:rPr lang="en-GB"/>
              <a:t>Polymer currency contains a small amount of tallow in the polymer pellets used to make notes in the UK</a:t>
            </a:r>
          </a:p>
          <a:p>
            <a:r>
              <a:rPr lang="en-GB"/>
              <a:t>Tallow is a substance derived from animal fat</a:t>
            </a:r>
          </a:p>
          <a:p>
            <a:pPr lvl="1"/>
            <a:r>
              <a:rPr lang="en-GB"/>
              <a:t>This has upset a large community of Hindus, Sikhs, Jains, vegetarians and vegans living in the UK</a:t>
            </a:r>
          </a:p>
        </p:txBody>
      </p:sp>
      <p:pic>
        <p:nvPicPr>
          <p:cNvPr id="6" name="Picture 5" descr="A close up of a piece of paper&#10;&#10;Description generated with very high confidence">
            <a:extLst>
              <a:ext uri="{FF2B5EF4-FFF2-40B4-BE49-F238E27FC236}">
                <a16:creationId xmlns:a16="http://schemas.microsoft.com/office/drawing/2014/main" id="{B92F1380-CD6D-4B87-BFB8-DC649FE234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1773" y="4068044"/>
            <a:ext cx="4160454" cy="2171554"/>
          </a:xfrm>
          <a:prstGeom prst="rect">
            <a:avLst/>
          </a:prstGeom>
        </p:spPr>
      </p:pic>
    </p:spTree>
    <p:extLst>
      <p:ext uri="{BB962C8B-B14F-4D97-AF65-F5344CB8AC3E}">
        <p14:creationId xmlns:p14="http://schemas.microsoft.com/office/powerpoint/2010/main" val="124692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Objectives</a:t>
            </a:r>
          </a:p>
        </p:txBody>
      </p:sp>
      <p:sp>
        <p:nvSpPr>
          <p:cNvPr id="2" name="Text Placeholder 1"/>
          <p:cNvSpPr>
            <a:spLocks noGrp="1"/>
          </p:cNvSpPr>
          <p:nvPr>
            <p:ph type="body" sz="quarter" idx="14"/>
          </p:nvPr>
        </p:nvSpPr>
        <p:spPr>
          <a:effectLst/>
        </p:spPr>
        <p:txBody>
          <a:bodyPr/>
          <a:lstStyle/>
          <a:p>
            <a:pPr lvl="0"/>
            <a:r>
              <a:rPr lang="en-GB">
                <a:effectLst/>
              </a:rPr>
              <a:t>Understand how new and emerging technologies impact the workforce, with regard to:</a:t>
            </a:r>
          </a:p>
          <a:p>
            <a:pPr marL="628650"/>
            <a:r>
              <a:rPr lang="en-GB" sz="2000"/>
              <a:t>Highly-skilled staff, wage levels and apprenticeships</a:t>
            </a:r>
          </a:p>
          <a:p>
            <a:pPr marL="628650"/>
            <a:r>
              <a:rPr lang="en-GB" sz="2000"/>
              <a:t>Consumers, children and people with disabilities</a:t>
            </a:r>
          </a:p>
          <a:p>
            <a:r>
              <a:rPr lang="en-GB"/>
              <a:t>Understand how population movement within the EU and social segregation is influenced by technologies</a:t>
            </a:r>
          </a:p>
          <a:p>
            <a:pPr lvl="0"/>
            <a:r>
              <a:rPr lang="en-GB">
                <a:effectLst/>
              </a:rPr>
              <a:t>Be aware of changes in society and how they affect designers and manufacturers, including:</a:t>
            </a:r>
          </a:p>
          <a:p>
            <a:pPr marL="628650"/>
            <a:r>
              <a:rPr lang="en-GB" sz="2000"/>
              <a:t>Changes in working hours and shift patterns, the Internet of Things (IoT), remote working and the use of video conferencing</a:t>
            </a:r>
          </a:p>
          <a:p>
            <a:pPr lvl="0"/>
            <a:endParaRPr lang="en-GB">
              <a:effectLst/>
            </a:endParaRPr>
          </a:p>
        </p:txBody>
      </p:sp>
    </p:spTree>
    <p:extLst>
      <p:ext uri="{BB962C8B-B14F-4D97-AF65-F5344CB8AC3E}">
        <p14:creationId xmlns:p14="http://schemas.microsoft.com/office/powerpoint/2010/main" val="130023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38900" y="2971799"/>
            <a:ext cx="1885950" cy="3219451"/>
          </a:xfrm>
          <a:prstGeom prst="rect">
            <a:avLst/>
          </a:prstGeom>
        </p:spPr>
      </p:pic>
      <p:sp>
        <p:nvSpPr>
          <p:cNvPr id="2" name="Text Placeholder 1"/>
          <p:cNvSpPr>
            <a:spLocks noGrp="1"/>
          </p:cNvSpPr>
          <p:nvPr>
            <p:ph type="body" sz="quarter" idx="13"/>
          </p:nvPr>
        </p:nvSpPr>
        <p:spPr/>
        <p:txBody>
          <a:bodyPr/>
          <a:lstStyle/>
          <a:p>
            <a:r>
              <a:rPr lang="en-GB"/>
              <a:t>Design for different </a:t>
            </a:r>
            <a:br>
              <a:rPr lang="en-GB"/>
            </a:br>
            <a:r>
              <a:rPr lang="en-GB"/>
              <a:t>religious groups</a:t>
            </a:r>
          </a:p>
        </p:txBody>
      </p:sp>
      <p:sp>
        <p:nvSpPr>
          <p:cNvPr id="3" name="Text Placeholder 2"/>
          <p:cNvSpPr>
            <a:spLocks noGrp="1"/>
          </p:cNvSpPr>
          <p:nvPr>
            <p:ph type="body" sz="quarter" idx="14"/>
          </p:nvPr>
        </p:nvSpPr>
        <p:spPr>
          <a:xfrm>
            <a:off x="724280" y="2247900"/>
            <a:ext cx="7797230" cy="2909886"/>
          </a:xfrm>
        </p:spPr>
        <p:txBody>
          <a:bodyPr/>
          <a:lstStyle/>
          <a:p>
            <a:r>
              <a:rPr lang="en-GB"/>
              <a:t>Textile and fashion design may be judged very differently by those of different religions</a:t>
            </a:r>
          </a:p>
          <a:p>
            <a:pPr lvl="1"/>
            <a:r>
              <a:rPr lang="en-GB"/>
              <a:t>Some religions require fuller coverage </a:t>
            </a:r>
            <a:br>
              <a:rPr lang="en-GB"/>
            </a:br>
            <a:r>
              <a:rPr lang="en-GB"/>
              <a:t>of skin and hair than others</a:t>
            </a:r>
          </a:p>
          <a:p>
            <a:pPr lvl="1"/>
            <a:r>
              <a:rPr lang="en-GB"/>
              <a:t>Some have particular </a:t>
            </a:r>
            <a:br>
              <a:rPr lang="en-GB"/>
            </a:br>
            <a:r>
              <a:rPr lang="en-GB"/>
              <a:t>grooming requirements</a:t>
            </a:r>
          </a:p>
          <a:p>
            <a:pPr lvl="1"/>
            <a:r>
              <a:rPr lang="en-GB"/>
              <a:t>Some require that certain materials </a:t>
            </a:r>
            <a:br>
              <a:rPr lang="en-GB"/>
            </a:br>
            <a:r>
              <a:rPr lang="en-GB"/>
              <a:t>must not be blended</a:t>
            </a:r>
          </a:p>
          <a:p>
            <a:r>
              <a:rPr lang="en-GB"/>
              <a:t>How might a doll be perceived </a:t>
            </a:r>
            <a:br>
              <a:rPr lang="en-GB"/>
            </a:br>
            <a:r>
              <a:rPr lang="en-GB"/>
              <a:t>by different groups?</a:t>
            </a:r>
          </a:p>
        </p:txBody>
      </p:sp>
    </p:spTree>
    <p:extLst>
      <p:ext uri="{BB962C8B-B14F-4D97-AF65-F5344CB8AC3E}">
        <p14:creationId xmlns:p14="http://schemas.microsoft.com/office/powerpoint/2010/main" val="377805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03D5DD-4F8D-4866-ADE2-8C997B3610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2298"/>
            <a:ext cx="9144000" cy="6225702"/>
          </a:xfrm>
          <a:prstGeom prst="rect">
            <a:avLst/>
          </a:prstGeom>
        </p:spPr>
      </p:pic>
      <p:sp>
        <p:nvSpPr>
          <p:cNvPr id="2" name="Text Placeholder 1">
            <a:extLst>
              <a:ext uri="{FF2B5EF4-FFF2-40B4-BE49-F238E27FC236}">
                <a16:creationId xmlns:a16="http://schemas.microsoft.com/office/drawing/2014/main" id="{A2D5DDEA-F181-425B-BA1C-9B74F23FE8DB}"/>
              </a:ext>
            </a:extLst>
          </p:cNvPr>
          <p:cNvSpPr>
            <a:spLocks noGrp="1"/>
          </p:cNvSpPr>
          <p:nvPr>
            <p:ph type="body" sz="quarter" idx="13"/>
          </p:nvPr>
        </p:nvSpPr>
        <p:spPr>
          <a:xfrm>
            <a:off x="724279" y="906233"/>
            <a:ext cx="8077975" cy="670772"/>
          </a:xfrm>
        </p:spPr>
        <p:txBody>
          <a:bodyPr/>
          <a:lstStyle/>
          <a:p>
            <a:r>
              <a:rPr lang="en-GB">
                <a:solidFill>
                  <a:schemeClr val="bg1"/>
                </a:solidFill>
              </a:rPr>
              <a:t>Working hours and shift patterns</a:t>
            </a:r>
          </a:p>
        </p:txBody>
      </p:sp>
      <p:sp>
        <p:nvSpPr>
          <p:cNvPr id="3" name="Text Placeholder 2">
            <a:extLst>
              <a:ext uri="{FF2B5EF4-FFF2-40B4-BE49-F238E27FC236}">
                <a16:creationId xmlns:a16="http://schemas.microsoft.com/office/drawing/2014/main" id="{CD8B29D1-A4D7-4AC8-881E-C4F2DADCE0FB}"/>
              </a:ext>
            </a:extLst>
          </p:cNvPr>
          <p:cNvSpPr>
            <a:spLocks noGrp="1"/>
          </p:cNvSpPr>
          <p:nvPr>
            <p:ph type="body" sz="quarter" idx="14"/>
          </p:nvPr>
        </p:nvSpPr>
        <p:spPr/>
        <p:txBody>
          <a:bodyPr/>
          <a:lstStyle/>
          <a:p>
            <a:r>
              <a:rPr lang="en-GB">
                <a:solidFill>
                  <a:schemeClr val="bg1"/>
                </a:solidFill>
              </a:rPr>
              <a:t>Technology, consumer demand and the ‘global village’ has impacted the traditional 9am-5pm job</a:t>
            </a:r>
          </a:p>
          <a:p>
            <a:pPr lvl="1"/>
            <a:r>
              <a:rPr lang="en-GB"/>
              <a:t>How does shift work affect family life?</a:t>
            </a:r>
          </a:p>
          <a:p>
            <a:pPr lvl="1"/>
            <a:r>
              <a:rPr lang="en-GB"/>
              <a:t>What are ‘anti-social’ hours?</a:t>
            </a:r>
          </a:p>
        </p:txBody>
      </p:sp>
      <p:pic>
        <p:nvPicPr>
          <p:cNvPr id="6" name="Picture 5">
            <a:extLst>
              <a:ext uri="{FF2B5EF4-FFF2-40B4-BE49-F238E27FC236}">
                <a16:creationId xmlns:a16="http://schemas.microsoft.com/office/drawing/2014/main" id="{19E8B22B-5371-4575-8201-EBF739AFB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2948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Internet growth</a:t>
            </a:r>
          </a:p>
        </p:txBody>
      </p:sp>
      <p:sp>
        <p:nvSpPr>
          <p:cNvPr id="3" name="Text Placeholder 2"/>
          <p:cNvSpPr>
            <a:spLocks noGrp="1"/>
          </p:cNvSpPr>
          <p:nvPr>
            <p:ph type="body" sz="quarter" idx="14"/>
          </p:nvPr>
        </p:nvSpPr>
        <p:spPr>
          <a:xfrm>
            <a:off x="724280" y="1704179"/>
            <a:ext cx="7797230" cy="4275997"/>
          </a:xfrm>
        </p:spPr>
        <p:txBody>
          <a:bodyPr/>
          <a:lstStyle/>
          <a:p>
            <a:r>
              <a:rPr lang="en-GB" dirty="0"/>
              <a:t>In 1969, there were 4 Internet connected networks</a:t>
            </a:r>
          </a:p>
          <a:p>
            <a:pPr lvl="1"/>
            <a:r>
              <a:rPr lang="en-GB" dirty="0"/>
              <a:t>By 1989, there were 100,000 connected networks </a:t>
            </a:r>
          </a:p>
          <a:p>
            <a:pPr lvl="1"/>
            <a:r>
              <a:rPr lang="en-GB" dirty="0"/>
              <a:t>By </a:t>
            </a:r>
            <a:r>
              <a:rPr lang="en-GB"/>
              <a:t>the start of 2018</a:t>
            </a:r>
            <a:r>
              <a:rPr lang="en-GB" dirty="0"/>
              <a:t>, </a:t>
            </a:r>
            <a:r>
              <a:rPr lang="en-GB"/>
              <a:t>4.1</a:t>
            </a:r>
            <a:r>
              <a:rPr lang="en-GB" dirty="0"/>
              <a:t> billion people were Internet users </a:t>
            </a:r>
          </a:p>
          <a:p>
            <a:pPr lvl="1"/>
            <a:endParaRPr lang="en-GB" dirty="0"/>
          </a:p>
          <a:p>
            <a:endParaRPr lang="en-GB" dirty="0"/>
          </a:p>
        </p:txBody>
      </p:sp>
      <p:pic>
        <p:nvPicPr>
          <p:cNvPr id="9" name="Picture 8" descr="A screenshot of a video game&#10;&#10;Description generated with high confidence">
            <a:extLst>
              <a:ext uri="{FF2B5EF4-FFF2-40B4-BE49-F238E27FC236}">
                <a16:creationId xmlns:a16="http://schemas.microsoft.com/office/drawing/2014/main" id="{2C673898-E371-4415-9C13-8F22B9848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065" y="3208857"/>
            <a:ext cx="6467869" cy="3115062"/>
          </a:xfrm>
          <a:prstGeom prst="rect">
            <a:avLst/>
          </a:prstGeom>
        </p:spPr>
      </p:pic>
    </p:spTree>
    <p:extLst>
      <p:ext uri="{BB962C8B-B14F-4D97-AF65-F5344CB8AC3E}">
        <p14:creationId xmlns:p14="http://schemas.microsoft.com/office/powerpoint/2010/main" val="3419177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Internet of Things (IoT)</a:t>
            </a:r>
          </a:p>
        </p:txBody>
      </p:sp>
      <p:sp>
        <p:nvSpPr>
          <p:cNvPr id="3" name="Text Placeholder 2"/>
          <p:cNvSpPr>
            <a:spLocks noGrp="1"/>
          </p:cNvSpPr>
          <p:nvPr>
            <p:ph type="body" sz="quarter" idx="14"/>
          </p:nvPr>
        </p:nvSpPr>
        <p:spPr/>
        <p:txBody>
          <a:bodyPr/>
          <a:lstStyle/>
          <a:p>
            <a:r>
              <a:rPr lang="en-GB" dirty="0"/>
              <a:t>By 2025, it is predicted that more than 50 billion devices will be connected to the Internet including:</a:t>
            </a:r>
          </a:p>
          <a:p>
            <a:pPr lvl="1"/>
            <a:r>
              <a:rPr lang="en-GB" dirty="0"/>
              <a:t>Lightbulbs, parking meters, thermostats, roads, cars, supermarket shelves, kitchen appliances, dogs, cats…</a:t>
            </a:r>
          </a:p>
          <a:p>
            <a:endParaRPr lang="en-GB" dirty="0"/>
          </a:p>
        </p:txBody>
      </p:sp>
      <p:pic>
        <p:nvPicPr>
          <p:cNvPr id="5" name="Picture 4">
            <a:extLst>
              <a:ext uri="{FF2B5EF4-FFF2-40B4-BE49-F238E27FC236}">
                <a16:creationId xmlns:a16="http://schemas.microsoft.com/office/drawing/2014/main" id="{6506867C-41EE-45CB-92E2-51DF2DB844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1774" y="3549375"/>
            <a:ext cx="6681482" cy="2686332"/>
          </a:xfrm>
          <a:prstGeom prst="rect">
            <a:avLst/>
          </a:prstGeom>
        </p:spPr>
      </p:pic>
    </p:spTree>
    <p:extLst>
      <p:ext uri="{BB962C8B-B14F-4D97-AF65-F5344CB8AC3E}">
        <p14:creationId xmlns:p14="http://schemas.microsoft.com/office/powerpoint/2010/main" val="2644017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7DAFB2-298D-4E5B-985A-9BD6C53FEC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2026"/>
            <a:ext cx="9144000" cy="6215974"/>
          </a:xfrm>
          <a:prstGeom prst="rect">
            <a:avLst/>
          </a:prstGeom>
        </p:spPr>
      </p:pic>
      <p:sp>
        <p:nvSpPr>
          <p:cNvPr id="2" name="Text Placeholder 1">
            <a:extLst>
              <a:ext uri="{FF2B5EF4-FFF2-40B4-BE49-F238E27FC236}">
                <a16:creationId xmlns:a16="http://schemas.microsoft.com/office/drawing/2014/main" id="{16878100-C0D5-4E98-B368-6941FF837090}"/>
              </a:ext>
            </a:extLst>
          </p:cNvPr>
          <p:cNvSpPr>
            <a:spLocks noGrp="1"/>
          </p:cNvSpPr>
          <p:nvPr>
            <p:ph type="body" sz="quarter" idx="13"/>
          </p:nvPr>
        </p:nvSpPr>
        <p:spPr>
          <a:xfrm>
            <a:off x="724280" y="906233"/>
            <a:ext cx="7816470" cy="670772"/>
          </a:xfrm>
        </p:spPr>
        <p:txBody>
          <a:bodyPr/>
          <a:lstStyle/>
          <a:p>
            <a:r>
              <a:rPr lang="en-GB"/>
              <a:t>Remote working</a:t>
            </a:r>
          </a:p>
        </p:txBody>
      </p:sp>
      <p:sp>
        <p:nvSpPr>
          <p:cNvPr id="3" name="Text Placeholder 2">
            <a:extLst>
              <a:ext uri="{FF2B5EF4-FFF2-40B4-BE49-F238E27FC236}">
                <a16:creationId xmlns:a16="http://schemas.microsoft.com/office/drawing/2014/main" id="{6AF8091D-E872-4ABC-8E4A-A78CAB77890F}"/>
              </a:ext>
            </a:extLst>
          </p:cNvPr>
          <p:cNvSpPr>
            <a:spLocks noGrp="1"/>
          </p:cNvSpPr>
          <p:nvPr>
            <p:ph type="body" sz="quarter" idx="14"/>
          </p:nvPr>
        </p:nvSpPr>
        <p:spPr>
          <a:xfrm>
            <a:off x="724280" y="1704179"/>
            <a:ext cx="4647820" cy="3453607"/>
          </a:xfrm>
        </p:spPr>
        <p:txBody>
          <a:bodyPr/>
          <a:lstStyle/>
          <a:p>
            <a:r>
              <a:rPr lang="en-GB"/>
              <a:t>The Internet and communication technologies have transformed the modern workplace including:</a:t>
            </a:r>
          </a:p>
          <a:p>
            <a:pPr lvl="1"/>
            <a:r>
              <a:rPr lang="en-GB">
                <a:solidFill>
                  <a:schemeClr val="bg1"/>
                </a:solidFill>
              </a:rPr>
              <a:t>Working from home</a:t>
            </a:r>
          </a:p>
          <a:p>
            <a:pPr lvl="1"/>
            <a:r>
              <a:rPr lang="en-GB">
                <a:solidFill>
                  <a:schemeClr val="bg1"/>
                </a:solidFill>
              </a:rPr>
              <a:t>International teams who </a:t>
            </a:r>
            <a:br>
              <a:rPr lang="en-GB">
                <a:solidFill>
                  <a:schemeClr val="bg1"/>
                </a:solidFill>
              </a:rPr>
            </a:br>
            <a:r>
              <a:rPr lang="en-GB">
                <a:solidFill>
                  <a:schemeClr val="bg1"/>
                </a:solidFill>
              </a:rPr>
              <a:t>can work collaboratively </a:t>
            </a:r>
            <a:br>
              <a:rPr lang="en-GB">
                <a:solidFill>
                  <a:schemeClr val="bg1"/>
                </a:solidFill>
              </a:rPr>
            </a:br>
            <a:r>
              <a:rPr lang="en-GB">
                <a:solidFill>
                  <a:schemeClr val="bg1"/>
                </a:solidFill>
              </a:rPr>
              <a:t>on projects 24hrs a day</a:t>
            </a:r>
          </a:p>
          <a:p>
            <a:pPr lvl="1"/>
            <a:r>
              <a:rPr lang="en-GB">
                <a:solidFill>
                  <a:schemeClr val="bg1"/>
                </a:solidFill>
              </a:rPr>
              <a:t>Remote call centres</a:t>
            </a:r>
          </a:p>
          <a:p>
            <a:pPr lvl="1"/>
            <a:endParaRPr lang="en-GB">
              <a:solidFill>
                <a:schemeClr val="bg1"/>
              </a:solidFill>
            </a:endParaRPr>
          </a:p>
        </p:txBody>
      </p:sp>
      <p:pic>
        <p:nvPicPr>
          <p:cNvPr id="5" name="Picture 4">
            <a:extLst>
              <a:ext uri="{FF2B5EF4-FFF2-40B4-BE49-F238E27FC236}">
                <a16:creationId xmlns:a16="http://schemas.microsoft.com/office/drawing/2014/main" id="{DE0A2CF4-5A94-4157-8996-95F698EA3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9971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0FF73-C48D-476C-B898-1A15544139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2532"/>
            <a:ext cx="9144000" cy="6205468"/>
          </a:xfrm>
          <a:prstGeom prst="rect">
            <a:avLst/>
          </a:prstGeom>
        </p:spPr>
      </p:pic>
      <p:sp>
        <p:nvSpPr>
          <p:cNvPr id="2" name="Text Placeholder 1">
            <a:extLst>
              <a:ext uri="{FF2B5EF4-FFF2-40B4-BE49-F238E27FC236}">
                <a16:creationId xmlns:a16="http://schemas.microsoft.com/office/drawing/2014/main" id="{87DECC54-DF99-4003-A021-B1BA2B9C9F44}"/>
              </a:ext>
            </a:extLst>
          </p:cNvPr>
          <p:cNvSpPr>
            <a:spLocks noGrp="1"/>
          </p:cNvSpPr>
          <p:nvPr>
            <p:ph type="body" sz="quarter" idx="13"/>
          </p:nvPr>
        </p:nvSpPr>
        <p:spPr/>
        <p:txBody>
          <a:bodyPr/>
          <a:lstStyle/>
          <a:p>
            <a:r>
              <a:rPr lang="en-GB"/>
              <a:t>Video conferencing</a:t>
            </a:r>
          </a:p>
        </p:txBody>
      </p:sp>
      <p:sp>
        <p:nvSpPr>
          <p:cNvPr id="3" name="Text Placeholder 2">
            <a:extLst>
              <a:ext uri="{FF2B5EF4-FFF2-40B4-BE49-F238E27FC236}">
                <a16:creationId xmlns:a16="http://schemas.microsoft.com/office/drawing/2014/main" id="{591F4DF8-7C59-479B-80CD-E4F467C528BD}"/>
              </a:ext>
            </a:extLst>
          </p:cNvPr>
          <p:cNvSpPr>
            <a:spLocks noGrp="1"/>
          </p:cNvSpPr>
          <p:nvPr>
            <p:ph type="body" sz="quarter" idx="14"/>
          </p:nvPr>
        </p:nvSpPr>
        <p:spPr>
          <a:xfrm>
            <a:off x="724280" y="1704179"/>
            <a:ext cx="4876420" cy="3453607"/>
          </a:xfrm>
        </p:spPr>
        <p:txBody>
          <a:bodyPr/>
          <a:lstStyle/>
          <a:p>
            <a:r>
              <a:rPr lang="en-GB"/>
              <a:t>Video calling has become an accepted alternative to phone calls in business and socially</a:t>
            </a:r>
          </a:p>
          <a:p>
            <a:pPr lvl="1"/>
            <a:r>
              <a:rPr lang="en-GB">
                <a:solidFill>
                  <a:srgbClr val="E8524E"/>
                </a:solidFill>
              </a:rPr>
              <a:t>What are the advantages to businesses in using it for meetings?</a:t>
            </a:r>
          </a:p>
          <a:p>
            <a:pPr lvl="1"/>
            <a:r>
              <a:rPr lang="en-GB">
                <a:solidFill>
                  <a:srgbClr val="E8524E"/>
                </a:solidFill>
              </a:rPr>
              <a:t>How has video conferencing </a:t>
            </a:r>
            <a:br>
              <a:rPr lang="en-GB">
                <a:solidFill>
                  <a:srgbClr val="E8524E"/>
                </a:solidFill>
              </a:rPr>
            </a:br>
            <a:r>
              <a:rPr lang="en-GB">
                <a:solidFill>
                  <a:srgbClr val="E8524E"/>
                </a:solidFill>
              </a:rPr>
              <a:t>helped healthcare?</a:t>
            </a:r>
          </a:p>
          <a:p>
            <a:r>
              <a:rPr lang="en-GB"/>
              <a:t>What are the advantages </a:t>
            </a:r>
            <a:br>
              <a:rPr lang="en-GB"/>
            </a:br>
            <a:r>
              <a:rPr lang="en-GB"/>
              <a:t>and disadvantages of this technology?</a:t>
            </a:r>
          </a:p>
          <a:p>
            <a:endParaRPr lang="en-GB"/>
          </a:p>
        </p:txBody>
      </p:sp>
      <p:pic>
        <p:nvPicPr>
          <p:cNvPr id="6" name="Picture 5">
            <a:extLst>
              <a:ext uri="{FF2B5EF4-FFF2-40B4-BE49-F238E27FC236}">
                <a16:creationId xmlns:a16="http://schemas.microsoft.com/office/drawing/2014/main" id="{6CBC076D-B07A-44F2-A033-E7011215B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3227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Culture and society</a:t>
            </a:r>
          </a:p>
        </p:txBody>
      </p:sp>
      <p:sp>
        <p:nvSpPr>
          <p:cNvPr id="3" name="Text Placeholder 2"/>
          <p:cNvSpPr>
            <a:spLocks noGrp="1"/>
          </p:cNvSpPr>
          <p:nvPr>
            <p:ph type="body" sz="quarter" idx="14"/>
          </p:nvPr>
        </p:nvSpPr>
        <p:spPr/>
        <p:txBody>
          <a:bodyPr/>
          <a:lstStyle/>
          <a:p>
            <a:r>
              <a:rPr lang="en-GB"/>
              <a:t>Complete </a:t>
            </a:r>
            <a:r>
              <a:rPr lang="en-GB" b="1"/>
              <a:t>Task 3 </a:t>
            </a:r>
            <a:r>
              <a:rPr lang="en-GB"/>
              <a:t>of</a:t>
            </a:r>
            <a:r>
              <a:rPr lang="en-GB" b="1"/>
              <a:t> Worksheet 3</a:t>
            </a:r>
          </a:p>
          <a:p>
            <a:endParaRPr lang="en-GB"/>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9255" y="2457450"/>
            <a:ext cx="4617093" cy="3905250"/>
          </a:xfrm>
          <a:prstGeom prst="rect">
            <a:avLst/>
          </a:prstGeom>
        </p:spPr>
      </p:pic>
    </p:spTree>
    <p:extLst>
      <p:ext uri="{BB962C8B-B14F-4D97-AF65-F5344CB8AC3E}">
        <p14:creationId xmlns:p14="http://schemas.microsoft.com/office/powerpoint/2010/main" val="97887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DB5480-B504-48E3-BE80-3A835B7565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2400" y="1376862"/>
            <a:ext cx="3911599" cy="5481138"/>
          </a:xfrm>
          <a:prstGeom prst="rect">
            <a:avLst/>
          </a:prstGeom>
        </p:spPr>
      </p:pic>
      <p:sp>
        <p:nvSpPr>
          <p:cNvPr id="4" name="Text Placeholder 3"/>
          <p:cNvSpPr>
            <a:spLocks noGrp="1"/>
          </p:cNvSpPr>
          <p:nvPr>
            <p:ph type="body" sz="quarter" idx="13"/>
          </p:nvPr>
        </p:nvSpPr>
        <p:spPr/>
        <p:txBody>
          <a:bodyPr/>
          <a:lstStyle/>
          <a:p>
            <a:r>
              <a:rPr lang="en-GB"/>
              <a:t>People</a:t>
            </a:r>
          </a:p>
        </p:txBody>
      </p:sp>
      <p:sp>
        <p:nvSpPr>
          <p:cNvPr id="5" name="Text Placeholder 4"/>
          <p:cNvSpPr>
            <a:spLocks noGrp="1"/>
          </p:cNvSpPr>
          <p:nvPr>
            <p:ph type="body" sz="quarter" idx="14"/>
          </p:nvPr>
        </p:nvSpPr>
        <p:spPr>
          <a:xfrm>
            <a:off x="724280" y="1704179"/>
            <a:ext cx="7816470" cy="3453607"/>
          </a:xfrm>
        </p:spPr>
        <p:txBody>
          <a:bodyPr/>
          <a:lstStyle/>
          <a:p>
            <a:r>
              <a:rPr lang="en-GB"/>
              <a:t>Understanding the consumer market is </a:t>
            </a:r>
            <a:br>
              <a:rPr lang="en-GB"/>
            </a:br>
            <a:r>
              <a:rPr lang="en-GB"/>
              <a:t>one of the most challenging aspects </a:t>
            </a:r>
            <a:br>
              <a:rPr lang="en-GB"/>
            </a:br>
            <a:r>
              <a:rPr lang="en-GB"/>
              <a:t>for designers and manufacturers</a:t>
            </a:r>
          </a:p>
          <a:p>
            <a:r>
              <a:rPr lang="en-GB"/>
              <a:t>What works for one person, will not </a:t>
            </a:r>
            <a:br>
              <a:rPr lang="en-GB"/>
            </a:br>
            <a:r>
              <a:rPr lang="en-GB"/>
              <a:t>necessarily work for another</a:t>
            </a:r>
          </a:p>
          <a:p>
            <a:pPr lvl="1"/>
            <a:r>
              <a:rPr lang="en-GB">
                <a:solidFill>
                  <a:srgbClr val="C00000"/>
                </a:solidFill>
              </a:rPr>
              <a:t>How do mobile phone companies </a:t>
            </a:r>
            <a:br>
              <a:rPr lang="en-GB">
                <a:solidFill>
                  <a:srgbClr val="C00000"/>
                </a:solidFill>
              </a:rPr>
            </a:br>
            <a:r>
              <a:rPr lang="en-GB">
                <a:solidFill>
                  <a:srgbClr val="C00000"/>
                </a:solidFill>
              </a:rPr>
              <a:t>tailor their products to best suit </a:t>
            </a:r>
            <a:br>
              <a:rPr lang="en-GB">
                <a:solidFill>
                  <a:srgbClr val="C00000"/>
                </a:solidFill>
              </a:rPr>
            </a:br>
            <a:r>
              <a:rPr lang="en-GB">
                <a:solidFill>
                  <a:srgbClr val="C00000"/>
                </a:solidFill>
              </a:rPr>
              <a:t>as many people as possible?</a:t>
            </a:r>
          </a:p>
          <a:p>
            <a:pPr lvl="1"/>
            <a:r>
              <a:rPr lang="en-GB">
                <a:solidFill>
                  <a:srgbClr val="C00000"/>
                </a:solidFill>
              </a:rPr>
              <a:t>What makes you decide to purchase </a:t>
            </a:r>
            <a:br>
              <a:rPr lang="en-GB">
                <a:solidFill>
                  <a:srgbClr val="C00000"/>
                </a:solidFill>
              </a:rPr>
            </a:br>
            <a:r>
              <a:rPr lang="en-GB">
                <a:solidFill>
                  <a:srgbClr val="C00000"/>
                </a:solidFill>
              </a:rPr>
              <a:t>a product? How and why do different </a:t>
            </a:r>
            <a:br>
              <a:rPr lang="en-GB">
                <a:solidFill>
                  <a:srgbClr val="C00000"/>
                </a:solidFill>
              </a:rPr>
            </a:br>
            <a:r>
              <a:rPr lang="en-GB">
                <a:solidFill>
                  <a:srgbClr val="C00000"/>
                </a:solidFill>
              </a:rPr>
              <a:t>consumer’s decisions vary?</a:t>
            </a:r>
          </a:p>
        </p:txBody>
      </p:sp>
    </p:spTree>
    <p:extLst>
      <p:ext uri="{BB962C8B-B14F-4D97-AF65-F5344CB8AC3E}">
        <p14:creationId xmlns:p14="http://schemas.microsoft.com/office/powerpoint/2010/main" val="323722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New ways of working</a:t>
            </a:r>
          </a:p>
        </p:txBody>
      </p:sp>
      <p:sp>
        <p:nvSpPr>
          <p:cNvPr id="3" name="Text Placeholder 2"/>
          <p:cNvSpPr>
            <a:spLocks noGrp="1"/>
          </p:cNvSpPr>
          <p:nvPr>
            <p:ph type="body" sz="quarter" idx="14"/>
          </p:nvPr>
        </p:nvSpPr>
        <p:spPr/>
        <p:txBody>
          <a:bodyPr/>
          <a:lstStyle/>
          <a:p>
            <a:r>
              <a:rPr lang="en-GB"/>
              <a:t>Automation has had a significant impact on job roles and in shaping the workforce</a:t>
            </a:r>
          </a:p>
          <a:p>
            <a:pPr lvl="1"/>
            <a:r>
              <a:rPr lang="en-GB">
                <a:solidFill>
                  <a:srgbClr val="C00000"/>
                </a:solidFill>
              </a:rPr>
              <a:t>How have factory robots changed production line jobs?</a:t>
            </a:r>
          </a:p>
          <a:p>
            <a:pPr lvl="1"/>
            <a:r>
              <a:rPr lang="en-GB">
                <a:solidFill>
                  <a:srgbClr val="C00000"/>
                </a:solidFill>
              </a:rPr>
              <a:t>How have computers changed administrative roles?</a:t>
            </a:r>
          </a:p>
          <a:p>
            <a:pPr lvl="1"/>
            <a:r>
              <a:rPr lang="en-GB">
                <a:solidFill>
                  <a:srgbClr val="C00000"/>
                </a:solidFill>
              </a:rPr>
              <a:t>Which jobs have remained largely unaffected by </a:t>
            </a:r>
            <a:br>
              <a:rPr lang="en-GB">
                <a:solidFill>
                  <a:srgbClr val="C00000"/>
                </a:solidFill>
              </a:rPr>
            </a:br>
            <a:r>
              <a:rPr lang="en-GB">
                <a:solidFill>
                  <a:srgbClr val="C00000"/>
                </a:solidFill>
              </a:rPr>
              <a:t>technological change?</a:t>
            </a:r>
          </a:p>
        </p:txBody>
      </p:sp>
    </p:spTree>
    <p:extLst>
      <p:ext uri="{BB962C8B-B14F-4D97-AF65-F5344CB8AC3E}">
        <p14:creationId xmlns:p14="http://schemas.microsoft.com/office/powerpoint/2010/main" val="334160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D3C6F0-3E7C-4157-B64B-0722688FFE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28080" y="1201984"/>
            <a:ext cx="6915920" cy="5656016"/>
          </a:xfrm>
          <a:prstGeom prst="rect">
            <a:avLst/>
          </a:prstGeom>
        </p:spPr>
      </p:pic>
      <p:sp>
        <p:nvSpPr>
          <p:cNvPr id="2" name="Text Placeholder 1">
            <a:extLst>
              <a:ext uri="{FF2B5EF4-FFF2-40B4-BE49-F238E27FC236}">
                <a16:creationId xmlns:a16="http://schemas.microsoft.com/office/drawing/2014/main" id="{179E97CA-09EB-4C96-8050-78C6EA199CE9}"/>
              </a:ext>
            </a:extLst>
          </p:cNvPr>
          <p:cNvSpPr>
            <a:spLocks noGrp="1"/>
          </p:cNvSpPr>
          <p:nvPr>
            <p:ph type="body" sz="quarter" idx="13"/>
          </p:nvPr>
        </p:nvSpPr>
        <p:spPr/>
        <p:txBody>
          <a:bodyPr/>
          <a:lstStyle/>
          <a:p>
            <a:r>
              <a:rPr lang="en-GB"/>
              <a:t>Highly-skilled workforce</a:t>
            </a:r>
          </a:p>
        </p:txBody>
      </p:sp>
      <p:sp>
        <p:nvSpPr>
          <p:cNvPr id="3" name="Text Placeholder 2">
            <a:extLst>
              <a:ext uri="{FF2B5EF4-FFF2-40B4-BE49-F238E27FC236}">
                <a16:creationId xmlns:a16="http://schemas.microsoft.com/office/drawing/2014/main" id="{A24F01B4-4725-4E68-BE56-9F4C00FD65B0}"/>
              </a:ext>
            </a:extLst>
          </p:cNvPr>
          <p:cNvSpPr>
            <a:spLocks noGrp="1"/>
          </p:cNvSpPr>
          <p:nvPr>
            <p:ph type="body" sz="quarter" idx="14"/>
          </p:nvPr>
        </p:nvSpPr>
        <p:spPr>
          <a:xfrm>
            <a:off x="724280" y="1704179"/>
            <a:ext cx="5562220" cy="3453607"/>
          </a:xfrm>
        </p:spPr>
        <p:txBody>
          <a:bodyPr/>
          <a:lstStyle/>
          <a:p>
            <a:r>
              <a:rPr lang="en-GB"/>
              <a:t>Advances in technology have resulted in an increase in highly-skilled workers such as engineers, bankers and programmers</a:t>
            </a:r>
          </a:p>
          <a:p>
            <a:pPr lvl="1"/>
            <a:r>
              <a:rPr lang="en-GB"/>
              <a:t>There has been a shift from </a:t>
            </a:r>
            <a:br>
              <a:rPr lang="en-GB"/>
            </a:br>
            <a:r>
              <a:rPr lang="en-GB"/>
              <a:t>‘brawn’ to ‘brain’ with many </a:t>
            </a:r>
            <a:br>
              <a:rPr lang="en-GB"/>
            </a:br>
            <a:r>
              <a:rPr lang="en-GB"/>
              <a:t>mid-skilled workers’ jobs </a:t>
            </a:r>
            <a:br>
              <a:rPr lang="en-GB"/>
            </a:br>
            <a:r>
              <a:rPr lang="en-GB"/>
              <a:t>disappearing or changing</a:t>
            </a:r>
          </a:p>
          <a:p>
            <a:r>
              <a:rPr lang="en-GB"/>
              <a:t>Highly-skilled workers are </a:t>
            </a:r>
            <a:br>
              <a:rPr lang="en-GB"/>
            </a:br>
            <a:r>
              <a:rPr lang="en-GB"/>
              <a:t>commonly at the forefront of research and development</a:t>
            </a:r>
          </a:p>
        </p:txBody>
      </p:sp>
      <p:pic>
        <p:nvPicPr>
          <p:cNvPr id="5" name="Picture 4">
            <a:extLst>
              <a:ext uri="{FF2B5EF4-FFF2-40B4-BE49-F238E27FC236}">
                <a16:creationId xmlns:a16="http://schemas.microsoft.com/office/drawing/2014/main" id="{13C664C0-4F8C-443B-B498-D7F9C0FD8F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64338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F49E33-49EB-4FF5-906A-200CA8A42F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317"/>
          <a:stretch/>
        </p:blipFill>
        <p:spPr>
          <a:xfrm>
            <a:off x="0" y="0"/>
            <a:ext cx="9144000" cy="6858000"/>
          </a:xfrm>
          <a:prstGeom prst="rect">
            <a:avLst/>
          </a:prstGeom>
        </p:spPr>
      </p:pic>
      <p:sp>
        <p:nvSpPr>
          <p:cNvPr id="2" name="Text Placeholder 1">
            <a:extLst>
              <a:ext uri="{FF2B5EF4-FFF2-40B4-BE49-F238E27FC236}">
                <a16:creationId xmlns:a16="http://schemas.microsoft.com/office/drawing/2014/main" id="{BB238D27-FA28-407D-9BE4-0042DE00533D}"/>
              </a:ext>
            </a:extLst>
          </p:cNvPr>
          <p:cNvSpPr>
            <a:spLocks noGrp="1"/>
          </p:cNvSpPr>
          <p:nvPr>
            <p:ph type="body" sz="quarter" idx="13"/>
          </p:nvPr>
        </p:nvSpPr>
        <p:spPr/>
        <p:txBody>
          <a:bodyPr/>
          <a:lstStyle/>
          <a:p>
            <a:r>
              <a:rPr lang="en-GB"/>
              <a:t>Wage levels</a:t>
            </a:r>
          </a:p>
        </p:txBody>
      </p:sp>
      <p:sp>
        <p:nvSpPr>
          <p:cNvPr id="3" name="Text Placeholder 2">
            <a:extLst>
              <a:ext uri="{FF2B5EF4-FFF2-40B4-BE49-F238E27FC236}">
                <a16:creationId xmlns:a16="http://schemas.microsoft.com/office/drawing/2014/main" id="{558E5449-FED6-4332-8610-97380AF24C15}"/>
              </a:ext>
            </a:extLst>
          </p:cNvPr>
          <p:cNvSpPr>
            <a:spLocks noGrp="1"/>
          </p:cNvSpPr>
          <p:nvPr>
            <p:ph type="body" sz="quarter" idx="14"/>
          </p:nvPr>
        </p:nvSpPr>
        <p:spPr>
          <a:xfrm>
            <a:off x="724280" y="1704179"/>
            <a:ext cx="5079620" cy="3453607"/>
          </a:xfrm>
        </p:spPr>
        <p:txBody>
          <a:bodyPr/>
          <a:lstStyle/>
          <a:p>
            <a:r>
              <a:rPr lang="en-GB"/>
              <a:t>Technological advancements over the past 200 years have largely been responsible for an increase in wages</a:t>
            </a:r>
          </a:p>
          <a:p>
            <a:pPr lvl="1"/>
            <a:r>
              <a:rPr lang="en-GB"/>
              <a:t>Today, technology has driven a divide between highly-skilled and low-skilled workers, reducing the need for mid-skilled workers</a:t>
            </a:r>
          </a:p>
          <a:p>
            <a:pPr lvl="1"/>
            <a:r>
              <a:rPr lang="en-GB"/>
              <a:t>Technology can challenge us to learn new skills and acquire new knowledge, and this is key to increasing wages</a:t>
            </a:r>
          </a:p>
        </p:txBody>
      </p:sp>
      <p:pic>
        <p:nvPicPr>
          <p:cNvPr id="5" name="Picture 4">
            <a:extLst>
              <a:ext uri="{FF2B5EF4-FFF2-40B4-BE49-F238E27FC236}">
                <a16:creationId xmlns:a16="http://schemas.microsoft.com/office/drawing/2014/main" id="{0E9BCE09-679C-4C69-94B3-BF80BB80B0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2578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076648-136F-4725-B027-1F727C072C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602" t="-10430" r="-1" b="-1"/>
          <a:stretch/>
        </p:blipFill>
        <p:spPr>
          <a:xfrm>
            <a:off x="0" y="0"/>
            <a:ext cx="9144000" cy="6858000"/>
          </a:xfrm>
          <a:prstGeom prst="rect">
            <a:avLst/>
          </a:prstGeom>
        </p:spPr>
      </p:pic>
      <p:sp>
        <p:nvSpPr>
          <p:cNvPr id="2" name="Text Placeholder 1">
            <a:extLst>
              <a:ext uri="{FF2B5EF4-FFF2-40B4-BE49-F238E27FC236}">
                <a16:creationId xmlns:a16="http://schemas.microsoft.com/office/drawing/2014/main" id="{179E97CA-09EB-4C96-8050-78C6EA199CE9}"/>
              </a:ext>
            </a:extLst>
          </p:cNvPr>
          <p:cNvSpPr>
            <a:spLocks noGrp="1"/>
          </p:cNvSpPr>
          <p:nvPr>
            <p:ph type="body" sz="quarter" idx="13"/>
          </p:nvPr>
        </p:nvSpPr>
        <p:spPr/>
        <p:txBody>
          <a:bodyPr/>
          <a:lstStyle/>
          <a:p>
            <a:r>
              <a:rPr lang="en-GB"/>
              <a:t>Apprenticeships</a:t>
            </a:r>
          </a:p>
        </p:txBody>
      </p:sp>
      <p:sp>
        <p:nvSpPr>
          <p:cNvPr id="3" name="Text Placeholder 2">
            <a:extLst>
              <a:ext uri="{FF2B5EF4-FFF2-40B4-BE49-F238E27FC236}">
                <a16:creationId xmlns:a16="http://schemas.microsoft.com/office/drawing/2014/main" id="{A24F01B4-4725-4E68-BE56-9F4C00FD65B0}"/>
              </a:ext>
            </a:extLst>
          </p:cNvPr>
          <p:cNvSpPr>
            <a:spLocks noGrp="1"/>
          </p:cNvSpPr>
          <p:nvPr>
            <p:ph type="body" sz="quarter" idx="14"/>
          </p:nvPr>
        </p:nvSpPr>
        <p:spPr>
          <a:xfrm>
            <a:off x="724280" y="1704179"/>
            <a:ext cx="3515211" cy="3453607"/>
          </a:xfrm>
        </p:spPr>
        <p:txBody>
          <a:bodyPr/>
          <a:lstStyle/>
          <a:p>
            <a:r>
              <a:rPr lang="en-GB"/>
              <a:t>An apprentice learns a new trade from a skilled employer in return for low wages</a:t>
            </a:r>
          </a:p>
          <a:p>
            <a:pPr lvl="1"/>
            <a:r>
              <a:rPr lang="en-GB"/>
              <a:t>Often, apprenticeships require regular study and can be accompanied by a formal qualification</a:t>
            </a:r>
          </a:p>
          <a:p>
            <a:pPr lvl="1"/>
            <a:r>
              <a:rPr lang="en-GB">
                <a:solidFill>
                  <a:srgbClr val="E8524E"/>
                </a:solidFill>
              </a:rPr>
              <a:t>How might new technology increase the availability and need for apprenticeships?</a:t>
            </a:r>
          </a:p>
        </p:txBody>
      </p:sp>
      <p:pic>
        <p:nvPicPr>
          <p:cNvPr id="6" name="Picture 5">
            <a:extLst>
              <a:ext uri="{FF2B5EF4-FFF2-40B4-BE49-F238E27FC236}">
                <a16:creationId xmlns:a16="http://schemas.microsoft.com/office/drawing/2014/main" id="{9CE22D1B-DD75-48EF-B505-9F86387C5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84638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60BC50-59C6-4D21-A55F-885B9FDF24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2026"/>
            <a:ext cx="9144000" cy="6215973"/>
          </a:xfrm>
          <a:prstGeom prst="rect">
            <a:avLst/>
          </a:prstGeom>
        </p:spPr>
      </p:pic>
      <p:sp>
        <p:nvSpPr>
          <p:cNvPr id="2" name="Text Placeholder 1">
            <a:extLst>
              <a:ext uri="{FF2B5EF4-FFF2-40B4-BE49-F238E27FC236}">
                <a16:creationId xmlns:a16="http://schemas.microsoft.com/office/drawing/2014/main" id="{33807D2D-B053-48ED-A2BB-658A69FABEB4}"/>
              </a:ext>
            </a:extLst>
          </p:cNvPr>
          <p:cNvSpPr>
            <a:spLocks noGrp="1"/>
          </p:cNvSpPr>
          <p:nvPr>
            <p:ph type="body" sz="quarter" idx="13"/>
          </p:nvPr>
        </p:nvSpPr>
        <p:spPr/>
        <p:txBody>
          <a:bodyPr/>
          <a:lstStyle/>
          <a:p>
            <a:r>
              <a:rPr lang="en-GB"/>
              <a:t>Consumers</a:t>
            </a:r>
          </a:p>
        </p:txBody>
      </p:sp>
      <p:sp>
        <p:nvSpPr>
          <p:cNvPr id="3" name="Text Placeholder 2">
            <a:extLst>
              <a:ext uri="{FF2B5EF4-FFF2-40B4-BE49-F238E27FC236}">
                <a16:creationId xmlns:a16="http://schemas.microsoft.com/office/drawing/2014/main" id="{9FC1C51B-56FF-4CBB-9E9C-6A3242E60FD5}"/>
              </a:ext>
            </a:extLst>
          </p:cNvPr>
          <p:cNvSpPr>
            <a:spLocks noGrp="1"/>
          </p:cNvSpPr>
          <p:nvPr>
            <p:ph type="body" sz="quarter" idx="14"/>
          </p:nvPr>
        </p:nvSpPr>
        <p:spPr/>
        <p:txBody>
          <a:bodyPr/>
          <a:lstStyle/>
          <a:p>
            <a:r>
              <a:rPr lang="en-GB"/>
              <a:t>The Internet has hugely affected our buying habits</a:t>
            </a:r>
          </a:p>
          <a:p>
            <a:pPr lvl="1"/>
            <a:r>
              <a:rPr lang="en-GB">
                <a:solidFill>
                  <a:srgbClr val="E8524E"/>
                </a:solidFill>
              </a:rPr>
              <a:t>Have we become a consumer society?</a:t>
            </a:r>
          </a:p>
          <a:p>
            <a:pPr lvl="1"/>
            <a:r>
              <a:rPr lang="en-GB">
                <a:solidFill>
                  <a:srgbClr val="E8524E"/>
                </a:solidFill>
              </a:rPr>
              <a:t>Do you </a:t>
            </a:r>
            <a:r>
              <a:rPr lang="en-GB" i="1">
                <a:solidFill>
                  <a:srgbClr val="E8524E"/>
                </a:solidFill>
              </a:rPr>
              <a:t>need</a:t>
            </a:r>
            <a:r>
              <a:rPr lang="en-GB">
                <a:solidFill>
                  <a:srgbClr val="E8524E"/>
                </a:solidFill>
              </a:rPr>
              <a:t> the latest technology first?</a:t>
            </a:r>
          </a:p>
          <a:p>
            <a:pPr lvl="1"/>
            <a:r>
              <a:rPr lang="en-GB">
                <a:solidFill>
                  <a:srgbClr val="E8524E"/>
                </a:solidFill>
              </a:rPr>
              <a:t>How can the latest technology change our buying habits?</a:t>
            </a:r>
          </a:p>
          <a:p>
            <a:endParaRPr lang="en-GB"/>
          </a:p>
        </p:txBody>
      </p:sp>
      <p:pic>
        <p:nvPicPr>
          <p:cNvPr id="5" name="Picture 4">
            <a:extLst>
              <a:ext uri="{FF2B5EF4-FFF2-40B4-BE49-F238E27FC236}">
                <a16:creationId xmlns:a16="http://schemas.microsoft.com/office/drawing/2014/main" id="{F38036D4-A17B-4588-82E2-261FF2A36C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55283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Consumer choice</a:t>
            </a:r>
          </a:p>
        </p:txBody>
      </p:sp>
      <p:sp>
        <p:nvSpPr>
          <p:cNvPr id="3" name="Text Placeholder 2"/>
          <p:cNvSpPr>
            <a:spLocks noGrp="1"/>
          </p:cNvSpPr>
          <p:nvPr>
            <p:ph type="body" sz="quarter" idx="14"/>
          </p:nvPr>
        </p:nvSpPr>
        <p:spPr/>
        <p:txBody>
          <a:bodyPr/>
          <a:lstStyle/>
          <a:p>
            <a:r>
              <a:rPr lang="en-GB"/>
              <a:t>How does the global market affect choice?</a:t>
            </a:r>
          </a:p>
          <a:p>
            <a:r>
              <a:rPr lang="en-GB"/>
              <a:t>How does the global market affect manufacturers?</a:t>
            </a:r>
          </a:p>
          <a:p>
            <a:r>
              <a:rPr lang="en-US"/>
              <a:t>You don’t need inside knowledge to find the best deal, just a price comparison website</a:t>
            </a:r>
          </a:p>
          <a:p>
            <a:pPr lvl="1"/>
            <a:r>
              <a:rPr lang="en-US">
                <a:solidFill>
                  <a:srgbClr val="E8524E"/>
                </a:solidFill>
              </a:rPr>
              <a:t>What ethical questions might buyers have about </a:t>
            </a:r>
            <a:br>
              <a:rPr lang="en-US">
                <a:solidFill>
                  <a:srgbClr val="E8524E"/>
                </a:solidFill>
              </a:rPr>
            </a:br>
            <a:r>
              <a:rPr lang="en-US">
                <a:solidFill>
                  <a:srgbClr val="E8524E"/>
                </a:solidFill>
              </a:rPr>
              <a:t>production or import methods?</a:t>
            </a:r>
          </a:p>
          <a:p>
            <a:endParaRPr lang="en-GB"/>
          </a:p>
        </p:txBody>
      </p:sp>
    </p:spTree>
    <p:extLst>
      <p:ext uri="{BB962C8B-B14F-4D97-AF65-F5344CB8AC3E}">
        <p14:creationId xmlns:p14="http://schemas.microsoft.com/office/powerpoint/2010/main" val="478594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483de9a-2ba1-4959-88bb-f3451e19ec44" xsi:nil="true"/>
    <_ip_UnifiedCompliancePolicyProperties xmlns="http://schemas.microsoft.com/sharepoint/v3" xsi:nil="true"/>
    <lcf76f155ced4ddcb4097134ff3c332f xmlns="df668d58-cf24-47fc-8a4e-31b453aaa72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654C50E327D94891FA12F2EE905218" ma:contentTypeVersion="20" ma:contentTypeDescription="Create a new document." ma:contentTypeScope="" ma:versionID="19d6b4a5ee7e1e761efe10a65b7cf903">
  <xsd:schema xmlns:xsd="http://www.w3.org/2001/XMLSchema" xmlns:xs="http://www.w3.org/2001/XMLSchema" xmlns:p="http://schemas.microsoft.com/office/2006/metadata/properties" xmlns:ns1="http://schemas.microsoft.com/sharepoint/v3" xmlns:ns2="df668d58-cf24-47fc-8a4e-31b453aaa727" xmlns:ns3="e483de9a-2ba1-4959-88bb-f3451e19ec44" targetNamespace="http://schemas.microsoft.com/office/2006/metadata/properties" ma:root="true" ma:fieldsID="a9ec2758b36791324d38d520d4328ac8" ns1:_="" ns2:_="" ns3:_="">
    <xsd:import namespace="http://schemas.microsoft.com/sharepoint/v3"/>
    <xsd:import namespace="df668d58-cf24-47fc-8a4e-31b453aaa727"/>
    <xsd:import namespace="e483de9a-2ba1-4959-88bb-f3451e19ec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68d58-cf24-47fc-8a4e-31b453aaa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83de9a-2ba1-4959-88bb-f3451e19ec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3b8994-6283-48d3-80c3-4f6989f14e23}" ma:internalName="TaxCatchAll" ma:showField="CatchAllData" ma:web="e483de9a-2ba1-4959-88bb-f3451e19e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4A7B12-5960-47DE-A665-9B4E37E1F474}">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94dce8ab-38ff-4714-b1ed-1fc5e4d9abd1"/>
    <ds:schemaRef ds:uri="http://purl.org/dc/dcmitype/"/>
    <ds:schemaRef ds:uri="1ef05dc5-97a2-498b-bf7c-bd189143a1ff"/>
    <ds:schemaRef ds:uri="http://www.w3.org/XML/1998/namespace"/>
    <ds:schemaRef ds:uri="http://schemas.microsoft.com/sharepoint/v3"/>
    <ds:schemaRef ds:uri="e483de9a-2ba1-4959-88bb-f3451e19ec44"/>
    <ds:schemaRef ds:uri="df668d58-cf24-47fc-8a4e-31b453aaa727"/>
  </ds:schemaRefs>
</ds:datastoreItem>
</file>

<file path=customXml/itemProps2.xml><?xml version="1.0" encoding="utf-8"?>
<ds:datastoreItem xmlns:ds="http://schemas.openxmlformats.org/officeDocument/2006/customXml" ds:itemID="{026A5447-E52D-407B-8AE8-BEA38037F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668d58-cf24-47fc-8a4e-31b453aaa727"/>
    <ds:schemaRef ds:uri="e483de9a-2ba1-4959-88bb-f3451e19e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0FFC6-ACE2-4453-982B-C1C97D4F7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TotalTime>
  <Words>1148</Words>
  <Application>Microsoft Office PowerPoint</Application>
  <PresentationFormat>On-screen Show (4:3)</PresentationFormat>
  <Paragraphs>114</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Museo 700</vt:lpstr>
      <vt:lpstr>Museo 500</vt:lpstr>
      <vt:lpstr>Arial</vt:lpstr>
      <vt:lpstr>Calibri</vt:lpstr>
      <vt:lpstr>Museo 900</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Ted O'Brien</cp:lastModifiedBy>
  <cp:revision>1</cp:revision>
  <dcterms:created xsi:type="dcterms:W3CDTF">2016-09-28T14:39:23Z</dcterms:created>
  <dcterms:modified xsi:type="dcterms:W3CDTF">2024-09-10T03:59:18Z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0x010100E9654C50E327D94891FA12F2EE905218</vt:lpwstr>
  </property>
  <property fmtid="{D5CDD505-2E9C-101B-9397-08002B2CF9AE}" pid="3" name="MediaServiceImageTags">
    <vt:lpwstr/>
  </property>
</Properties>
</file>