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7"/>
  </p:normalViewPr>
  <p:slideViewPr>
    <p:cSldViewPr snapToGrid="0">
      <p:cViewPr varScale="1">
        <p:scale>
          <a:sx n="104" d="100"/>
          <a:sy n="104" d="100"/>
        </p:scale>
        <p:origin x="89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267F0-8BCD-8055-DE40-1CDE882AF5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C44AA6F5-3946-41E0-C6DA-8312C2F974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61474076-3C19-C006-1E6B-001D729596EE}"/>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5" name="Footer Placeholder 4">
            <a:extLst>
              <a:ext uri="{FF2B5EF4-FFF2-40B4-BE49-F238E27FC236}">
                <a16:creationId xmlns:a16="http://schemas.microsoft.com/office/drawing/2014/main" id="{BDC2B895-970B-AF54-A503-6D4B33D96C95}"/>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D72E8DDD-F773-F673-DB70-2441227FF015}"/>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3318945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2971-1018-241A-8966-F7600782F603}"/>
              </a:ext>
            </a:extLst>
          </p:cNvPr>
          <p:cNvSpPr>
            <a:spLocks noGrp="1"/>
          </p:cNvSpPr>
          <p:nvPr>
            <p:ph type="title"/>
          </p:nvPr>
        </p:nvSpPr>
        <p:spPr/>
        <p:txBody>
          <a:bodyPr/>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C2D8CAA0-440B-41C8-E6AC-D0B24DC891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A614C2EA-D907-73CB-BDCA-99594B5E8570}"/>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5" name="Footer Placeholder 4">
            <a:extLst>
              <a:ext uri="{FF2B5EF4-FFF2-40B4-BE49-F238E27FC236}">
                <a16:creationId xmlns:a16="http://schemas.microsoft.com/office/drawing/2014/main" id="{02ABAB1F-74B8-D9A6-CD83-283A43B4F206}"/>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FFFF62BC-4790-6A86-A831-98B6C9421374}"/>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2948954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FB4960-627C-7E04-CA5D-39AB87F121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D6688297-EA4E-3735-9A97-F0F187ADF7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DEB1E8E5-B3F5-96F9-5B12-4CAA1BDBD76A}"/>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5" name="Footer Placeholder 4">
            <a:extLst>
              <a:ext uri="{FF2B5EF4-FFF2-40B4-BE49-F238E27FC236}">
                <a16:creationId xmlns:a16="http://schemas.microsoft.com/office/drawing/2014/main" id="{F7BD77E6-5A97-E2E7-9901-1E0210E14518}"/>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89A362A7-E275-778D-196D-FA02A2A01352}"/>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197758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0988C-7400-D87E-25E5-BCCED43E6F01}"/>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11A3F052-C4F7-CAB1-8DD9-273916B41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1B4133F7-941A-8251-5DEC-19081A6EC426}"/>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5" name="Footer Placeholder 4">
            <a:extLst>
              <a:ext uri="{FF2B5EF4-FFF2-40B4-BE49-F238E27FC236}">
                <a16:creationId xmlns:a16="http://schemas.microsoft.com/office/drawing/2014/main" id="{EF2D9399-0F92-5C64-717C-524E34366BA0}"/>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1146EC0E-0CD3-EE69-5A57-E030152894AE}"/>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312621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4C61D-0873-FCC6-39E6-E81B9802AD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E"/>
          </a:p>
        </p:txBody>
      </p:sp>
      <p:sp>
        <p:nvSpPr>
          <p:cNvPr id="3" name="Text Placeholder 2">
            <a:extLst>
              <a:ext uri="{FF2B5EF4-FFF2-40B4-BE49-F238E27FC236}">
                <a16:creationId xmlns:a16="http://schemas.microsoft.com/office/drawing/2014/main" id="{79CD783C-3618-119B-91FB-83DDD5C4847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F409F0-FB6C-BD9C-7042-F88BD9F1FB0D}"/>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5" name="Footer Placeholder 4">
            <a:extLst>
              <a:ext uri="{FF2B5EF4-FFF2-40B4-BE49-F238E27FC236}">
                <a16:creationId xmlns:a16="http://schemas.microsoft.com/office/drawing/2014/main" id="{6D22802D-AEFC-D768-F633-8CC5A64A63E7}"/>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FB5F78C9-A47D-FC3E-4100-20BF51D65EC4}"/>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180320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8CD6B-DC1F-3EA9-7EC2-6BFB8CAD0916}"/>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76E2D563-05EB-22BA-8EA4-6C46450A7A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Content Placeholder 3">
            <a:extLst>
              <a:ext uri="{FF2B5EF4-FFF2-40B4-BE49-F238E27FC236}">
                <a16:creationId xmlns:a16="http://schemas.microsoft.com/office/drawing/2014/main" id="{FAE8308C-C70C-1A0E-8F5A-A829196071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D142796E-3DFD-AD34-6BCC-2FA295502EAE}"/>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6" name="Footer Placeholder 5">
            <a:extLst>
              <a:ext uri="{FF2B5EF4-FFF2-40B4-BE49-F238E27FC236}">
                <a16:creationId xmlns:a16="http://schemas.microsoft.com/office/drawing/2014/main" id="{C8A2FE2A-1F7E-9351-854B-7E10150B3EAB}"/>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95BC35DC-A930-9621-0BF3-1B6B5189C1A4}"/>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356260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AC1FE-2348-1E5B-52AF-FF07EC8AE3EA}"/>
              </a:ext>
            </a:extLst>
          </p:cNvPr>
          <p:cNvSpPr>
            <a:spLocks noGrp="1"/>
          </p:cNvSpPr>
          <p:nvPr>
            <p:ph type="title"/>
          </p:nvPr>
        </p:nvSpPr>
        <p:spPr>
          <a:xfrm>
            <a:off x="839788" y="365125"/>
            <a:ext cx="10515600" cy="1325563"/>
          </a:xfrm>
        </p:spPr>
        <p:txBody>
          <a:bodyPr/>
          <a:lstStyle/>
          <a:p>
            <a:r>
              <a:rPr lang="en-US"/>
              <a:t>Click to edit Master title style</a:t>
            </a:r>
            <a:endParaRPr lang="en-AE"/>
          </a:p>
        </p:txBody>
      </p:sp>
      <p:sp>
        <p:nvSpPr>
          <p:cNvPr id="3" name="Text Placeholder 2">
            <a:extLst>
              <a:ext uri="{FF2B5EF4-FFF2-40B4-BE49-F238E27FC236}">
                <a16:creationId xmlns:a16="http://schemas.microsoft.com/office/drawing/2014/main" id="{68217A03-BB6F-6867-56A0-769AAF1A35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5CC7B4-C167-8912-82FA-8E3AC6AB00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Text Placeholder 4">
            <a:extLst>
              <a:ext uri="{FF2B5EF4-FFF2-40B4-BE49-F238E27FC236}">
                <a16:creationId xmlns:a16="http://schemas.microsoft.com/office/drawing/2014/main" id="{4D4E282B-7460-D27D-AB45-858B284EC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76F39-7F54-4479-951D-D109095BEC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7" name="Date Placeholder 6">
            <a:extLst>
              <a:ext uri="{FF2B5EF4-FFF2-40B4-BE49-F238E27FC236}">
                <a16:creationId xmlns:a16="http://schemas.microsoft.com/office/drawing/2014/main" id="{0A3D9683-E575-EE1C-3043-3DE5D0F90326}"/>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8" name="Footer Placeholder 7">
            <a:extLst>
              <a:ext uri="{FF2B5EF4-FFF2-40B4-BE49-F238E27FC236}">
                <a16:creationId xmlns:a16="http://schemas.microsoft.com/office/drawing/2014/main" id="{58A69E5B-0257-3D6B-99BF-3F30503563D6}"/>
              </a:ext>
            </a:extLst>
          </p:cNvPr>
          <p:cNvSpPr>
            <a:spLocks noGrp="1"/>
          </p:cNvSpPr>
          <p:nvPr>
            <p:ph type="ftr" sz="quarter" idx="11"/>
          </p:nvPr>
        </p:nvSpPr>
        <p:spPr/>
        <p:txBody>
          <a:bodyPr/>
          <a:lstStyle/>
          <a:p>
            <a:endParaRPr lang="en-AE"/>
          </a:p>
        </p:txBody>
      </p:sp>
      <p:sp>
        <p:nvSpPr>
          <p:cNvPr id="9" name="Slide Number Placeholder 8">
            <a:extLst>
              <a:ext uri="{FF2B5EF4-FFF2-40B4-BE49-F238E27FC236}">
                <a16:creationId xmlns:a16="http://schemas.microsoft.com/office/drawing/2014/main" id="{818CED22-9EFF-38D7-5C79-219A2ACCAA9C}"/>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17267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24D1A-EF7A-A54A-BF97-6E662FC30E12}"/>
              </a:ext>
            </a:extLst>
          </p:cNvPr>
          <p:cNvSpPr>
            <a:spLocks noGrp="1"/>
          </p:cNvSpPr>
          <p:nvPr>
            <p:ph type="title"/>
          </p:nvPr>
        </p:nvSpPr>
        <p:spPr/>
        <p:txBody>
          <a:bodyPr/>
          <a:lstStyle/>
          <a:p>
            <a:r>
              <a:rPr lang="en-US"/>
              <a:t>Click to edit Master title style</a:t>
            </a:r>
            <a:endParaRPr lang="en-AE"/>
          </a:p>
        </p:txBody>
      </p:sp>
      <p:sp>
        <p:nvSpPr>
          <p:cNvPr id="3" name="Date Placeholder 2">
            <a:extLst>
              <a:ext uri="{FF2B5EF4-FFF2-40B4-BE49-F238E27FC236}">
                <a16:creationId xmlns:a16="http://schemas.microsoft.com/office/drawing/2014/main" id="{B8BE6977-C823-5F1D-E07C-7A9E38D5CFA2}"/>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4" name="Footer Placeholder 3">
            <a:extLst>
              <a:ext uri="{FF2B5EF4-FFF2-40B4-BE49-F238E27FC236}">
                <a16:creationId xmlns:a16="http://schemas.microsoft.com/office/drawing/2014/main" id="{8AE4BF7F-98A9-0EA0-9464-ABB166E2548C}"/>
              </a:ext>
            </a:extLst>
          </p:cNvPr>
          <p:cNvSpPr>
            <a:spLocks noGrp="1"/>
          </p:cNvSpPr>
          <p:nvPr>
            <p:ph type="ftr" sz="quarter" idx="11"/>
          </p:nvPr>
        </p:nvSpPr>
        <p:spPr/>
        <p:txBody>
          <a:bodyPr/>
          <a:lstStyle/>
          <a:p>
            <a:endParaRPr lang="en-AE"/>
          </a:p>
        </p:txBody>
      </p:sp>
      <p:sp>
        <p:nvSpPr>
          <p:cNvPr id="5" name="Slide Number Placeholder 4">
            <a:extLst>
              <a:ext uri="{FF2B5EF4-FFF2-40B4-BE49-F238E27FC236}">
                <a16:creationId xmlns:a16="http://schemas.microsoft.com/office/drawing/2014/main" id="{0FDEC48A-9089-6FB8-5427-648B2F43CA81}"/>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84300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30626-746B-D6B5-3E90-1355D5266D24}"/>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3" name="Footer Placeholder 2">
            <a:extLst>
              <a:ext uri="{FF2B5EF4-FFF2-40B4-BE49-F238E27FC236}">
                <a16:creationId xmlns:a16="http://schemas.microsoft.com/office/drawing/2014/main" id="{E4192857-3E5A-B21C-7B59-D74FA1B6460B}"/>
              </a:ext>
            </a:extLst>
          </p:cNvPr>
          <p:cNvSpPr>
            <a:spLocks noGrp="1"/>
          </p:cNvSpPr>
          <p:nvPr>
            <p:ph type="ftr" sz="quarter" idx="11"/>
          </p:nvPr>
        </p:nvSpPr>
        <p:spPr/>
        <p:txBody>
          <a:bodyPr/>
          <a:lstStyle/>
          <a:p>
            <a:endParaRPr lang="en-AE"/>
          </a:p>
        </p:txBody>
      </p:sp>
      <p:sp>
        <p:nvSpPr>
          <p:cNvPr id="4" name="Slide Number Placeholder 3">
            <a:extLst>
              <a:ext uri="{FF2B5EF4-FFF2-40B4-BE49-F238E27FC236}">
                <a16:creationId xmlns:a16="http://schemas.microsoft.com/office/drawing/2014/main" id="{8F702FF6-C4C8-BAE5-DC8A-FF26639FCBE6}"/>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3554525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F8BB-2F64-46E1-2872-07566388F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Content Placeholder 2">
            <a:extLst>
              <a:ext uri="{FF2B5EF4-FFF2-40B4-BE49-F238E27FC236}">
                <a16:creationId xmlns:a16="http://schemas.microsoft.com/office/drawing/2014/main" id="{E1033DEF-095E-792C-CE31-F2C4426023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Text Placeholder 3">
            <a:extLst>
              <a:ext uri="{FF2B5EF4-FFF2-40B4-BE49-F238E27FC236}">
                <a16:creationId xmlns:a16="http://schemas.microsoft.com/office/drawing/2014/main" id="{D1C155DD-9942-7FF5-AD33-C532CC9CC6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1831C-37D7-EA7C-6B8B-E2CCF284E14D}"/>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6" name="Footer Placeholder 5">
            <a:extLst>
              <a:ext uri="{FF2B5EF4-FFF2-40B4-BE49-F238E27FC236}">
                <a16:creationId xmlns:a16="http://schemas.microsoft.com/office/drawing/2014/main" id="{37E1C152-3C53-D35F-B26E-59C21788588A}"/>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5E681752-C239-978F-9ECF-3ADB2776FA21}"/>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2035835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311DF-26DA-A39E-D647-B928446E79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Picture Placeholder 2">
            <a:extLst>
              <a:ext uri="{FF2B5EF4-FFF2-40B4-BE49-F238E27FC236}">
                <a16:creationId xmlns:a16="http://schemas.microsoft.com/office/drawing/2014/main" id="{0966FC82-D512-4DFB-D354-4DA55A379E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E"/>
          </a:p>
        </p:txBody>
      </p:sp>
      <p:sp>
        <p:nvSpPr>
          <p:cNvPr id="4" name="Text Placeholder 3">
            <a:extLst>
              <a:ext uri="{FF2B5EF4-FFF2-40B4-BE49-F238E27FC236}">
                <a16:creationId xmlns:a16="http://schemas.microsoft.com/office/drawing/2014/main" id="{8A01B1FE-F2EE-5F25-85B8-43D71ECAED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55B46A-7438-A276-454B-EF16F1379D65}"/>
              </a:ext>
            </a:extLst>
          </p:cNvPr>
          <p:cNvSpPr>
            <a:spLocks noGrp="1"/>
          </p:cNvSpPr>
          <p:nvPr>
            <p:ph type="dt" sz="half" idx="10"/>
          </p:nvPr>
        </p:nvSpPr>
        <p:spPr/>
        <p:txBody>
          <a:bodyPr/>
          <a:lstStyle/>
          <a:p>
            <a:fld id="{76965EC6-17DE-854B-956E-3F4FA9912E0A}" type="datetimeFigureOut">
              <a:rPr lang="en-AE" smtClean="0"/>
              <a:t>13/01/2024</a:t>
            </a:fld>
            <a:endParaRPr lang="en-AE"/>
          </a:p>
        </p:txBody>
      </p:sp>
      <p:sp>
        <p:nvSpPr>
          <p:cNvPr id="6" name="Footer Placeholder 5">
            <a:extLst>
              <a:ext uri="{FF2B5EF4-FFF2-40B4-BE49-F238E27FC236}">
                <a16:creationId xmlns:a16="http://schemas.microsoft.com/office/drawing/2014/main" id="{C476750D-3D1A-2FBE-006C-2FD56A96FB47}"/>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E0F2ECCC-99FA-A767-E149-C541C585E6B4}"/>
              </a:ext>
            </a:extLst>
          </p:cNvPr>
          <p:cNvSpPr>
            <a:spLocks noGrp="1"/>
          </p:cNvSpPr>
          <p:nvPr>
            <p:ph type="sldNum" sz="quarter" idx="12"/>
          </p:nvPr>
        </p:nvSpPr>
        <p:spPr/>
        <p:txBody>
          <a:bodyPr/>
          <a:lstStyle/>
          <a:p>
            <a:fld id="{0A3C67EC-CD6B-7E4C-9D2F-65C1E73D100D}" type="slidenum">
              <a:rPr lang="en-AE" smtClean="0"/>
              <a:t>‹#›</a:t>
            </a:fld>
            <a:endParaRPr lang="en-AE"/>
          </a:p>
        </p:txBody>
      </p:sp>
    </p:spTree>
    <p:extLst>
      <p:ext uri="{BB962C8B-B14F-4D97-AF65-F5344CB8AC3E}">
        <p14:creationId xmlns:p14="http://schemas.microsoft.com/office/powerpoint/2010/main" val="2628575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BB67A5-39E6-88DB-24C3-1C5E3C4C55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E"/>
          </a:p>
        </p:txBody>
      </p:sp>
      <p:sp>
        <p:nvSpPr>
          <p:cNvPr id="3" name="Text Placeholder 2">
            <a:extLst>
              <a:ext uri="{FF2B5EF4-FFF2-40B4-BE49-F238E27FC236}">
                <a16:creationId xmlns:a16="http://schemas.microsoft.com/office/drawing/2014/main" id="{02B6B6A2-6BB9-4EAC-C2F3-0E0F804C29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6B82BA08-B745-81B2-8EE3-7E195E386B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6965EC6-17DE-854B-956E-3F4FA9912E0A}" type="datetimeFigureOut">
              <a:rPr lang="en-AE" smtClean="0"/>
              <a:t>13/01/2024</a:t>
            </a:fld>
            <a:endParaRPr lang="en-AE"/>
          </a:p>
        </p:txBody>
      </p:sp>
      <p:sp>
        <p:nvSpPr>
          <p:cNvPr id="5" name="Footer Placeholder 4">
            <a:extLst>
              <a:ext uri="{FF2B5EF4-FFF2-40B4-BE49-F238E27FC236}">
                <a16:creationId xmlns:a16="http://schemas.microsoft.com/office/drawing/2014/main" id="{23D29EA0-EEAA-7594-0C1A-A847F34839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E"/>
          </a:p>
        </p:txBody>
      </p:sp>
      <p:sp>
        <p:nvSpPr>
          <p:cNvPr id="6" name="Slide Number Placeholder 5">
            <a:extLst>
              <a:ext uri="{FF2B5EF4-FFF2-40B4-BE49-F238E27FC236}">
                <a16:creationId xmlns:a16="http://schemas.microsoft.com/office/drawing/2014/main" id="{EC50EA6E-F268-186F-62B9-D61BD7E769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A3C67EC-CD6B-7E4C-9D2F-65C1E73D100D}" type="slidenum">
              <a:rPr lang="en-AE" smtClean="0"/>
              <a:t>‹#›</a:t>
            </a:fld>
            <a:endParaRPr lang="en-AE"/>
          </a:p>
        </p:txBody>
      </p:sp>
    </p:spTree>
    <p:extLst>
      <p:ext uri="{BB962C8B-B14F-4D97-AF65-F5344CB8AC3E}">
        <p14:creationId xmlns:p14="http://schemas.microsoft.com/office/powerpoint/2010/main" val="3319403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ADD326-A72D-C8E4-5300-6BE389AD98E2}"/>
              </a:ext>
            </a:extLst>
          </p:cNvPr>
          <p:cNvSpPr/>
          <p:nvPr/>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E"/>
          </a:p>
        </p:txBody>
      </p:sp>
      <p:pic>
        <p:nvPicPr>
          <p:cNvPr id="1026" name="Picture 2" descr="Manny Robertson on Tumblr">
            <a:extLst>
              <a:ext uri="{FF2B5EF4-FFF2-40B4-BE49-F238E27FC236}">
                <a16:creationId xmlns:a16="http://schemas.microsoft.com/office/drawing/2014/main" id="{44446D2E-9106-8461-FC0A-3FC5B9E782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9057" y="114300"/>
            <a:ext cx="4289161" cy="6629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2287008-2E0B-EE50-3EBD-678014B3AB15}"/>
              </a:ext>
            </a:extLst>
          </p:cNvPr>
          <p:cNvSpPr txBox="1"/>
          <p:nvPr/>
        </p:nvSpPr>
        <p:spPr>
          <a:xfrm>
            <a:off x="103782" y="114300"/>
            <a:ext cx="5407332" cy="769441"/>
          </a:xfrm>
          <a:prstGeom prst="rect">
            <a:avLst/>
          </a:prstGeom>
          <a:noFill/>
        </p:spPr>
        <p:txBody>
          <a:bodyPr wrap="square" rtlCol="0">
            <a:spAutoFit/>
          </a:bodyPr>
          <a:lstStyle/>
          <a:p>
            <a:r>
              <a:rPr lang="en-AE" sz="4400" dirty="0">
                <a:solidFill>
                  <a:schemeClr val="bg1"/>
                </a:solidFill>
              </a:rPr>
              <a:t>MANNY ROBERTSON</a:t>
            </a:r>
          </a:p>
        </p:txBody>
      </p:sp>
      <p:sp>
        <p:nvSpPr>
          <p:cNvPr id="6" name="TextBox 5">
            <a:extLst>
              <a:ext uri="{FF2B5EF4-FFF2-40B4-BE49-F238E27FC236}">
                <a16:creationId xmlns:a16="http://schemas.microsoft.com/office/drawing/2014/main" id="{60FE56D1-12ED-E5D4-3B59-C64DE89896BD}"/>
              </a:ext>
            </a:extLst>
          </p:cNvPr>
          <p:cNvSpPr txBox="1"/>
          <p:nvPr/>
        </p:nvSpPr>
        <p:spPr>
          <a:xfrm>
            <a:off x="103782" y="883741"/>
            <a:ext cx="6577106" cy="461665"/>
          </a:xfrm>
          <a:prstGeom prst="rect">
            <a:avLst/>
          </a:prstGeom>
          <a:noFill/>
        </p:spPr>
        <p:txBody>
          <a:bodyPr wrap="square" rtlCol="0">
            <a:spAutoFit/>
          </a:bodyPr>
          <a:lstStyle/>
          <a:p>
            <a:r>
              <a:rPr lang="en-AE" sz="2400" dirty="0">
                <a:solidFill>
                  <a:schemeClr val="tx2"/>
                </a:solidFill>
              </a:rPr>
              <a:t>EMBROIDERED METROPOLIS (2009)</a:t>
            </a:r>
          </a:p>
        </p:txBody>
      </p:sp>
      <p:sp>
        <p:nvSpPr>
          <p:cNvPr id="8" name="TextBox 7">
            <a:extLst>
              <a:ext uri="{FF2B5EF4-FFF2-40B4-BE49-F238E27FC236}">
                <a16:creationId xmlns:a16="http://schemas.microsoft.com/office/drawing/2014/main" id="{D3BC1D09-4DEA-F0EC-8ECA-5361014EBEF9}"/>
              </a:ext>
            </a:extLst>
          </p:cNvPr>
          <p:cNvSpPr txBox="1"/>
          <p:nvPr/>
        </p:nvSpPr>
        <p:spPr>
          <a:xfrm>
            <a:off x="1149178" y="1617263"/>
            <a:ext cx="6436502" cy="4524315"/>
          </a:xfrm>
          <a:prstGeom prst="rect">
            <a:avLst/>
          </a:prstGeom>
          <a:noFill/>
        </p:spPr>
        <p:txBody>
          <a:bodyPr wrap="square">
            <a:spAutoFit/>
          </a:bodyPr>
          <a:lstStyle/>
          <a:p>
            <a:pPr algn="l"/>
            <a:r>
              <a:rPr lang="en-US" sz="1200" b="0" i="0" u="none" strike="noStrike" dirty="0">
                <a:solidFill>
                  <a:schemeClr val="bg1"/>
                </a:solidFill>
                <a:effectLst/>
                <a:latin typeface="Arial" panose="020B0604020202020204" pitchFamily="34" charset="0"/>
                <a:cs typeface="Arial" panose="020B0604020202020204" pitchFamily="34" charset="0"/>
              </a:rPr>
              <a:t>The photographer uses line in a very direct way. The dashed lines </a:t>
            </a:r>
            <a:r>
              <a:rPr lang="en-US" sz="1200" b="0" i="0" u="none" strike="noStrike" dirty="0" err="1">
                <a:solidFill>
                  <a:schemeClr val="bg1"/>
                </a:solidFill>
                <a:effectLst/>
                <a:latin typeface="Arial" panose="020B0604020202020204" pitchFamily="34" charset="0"/>
                <a:cs typeface="Arial" panose="020B0604020202020204" pitchFamily="34" charset="0"/>
              </a:rPr>
              <a:t>emphasise</a:t>
            </a:r>
            <a:r>
              <a:rPr lang="en-US" sz="1200" b="0" i="0" u="none" strike="noStrike" dirty="0">
                <a:solidFill>
                  <a:schemeClr val="bg1"/>
                </a:solidFill>
                <a:effectLst/>
                <a:latin typeface="Arial" panose="020B0604020202020204" pitchFamily="34" charset="0"/>
                <a:cs typeface="Arial" panose="020B0604020202020204" pitchFamily="34" charset="0"/>
              </a:rPr>
              <a:t> the fragmentation between the young boy’s face and neck, giving the impression that areas  are being sectioned, potentially being prepared for dissection. The lines create angular forms, suggesting a surgical precision penetrating the skin.</a:t>
            </a:r>
          </a:p>
          <a:p>
            <a:pPr algn="l"/>
            <a:endParaRPr lang="en-US" sz="1200" b="1" i="0" u="none" strike="noStrike" dirty="0">
              <a:solidFill>
                <a:schemeClr val="bg1"/>
              </a:solidFill>
              <a:effectLst/>
              <a:latin typeface="Arial" panose="020B0604020202020204" pitchFamily="34" charset="0"/>
              <a:cs typeface="Arial" panose="020B0604020202020204" pitchFamily="34" charset="0"/>
            </a:endParaRPr>
          </a:p>
          <a:p>
            <a:pPr algn="l"/>
            <a:r>
              <a:rPr lang="en-US" sz="1200" b="0" i="0" u="none" strike="noStrike" dirty="0">
                <a:solidFill>
                  <a:schemeClr val="bg1"/>
                </a:solidFill>
                <a:effectLst/>
                <a:latin typeface="Arial" panose="020B0604020202020204" pitchFamily="34" charset="0"/>
                <a:cs typeface="Arial" panose="020B0604020202020204" pitchFamily="34" charset="0"/>
              </a:rPr>
              <a:t>The photographer mostly uses the stitched lines to create geometric and angular sections in the photograph, creating an almost mechanical theme. These shapes contrast sharply with the organic curves of the unchanged portions of the face, </a:t>
            </a:r>
            <a:r>
              <a:rPr lang="en-US" sz="1200" b="0" i="0" u="none" strike="noStrike" dirty="0" err="1">
                <a:solidFill>
                  <a:schemeClr val="bg1"/>
                </a:solidFill>
                <a:effectLst/>
                <a:latin typeface="Arial" panose="020B0604020202020204" pitchFamily="34" charset="0"/>
                <a:cs typeface="Arial" panose="020B0604020202020204" pitchFamily="34" charset="0"/>
              </a:rPr>
              <a:t>emphasising</a:t>
            </a:r>
            <a:r>
              <a:rPr lang="en-US" sz="1200" b="0" i="0" u="none" strike="noStrike" dirty="0">
                <a:solidFill>
                  <a:schemeClr val="bg1"/>
                </a:solidFill>
                <a:effectLst/>
                <a:latin typeface="Arial" panose="020B0604020202020204" pitchFamily="34" charset="0"/>
                <a:cs typeface="Arial" panose="020B0604020202020204" pitchFamily="34" charset="0"/>
              </a:rPr>
              <a:t> the contrast between the monochromatic </a:t>
            </a:r>
            <a:r>
              <a:rPr lang="en-US" sz="1200" dirty="0">
                <a:solidFill>
                  <a:schemeClr val="bg1"/>
                </a:solidFill>
                <a:latin typeface="Arial" panose="020B0604020202020204" pitchFamily="34" charset="0"/>
                <a:cs typeface="Arial" panose="020B0604020202020204" pitchFamily="34" charset="0"/>
              </a:rPr>
              <a:t>section and the boy’s face.</a:t>
            </a:r>
            <a:endParaRPr lang="en-US" sz="1200" b="0" i="0" u="none" strike="noStrike" dirty="0">
              <a:solidFill>
                <a:schemeClr val="bg1"/>
              </a:solidFill>
              <a:effectLst/>
              <a:latin typeface="Arial" panose="020B0604020202020204" pitchFamily="34" charset="0"/>
              <a:cs typeface="Arial" panose="020B0604020202020204" pitchFamily="34" charset="0"/>
            </a:endParaRPr>
          </a:p>
          <a:p>
            <a:pPr algn="l"/>
            <a:endParaRPr lang="en-US" sz="1200" b="1" dirty="0">
              <a:solidFill>
                <a:schemeClr val="bg1"/>
              </a:solidFill>
              <a:latin typeface="Arial" panose="020B0604020202020204" pitchFamily="34" charset="0"/>
              <a:cs typeface="Arial" panose="020B0604020202020204" pitchFamily="34" charset="0"/>
            </a:endParaRPr>
          </a:p>
          <a:p>
            <a:pPr algn="l"/>
            <a:r>
              <a:rPr lang="en-US" sz="1200" b="0" i="0" u="none" strike="noStrike" dirty="0">
                <a:solidFill>
                  <a:schemeClr val="bg1"/>
                </a:solidFill>
                <a:effectLst/>
                <a:latin typeface="Arial" panose="020B0604020202020204" pitchFamily="34" charset="0"/>
                <a:cs typeface="Arial" panose="020B0604020202020204" pitchFamily="34" charset="0"/>
              </a:rPr>
              <a:t>The two-dimensional photograph is combined with the illusion of the three-dimensional mechanical elements overlaid over the original image. This creates a sense of depth and complexity as if the viewer could reach out unpick the stitches that hold the two fragments together, which makes me feel uneasy.</a:t>
            </a:r>
          </a:p>
          <a:p>
            <a:pPr algn="l"/>
            <a:endParaRPr lang="en-US" sz="1200" b="1" i="0" u="none" strike="noStrike" dirty="0">
              <a:solidFill>
                <a:schemeClr val="bg1"/>
              </a:solidFill>
              <a:effectLst/>
              <a:latin typeface="Arial" panose="020B0604020202020204" pitchFamily="34" charset="0"/>
              <a:cs typeface="Arial" panose="020B0604020202020204" pitchFamily="34" charset="0"/>
            </a:endParaRPr>
          </a:p>
          <a:p>
            <a:pPr algn="l"/>
            <a:r>
              <a:rPr lang="en-US" sz="1200" b="0" i="0" u="none" strike="noStrike" dirty="0">
                <a:solidFill>
                  <a:schemeClr val="bg1"/>
                </a:solidFill>
                <a:effectLst/>
                <a:latin typeface="Arial" panose="020B0604020202020204" pitchFamily="34" charset="0"/>
                <a:cs typeface="Arial" panose="020B0604020202020204" pitchFamily="34" charset="0"/>
              </a:rPr>
              <a:t>Positive and negative spaces are cleverly manipulated in this image. The space where the machine like parts are shown create a focus in the photograph which might be considered the positive elements. This alters our perception of the original image which almost becomes the negative space in this image, almost making the boy seem less important, like a shadow.</a:t>
            </a:r>
          </a:p>
          <a:p>
            <a:pPr algn="l"/>
            <a:endParaRPr lang="en-US" sz="1200" b="1" i="0" u="none" strike="noStrike" dirty="0">
              <a:solidFill>
                <a:schemeClr val="bg1"/>
              </a:solidFill>
              <a:effectLst/>
              <a:latin typeface="Arial" panose="020B0604020202020204" pitchFamily="34" charset="0"/>
              <a:cs typeface="Arial" panose="020B0604020202020204" pitchFamily="34" charset="0"/>
            </a:endParaRPr>
          </a:p>
          <a:p>
            <a:pPr algn="l"/>
            <a:r>
              <a:rPr lang="en-US" sz="1200" b="0" i="0" u="none" strike="noStrike" dirty="0">
                <a:solidFill>
                  <a:schemeClr val="bg1"/>
                </a:solidFill>
                <a:effectLst/>
                <a:latin typeface="Arial" panose="020B0604020202020204" pitchFamily="34" charset="0"/>
                <a:cs typeface="Arial" panose="020B0604020202020204" pitchFamily="34" charset="0"/>
              </a:rPr>
              <a:t>The </a:t>
            </a:r>
            <a:r>
              <a:rPr lang="en-US" sz="1200" b="0" i="0" u="none" strike="noStrike" dirty="0" err="1">
                <a:solidFill>
                  <a:schemeClr val="bg1"/>
                </a:solidFill>
                <a:effectLst/>
                <a:latin typeface="Arial" panose="020B0604020202020204" pitchFamily="34" charset="0"/>
                <a:cs typeface="Arial" panose="020B0604020202020204" pitchFamily="34" charset="0"/>
              </a:rPr>
              <a:t>colour</a:t>
            </a:r>
            <a:r>
              <a:rPr lang="en-US" sz="1200" b="0" i="0" u="none" strike="noStrike" dirty="0">
                <a:solidFill>
                  <a:schemeClr val="bg1"/>
                </a:solidFill>
                <a:effectLst/>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of the mechanical parts has been changed to be monochromatic and becomes the focus in the image. </a:t>
            </a:r>
            <a:r>
              <a:rPr lang="en-US" sz="1200" b="0" i="0" u="none" strike="noStrike" dirty="0">
                <a:solidFill>
                  <a:schemeClr val="bg1"/>
                </a:solidFill>
                <a:effectLst/>
                <a:latin typeface="Arial" panose="020B0604020202020204" pitchFamily="34" charset="0"/>
                <a:cs typeface="Arial" panose="020B0604020202020204" pitchFamily="34" charset="0"/>
              </a:rPr>
              <a:t>This contrasts with the warm skin tones of the original subject, which whilst familiar to us as viewers, </a:t>
            </a:r>
            <a:r>
              <a:rPr lang="en-US" sz="1200" b="0" i="0" u="none" strike="noStrike" dirty="0" err="1">
                <a:solidFill>
                  <a:schemeClr val="bg1"/>
                </a:solidFill>
                <a:effectLst/>
                <a:latin typeface="Arial" panose="020B0604020202020204" pitchFamily="34" charset="0"/>
                <a:cs typeface="Arial" panose="020B0604020202020204" pitchFamily="34" charset="0"/>
              </a:rPr>
              <a:t>emphasises</a:t>
            </a:r>
            <a:r>
              <a:rPr lang="en-US" sz="1200" b="0" i="0" u="none" strike="noStrike" dirty="0">
                <a:solidFill>
                  <a:schemeClr val="bg1"/>
                </a:solidFill>
                <a:effectLst/>
                <a:latin typeface="Arial" panose="020B0604020202020204" pitchFamily="34" charset="0"/>
                <a:cs typeface="Arial" panose="020B0604020202020204" pitchFamily="34" charset="0"/>
              </a:rPr>
              <a:t> the contrast between the organic and inorganic themes of this photograph.</a:t>
            </a:r>
          </a:p>
        </p:txBody>
      </p:sp>
      <p:sp>
        <p:nvSpPr>
          <p:cNvPr id="13" name="TextBox 12">
            <a:extLst>
              <a:ext uri="{FF2B5EF4-FFF2-40B4-BE49-F238E27FC236}">
                <a16:creationId xmlns:a16="http://schemas.microsoft.com/office/drawing/2014/main" id="{5026E6EF-1334-2ED5-73DF-EDEAABC16B4B}"/>
              </a:ext>
            </a:extLst>
          </p:cNvPr>
          <p:cNvSpPr txBox="1"/>
          <p:nvPr/>
        </p:nvSpPr>
        <p:spPr>
          <a:xfrm>
            <a:off x="103782" y="1677575"/>
            <a:ext cx="1045396" cy="369332"/>
          </a:xfrm>
          <a:prstGeom prst="rect">
            <a:avLst/>
          </a:prstGeom>
          <a:noFill/>
        </p:spPr>
        <p:txBody>
          <a:bodyPr wrap="square">
            <a:spAutoFit/>
          </a:bodyPr>
          <a:lstStyle/>
          <a:p>
            <a:r>
              <a:rPr lang="en-US" sz="1800" b="1" i="0" u="none" strike="noStrike" dirty="0">
                <a:solidFill>
                  <a:schemeClr val="bg1"/>
                </a:solidFill>
                <a:effectLst/>
                <a:latin typeface="Arial" panose="020B0604020202020204" pitchFamily="34" charset="0"/>
                <a:cs typeface="Arial" panose="020B0604020202020204" pitchFamily="34" charset="0"/>
              </a:rPr>
              <a:t>Line</a:t>
            </a:r>
            <a:r>
              <a:rPr lang="en-US" sz="1800" b="0" i="0" u="none" strike="noStrike" dirty="0">
                <a:solidFill>
                  <a:schemeClr val="bg1"/>
                </a:solidFill>
                <a:effectLst/>
                <a:latin typeface="Arial" panose="020B0604020202020204" pitchFamily="34" charset="0"/>
                <a:cs typeface="Arial" panose="020B0604020202020204" pitchFamily="34" charset="0"/>
              </a:rPr>
              <a:t> </a:t>
            </a:r>
            <a:endParaRPr lang="en-AE" dirty="0"/>
          </a:p>
        </p:txBody>
      </p:sp>
      <p:sp>
        <p:nvSpPr>
          <p:cNvPr id="14" name="TextBox 13">
            <a:extLst>
              <a:ext uri="{FF2B5EF4-FFF2-40B4-BE49-F238E27FC236}">
                <a16:creationId xmlns:a16="http://schemas.microsoft.com/office/drawing/2014/main" id="{A705ED81-4059-9361-C0A9-6BFC29E10A23}"/>
              </a:ext>
            </a:extLst>
          </p:cNvPr>
          <p:cNvSpPr txBox="1"/>
          <p:nvPr/>
        </p:nvSpPr>
        <p:spPr>
          <a:xfrm>
            <a:off x="103782" y="2614421"/>
            <a:ext cx="1045396" cy="369332"/>
          </a:xfrm>
          <a:prstGeom prst="rect">
            <a:avLst/>
          </a:prstGeom>
          <a:noFill/>
        </p:spPr>
        <p:txBody>
          <a:bodyPr wrap="square">
            <a:spAutoFit/>
          </a:bodyPr>
          <a:lstStyle/>
          <a:p>
            <a:r>
              <a:rPr lang="en-US" sz="1800" b="1" i="0" u="none" strike="noStrike" dirty="0">
                <a:solidFill>
                  <a:schemeClr val="bg1"/>
                </a:solidFill>
                <a:effectLst/>
                <a:latin typeface="Arial" panose="020B0604020202020204" pitchFamily="34" charset="0"/>
                <a:cs typeface="Arial" panose="020B0604020202020204" pitchFamily="34" charset="0"/>
              </a:rPr>
              <a:t>Shape</a:t>
            </a:r>
            <a:r>
              <a:rPr lang="en-US" sz="1800" b="0" i="0" u="none" strike="noStrike" dirty="0">
                <a:solidFill>
                  <a:schemeClr val="bg1"/>
                </a:solidFill>
                <a:effectLst/>
                <a:latin typeface="Arial" panose="020B0604020202020204" pitchFamily="34" charset="0"/>
                <a:cs typeface="Arial" panose="020B0604020202020204" pitchFamily="34" charset="0"/>
              </a:rPr>
              <a:t> </a:t>
            </a:r>
            <a:endParaRPr lang="en-AE" dirty="0"/>
          </a:p>
        </p:txBody>
      </p:sp>
      <p:sp>
        <p:nvSpPr>
          <p:cNvPr id="15" name="TextBox 14">
            <a:extLst>
              <a:ext uri="{FF2B5EF4-FFF2-40B4-BE49-F238E27FC236}">
                <a16:creationId xmlns:a16="http://schemas.microsoft.com/office/drawing/2014/main" id="{E5F948C8-2D5F-35F4-E4C7-A1406EA555CB}"/>
              </a:ext>
            </a:extLst>
          </p:cNvPr>
          <p:cNvSpPr txBox="1"/>
          <p:nvPr/>
        </p:nvSpPr>
        <p:spPr>
          <a:xfrm>
            <a:off x="103782" y="3564659"/>
            <a:ext cx="1045396" cy="369332"/>
          </a:xfrm>
          <a:prstGeom prst="rect">
            <a:avLst/>
          </a:prstGeom>
          <a:noFill/>
        </p:spPr>
        <p:txBody>
          <a:bodyPr wrap="square">
            <a:spAutoFit/>
          </a:bodyPr>
          <a:lstStyle/>
          <a:p>
            <a:r>
              <a:rPr lang="en-US" sz="1800" b="1" i="0" u="none" strike="noStrike" dirty="0">
                <a:solidFill>
                  <a:schemeClr val="bg1"/>
                </a:solidFill>
                <a:effectLst/>
                <a:latin typeface="Arial" panose="020B0604020202020204" pitchFamily="34" charset="0"/>
                <a:cs typeface="Arial" panose="020B0604020202020204" pitchFamily="34" charset="0"/>
              </a:rPr>
              <a:t>Form</a:t>
            </a:r>
            <a:r>
              <a:rPr lang="en-US" sz="1800" b="0" i="0" u="none" strike="noStrike" dirty="0">
                <a:solidFill>
                  <a:schemeClr val="bg1"/>
                </a:solidFill>
                <a:effectLst/>
                <a:latin typeface="Arial" panose="020B0604020202020204" pitchFamily="34" charset="0"/>
                <a:cs typeface="Arial" panose="020B0604020202020204" pitchFamily="34" charset="0"/>
              </a:rPr>
              <a:t> </a:t>
            </a:r>
            <a:endParaRPr lang="en-AE" dirty="0"/>
          </a:p>
        </p:txBody>
      </p:sp>
      <p:sp>
        <p:nvSpPr>
          <p:cNvPr id="16" name="TextBox 15">
            <a:extLst>
              <a:ext uri="{FF2B5EF4-FFF2-40B4-BE49-F238E27FC236}">
                <a16:creationId xmlns:a16="http://schemas.microsoft.com/office/drawing/2014/main" id="{E083AFB3-DDD6-4F04-26EB-95A29E508B34}"/>
              </a:ext>
            </a:extLst>
          </p:cNvPr>
          <p:cNvSpPr txBox="1"/>
          <p:nvPr/>
        </p:nvSpPr>
        <p:spPr>
          <a:xfrm>
            <a:off x="103782" y="4416350"/>
            <a:ext cx="1045396" cy="369332"/>
          </a:xfrm>
          <a:prstGeom prst="rect">
            <a:avLst/>
          </a:prstGeom>
          <a:noFill/>
        </p:spPr>
        <p:txBody>
          <a:bodyPr wrap="square">
            <a:spAutoFit/>
          </a:bodyPr>
          <a:lstStyle/>
          <a:p>
            <a:r>
              <a:rPr lang="en-US" sz="1800" b="1" i="0" u="none" strike="noStrike" dirty="0">
                <a:solidFill>
                  <a:schemeClr val="bg1"/>
                </a:solidFill>
                <a:effectLst/>
                <a:latin typeface="Arial" panose="020B0604020202020204" pitchFamily="34" charset="0"/>
                <a:cs typeface="Arial" panose="020B0604020202020204" pitchFamily="34" charset="0"/>
              </a:rPr>
              <a:t>Space</a:t>
            </a:r>
            <a:r>
              <a:rPr lang="en-US" sz="1800" b="0" i="0" u="none" strike="noStrike" dirty="0">
                <a:solidFill>
                  <a:schemeClr val="bg1"/>
                </a:solidFill>
                <a:effectLst/>
                <a:latin typeface="Arial" panose="020B0604020202020204" pitchFamily="34" charset="0"/>
                <a:cs typeface="Arial" panose="020B0604020202020204" pitchFamily="34" charset="0"/>
              </a:rPr>
              <a:t> </a:t>
            </a:r>
            <a:endParaRPr lang="en-AE" dirty="0"/>
          </a:p>
        </p:txBody>
      </p:sp>
      <p:sp>
        <p:nvSpPr>
          <p:cNvPr id="17" name="TextBox 16">
            <a:extLst>
              <a:ext uri="{FF2B5EF4-FFF2-40B4-BE49-F238E27FC236}">
                <a16:creationId xmlns:a16="http://schemas.microsoft.com/office/drawing/2014/main" id="{31FD2572-CAB8-20F5-34A4-3DF7289FC6F3}"/>
              </a:ext>
            </a:extLst>
          </p:cNvPr>
          <p:cNvSpPr txBox="1"/>
          <p:nvPr/>
        </p:nvSpPr>
        <p:spPr>
          <a:xfrm>
            <a:off x="111210" y="5282110"/>
            <a:ext cx="1045396" cy="369332"/>
          </a:xfrm>
          <a:prstGeom prst="rect">
            <a:avLst/>
          </a:prstGeom>
          <a:noFill/>
        </p:spPr>
        <p:txBody>
          <a:bodyPr wrap="square">
            <a:spAutoFit/>
          </a:bodyPr>
          <a:lstStyle/>
          <a:p>
            <a:r>
              <a:rPr lang="en-US" sz="1800" b="1" i="0" u="none" strike="noStrike" dirty="0" err="1">
                <a:solidFill>
                  <a:schemeClr val="bg1"/>
                </a:solidFill>
                <a:effectLst/>
                <a:latin typeface="Arial" panose="020B0604020202020204" pitchFamily="34" charset="0"/>
                <a:cs typeface="Arial" panose="020B0604020202020204" pitchFamily="34" charset="0"/>
              </a:rPr>
              <a:t>Colour</a:t>
            </a:r>
            <a:r>
              <a:rPr lang="en-US" sz="1800" b="0" i="0" u="none" strike="noStrike" dirty="0">
                <a:solidFill>
                  <a:schemeClr val="bg1"/>
                </a:solidFill>
                <a:effectLst/>
                <a:latin typeface="Arial" panose="020B0604020202020204" pitchFamily="34" charset="0"/>
                <a:cs typeface="Arial" panose="020B0604020202020204" pitchFamily="34" charset="0"/>
              </a:rPr>
              <a:t> </a:t>
            </a:r>
            <a:endParaRPr lang="en-AE" dirty="0"/>
          </a:p>
        </p:txBody>
      </p:sp>
    </p:spTree>
    <p:extLst>
      <p:ext uri="{BB962C8B-B14F-4D97-AF65-F5344CB8AC3E}">
        <p14:creationId xmlns:p14="http://schemas.microsoft.com/office/powerpoint/2010/main" val="35751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ADD326-A72D-C8E4-5300-6BE389AD98E2}"/>
              </a:ext>
            </a:extLst>
          </p:cNvPr>
          <p:cNvSpPr/>
          <p:nvPr/>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E"/>
          </a:p>
        </p:txBody>
      </p:sp>
      <p:pic>
        <p:nvPicPr>
          <p:cNvPr id="1026" name="Picture 2" descr="Manny Robertson on Tumblr">
            <a:extLst>
              <a:ext uri="{FF2B5EF4-FFF2-40B4-BE49-F238E27FC236}">
                <a16:creationId xmlns:a16="http://schemas.microsoft.com/office/drawing/2014/main" id="{44446D2E-9106-8461-FC0A-3FC5B9E782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9057" y="114300"/>
            <a:ext cx="4289161" cy="6629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2287008-2E0B-EE50-3EBD-678014B3AB15}"/>
              </a:ext>
            </a:extLst>
          </p:cNvPr>
          <p:cNvSpPr txBox="1"/>
          <p:nvPr/>
        </p:nvSpPr>
        <p:spPr>
          <a:xfrm>
            <a:off x="103782" y="114300"/>
            <a:ext cx="5407332" cy="769441"/>
          </a:xfrm>
          <a:prstGeom prst="rect">
            <a:avLst/>
          </a:prstGeom>
          <a:noFill/>
        </p:spPr>
        <p:txBody>
          <a:bodyPr wrap="square" rtlCol="0">
            <a:spAutoFit/>
          </a:bodyPr>
          <a:lstStyle/>
          <a:p>
            <a:r>
              <a:rPr lang="en-AE" sz="4400" dirty="0">
                <a:solidFill>
                  <a:schemeClr val="bg1"/>
                </a:solidFill>
              </a:rPr>
              <a:t>MANNY ROBERTSON</a:t>
            </a:r>
          </a:p>
        </p:txBody>
      </p:sp>
      <p:sp>
        <p:nvSpPr>
          <p:cNvPr id="6" name="TextBox 5">
            <a:extLst>
              <a:ext uri="{FF2B5EF4-FFF2-40B4-BE49-F238E27FC236}">
                <a16:creationId xmlns:a16="http://schemas.microsoft.com/office/drawing/2014/main" id="{60FE56D1-12ED-E5D4-3B59-C64DE89896BD}"/>
              </a:ext>
            </a:extLst>
          </p:cNvPr>
          <p:cNvSpPr txBox="1"/>
          <p:nvPr/>
        </p:nvSpPr>
        <p:spPr>
          <a:xfrm>
            <a:off x="103782" y="883741"/>
            <a:ext cx="4962489" cy="461665"/>
          </a:xfrm>
          <a:prstGeom prst="rect">
            <a:avLst/>
          </a:prstGeom>
          <a:noFill/>
        </p:spPr>
        <p:txBody>
          <a:bodyPr wrap="square" rtlCol="0">
            <a:spAutoFit/>
          </a:bodyPr>
          <a:lstStyle/>
          <a:p>
            <a:r>
              <a:rPr lang="en-AE" sz="2400" dirty="0">
                <a:solidFill>
                  <a:schemeClr val="tx2"/>
                </a:solidFill>
              </a:rPr>
              <a:t>EMBROIDERED METROPOLIS (2009)</a:t>
            </a:r>
          </a:p>
        </p:txBody>
      </p:sp>
      <p:sp>
        <p:nvSpPr>
          <p:cNvPr id="8" name="TextBox 7">
            <a:extLst>
              <a:ext uri="{FF2B5EF4-FFF2-40B4-BE49-F238E27FC236}">
                <a16:creationId xmlns:a16="http://schemas.microsoft.com/office/drawing/2014/main" id="{D3BC1D09-4DEA-F0EC-8ECA-5361014EBEF9}"/>
              </a:ext>
            </a:extLst>
          </p:cNvPr>
          <p:cNvSpPr txBox="1"/>
          <p:nvPr/>
        </p:nvSpPr>
        <p:spPr>
          <a:xfrm>
            <a:off x="103782" y="1402139"/>
            <a:ext cx="3603245" cy="2308324"/>
          </a:xfrm>
          <a:prstGeom prst="rect">
            <a:avLst/>
          </a:prstGeom>
          <a:noFill/>
        </p:spPr>
        <p:txBody>
          <a:bodyPr wrap="square">
            <a:spAutoFit/>
          </a:bodyPr>
          <a:lstStyle/>
          <a:p>
            <a:pPr algn="l"/>
            <a:r>
              <a:rPr lang="en-US" sz="1200" b="1" i="0" u="none" strike="noStrike" dirty="0">
                <a:solidFill>
                  <a:schemeClr val="bg1"/>
                </a:solidFill>
                <a:effectLst/>
                <a:latin typeface="Arial" panose="020B0604020202020204" pitchFamily="34" charset="0"/>
                <a:cs typeface="Arial" panose="020B0604020202020204" pitchFamily="34" charset="0"/>
              </a:rPr>
              <a:t>Form:</a:t>
            </a:r>
            <a:r>
              <a:rPr lang="en-US" sz="1200" b="0" i="0" u="none" strike="noStrike" dirty="0">
                <a:solidFill>
                  <a:schemeClr val="bg1"/>
                </a:solidFill>
                <a:effectLst/>
                <a:latin typeface="Arial" panose="020B0604020202020204" pitchFamily="34" charset="0"/>
                <a:cs typeface="Arial" panose="020B0604020202020204" pitchFamily="34" charset="0"/>
              </a:rPr>
              <a:t> The form of the </a:t>
            </a:r>
            <a:r>
              <a:rPr lang="en-US" sz="1200" dirty="0">
                <a:solidFill>
                  <a:schemeClr val="bg1"/>
                </a:solidFill>
                <a:latin typeface="Arial" panose="020B0604020202020204" pitchFamily="34" charset="0"/>
                <a:cs typeface="Arial" panose="020B0604020202020204" pitchFamily="34" charset="0"/>
              </a:rPr>
              <a:t>photograph appear to be </a:t>
            </a:r>
            <a:r>
              <a:rPr lang="en-US" sz="1200" b="0" i="0" u="none" strike="noStrike" dirty="0">
                <a:solidFill>
                  <a:schemeClr val="bg1"/>
                </a:solidFill>
                <a:effectLst/>
                <a:latin typeface="Arial" panose="020B0604020202020204" pitchFamily="34" charset="0"/>
                <a:cs typeface="Arial" panose="020B0604020202020204" pitchFamily="34" charset="0"/>
              </a:rPr>
              <a:t>a mixed-media composition that combines photography with graphic manipulation. The subject is a young person, depicted as a realistic portrait, overlaid with a second, more staged portrait, that might represent a mechanical or robotic theme. The use of dashed lines to segment the face and neck creates an illusion of depth and is suggestive of a transformative process. The mechanical parts are </a:t>
            </a:r>
            <a:r>
              <a:rPr lang="en-US" sz="1200" dirty="0">
                <a:solidFill>
                  <a:schemeClr val="bg1"/>
                </a:solidFill>
                <a:latin typeface="Arial" panose="020B0604020202020204" pitchFamily="34" charset="0"/>
                <a:cs typeface="Arial" panose="020B0604020202020204" pitchFamily="34" charset="0"/>
              </a:rPr>
              <a:t>precise and have an element of intent </a:t>
            </a:r>
            <a:r>
              <a:rPr lang="en-US" sz="1200" b="0" i="0" u="none" strike="noStrike" dirty="0">
                <a:solidFill>
                  <a:schemeClr val="bg1"/>
                </a:solidFill>
                <a:effectLst/>
                <a:latin typeface="Arial" panose="020B0604020202020204" pitchFamily="34" charset="0"/>
                <a:cs typeface="Arial" panose="020B0604020202020204" pitchFamily="34" charset="0"/>
              </a:rPr>
              <a:t>and appear three-dimensional due to the careful use of perspective.</a:t>
            </a:r>
          </a:p>
        </p:txBody>
      </p:sp>
      <p:sp>
        <p:nvSpPr>
          <p:cNvPr id="9" name="TextBox 8">
            <a:extLst>
              <a:ext uri="{FF2B5EF4-FFF2-40B4-BE49-F238E27FC236}">
                <a16:creationId xmlns:a16="http://schemas.microsoft.com/office/drawing/2014/main" id="{74510618-5DB5-1DAE-4FCF-CA9719101B6A}"/>
              </a:ext>
            </a:extLst>
          </p:cNvPr>
          <p:cNvSpPr txBox="1"/>
          <p:nvPr/>
        </p:nvSpPr>
        <p:spPr>
          <a:xfrm>
            <a:off x="3810809" y="1387371"/>
            <a:ext cx="3603245" cy="2492990"/>
          </a:xfrm>
          <a:prstGeom prst="rect">
            <a:avLst/>
          </a:prstGeom>
          <a:noFill/>
        </p:spPr>
        <p:txBody>
          <a:bodyPr wrap="square">
            <a:spAutoFit/>
          </a:bodyPr>
          <a:lstStyle/>
          <a:p>
            <a:pPr algn="l"/>
            <a:r>
              <a:rPr lang="en-US" sz="1200" b="1" i="0" u="none" strike="noStrike" dirty="0">
                <a:solidFill>
                  <a:schemeClr val="bg1"/>
                </a:solidFill>
                <a:effectLst/>
                <a:latin typeface="Arial" panose="020B0604020202020204" pitchFamily="34" charset="0"/>
                <a:cs typeface="Arial" panose="020B0604020202020204" pitchFamily="34" charset="0"/>
              </a:rPr>
              <a:t>Content:</a:t>
            </a:r>
            <a:r>
              <a:rPr lang="en-US" sz="1200" b="0" i="0" u="none" strike="noStrike" dirty="0">
                <a:solidFill>
                  <a:schemeClr val="bg1"/>
                </a:solidFill>
                <a:effectLst/>
                <a:latin typeface="Arial" panose="020B0604020202020204" pitchFamily="34" charset="0"/>
                <a:cs typeface="Arial" panose="020B0604020202020204" pitchFamily="34" charset="0"/>
              </a:rPr>
              <a:t> Robertson appears to comment on the fusion and blurring between the organic and the synthetic, suggesting a cyborg-like creature. It could be interpreted as a metaphor for the integration of technology into our lives or it could be a more literal representation of a futuristic vision where humans and machines merge, like the ideas behind the Terminator movies. The image causes the viewer to ask questions about identity, the nature of humanity, and the potential for humans and technology to merge within the body due to the distinct synthetic nature of the monochromatic overlay.</a:t>
            </a:r>
          </a:p>
        </p:txBody>
      </p:sp>
      <p:sp>
        <p:nvSpPr>
          <p:cNvPr id="10" name="TextBox 9">
            <a:extLst>
              <a:ext uri="{FF2B5EF4-FFF2-40B4-BE49-F238E27FC236}">
                <a16:creationId xmlns:a16="http://schemas.microsoft.com/office/drawing/2014/main" id="{92D4252F-DF4C-1D8D-6350-4D868B7FFC8C}"/>
              </a:ext>
            </a:extLst>
          </p:cNvPr>
          <p:cNvSpPr txBox="1"/>
          <p:nvPr/>
        </p:nvSpPr>
        <p:spPr>
          <a:xfrm>
            <a:off x="103781" y="3915480"/>
            <a:ext cx="3603245" cy="2862322"/>
          </a:xfrm>
          <a:prstGeom prst="rect">
            <a:avLst/>
          </a:prstGeom>
          <a:noFill/>
        </p:spPr>
        <p:txBody>
          <a:bodyPr wrap="square">
            <a:spAutoFit/>
          </a:bodyPr>
          <a:lstStyle/>
          <a:p>
            <a:pPr algn="l"/>
            <a:r>
              <a:rPr lang="en-US" sz="1200" b="1" i="0" u="none" strike="noStrike" dirty="0">
                <a:solidFill>
                  <a:schemeClr val="bg1"/>
                </a:solidFill>
                <a:effectLst/>
                <a:latin typeface="Arial" panose="020B0604020202020204" pitchFamily="34" charset="0"/>
                <a:cs typeface="Arial" panose="020B0604020202020204" pitchFamily="34" charset="0"/>
              </a:rPr>
              <a:t>Process:</a:t>
            </a:r>
            <a:r>
              <a:rPr lang="en-US" sz="1200" b="0" i="0" u="none" strike="noStrike" dirty="0">
                <a:solidFill>
                  <a:schemeClr val="bg1"/>
                </a:solidFill>
                <a:effectLst/>
                <a:latin typeface="Arial" panose="020B0604020202020204" pitchFamily="34" charset="0"/>
                <a:cs typeface="Arial" panose="020B0604020202020204" pitchFamily="34" charset="0"/>
              </a:rPr>
              <a:t> This artwork likely began with a photoshoot, followed by digital editing techniques to edit the </a:t>
            </a:r>
            <a:r>
              <a:rPr lang="en-US" sz="1200" b="0" i="0" u="none" strike="noStrike" dirty="0" err="1">
                <a:solidFill>
                  <a:schemeClr val="bg1"/>
                </a:solidFill>
                <a:effectLst/>
                <a:latin typeface="Arial" panose="020B0604020202020204" pitchFamily="34" charset="0"/>
                <a:cs typeface="Arial" panose="020B0604020202020204" pitchFamily="34" charset="0"/>
              </a:rPr>
              <a:t>colour</a:t>
            </a:r>
            <a:r>
              <a:rPr lang="en-US" sz="1200" dirty="0" err="1">
                <a:solidFill>
                  <a:schemeClr val="bg1"/>
                </a:solidFill>
                <a:latin typeface="Arial" panose="020B0604020202020204" pitchFamily="34" charset="0"/>
                <a:cs typeface="Arial" panose="020B0604020202020204" pitchFamily="34" charset="0"/>
              </a:rPr>
              <a:t>s</a:t>
            </a:r>
            <a:r>
              <a:rPr lang="en-US" sz="1200" dirty="0">
                <a:solidFill>
                  <a:schemeClr val="bg1"/>
                </a:solidFill>
                <a:latin typeface="Arial" panose="020B0604020202020204" pitchFamily="34" charset="0"/>
                <a:cs typeface="Arial" panose="020B0604020202020204" pitchFamily="34" charset="0"/>
              </a:rPr>
              <a:t> of the selected images</a:t>
            </a:r>
            <a:r>
              <a:rPr lang="en-US" sz="1200" b="0" i="0" u="none" strike="noStrike" dirty="0">
                <a:solidFill>
                  <a:schemeClr val="bg1"/>
                </a:solidFill>
                <a:effectLst/>
                <a:latin typeface="Arial" panose="020B0604020202020204" pitchFamily="34" charset="0"/>
                <a:cs typeface="Arial" panose="020B0604020202020204" pitchFamily="34" charset="0"/>
              </a:rPr>
              <a:t>. A program like photoshop would have been used to overlay and integrate the robotic like elements onto the young boy's face. The precision of the mechanical elements suggests a careful approach and its possible this is a manually manipulated image where the artists physically cut up printed images, sewing them back together again. The photographer would have had to consider the light, shadow, and texture  and how these worked together to achieve a believable combination of flesh and what I believe are the metallic components of the image.</a:t>
            </a:r>
          </a:p>
        </p:txBody>
      </p:sp>
      <p:sp>
        <p:nvSpPr>
          <p:cNvPr id="11" name="TextBox 10">
            <a:extLst>
              <a:ext uri="{FF2B5EF4-FFF2-40B4-BE49-F238E27FC236}">
                <a16:creationId xmlns:a16="http://schemas.microsoft.com/office/drawing/2014/main" id="{40EE6FF8-78DC-567D-6B2E-1FAE497DFFAB}"/>
              </a:ext>
            </a:extLst>
          </p:cNvPr>
          <p:cNvSpPr txBox="1"/>
          <p:nvPr/>
        </p:nvSpPr>
        <p:spPr>
          <a:xfrm>
            <a:off x="3810807" y="4053359"/>
            <a:ext cx="3603245" cy="1938992"/>
          </a:xfrm>
          <a:prstGeom prst="rect">
            <a:avLst/>
          </a:prstGeom>
          <a:noFill/>
        </p:spPr>
        <p:txBody>
          <a:bodyPr wrap="square">
            <a:spAutoFit/>
          </a:bodyPr>
          <a:lstStyle/>
          <a:p>
            <a:pPr algn="l"/>
            <a:r>
              <a:rPr lang="en-US" sz="1200" b="1" i="0" u="none" strike="noStrike" dirty="0">
                <a:solidFill>
                  <a:schemeClr val="bg1"/>
                </a:solidFill>
                <a:effectLst/>
                <a:latin typeface="Arial" panose="020B0604020202020204" pitchFamily="34" charset="0"/>
                <a:cs typeface="Arial" panose="020B0604020202020204" pitchFamily="34" charset="0"/>
              </a:rPr>
              <a:t>Mood:</a:t>
            </a:r>
            <a:r>
              <a:rPr lang="en-US" sz="1200" b="0" i="0" u="none" strike="noStrike" dirty="0">
                <a:solidFill>
                  <a:schemeClr val="bg1"/>
                </a:solidFill>
                <a:effectLst/>
                <a:latin typeface="Arial" panose="020B0604020202020204" pitchFamily="34" charset="0"/>
                <a:cs typeface="Arial" panose="020B0604020202020204" pitchFamily="34" charset="0"/>
              </a:rPr>
              <a:t> The mood of the artwork is quite unsettling. It evokes a sense of wonder mixed with apprehension and makes me question the future of our relationship with technology. The contrast between the warm, lifelike skin tones and the cold, monochrome parts create a feeling of tension in the viewer, potentially commenting on the conflicted feelings we have about the advances of technology and the implications this might have for us in the future.</a:t>
            </a:r>
          </a:p>
        </p:txBody>
      </p:sp>
    </p:spTree>
    <p:extLst>
      <p:ext uri="{BB962C8B-B14F-4D97-AF65-F5344CB8AC3E}">
        <p14:creationId xmlns:p14="http://schemas.microsoft.com/office/powerpoint/2010/main" val="2603147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ADD326-A72D-C8E4-5300-6BE389AD98E2}"/>
              </a:ext>
            </a:extLst>
          </p:cNvPr>
          <p:cNvSpPr/>
          <p:nvPr/>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E"/>
          </a:p>
        </p:txBody>
      </p:sp>
      <p:sp>
        <p:nvSpPr>
          <p:cNvPr id="4" name="TextBox 3">
            <a:extLst>
              <a:ext uri="{FF2B5EF4-FFF2-40B4-BE49-F238E27FC236}">
                <a16:creationId xmlns:a16="http://schemas.microsoft.com/office/drawing/2014/main" id="{42287008-2E0B-EE50-3EBD-678014B3AB15}"/>
              </a:ext>
            </a:extLst>
          </p:cNvPr>
          <p:cNvSpPr txBox="1"/>
          <p:nvPr/>
        </p:nvSpPr>
        <p:spPr>
          <a:xfrm>
            <a:off x="103782" y="114300"/>
            <a:ext cx="11984436" cy="646331"/>
          </a:xfrm>
          <a:prstGeom prst="rect">
            <a:avLst/>
          </a:prstGeom>
          <a:noFill/>
        </p:spPr>
        <p:txBody>
          <a:bodyPr wrap="square" rtlCol="0">
            <a:spAutoFit/>
          </a:bodyPr>
          <a:lstStyle/>
          <a:p>
            <a:r>
              <a:rPr lang="en-AE" sz="3600" dirty="0">
                <a:solidFill>
                  <a:schemeClr val="bg1"/>
                </a:solidFill>
              </a:rPr>
              <a:t>MY PHOTOSHOOT IN THE STYLE OF MANNY ROBERTSON</a:t>
            </a:r>
          </a:p>
        </p:txBody>
      </p:sp>
      <p:sp>
        <p:nvSpPr>
          <p:cNvPr id="6" name="TextBox 5">
            <a:extLst>
              <a:ext uri="{FF2B5EF4-FFF2-40B4-BE49-F238E27FC236}">
                <a16:creationId xmlns:a16="http://schemas.microsoft.com/office/drawing/2014/main" id="{60FE56D1-12ED-E5D4-3B59-C64DE89896BD}"/>
              </a:ext>
            </a:extLst>
          </p:cNvPr>
          <p:cNvSpPr txBox="1"/>
          <p:nvPr/>
        </p:nvSpPr>
        <p:spPr>
          <a:xfrm>
            <a:off x="103781" y="760631"/>
            <a:ext cx="4962489" cy="369332"/>
          </a:xfrm>
          <a:prstGeom prst="rect">
            <a:avLst/>
          </a:prstGeom>
          <a:noFill/>
        </p:spPr>
        <p:txBody>
          <a:bodyPr wrap="square" rtlCol="0">
            <a:spAutoFit/>
          </a:bodyPr>
          <a:lstStyle/>
          <a:p>
            <a:r>
              <a:rPr lang="en-AE" dirty="0">
                <a:solidFill>
                  <a:schemeClr val="tx2"/>
                </a:solidFill>
              </a:rPr>
              <a:t>WHAT DID I WANT TO CAPTURE IN MY SHOOT?</a:t>
            </a:r>
          </a:p>
        </p:txBody>
      </p:sp>
      <p:sp>
        <p:nvSpPr>
          <p:cNvPr id="10" name="TextBox 9">
            <a:extLst>
              <a:ext uri="{FF2B5EF4-FFF2-40B4-BE49-F238E27FC236}">
                <a16:creationId xmlns:a16="http://schemas.microsoft.com/office/drawing/2014/main" id="{92D4252F-DF4C-1D8D-6350-4D868B7FFC8C}"/>
              </a:ext>
            </a:extLst>
          </p:cNvPr>
          <p:cNvSpPr txBox="1"/>
          <p:nvPr/>
        </p:nvSpPr>
        <p:spPr>
          <a:xfrm>
            <a:off x="103779" y="1221707"/>
            <a:ext cx="4690643" cy="2492990"/>
          </a:xfrm>
          <a:prstGeom prst="rect">
            <a:avLst/>
          </a:prstGeom>
          <a:noFill/>
        </p:spPr>
        <p:txBody>
          <a:bodyPr wrap="square">
            <a:spAutoFit/>
          </a:bodyPr>
          <a:lstStyle/>
          <a:p>
            <a:pPr algn="l"/>
            <a:r>
              <a:rPr lang="en-US" sz="1200" b="0" i="0" u="none" strike="noStrike" dirty="0">
                <a:solidFill>
                  <a:srgbClr val="D1D5DB"/>
                </a:solidFill>
                <a:effectLst/>
                <a:latin typeface="Arial" panose="020B0604020202020204" pitchFamily="34" charset="0"/>
                <a:cs typeface="Arial" panose="020B0604020202020204" pitchFamily="34" charset="0"/>
              </a:rPr>
              <a:t>For my initial photoshoot, I want to create a series of portraits that explore the tension between people and machinery. I will focus on capturing a natural expression of the face which I will later edit using </a:t>
            </a:r>
            <a:r>
              <a:rPr lang="en-US" sz="1200" dirty="0">
                <a:solidFill>
                  <a:srgbClr val="D1D5DB"/>
                </a:solidFill>
                <a:latin typeface="Arial" panose="020B0604020202020204" pitchFamily="34" charset="0"/>
                <a:cs typeface="Arial" panose="020B0604020202020204" pitchFamily="34" charset="0"/>
              </a:rPr>
              <a:t>Photoshop to create 3 portraits in the style of Robertson</a:t>
            </a:r>
            <a:r>
              <a:rPr lang="en-US" sz="1200" b="0" i="0" u="none" strike="noStrike" dirty="0">
                <a:solidFill>
                  <a:srgbClr val="D1D5DB"/>
                </a:solidFill>
                <a:effectLst/>
                <a:latin typeface="Arial" panose="020B0604020202020204" pitchFamily="34" charset="0"/>
                <a:cs typeface="Arial" panose="020B0604020202020204" pitchFamily="34" charset="0"/>
              </a:rPr>
              <a:t>. My aim is to blur the lines between the human and the engineered.</a:t>
            </a:r>
          </a:p>
          <a:p>
            <a:pPr algn="l"/>
            <a:endParaRPr lang="en-US" sz="1200" b="0" i="0" u="none" strike="noStrike" dirty="0">
              <a:solidFill>
                <a:srgbClr val="D1D5DB"/>
              </a:solidFill>
              <a:effectLst/>
              <a:latin typeface="Arial" panose="020B0604020202020204" pitchFamily="34" charset="0"/>
              <a:cs typeface="Arial" panose="020B0604020202020204" pitchFamily="34" charset="0"/>
            </a:endParaRPr>
          </a:p>
          <a:p>
            <a:pPr algn="l"/>
            <a:r>
              <a:rPr lang="en-US" sz="1200" dirty="0">
                <a:solidFill>
                  <a:srgbClr val="D1D5DB"/>
                </a:solidFill>
                <a:latin typeface="Arial" panose="020B0604020202020204" pitchFamily="34" charset="0"/>
                <a:cs typeface="Arial" panose="020B0604020202020204" pitchFamily="34" charset="0"/>
              </a:rPr>
              <a:t>In my shoot, </a:t>
            </a:r>
            <a:r>
              <a:rPr lang="en-US" sz="1200" b="0" i="0" u="none" strike="noStrike" dirty="0">
                <a:solidFill>
                  <a:srgbClr val="D1D5DB"/>
                </a:solidFill>
                <a:effectLst/>
                <a:latin typeface="Arial" panose="020B0604020202020204" pitchFamily="34" charset="0"/>
                <a:cs typeface="Arial" panose="020B0604020202020204" pitchFamily="34" charset="0"/>
              </a:rPr>
              <a:t>I plan to concentrate on lighting and angle to capture the contrast between skin and something that when desaturated, looks metallic</a:t>
            </a:r>
            <a:r>
              <a:rPr lang="en-US" sz="1200" dirty="0">
                <a:solidFill>
                  <a:srgbClr val="D1D5DB"/>
                </a:solidFill>
                <a:latin typeface="Arial" panose="020B0604020202020204" pitchFamily="34" charset="0"/>
                <a:cs typeface="Arial" panose="020B0604020202020204" pitchFamily="34" charset="0"/>
              </a:rPr>
              <a:t>. </a:t>
            </a:r>
            <a:r>
              <a:rPr lang="en-US" sz="1200" b="0" i="0" u="none" strike="noStrike" dirty="0">
                <a:solidFill>
                  <a:srgbClr val="D1D5DB"/>
                </a:solidFill>
                <a:effectLst/>
                <a:latin typeface="Arial" panose="020B0604020202020204" pitchFamily="34" charset="0"/>
                <a:cs typeface="Arial" panose="020B0604020202020204" pitchFamily="34" charset="0"/>
              </a:rPr>
              <a:t>The mood of my subjects will be important as I want the images, I capture to encourage my viewers to reflect on the relationship between humans and technology.</a:t>
            </a:r>
            <a:r>
              <a:rPr lang="en-US" sz="1200" dirty="0">
                <a:solidFill>
                  <a:srgbClr val="D1D5DB"/>
                </a:solidFill>
                <a:latin typeface="Arial" panose="020B0604020202020204" pitchFamily="34" charset="0"/>
                <a:cs typeface="Arial" panose="020B0604020202020204" pitchFamily="34" charset="0"/>
              </a:rPr>
              <a:t> In some way, I want the viewer to question their own identity in a technologically advancing world.</a:t>
            </a:r>
            <a:endParaRPr lang="en-US" sz="1200" b="0" i="0" u="none" strike="noStrike" dirty="0">
              <a:solidFill>
                <a:srgbClr val="D1D5DB"/>
              </a:solidFill>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EB2A43A4-441D-9396-5979-3CFF6C19D1AC}"/>
              </a:ext>
            </a:extLst>
          </p:cNvPr>
          <p:cNvSpPr txBox="1"/>
          <p:nvPr/>
        </p:nvSpPr>
        <p:spPr>
          <a:xfrm>
            <a:off x="6147889" y="3006811"/>
            <a:ext cx="4690643" cy="707886"/>
          </a:xfrm>
          <a:prstGeom prst="rect">
            <a:avLst/>
          </a:prstGeom>
          <a:noFill/>
        </p:spPr>
        <p:txBody>
          <a:bodyPr wrap="square">
            <a:spAutoFit/>
          </a:bodyPr>
          <a:lstStyle/>
          <a:p>
            <a:pPr algn="ctr"/>
            <a:r>
              <a:rPr lang="en-US" sz="2000" b="1" i="0" u="none" strike="noStrike" dirty="0">
                <a:solidFill>
                  <a:srgbClr val="D1D5DB"/>
                </a:solidFill>
                <a:effectLst/>
                <a:latin typeface="Söhne"/>
              </a:rPr>
              <a:t>INSERT ANNOTATED CONTACT SHEET FOR PHOTOSHOOT</a:t>
            </a:r>
          </a:p>
        </p:txBody>
      </p:sp>
    </p:spTree>
    <p:extLst>
      <p:ext uri="{BB962C8B-B14F-4D97-AF65-F5344CB8AC3E}">
        <p14:creationId xmlns:p14="http://schemas.microsoft.com/office/powerpoint/2010/main" val="2357775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ADD326-A72D-C8E4-5300-6BE389AD98E2}"/>
              </a:ext>
            </a:extLst>
          </p:cNvPr>
          <p:cNvSpPr/>
          <p:nvPr/>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E"/>
          </a:p>
        </p:txBody>
      </p:sp>
      <p:sp>
        <p:nvSpPr>
          <p:cNvPr id="4" name="TextBox 3">
            <a:extLst>
              <a:ext uri="{FF2B5EF4-FFF2-40B4-BE49-F238E27FC236}">
                <a16:creationId xmlns:a16="http://schemas.microsoft.com/office/drawing/2014/main" id="{42287008-2E0B-EE50-3EBD-678014B3AB15}"/>
              </a:ext>
            </a:extLst>
          </p:cNvPr>
          <p:cNvSpPr txBox="1"/>
          <p:nvPr/>
        </p:nvSpPr>
        <p:spPr>
          <a:xfrm>
            <a:off x="103782" y="114300"/>
            <a:ext cx="11984436" cy="646331"/>
          </a:xfrm>
          <a:prstGeom prst="rect">
            <a:avLst/>
          </a:prstGeom>
          <a:noFill/>
        </p:spPr>
        <p:txBody>
          <a:bodyPr wrap="square" rtlCol="0">
            <a:spAutoFit/>
          </a:bodyPr>
          <a:lstStyle/>
          <a:p>
            <a:r>
              <a:rPr lang="en-AE" sz="3600" dirty="0">
                <a:solidFill>
                  <a:schemeClr val="bg1"/>
                </a:solidFill>
              </a:rPr>
              <a:t>MY BEST PHOTOGRAPHS</a:t>
            </a:r>
          </a:p>
        </p:txBody>
      </p:sp>
      <p:sp>
        <p:nvSpPr>
          <p:cNvPr id="6" name="TextBox 5">
            <a:extLst>
              <a:ext uri="{FF2B5EF4-FFF2-40B4-BE49-F238E27FC236}">
                <a16:creationId xmlns:a16="http://schemas.microsoft.com/office/drawing/2014/main" id="{60FE56D1-12ED-E5D4-3B59-C64DE89896BD}"/>
              </a:ext>
            </a:extLst>
          </p:cNvPr>
          <p:cNvSpPr txBox="1"/>
          <p:nvPr/>
        </p:nvSpPr>
        <p:spPr>
          <a:xfrm>
            <a:off x="103781" y="760631"/>
            <a:ext cx="4962489" cy="369332"/>
          </a:xfrm>
          <a:prstGeom prst="rect">
            <a:avLst/>
          </a:prstGeom>
          <a:noFill/>
        </p:spPr>
        <p:txBody>
          <a:bodyPr wrap="square" rtlCol="0">
            <a:spAutoFit/>
          </a:bodyPr>
          <a:lstStyle/>
          <a:p>
            <a:r>
              <a:rPr lang="en-AE" dirty="0">
                <a:solidFill>
                  <a:schemeClr val="tx2"/>
                </a:solidFill>
              </a:rPr>
              <a:t>EVALUATION OF PHOTOSHOOT</a:t>
            </a:r>
          </a:p>
        </p:txBody>
      </p:sp>
      <p:sp>
        <p:nvSpPr>
          <p:cNvPr id="10" name="TextBox 9">
            <a:extLst>
              <a:ext uri="{FF2B5EF4-FFF2-40B4-BE49-F238E27FC236}">
                <a16:creationId xmlns:a16="http://schemas.microsoft.com/office/drawing/2014/main" id="{92D4252F-DF4C-1D8D-6350-4D868B7FFC8C}"/>
              </a:ext>
            </a:extLst>
          </p:cNvPr>
          <p:cNvSpPr txBox="1"/>
          <p:nvPr/>
        </p:nvSpPr>
        <p:spPr>
          <a:xfrm>
            <a:off x="103779" y="1221707"/>
            <a:ext cx="4690643" cy="276999"/>
          </a:xfrm>
          <a:prstGeom prst="rect">
            <a:avLst/>
          </a:prstGeom>
          <a:noFill/>
        </p:spPr>
        <p:txBody>
          <a:bodyPr wrap="square">
            <a:spAutoFit/>
          </a:bodyPr>
          <a:lstStyle/>
          <a:p>
            <a:pPr algn="l"/>
            <a:r>
              <a:rPr lang="en-US" sz="1200" dirty="0">
                <a:solidFill>
                  <a:srgbClr val="D1D5DB"/>
                </a:solidFill>
                <a:latin typeface="Arial" panose="020B0604020202020204" pitchFamily="34" charset="0"/>
                <a:cs typeface="Arial" panose="020B0604020202020204" pitchFamily="34" charset="0"/>
              </a:rPr>
              <a:t>Short written evaluation of the photoshoot.</a:t>
            </a:r>
            <a:endParaRPr lang="en-US" sz="1200" b="0" i="0" u="none" strike="noStrike" dirty="0">
              <a:solidFill>
                <a:srgbClr val="D1D5DB"/>
              </a:solidFill>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EB2A43A4-441D-9396-5979-3CFF6C19D1AC}"/>
              </a:ext>
            </a:extLst>
          </p:cNvPr>
          <p:cNvSpPr txBox="1"/>
          <p:nvPr/>
        </p:nvSpPr>
        <p:spPr>
          <a:xfrm>
            <a:off x="6147889" y="3006811"/>
            <a:ext cx="4690643" cy="707886"/>
          </a:xfrm>
          <a:prstGeom prst="rect">
            <a:avLst/>
          </a:prstGeom>
          <a:noFill/>
        </p:spPr>
        <p:txBody>
          <a:bodyPr wrap="square">
            <a:spAutoFit/>
          </a:bodyPr>
          <a:lstStyle/>
          <a:p>
            <a:pPr algn="ctr"/>
            <a:r>
              <a:rPr lang="en-US" sz="2000" b="1" i="0" u="none" strike="noStrike" dirty="0">
                <a:solidFill>
                  <a:srgbClr val="D1D5DB"/>
                </a:solidFill>
                <a:effectLst/>
                <a:latin typeface="Söhne"/>
              </a:rPr>
              <a:t>INSERT ANNOTATED CONTACT SHEET FOR PHOTOSHOOT</a:t>
            </a:r>
          </a:p>
        </p:txBody>
      </p:sp>
    </p:spTree>
    <p:extLst>
      <p:ext uri="{BB962C8B-B14F-4D97-AF65-F5344CB8AC3E}">
        <p14:creationId xmlns:p14="http://schemas.microsoft.com/office/powerpoint/2010/main" val="474899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2346</TotalTime>
  <Words>872</Words>
  <Application>Microsoft Macintosh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Söhne</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Mitchell</dc:creator>
  <cp:lastModifiedBy>Michael Mitchell</cp:lastModifiedBy>
  <cp:revision>5</cp:revision>
  <dcterms:created xsi:type="dcterms:W3CDTF">2024-01-13T11:30:36Z</dcterms:created>
  <dcterms:modified xsi:type="dcterms:W3CDTF">2024-01-15T02:37:02Z</dcterms:modified>
</cp:coreProperties>
</file>