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2339" r:id="rId2"/>
    <p:sldId id="12358" r:id="rId3"/>
    <p:sldId id="4202" r:id="rId4"/>
    <p:sldId id="12354" r:id="rId5"/>
    <p:sldId id="12355" r:id="rId6"/>
    <p:sldId id="12341" r:id="rId7"/>
    <p:sldId id="12365" r:id="rId8"/>
    <p:sldId id="12360" r:id="rId9"/>
    <p:sldId id="12366" r:id="rId10"/>
    <p:sldId id="12359" r:id="rId11"/>
    <p:sldId id="12367" r:id="rId12"/>
    <p:sldId id="12353" r:id="rId13"/>
    <p:sldId id="12356" r:id="rId14"/>
    <p:sldId id="12368" r:id="rId15"/>
    <p:sldId id="12363" r:id="rId16"/>
    <p:sldId id="12372" r:id="rId17"/>
    <p:sldId id="12373" r:id="rId18"/>
    <p:sldId id="12374" r:id="rId19"/>
    <p:sldId id="12370" r:id="rId20"/>
    <p:sldId id="12371" r:id="rId21"/>
    <p:sldId id="12361" r:id="rId22"/>
    <p:sldId id="12369" r:id="rId23"/>
    <p:sldId id="257" r:id="rId24"/>
    <p:sldId id="12364" r:id="rId25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FF12D-C874-9593-13FE-7D246D91AEDF}" name="Diala Alset" initials="DA" userId="S::Diala.Alset@bisad.ae::9410d75e-d789-4f0e-971f-07e01913b7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42EFE-78C7-424A-81E3-F0EED1C23F1F}" v="579" dt="2024-03-14T08:10:19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D261F-2E57-4C59-8807-9DD75DB85BE2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FBDD8-6365-4332-A128-1C0142552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11E3-E899-29C1-FA18-98D8A6541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AA371-1EED-89EF-2792-BE0686B68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A37C6-48C6-E4AA-0549-7BEC1210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2DB9D-37E4-5DD8-C4C5-7E8A4351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EC35-49C2-7767-E5DB-1E46408D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0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2D3D-C1F2-E8F8-1D47-281C7832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ECD3F-1DFF-9C4C-F9B7-E7E81BAFD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3F5B8-275B-886D-312F-BA133316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621AC-631F-951A-CF42-9156D5E7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1C8C-2A30-E192-8425-C90BDE7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1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A487A-A3B1-4204-F97A-F51A7DB1B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534E5-E21B-EC99-99D1-84500862F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DAFBF-C202-D9D7-0B11-B0167736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7D004-701A-DD61-F86A-15640597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362A-5700-0178-B851-0FF1D492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2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5720-10EF-7692-8B46-7B65F9A4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84716-AC6E-D464-3EAD-362651E1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FDCF-B83F-3552-BE4C-118EEB60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0C20-7837-6C59-3910-45CA68BB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F3A8B-3AAA-43FE-DD0E-C32D924F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E8EB-C1DA-25C7-C3EC-718EBD3F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615DA-672C-5C8A-BDCD-BD52E469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55DC-3267-BF8E-2948-6A75150E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3ECBA-35D2-4AA4-EA19-CDE93806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FF1E1-3278-057D-1885-593005F3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5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9A9B-7663-101F-CA9B-C0CFC89A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522B-3DF4-56F9-08F7-73031016A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6756D-C2EF-49E1-F81D-0A2441D63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BBF68-20E1-9CC3-CC8B-C7761E2F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B6DEF-FAB6-412A-8928-AF8F564B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C4C7-8396-B0A9-3409-5CCE0338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9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0E14-0541-5A98-ECCC-DA345D1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979BD-A605-01C1-8F35-83DBE0AB9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70A14-0A8D-BC54-D0B9-FAC442FF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E62F6-8219-9C5C-811A-19292EA85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CA1D8-7AB7-D330-39A0-74253664D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0636B-46D6-7F1B-0A27-AD439650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56795-91CE-D867-8607-3F6117B8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B0E13-0A47-5A31-9CFC-1E7B2299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8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8CA7-FC6B-4C24-641E-B9ADB5D0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7464F-0B77-D732-0CAA-48B2C4FC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2A581-FB95-FA85-7FD1-5AC7598B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78530-A09A-A9ED-A16E-C9A315FE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09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676BE-812F-6B24-32D0-B792AB0A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A4904-E1BE-E68D-233F-9DA2D62C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89C5C-EC52-D306-AFC6-E1261E00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4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3556-7BCE-2633-25CD-F9C2B453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18C6-E741-0ED2-6285-790C15F0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F0F41-CD49-DA41-2E00-EA2BDEE28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F04DD-CB58-487D-F37E-0B787226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736C-FC0A-DBE1-73EE-3C782FC1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7465D-56A3-7915-04C4-3DD9BB47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6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F2D8-2305-420B-DA68-2D0CF1C3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5D3BB-E7F5-E5F5-16E6-0D34E146E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4B0C-C200-AFCD-BF1A-CDBA21A5E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03C15-59AD-3CD6-B3F2-2ACE8A0B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7AD1A-51F2-DBCE-4B36-95749E4F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13FEB-54CC-D010-AB98-4403A7BA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9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5ABE2-9B1F-9D49-1ED1-023C25C3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18ADA-3128-22BB-7A1E-DAD86E88A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CE71D-518E-7C1B-8ACE-6C1E4FD70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F9DC-1CD0-46F9-B540-D2CD5D488F66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80BBA-1D3B-DC1C-4C43-A096FCA23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C2CBB-C1A7-1FEF-33D6-731F3ADE6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4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aljazeera.net/en/languageofmedia/%D8%B9%D8%A7%D8%AF%D8%A7%D8%AA-%D8%A7%D9%84%D8%B4%D8%B9%D9%88%D8%A8-%D9%81%D9%8A-%D8%A7%D9%84%D8%AA%D8%B1%D8%AD%D9%8A%D8%A8-%D8%A8%D9%81%D8%B5%D9%84-%D8%A7%D9%84%D8%B1%D8%A8%D9%8A%D8%B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aljazeera.net/en/languageofmedia/%D8%B9%D8%A7%D8%AF%D8%A7%D8%AA-%D8%A7%D9%84%D8%B4%D8%B9%D9%88%D8%A8-%D9%81%D9%8A-%D8%A7%D9%84%D8%AA%D8%B1%D8%AD%D9%8A%D8%A8-%D8%A8%D9%81%D8%B5%D9%84-%D8%A7%D9%84%D8%B1%D8%A8%D9%8A%D8%B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0CF2E1ED-CBAC-33EE-59B1-B831A4E2E263}"/>
              </a:ext>
            </a:extLst>
          </p:cNvPr>
          <p:cNvSpPr/>
          <p:nvPr/>
        </p:nvSpPr>
        <p:spPr>
          <a:xfrm>
            <a:off x="5046661" y="1128266"/>
            <a:ext cx="6799264" cy="246837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اليوم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_____</a:t>
            </a: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/ Today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أمس كان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/</a:t>
            </a: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Yesterday</a:t>
            </a:r>
            <a:endParaRPr kumimoji="0" lang="ar-A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غدًا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</a:t>
            </a: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Tomorrow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64E3E2-BB99-E795-34CF-6B3A3FC0B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305752"/>
            <a:ext cx="4451250" cy="5942648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10DEF27-AA2C-87BF-F1FC-C8F10E3F50F7}"/>
              </a:ext>
            </a:extLst>
          </p:cNvPr>
          <p:cNvSpPr/>
          <p:nvPr/>
        </p:nvSpPr>
        <p:spPr>
          <a:xfrm>
            <a:off x="5046661" y="4602479"/>
            <a:ext cx="6799264" cy="219456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الاثنين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ar-A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– فبراير - 2024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EB9D11D6-17F1-6026-68C0-5CE5E6D07EB7}"/>
              </a:ext>
            </a:extLst>
          </p:cNvPr>
          <p:cNvSpPr/>
          <p:nvPr/>
        </p:nvSpPr>
        <p:spPr>
          <a:xfrm>
            <a:off x="6317773" y="3398520"/>
            <a:ext cx="4257040" cy="140208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تاريخ اليوم: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44AC4-4212-05AF-2BB5-ECF61E6950E3}"/>
              </a:ext>
            </a:extLst>
          </p:cNvPr>
          <p:cNvSpPr/>
          <p:nvPr/>
        </p:nvSpPr>
        <p:spPr>
          <a:xfrm>
            <a:off x="6269275" y="539095"/>
            <a:ext cx="43055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Registration and write the date – 5 min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16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EB9A8E-9E51-2109-57AA-7248356BDDD5}"/>
              </a:ext>
            </a:extLst>
          </p:cNvPr>
          <p:cNvSpPr/>
          <p:nvPr/>
        </p:nvSpPr>
        <p:spPr>
          <a:xfrm>
            <a:off x="5362103" y="461665"/>
            <a:ext cx="56445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dirty="0">
                <a:hlinkClick r:id="rId2"/>
              </a:rPr>
              <a:t>عاداتُ الشُّعُوبِ فِي التَّرْحِيبِ بِفَصْلِ الرَّبِيعِ | تعلم العربية (</a:t>
            </a:r>
            <a:r>
              <a:rPr lang="en-GB" dirty="0">
                <a:hlinkClick r:id="rId2"/>
              </a:rPr>
              <a:t>aljazeera.net)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A06A4C-5105-8FEF-560C-F22337EDAC61}"/>
              </a:ext>
            </a:extLst>
          </p:cNvPr>
          <p:cNvSpPr/>
          <p:nvPr/>
        </p:nvSpPr>
        <p:spPr>
          <a:xfrm>
            <a:off x="35344" y="0"/>
            <a:ext cx="11499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</a:t>
            </a:r>
            <a:r>
              <a:rPr lang="ar-AE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440C2-7F2B-730E-1086-48925B77C468}"/>
              </a:ext>
            </a:extLst>
          </p:cNvPr>
          <p:cNvSpPr txBox="1"/>
          <p:nvPr/>
        </p:nvSpPr>
        <p:spPr>
          <a:xfrm>
            <a:off x="1463040" y="112566"/>
            <a:ext cx="99974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r>
              <a:rPr lang="en-GB" dirty="0"/>
              <a:t>I can </a:t>
            </a:r>
            <a:r>
              <a:rPr lang="en-US" dirty="0"/>
              <a:t>Listen and understand the overall meaning in the text of familiar and unfamiliar descriptive topics.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3432D-F0D9-46D5-18D9-F6749BED5796}"/>
              </a:ext>
            </a:extLst>
          </p:cNvPr>
          <p:cNvSpPr/>
          <p:nvPr/>
        </p:nvSpPr>
        <p:spPr>
          <a:xfrm>
            <a:off x="205345" y="572445"/>
            <a:ext cx="49005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video and choose the correct answer.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286F78-5787-8B1D-4FD3-A7CECC793541}"/>
              </a:ext>
            </a:extLst>
          </p:cNvPr>
          <p:cNvSpPr/>
          <p:nvPr/>
        </p:nvSpPr>
        <p:spPr>
          <a:xfrm>
            <a:off x="7486127" y="818027"/>
            <a:ext cx="4632960" cy="5995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في اليابان والصين تتفتح أشجار ثمارالكرز في النصف الثاني من شهر: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مارس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أبريل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أكتوبر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يوليو</a:t>
            </a:r>
            <a:endParaRPr lang="ar-A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معنى الكرز هو لينكوا باللغة: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اليابانية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الفرنسية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الصينية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الكورية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تودع مدينة فالنسيا الاسبانية فصل الشتاء بتقليد خاص هو: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دحرجة الجبن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رمي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الطائرات الورقية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إشعال النيران في الهياكل العملاقة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تنتشر حدائق أزهار التوليب في فصل الربيع في مدينة: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كشمير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مراكش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أبوظبي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القاهرة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2F1E5C-A333-B08E-E41C-FA40141EDA01}"/>
              </a:ext>
            </a:extLst>
          </p:cNvPr>
          <p:cNvSpPr/>
          <p:nvPr/>
        </p:nvSpPr>
        <p:spPr>
          <a:xfrm>
            <a:off x="3505199" y="947941"/>
            <a:ext cx="3917133" cy="5503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يوم الاعتدال الربيعي يحتفل الايرانيون بــ: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عيد رأس السنة الفارسية ( النوروز)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عيد الفطر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الطبيعة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النار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يحتفل الايرانيون بقدوم فصل الربيع لمدة: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أسبوع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شهر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ثلاثة أسابيع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أسبوعين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 عيد شم النسيم أكبر احتفال شعبي في: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سوريا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لُبنان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الإمارات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مصر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 الاحتفال بعيد شم النسيم تقليد سنوي منذ: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 سنة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5000 سنة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3000 سنة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4000 سنة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F4C67-A09A-B0DB-8E3F-C45D1E61D129}"/>
              </a:ext>
            </a:extLst>
          </p:cNvPr>
          <p:cNvSpPr/>
          <p:nvPr/>
        </p:nvSpPr>
        <p:spPr>
          <a:xfrm>
            <a:off x="271485" y="1032324"/>
            <a:ext cx="2936240" cy="1737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9- الفيديو الذي شاهدته حول الاحتفال بقدوم: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الربيع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الشتاء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الصيف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الخريف</a:t>
            </a:r>
            <a:endParaRPr lang="ar-AE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5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EB9A8E-9E51-2109-57AA-7248356BDDD5}"/>
              </a:ext>
            </a:extLst>
          </p:cNvPr>
          <p:cNvSpPr/>
          <p:nvPr/>
        </p:nvSpPr>
        <p:spPr>
          <a:xfrm>
            <a:off x="5362103" y="461665"/>
            <a:ext cx="56445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dirty="0">
                <a:hlinkClick r:id="rId2"/>
              </a:rPr>
              <a:t>عاداتُ الشُّعُوبِ فِي التَّرْحِيبِ بِفَصْلِ الرَّبِيعِ | تعلم العربية (</a:t>
            </a:r>
            <a:r>
              <a:rPr lang="en-GB" dirty="0">
                <a:hlinkClick r:id="rId2"/>
              </a:rPr>
              <a:t>aljazeera.net)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A06A4C-5105-8FEF-560C-F22337EDAC61}"/>
              </a:ext>
            </a:extLst>
          </p:cNvPr>
          <p:cNvSpPr/>
          <p:nvPr/>
        </p:nvSpPr>
        <p:spPr>
          <a:xfrm>
            <a:off x="35344" y="0"/>
            <a:ext cx="11499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</a:t>
            </a:r>
            <a:r>
              <a:rPr lang="ar-AE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440C2-7F2B-730E-1086-48925B77C468}"/>
              </a:ext>
            </a:extLst>
          </p:cNvPr>
          <p:cNvSpPr txBox="1"/>
          <p:nvPr/>
        </p:nvSpPr>
        <p:spPr>
          <a:xfrm>
            <a:off x="1463040" y="112566"/>
            <a:ext cx="99974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r>
              <a:rPr lang="en-GB" dirty="0"/>
              <a:t>I can </a:t>
            </a:r>
            <a:r>
              <a:rPr lang="en-US" dirty="0"/>
              <a:t>Listen and understand the overall meaning in the text of familiar and unfamiliar descriptive topics.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3432D-F0D9-46D5-18D9-F6749BED5796}"/>
              </a:ext>
            </a:extLst>
          </p:cNvPr>
          <p:cNvSpPr/>
          <p:nvPr/>
        </p:nvSpPr>
        <p:spPr>
          <a:xfrm>
            <a:off x="205345" y="572445"/>
            <a:ext cx="49005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video and choose the correct answer.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286F78-5787-8B1D-4FD3-A7CECC793541}"/>
              </a:ext>
            </a:extLst>
          </p:cNvPr>
          <p:cNvSpPr/>
          <p:nvPr/>
        </p:nvSpPr>
        <p:spPr>
          <a:xfrm>
            <a:off x="7486127" y="818027"/>
            <a:ext cx="4632960" cy="5995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في اليابان والصين تتفتح أشجار ثمارالكرز في النصف الثاني من شهر: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مارس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أبريل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أكتوبر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يوليو</a:t>
            </a:r>
            <a:endParaRPr lang="ar-A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معنى الكرز هو لينكوا باللغة: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اليابانية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الفرنسية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الصينية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الكورية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تودع مدينة فالنسيا الاسبانية فصل الشتاء بتقليد خاص هو: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دحرجة الجبن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رمي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الطائرات الورقية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إشعال النيران في الهياكل العملاقة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تنتشر حدائق أزهار التوليب في فصل الربيع في مدينة: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كشمير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مراكش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أبوظبي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القاهرة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2F1E5C-A333-B08E-E41C-FA40141EDA01}"/>
              </a:ext>
            </a:extLst>
          </p:cNvPr>
          <p:cNvSpPr/>
          <p:nvPr/>
        </p:nvSpPr>
        <p:spPr>
          <a:xfrm>
            <a:off x="3505199" y="947941"/>
            <a:ext cx="3917133" cy="5503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يوم الاعتدال الربيعي يحتفل الايرانيون بــ: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عيد رأس السنة الفارسية ( النوروز)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عيد الفطر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الطبيعة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النار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يحتفل الايرانيون بقدوم فصل الربيع لمدة: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أسبوع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شهر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ثلاثة أسابيع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أسبوعين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 عيد شم النسيم أكبر احتفال شعبي في: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سوريا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لُبنان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الإمارات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مصر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 الاحتفال بعيد شم النسيم تقليد سنوي منذ: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 سنة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5000 سنة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3000 سنة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4000 سنة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F4C67-A09A-B0DB-8E3F-C45D1E61D129}"/>
              </a:ext>
            </a:extLst>
          </p:cNvPr>
          <p:cNvSpPr/>
          <p:nvPr/>
        </p:nvSpPr>
        <p:spPr>
          <a:xfrm>
            <a:off x="271485" y="1032324"/>
            <a:ext cx="2936240" cy="1737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9- الفيديو الذي شاهدته حول الاحتفال بقدوم: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فصل الربيع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الشتاء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الصيف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الخريف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A62DE-70A4-8BE0-8079-A8FC5717A968}"/>
              </a:ext>
            </a:extLst>
          </p:cNvPr>
          <p:cNvSpPr/>
          <p:nvPr/>
        </p:nvSpPr>
        <p:spPr>
          <a:xfrm>
            <a:off x="484085" y="3429000"/>
            <a:ext cx="28723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your answer</a:t>
            </a:r>
          </a:p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write your self assessment</a:t>
            </a:r>
            <a:endParaRPr lang="en-US" sz="2400" b="0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6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CA324FA-4E2D-6DEF-CF83-722F819922FE}"/>
              </a:ext>
            </a:extLst>
          </p:cNvPr>
          <p:cNvSpPr/>
          <p:nvPr/>
        </p:nvSpPr>
        <p:spPr>
          <a:xfrm>
            <a:off x="2204720" y="2659312"/>
            <a:ext cx="8280400" cy="144272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Retrieve your learning</a:t>
            </a:r>
          </a:p>
          <a:p>
            <a:pPr algn="ctr"/>
            <a:endParaRPr lang="en-GB" sz="6600" dirty="0"/>
          </a:p>
        </p:txBody>
      </p:sp>
      <p:pic>
        <p:nvPicPr>
          <p:cNvPr id="1026" name="Picture 2" descr="What is retrieval practice? – Retrieval Practice">
            <a:extLst>
              <a:ext uri="{FF2B5EF4-FFF2-40B4-BE49-F238E27FC236}">
                <a16:creationId xmlns:a16="http://schemas.microsoft.com/office/drawing/2014/main" id="{4BACD33A-4029-1351-B867-ED8E324A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21" y="4542971"/>
            <a:ext cx="3557588" cy="1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am Series: Retrieval Practice - YouTube">
            <a:extLst>
              <a:ext uri="{FF2B5EF4-FFF2-40B4-BE49-F238E27FC236}">
                <a16:creationId xmlns:a16="http://schemas.microsoft.com/office/drawing/2014/main" id="{A88D1165-C9F1-6766-2244-DDEEF138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99414"/>
            <a:ext cx="3444240" cy="19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expected memory retrieval mechanism found in landmark study">
            <a:extLst>
              <a:ext uri="{FF2B5EF4-FFF2-40B4-BE49-F238E27FC236}">
                <a16:creationId xmlns:a16="http://schemas.microsoft.com/office/drawing/2014/main" id="{AACF150A-49A7-2576-8D69-9BCE3052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4521202"/>
            <a:ext cx="2844800" cy="21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Techniques for Retrieval Practice – teacherhead">
            <a:extLst>
              <a:ext uri="{FF2B5EF4-FFF2-40B4-BE49-F238E27FC236}">
                <a16:creationId xmlns:a16="http://schemas.microsoft.com/office/drawing/2014/main" id="{2B451813-F5A8-7FC1-AE0F-7E7A8399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968" y="189548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55E873-5219-16E7-D332-9B6652182FCF}"/>
              </a:ext>
            </a:extLst>
          </p:cNvPr>
          <p:cNvSpPr/>
          <p:nvPr/>
        </p:nvSpPr>
        <p:spPr>
          <a:xfrm>
            <a:off x="4529844" y="738208"/>
            <a:ext cx="41889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Activities during the lesson </a:t>
            </a:r>
          </a:p>
        </p:txBody>
      </p:sp>
    </p:spTree>
    <p:extLst>
      <p:ext uri="{BB962C8B-B14F-4D97-AF65-F5344CB8AC3E}">
        <p14:creationId xmlns:p14="http://schemas.microsoft.com/office/powerpoint/2010/main" val="95178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73984-E51B-6413-1835-A46CE1E8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68" y="676768"/>
            <a:ext cx="8173223" cy="6088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57EED1-E9FC-175D-CE82-8D9C34E4B0F7}"/>
              </a:ext>
            </a:extLst>
          </p:cNvPr>
          <p:cNvSpPr/>
          <p:nvPr/>
        </p:nvSpPr>
        <p:spPr>
          <a:xfrm>
            <a:off x="3159760" y="92520"/>
            <a:ext cx="67612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 with your partner, say the meaning and create simple sentence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15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5169788-3CA5-F668-A711-BCC4AFB727B3}"/>
              </a:ext>
            </a:extLst>
          </p:cNvPr>
          <p:cNvSpPr/>
          <p:nvPr/>
        </p:nvSpPr>
        <p:spPr>
          <a:xfrm>
            <a:off x="1590040" y="1625600"/>
            <a:ext cx="9011920" cy="319024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for reading and understanding  </a:t>
            </a:r>
            <a:endParaRPr lang="en-GB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Group Work That Works | Edutopia">
            <a:extLst>
              <a:ext uri="{FF2B5EF4-FFF2-40B4-BE49-F238E27FC236}">
                <a16:creationId xmlns:a16="http://schemas.microsoft.com/office/drawing/2014/main" id="{98E406EF-A849-7E7E-EACA-03A94165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" y="21082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ading Workshop: What is the Rest of the Class Doing? - Two Little Birds  Teaching">
            <a:extLst>
              <a:ext uri="{FF2B5EF4-FFF2-40B4-BE49-F238E27FC236}">
                <a16:creationId xmlns:a16="http://schemas.microsoft.com/office/drawing/2014/main" id="{36762F06-5AB9-61F1-3B29-30E19D6E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4685348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7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55E873-5219-16E7-D332-9B6652182FCF}"/>
              </a:ext>
            </a:extLst>
          </p:cNvPr>
          <p:cNvSpPr/>
          <p:nvPr/>
        </p:nvSpPr>
        <p:spPr>
          <a:xfrm>
            <a:off x="258920" y="223520"/>
            <a:ext cx="61322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Activities during the lesson for speaking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CBA5E1-0DBC-9473-6B00-C7934C1B54B5}"/>
              </a:ext>
            </a:extLst>
          </p:cNvPr>
          <p:cNvSpPr/>
          <p:nvPr/>
        </p:nvSpPr>
        <p:spPr>
          <a:xfrm>
            <a:off x="258920" y="893644"/>
            <a:ext cx="107601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 1- level 1 : work with your group to read the words in the cards a</a:t>
            </a:r>
            <a:r>
              <a:rPr lang="en-GB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make sentences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sentence to your group. (Slide 16&amp;17)</a:t>
            </a: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 2 – level 2 &amp;3: Pick up paper, find the number, answer the question in A3 paper based on the number that you picked. (Slide 18)</a:t>
            </a:r>
          </a:p>
        </p:txBody>
      </p:sp>
    </p:spTree>
    <p:extLst>
      <p:ext uri="{BB962C8B-B14F-4D97-AF65-F5344CB8AC3E}">
        <p14:creationId xmlns:p14="http://schemas.microsoft.com/office/powerpoint/2010/main" val="304907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001F01-D5C5-68D4-BA45-706B23AC6F09}"/>
              </a:ext>
            </a:extLst>
          </p:cNvPr>
          <p:cNvSpPr/>
          <p:nvPr/>
        </p:nvSpPr>
        <p:spPr>
          <a:xfrm>
            <a:off x="9250680" y="295874"/>
            <a:ext cx="2316480" cy="13817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الألعاب النارية</a:t>
            </a:r>
            <a:endParaRPr lang="en-GB" sz="4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566CD1-1654-3D54-0E1D-942515109680}"/>
              </a:ext>
            </a:extLst>
          </p:cNvPr>
          <p:cNvSpPr/>
          <p:nvPr/>
        </p:nvSpPr>
        <p:spPr>
          <a:xfrm>
            <a:off x="9267265" y="1920236"/>
            <a:ext cx="2316480" cy="1381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/>
              <a:t>دحرجة الجبن</a:t>
            </a:r>
            <a:endParaRPr lang="en-GB" sz="4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D48F01-5518-27CD-2313-30C1858E95AA}"/>
              </a:ext>
            </a:extLst>
          </p:cNvPr>
          <p:cNvSpPr/>
          <p:nvPr/>
        </p:nvSpPr>
        <p:spPr>
          <a:xfrm>
            <a:off x="9267265" y="3600470"/>
            <a:ext cx="2316480" cy="1381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شهر رمضان</a:t>
            </a:r>
            <a:endParaRPr lang="en-GB" sz="4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6E51DF-8838-BB5E-883F-CB53D5E6FBE6}"/>
              </a:ext>
            </a:extLst>
          </p:cNvPr>
          <p:cNvSpPr/>
          <p:nvPr/>
        </p:nvSpPr>
        <p:spPr>
          <a:xfrm>
            <a:off x="9250680" y="5323931"/>
            <a:ext cx="2316480" cy="1381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عيد رأس السنة</a:t>
            </a:r>
            <a:endParaRPr lang="en-GB" sz="4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DC8CA-5F69-31F2-0D98-C61CC9478BEC}"/>
              </a:ext>
            </a:extLst>
          </p:cNvPr>
          <p:cNvSpPr/>
          <p:nvPr/>
        </p:nvSpPr>
        <p:spPr>
          <a:xfrm>
            <a:off x="6344920" y="295874"/>
            <a:ext cx="2316480" cy="13817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عيد الحلاوة</a:t>
            </a:r>
            <a:endParaRPr lang="en-GB" sz="4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9DC34F-380F-28B6-FB5D-54619FE5E002}"/>
              </a:ext>
            </a:extLst>
          </p:cNvPr>
          <p:cNvSpPr/>
          <p:nvPr/>
        </p:nvSpPr>
        <p:spPr>
          <a:xfrm>
            <a:off x="6344920" y="1948172"/>
            <a:ext cx="2316480" cy="13817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رمي الطماطم</a:t>
            </a:r>
            <a:endParaRPr lang="en-GB" sz="4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CD3D7E-5A66-0511-8366-75C559C22935}"/>
              </a:ext>
            </a:extLst>
          </p:cNvPr>
          <p:cNvSpPr/>
          <p:nvPr/>
        </p:nvSpPr>
        <p:spPr>
          <a:xfrm>
            <a:off x="6355080" y="3600470"/>
            <a:ext cx="2306320" cy="1432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9600" dirty="0"/>
              <a:t>عادة</a:t>
            </a:r>
            <a:endParaRPr lang="en-GB" sz="9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5DC375-4924-9772-3B47-40C94E0C394C}"/>
              </a:ext>
            </a:extLst>
          </p:cNvPr>
          <p:cNvSpPr/>
          <p:nvPr/>
        </p:nvSpPr>
        <p:spPr>
          <a:xfrm>
            <a:off x="6344920" y="5273132"/>
            <a:ext cx="2306320" cy="1432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6000" dirty="0"/>
          </a:p>
          <a:p>
            <a:pPr algn="ctr"/>
            <a:r>
              <a:rPr lang="ar-AE" sz="6000" dirty="0"/>
              <a:t>مهرجان</a:t>
            </a:r>
            <a:endParaRPr lang="en-GB" sz="6000" dirty="0"/>
          </a:p>
          <a:p>
            <a:pPr algn="ctr"/>
            <a:endParaRPr lang="en-GB" sz="6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B75A3B-42E5-F833-179F-7F0ED569FA22}"/>
              </a:ext>
            </a:extLst>
          </p:cNvPr>
          <p:cNvSpPr/>
          <p:nvPr/>
        </p:nvSpPr>
        <p:spPr>
          <a:xfrm>
            <a:off x="528320" y="223498"/>
            <a:ext cx="2331720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طقوس</a:t>
            </a:r>
            <a:endParaRPr lang="en-GB" sz="6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65B3A5-38A1-C1B5-521E-13DC58C1B8F2}"/>
              </a:ext>
            </a:extLst>
          </p:cNvPr>
          <p:cNvSpPr/>
          <p:nvPr/>
        </p:nvSpPr>
        <p:spPr>
          <a:xfrm>
            <a:off x="3449320" y="2004059"/>
            <a:ext cx="2333065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7200" dirty="0"/>
              <a:t>مُناسبة</a:t>
            </a:r>
            <a:endParaRPr lang="en-GB" sz="7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800642-B428-5577-1179-7598F4324019}"/>
              </a:ext>
            </a:extLst>
          </p:cNvPr>
          <p:cNvSpPr/>
          <p:nvPr/>
        </p:nvSpPr>
        <p:spPr>
          <a:xfrm>
            <a:off x="3422575" y="3637277"/>
            <a:ext cx="2333065" cy="1346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7200" dirty="0"/>
              <a:t>احتفال</a:t>
            </a:r>
            <a:endParaRPr lang="en-GB" sz="7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FB4996-0679-04BA-2C7D-1DD9424B3BB4}"/>
              </a:ext>
            </a:extLst>
          </p:cNvPr>
          <p:cNvSpPr/>
          <p:nvPr/>
        </p:nvSpPr>
        <p:spPr>
          <a:xfrm>
            <a:off x="3313354" y="5308596"/>
            <a:ext cx="2333065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طابع خاص</a:t>
            </a:r>
            <a:endParaRPr lang="en-GB" sz="4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EDF51D-CC0F-E37E-BD79-6053D4B288EC}"/>
              </a:ext>
            </a:extLst>
          </p:cNvPr>
          <p:cNvSpPr/>
          <p:nvPr/>
        </p:nvSpPr>
        <p:spPr>
          <a:xfrm>
            <a:off x="567914" y="1899916"/>
            <a:ext cx="2292126" cy="1356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7200" dirty="0"/>
              <a:t>مهم</a:t>
            </a:r>
            <a:endParaRPr lang="en-GB" sz="7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551295-DDB2-108B-5F40-CC81EC2808B4}"/>
              </a:ext>
            </a:extLst>
          </p:cNvPr>
          <p:cNvSpPr/>
          <p:nvPr/>
        </p:nvSpPr>
        <p:spPr>
          <a:xfrm>
            <a:off x="528320" y="3550934"/>
            <a:ext cx="2292127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تقليد سنوي</a:t>
            </a:r>
            <a:endParaRPr lang="en-GB" sz="4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58F69F7-8C46-0E15-5B8B-4FD6955FA7E9}"/>
              </a:ext>
            </a:extLst>
          </p:cNvPr>
          <p:cNvSpPr/>
          <p:nvPr/>
        </p:nvSpPr>
        <p:spPr>
          <a:xfrm>
            <a:off x="567913" y="5283196"/>
            <a:ext cx="2292127" cy="1381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8000" dirty="0"/>
              <a:t>يحتفل</a:t>
            </a:r>
            <a:endParaRPr lang="en-GB" sz="8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DE205D-F6EB-40CD-B4CF-A513223D5FA2}"/>
              </a:ext>
            </a:extLst>
          </p:cNvPr>
          <p:cNvSpPr/>
          <p:nvPr/>
        </p:nvSpPr>
        <p:spPr>
          <a:xfrm>
            <a:off x="3449320" y="223498"/>
            <a:ext cx="2306320" cy="1432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6000" dirty="0"/>
          </a:p>
          <a:p>
            <a:pPr algn="ctr"/>
            <a:r>
              <a:rPr lang="ar-AE" sz="6000" dirty="0"/>
              <a:t>مهرجان</a:t>
            </a:r>
            <a:endParaRPr lang="en-GB" sz="6000" dirty="0"/>
          </a:p>
          <a:p>
            <a:pPr algn="ctr"/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6921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6D85A97-217E-EE64-A734-C3E8D0E2E9F2}"/>
              </a:ext>
            </a:extLst>
          </p:cNvPr>
          <p:cNvSpPr/>
          <p:nvPr/>
        </p:nvSpPr>
        <p:spPr>
          <a:xfrm>
            <a:off x="6470873" y="251448"/>
            <a:ext cx="2292127" cy="1381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جميلة</a:t>
            </a:r>
            <a:endParaRPr lang="en-GB" sz="66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91452F-B57C-F381-CB7F-9E73EB528D46}"/>
              </a:ext>
            </a:extLst>
          </p:cNvPr>
          <p:cNvSpPr/>
          <p:nvPr/>
        </p:nvSpPr>
        <p:spPr>
          <a:xfrm>
            <a:off x="9145978" y="251448"/>
            <a:ext cx="2292127" cy="1381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/>
              <a:t>في اسبانيا</a:t>
            </a:r>
            <a:endParaRPr lang="en-GB" sz="5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72DBF7-6D73-D9BB-F895-D287E88243ED}"/>
              </a:ext>
            </a:extLst>
          </p:cNvPr>
          <p:cNvSpPr/>
          <p:nvPr/>
        </p:nvSpPr>
        <p:spPr>
          <a:xfrm>
            <a:off x="9145977" y="2045973"/>
            <a:ext cx="2292127" cy="1381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/>
              <a:t>في سوريا</a:t>
            </a:r>
            <a:endParaRPr lang="en-GB" sz="5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EA9731F-C0C3-866D-7B09-BF1F8BF2ECCD}"/>
              </a:ext>
            </a:extLst>
          </p:cNvPr>
          <p:cNvSpPr/>
          <p:nvPr/>
        </p:nvSpPr>
        <p:spPr>
          <a:xfrm>
            <a:off x="9145977" y="3759197"/>
            <a:ext cx="2292127" cy="1381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/>
              <a:t>في بريطانيا</a:t>
            </a:r>
            <a:endParaRPr lang="en-GB" sz="5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40AD86D-A1C9-A029-C435-531FED4AE396}"/>
              </a:ext>
            </a:extLst>
          </p:cNvPr>
          <p:cNvSpPr/>
          <p:nvPr/>
        </p:nvSpPr>
        <p:spPr>
          <a:xfrm>
            <a:off x="9145976" y="5384819"/>
            <a:ext cx="2292127" cy="1381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/>
              <a:t>في العالم</a:t>
            </a:r>
            <a:endParaRPr lang="en-GB" sz="5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9058C2C-6783-DE19-534C-748C886D53C5}"/>
              </a:ext>
            </a:extLst>
          </p:cNvPr>
          <p:cNvSpPr/>
          <p:nvPr/>
        </p:nvSpPr>
        <p:spPr>
          <a:xfrm>
            <a:off x="6470874" y="2047238"/>
            <a:ext cx="2292126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المسلمون</a:t>
            </a:r>
            <a:endParaRPr lang="en-GB" sz="48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5889C3-91BE-A2B5-99EE-7B191C7DE8AE}"/>
              </a:ext>
            </a:extLst>
          </p:cNvPr>
          <p:cNvSpPr/>
          <p:nvPr/>
        </p:nvSpPr>
        <p:spPr>
          <a:xfrm>
            <a:off x="753895" y="251448"/>
            <a:ext cx="2292127" cy="13817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في</a:t>
            </a:r>
            <a:endParaRPr lang="en-GB" sz="66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2BF739C-3BAF-6D5C-8D75-B5DD91B31579}"/>
              </a:ext>
            </a:extLst>
          </p:cNvPr>
          <p:cNvSpPr/>
          <p:nvPr/>
        </p:nvSpPr>
        <p:spPr>
          <a:xfrm>
            <a:off x="688602" y="2047241"/>
            <a:ext cx="2292127" cy="13817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من</a:t>
            </a:r>
            <a:endParaRPr lang="en-GB" sz="66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1503D9-9403-BC76-2C1A-E29E4877DD80}"/>
              </a:ext>
            </a:extLst>
          </p:cNvPr>
          <p:cNvSpPr/>
          <p:nvPr/>
        </p:nvSpPr>
        <p:spPr>
          <a:xfrm>
            <a:off x="6470873" y="3840498"/>
            <a:ext cx="2331720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طقوس</a:t>
            </a:r>
            <a:endParaRPr lang="en-GB" sz="66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D85A97-217E-EE64-A734-C3E8D0E2E9F2}"/>
              </a:ext>
            </a:extLst>
          </p:cNvPr>
          <p:cNvSpPr/>
          <p:nvPr/>
        </p:nvSpPr>
        <p:spPr>
          <a:xfrm>
            <a:off x="3691589" y="251448"/>
            <a:ext cx="2292127" cy="1381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جميلة</a:t>
            </a:r>
            <a:endParaRPr lang="en-GB" sz="66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9D0C1E-9042-E348-6636-AF485E95E476}"/>
              </a:ext>
            </a:extLst>
          </p:cNvPr>
          <p:cNvSpPr/>
          <p:nvPr/>
        </p:nvSpPr>
        <p:spPr>
          <a:xfrm>
            <a:off x="3691589" y="2047239"/>
            <a:ext cx="2292126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مظاهر</a:t>
            </a:r>
            <a:endParaRPr lang="en-GB" sz="66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7B0584E-A234-AF52-8906-C5F87BC81ACE}"/>
              </a:ext>
            </a:extLst>
          </p:cNvPr>
          <p:cNvSpPr/>
          <p:nvPr/>
        </p:nvSpPr>
        <p:spPr>
          <a:xfrm>
            <a:off x="3691588" y="3759197"/>
            <a:ext cx="2292127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تقليد سنوي</a:t>
            </a:r>
            <a:endParaRPr lang="en-GB" sz="48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34A5A56-DEF9-39CB-9DA7-36B4355FCA04}"/>
              </a:ext>
            </a:extLst>
          </p:cNvPr>
          <p:cNvSpPr/>
          <p:nvPr/>
        </p:nvSpPr>
        <p:spPr>
          <a:xfrm>
            <a:off x="688602" y="3759196"/>
            <a:ext cx="2292127" cy="13817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في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96557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76100-D979-AF73-5ECE-DC9FA19E51CA}"/>
              </a:ext>
            </a:extLst>
          </p:cNvPr>
          <p:cNvSpPr/>
          <p:nvPr/>
        </p:nvSpPr>
        <p:spPr>
          <a:xfrm>
            <a:off x="81038" y="92055"/>
            <a:ext cx="1199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Activity: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91521-FF88-0542-A8C9-F670B2C2737A}"/>
              </a:ext>
            </a:extLst>
          </p:cNvPr>
          <p:cNvSpPr/>
          <p:nvPr/>
        </p:nvSpPr>
        <p:spPr>
          <a:xfrm>
            <a:off x="1309082" y="92054"/>
            <a:ext cx="54092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number and answer the question.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55AE8F-2B96-009B-F7D1-B4D05A8D1B5B}"/>
              </a:ext>
            </a:extLst>
          </p:cNvPr>
          <p:cNvGraphicFramePr>
            <a:graphicFrameLocks noGrp="1"/>
          </p:cNvGraphicFramePr>
          <p:nvPr/>
        </p:nvGraphicFramePr>
        <p:xfrm>
          <a:off x="7920853" y="750146"/>
          <a:ext cx="4062942" cy="57319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54314">
                  <a:extLst>
                    <a:ext uri="{9D8B030D-6E8A-4147-A177-3AD203B41FA5}">
                      <a16:colId xmlns:a16="http://schemas.microsoft.com/office/drawing/2014/main" val="573720907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1821047023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3403549438"/>
                    </a:ext>
                  </a:extLst>
                </a:gridCol>
              </a:tblGrid>
              <a:tr h="1910645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94625"/>
                  </a:ext>
                </a:extLst>
              </a:tr>
              <a:tr h="1910645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590337"/>
                  </a:ext>
                </a:extLst>
              </a:tr>
              <a:tr h="1910645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29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596E37-BAF7-114F-1702-BFBBBDA98F61}"/>
              </a:ext>
            </a:extLst>
          </p:cNvPr>
          <p:cNvGraphicFramePr>
            <a:graphicFrameLocks noGrp="1"/>
          </p:cNvGraphicFramePr>
          <p:nvPr/>
        </p:nvGraphicFramePr>
        <p:xfrm>
          <a:off x="291045" y="1012612"/>
          <a:ext cx="6546635" cy="4963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546635">
                  <a:extLst>
                    <a:ext uri="{9D8B030D-6E8A-4147-A177-3AD203B41FA5}">
                      <a16:colId xmlns:a16="http://schemas.microsoft.com/office/drawing/2014/main" val="742886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1- give sentence about celebration or festival in your country.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8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2- give me 2 words you learned from the lesson.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36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3- give me 3 sentences describing celebrations in 3 different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05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4-Write 4 words you learned related to the 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68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5- Give me words related to the topic from 5 letters.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5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6- Create a sentence about the topic from 6 words.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3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7- give me 7 words you learned and use 2 of them to create sentences.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23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8-choose eight friends from your class and ask them to give you word related to the topic.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95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9- Introduce yourself in 9 sentences mention:</a:t>
                      </a:r>
                    </a:p>
                    <a:p>
                      <a:r>
                        <a:rPr lang="en-GB" dirty="0"/>
                        <a:t>Name, age, nationality, live, your country located, capital of your country, currency, language, celebration or famous custom in your country.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91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12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5169788-3CA5-F668-A711-BCC4AFB727B3}"/>
              </a:ext>
            </a:extLst>
          </p:cNvPr>
          <p:cNvSpPr/>
          <p:nvPr/>
        </p:nvSpPr>
        <p:spPr>
          <a:xfrm>
            <a:off x="1590040" y="2113280"/>
            <a:ext cx="9011920" cy="319024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for speaking  </a:t>
            </a:r>
            <a:endParaRPr lang="en-GB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3BCF0-7F52-54A8-E8F1-D094EDD27444}"/>
              </a:ext>
            </a:extLst>
          </p:cNvPr>
          <p:cNvSpPr/>
          <p:nvPr/>
        </p:nvSpPr>
        <p:spPr>
          <a:xfrm>
            <a:off x="2635236" y="5412045"/>
            <a:ext cx="749051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following activities will help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students to apply the vocab that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learned to talk about celebration and festival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Strengthening Students' Speaking and Listening Skills | Responsive Classroom">
            <a:extLst>
              <a:ext uri="{FF2B5EF4-FFF2-40B4-BE49-F238E27FC236}">
                <a16:creationId xmlns:a16="http://schemas.microsoft.com/office/drawing/2014/main" id="{979DA38C-352A-23E0-D324-5F680EF3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93" y="37020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tino youth struggle with sense of belonging in school">
            <a:extLst>
              <a:ext uri="{FF2B5EF4-FFF2-40B4-BE49-F238E27FC236}">
                <a16:creationId xmlns:a16="http://schemas.microsoft.com/office/drawing/2014/main" id="{D5355A31-791A-10B4-DEBB-9DCE092F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925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5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F92F681E-736E-0661-155A-F60633C4A647}"/>
              </a:ext>
            </a:extLst>
          </p:cNvPr>
          <p:cNvSpPr txBox="1"/>
          <p:nvPr/>
        </p:nvSpPr>
        <p:spPr>
          <a:xfrm>
            <a:off x="3749759" y="330856"/>
            <a:ext cx="5076600" cy="102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AE" sz="32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التنوع الثقافي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AE" sz="32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الاحتفالات والمُناسبات</a:t>
            </a:r>
            <a:endParaRPr lang="ar-AE" sz="3200" b="1" i="0" u="none" strike="noStrike" cap="none" dirty="0">
              <a:solidFill>
                <a:schemeClr val="accent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1A327B-516B-CAB3-7658-000CB69D7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44663"/>
              </p:ext>
            </p:extLst>
          </p:nvPr>
        </p:nvGraphicFramePr>
        <p:xfrm>
          <a:off x="1064809" y="2668772"/>
          <a:ext cx="10062381" cy="2394619"/>
        </p:xfrm>
        <a:graphic>
          <a:graphicData uri="http://schemas.openxmlformats.org/drawingml/2006/table">
            <a:tbl>
              <a:tblPr firstRow="1" bandRow="1"/>
              <a:tblGrid>
                <a:gridCol w="3354127">
                  <a:extLst>
                    <a:ext uri="{9D8B030D-6E8A-4147-A177-3AD203B41FA5}">
                      <a16:colId xmlns:a16="http://schemas.microsoft.com/office/drawing/2014/main" val="1547353141"/>
                    </a:ext>
                  </a:extLst>
                </a:gridCol>
                <a:gridCol w="3354127">
                  <a:extLst>
                    <a:ext uri="{9D8B030D-6E8A-4147-A177-3AD203B41FA5}">
                      <a16:colId xmlns:a16="http://schemas.microsoft.com/office/drawing/2014/main" val="3677540151"/>
                    </a:ext>
                  </a:extLst>
                </a:gridCol>
                <a:gridCol w="3354127">
                  <a:extLst>
                    <a:ext uri="{9D8B030D-6E8A-4147-A177-3AD203B41FA5}">
                      <a16:colId xmlns:a16="http://schemas.microsoft.com/office/drawing/2014/main" val="2083549918"/>
                    </a:ext>
                  </a:extLst>
                </a:gridCol>
              </a:tblGrid>
              <a:tr h="7791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086704"/>
                  </a:ext>
                </a:extLst>
              </a:tr>
              <a:tr h="779179"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I can </a:t>
                      </a:r>
                      <a:r>
                        <a:rPr lang="en-US" sz="2000" dirty="0"/>
                        <a:t>Listen and understand the overall meaning in the   text of familiar and unfamiliar descriptive topics.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I can listen and understand the main idea and simple information when listening to the text on familiar descriptive topics.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I can </a:t>
                      </a:r>
                      <a:r>
                        <a:rPr lang="en-US" sz="2000" dirty="0"/>
                        <a:t>Inferred the meanings of well-known words when listening to a short and simple text on familiar descriptive topics.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4924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89F2868-5978-E70C-0030-9861A6E33127}"/>
              </a:ext>
            </a:extLst>
          </p:cNvPr>
          <p:cNvSpPr/>
          <p:nvPr/>
        </p:nvSpPr>
        <p:spPr>
          <a:xfrm>
            <a:off x="1021020" y="1544935"/>
            <a:ext cx="10149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listen and understand the text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30900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55E873-5219-16E7-D332-9B6652182FCF}"/>
              </a:ext>
            </a:extLst>
          </p:cNvPr>
          <p:cNvSpPr/>
          <p:nvPr/>
        </p:nvSpPr>
        <p:spPr>
          <a:xfrm>
            <a:off x="258920" y="223520"/>
            <a:ext cx="61322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Activities during the lesson for speaking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CBA5E1-0DBC-9473-6B00-C7934C1B54B5}"/>
              </a:ext>
            </a:extLst>
          </p:cNvPr>
          <p:cNvSpPr/>
          <p:nvPr/>
        </p:nvSpPr>
        <p:spPr>
          <a:xfrm>
            <a:off x="258920" y="893644"/>
            <a:ext cx="1076012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 1- level 1 : Use the Simulation of typed style to say sentence about your country’s celebration or festival to your group. (Use key words in A3 paper or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languagenut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 2 – level 2 &amp;3 search in google about celebration or festival happened in your friend’s country and let him describe it by mention the following points:</a:t>
            </a: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His nationality.</a:t>
            </a: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name of celebration or festival happened.</a:t>
            </a: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When it happened. Month, day …..</a:t>
            </a:r>
            <a:endParaRPr lang="ar-AE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How do you celebrate?</a:t>
            </a:r>
          </a:p>
          <a:p>
            <a:endParaRPr lang="en-GB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give level 2 key words slide 21 and level 3 key information slide 2</a:t>
            </a:r>
            <a:r>
              <a:rPr lang="ar-A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help in speaking.</a:t>
            </a:r>
          </a:p>
        </p:txBody>
      </p:sp>
    </p:spTree>
    <p:extLst>
      <p:ext uri="{BB962C8B-B14F-4D97-AF65-F5344CB8AC3E}">
        <p14:creationId xmlns:p14="http://schemas.microsoft.com/office/powerpoint/2010/main" val="1084539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5DC375-4924-9772-3B47-40C94E0C394C}"/>
              </a:ext>
            </a:extLst>
          </p:cNvPr>
          <p:cNvSpPr/>
          <p:nvPr/>
        </p:nvSpPr>
        <p:spPr>
          <a:xfrm>
            <a:off x="6344920" y="5273132"/>
            <a:ext cx="2306320" cy="1432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6000" dirty="0"/>
          </a:p>
          <a:p>
            <a:pPr algn="ctr"/>
            <a:r>
              <a:rPr lang="ar-AE" sz="6000" dirty="0"/>
              <a:t>مهرجان</a:t>
            </a:r>
            <a:endParaRPr lang="en-GB" sz="6000" dirty="0"/>
          </a:p>
          <a:p>
            <a:pPr algn="ctr"/>
            <a:endParaRPr lang="en-GB" sz="6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B75A3B-42E5-F833-179F-7F0ED569FA22}"/>
              </a:ext>
            </a:extLst>
          </p:cNvPr>
          <p:cNvSpPr/>
          <p:nvPr/>
        </p:nvSpPr>
        <p:spPr>
          <a:xfrm>
            <a:off x="528320" y="223498"/>
            <a:ext cx="2331720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طقوس</a:t>
            </a:r>
            <a:endParaRPr lang="en-GB" sz="6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65B3A5-38A1-C1B5-521E-13DC58C1B8F2}"/>
              </a:ext>
            </a:extLst>
          </p:cNvPr>
          <p:cNvSpPr/>
          <p:nvPr/>
        </p:nvSpPr>
        <p:spPr>
          <a:xfrm>
            <a:off x="3449320" y="2004059"/>
            <a:ext cx="2333065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7200" dirty="0"/>
              <a:t>مُناسبة</a:t>
            </a:r>
            <a:endParaRPr lang="en-GB" sz="7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800642-B428-5577-1179-7598F4324019}"/>
              </a:ext>
            </a:extLst>
          </p:cNvPr>
          <p:cNvSpPr/>
          <p:nvPr/>
        </p:nvSpPr>
        <p:spPr>
          <a:xfrm>
            <a:off x="3422575" y="3637277"/>
            <a:ext cx="2333065" cy="1346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7200" dirty="0"/>
              <a:t>احتفال</a:t>
            </a:r>
            <a:endParaRPr lang="en-GB" sz="7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FB4996-0679-04BA-2C7D-1DD9424B3BB4}"/>
              </a:ext>
            </a:extLst>
          </p:cNvPr>
          <p:cNvSpPr/>
          <p:nvPr/>
        </p:nvSpPr>
        <p:spPr>
          <a:xfrm>
            <a:off x="3313354" y="5308596"/>
            <a:ext cx="2333065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طابع خاص</a:t>
            </a:r>
            <a:endParaRPr lang="en-GB" sz="4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EDF51D-CC0F-E37E-BD79-6053D4B288EC}"/>
              </a:ext>
            </a:extLst>
          </p:cNvPr>
          <p:cNvSpPr/>
          <p:nvPr/>
        </p:nvSpPr>
        <p:spPr>
          <a:xfrm>
            <a:off x="567914" y="1899916"/>
            <a:ext cx="2292126" cy="1356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7200" dirty="0"/>
              <a:t>مهم</a:t>
            </a:r>
            <a:endParaRPr lang="en-GB" sz="7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551295-DDB2-108B-5F40-CC81EC2808B4}"/>
              </a:ext>
            </a:extLst>
          </p:cNvPr>
          <p:cNvSpPr/>
          <p:nvPr/>
        </p:nvSpPr>
        <p:spPr>
          <a:xfrm>
            <a:off x="528320" y="3550934"/>
            <a:ext cx="2292127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تقليد سنوي</a:t>
            </a:r>
            <a:endParaRPr lang="en-GB" sz="4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58F69F7-8C46-0E15-5B8B-4FD6955FA7E9}"/>
              </a:ext>
            </a:extLst>
          </p:cNvPr>
          <p:cNvSpPr/>
          <p:nvPr/>
        </p:nvSpPr>
        <p:spPr>
          <a:xfrm>
            <a:off x="567913" y="5283196"/>
            <a:ext cx="2292127" cy="1381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8000" dirty="0"/>
              <a:t>يحتفل</a:t>
            </a:r>
            <a:endParaRPr lang="en-GB" sz="8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DE205D-F6EB-40CD-B4CF-A513223D5FA2}"/>
              </a:ext>
            </a:extLst>
          </p:cNvPr>
          <p:cNvSpPr/>
          <p:nvPr/>
        </p:nvSpPr>
        <p:spPr>
          <a:xfrm>
            <a:off x="3449320" y="223498"/>
            <a:ext cx="2306320" cy="1432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6000" dirty="0"/>
          </a:p>
          <a:p>
            <a:pPr algn="ctr"/>
            <a:r>
              <a:rPr lang="ar-AE" sz="6000" dirty="0"/>
              <a:t>مهرجان</a:t>
            </a:r>
            <a:endParaRPr lang="en-GB" sz="6000" dirty="0"/>
          </a:p>
          <a:p>
            <a:pPr algn="ctr"/>
            <a:endParaRPr lang="en-GB" sz="6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C5E6CE-8B5E-F38F-70BB-C6DE5CA37984}"/>
              </a:ext>
            </a:extLst>
          </p:cNvPr>
          <p:cNvSpPr/>
          <p:nvPr/>
        </p:nvSpPr>
        <p:spPr>
          <a:xfrm>
            <a:off x="6371665" y="2004059"/>
            <a:ext cx="2306320" cy="1432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6000" dirty="0"/>
          </a:p>
          <a:p>
            <a:pPr algn="ctr"/>
            <a:r>
              <a:rPr lang="ar-AE" sz="6000" dirty="0"/>
              <a:t>يُصادف</a:t>
            </a:r>
            <a:endParaRPr lang="en-GB" sz="6000" dirty="0"/>
          </a:p>
          <a:p>
            <a:pPr algn="ctr"/>
            <a:endParaRPr lang="en-GB" sz="60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9D0C1E-9042-E348-6636-AF485E95E476}"/>
              </a:ext>
            </a:extLst>
          </p:cNvPr>
          <p:cNvSpPr/>
          <p:nvPr/>
        </p:nvSpPr>
        <p:spPr>
          <a:xfrm>
            <a:off x="6344920" y="223498"/>
            <a:ext cx="2292126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مظاهر</a:t>
            </a:r>
            <a:endParaRPr lang="en-GB" sz="66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1503D9-9403-BC76-2C1A-E29E4877DD80}"/>
              </a:ext>
            </a:extLst>
          </p:cNvPr>
          <p:cNvSpPr/>
          <p:nvPr/>
        </p:nvSpPr>
        <p:spPr>
          <a:xfrm>
            <a:off x="8916368" y="3663995"/>
            <a:ext cx="2331720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طقوس</a:t>
            </a:r>
            <a:endParaRPr lang="en-GB" sz="66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7B0584E-A234-AF52-8906-C5F87BC81ACE}"/>
              </a:ext>
            </a:extLst>
          </p:cNvPr>
          <p:cNvSpPr/>
          <p:nvPr/>
        </p:nvSpPr>
        <p:spPr>
          <a:xfrm>
            <a:off x="8936165" y="2004059"/>
            <a:ext cx="2292127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تقليد سنوي</a:t>
            </a:r>
            <a:endParaRPr lang="en-GB" sz="4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3BC916-1E2B-22D4-6519-23A1A965C29A}"/>
              </a:ext>
            </a:extLst>
          </p:cNvPr>
          <p:cNvSpPr/>
          <p:nvPr/>
        </p:nvSpPr>
        <p:spPr>
          <a:xfrm>
            <a:off x="6303981" y="3663995"/>
            <a:ext cx="2333065" cy="1381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/>
              <a:t>عادة معروفة</a:t>
            </a:r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ED28B8-59EF-4BBF-5454-7427DC9F27BF}"/>
              </a:ext>
            </a:extLst>
          </p:cNvPr>
          <p:cNvSpPr/>
          <p:nvPr/>
        </p:nvSpPr>
        <p:spPr>
          <a:xfrm>
            <a:off x="8916368" y="223498"/>
            <a:ext cx="2292126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مظهر</a:t>
            </a:r>
            <a:endParaRPr lang="en-GB" sz="66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8BE6DA-DC50-7217-C9D2-D04F63E03081}"/>
              </a:ext>
            </a:extLst>
          </p:cNvPr>
          <p:cNvSpPr/>
          <p:nvPr/>
        </p:nvSpPr>
        <p:spPr>
          <a:xfrm>
            <a:off x="8916368" y="5298530"/>
            <a:ext cx="2331720" cy="1381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نحتفل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8734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FAF74-828F-5520-FB7B-3F998723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41" y="1186314"/>
            <a:ext cx="4991357" cy="5378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406A6-54E8-4018-6158-0639D44C5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1" y="407741"/>
            <a:ext cx="5016758" cy="122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77D66-59E3-7FEC-7EFC-24F9C817A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867" y="1633354"/>
            <a:ext cx="4621026" cy="18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59272-8D7D-3496-D626-ACEF818CE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735" y="3611376"/>
            <a:ext cx="3869185" cy="31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8CBDA6-722D-4968-C531-73B40DD7D7E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381000"/>
          <a:ext cx="8829039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3013">
                  <a:extLst>
                    <a:ext uri="{9D8B030D-6E8A-4147-A177-3AD203B41FA5}">
                      <a16:colId xmlns:a16="http://schemas.microsoft.com/office/drawing/2014/main" val="3174826693"/>
                    </a:ext>
                  </a:extLst>
                </a:gridCol>
                <a:gridCol w="2943013">
                  <a:extLst>
                    <a:ext uri="{9D8B030D-6E8A-4147-A177-3AD203B41FA5}">
                      <a16:colId xmlns:a16="http://schemas.microsoft.com/office/drawing/2014/main" val="2486512364"/>
                    </a:ext>
                  </a:extLst>
                </a:gridCol>
                <a:gridCol w="2943013">
                  <a:extLst>
                    <a:ext uri="{9D8B030D-6E8A-4147-A177-3AD203B41FA5}">
                      <a16:colId xmlns:a16="http://schemas.microsoft.com/office/drawing/2014/main" val="408987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AE" sz="4400" dirty="0"/>
                        <a:t>الصلاة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يحتفل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احتفال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5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sz="4400" dirty="0"/>
                        <a:t>يصوم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المسلمون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شهر رمضان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6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sz="4400" dirty="0"/>
                        <a:t>مدة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طقوس خاصة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يصلي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3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sz="4400" dirty="0"/>
                        <a:t>شهر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تقاليد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يذهب 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1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sz="4400" dirty="0"/>
                        <a:t>كل عام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عادات 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المسجد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sz="4400"/>
                        <a:t>عيد الفطر</a:t>
                      </a:r>
                      <a:endParaRPr lang="en-GB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وجبة الإفطار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تجتمع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286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الأطعمة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4400" dirty="0"/>
                        <a:t>الأقارب</a:t>
                      </a:r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20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290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3FD77-C7C7-4D14-F593-91DA41AE4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479" y="154669"/>
            <a:ext cx="1512641" cy="119491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25FEB7-3480-DB3E-42F0-3E3B5B872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003029"/>
              </p:ext>
            </p:extLst>
          </p:nvPr>
        </p:nvGraphicFramePr>
        <p:xfrm>
          <a:off x="935319" y="1481666"/>
          <a:ext cx="10321362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0681">
                  <a:extLst>
                    <a:ext uri="{9D8B030D-6E8A-4147-A177-3AD203B41FA5}">
                      <a16:colId xmlns:a16="http://schemas.microsoft.com/office/drawing/2014/main" val="2845106242"/>
                    </a:ext>
                  </a:extLst>
                </a:gridCol>
                <a:gridCol w="5160681">
                  <a:extLst>
                    <a:ext uri="{9D8B030D-6E8A-4147-A177-3AD203B41FA5}">
                      <a16:colId xmlns:a16="http://schemas.microsoft.com/office/drawing/2014/main" val="2524998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What did you learn from this lesson?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What is your next step?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88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9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E3E3C5-C23D-AFE5-FD87-9519E8A30537}"/>
              </a:ext>
            </a:extLst>
          </p:cNvPr>
          <p:cNvSpPr/>
          <p:nvPr/>
        </p:nvSpPr>
        <p:spPr>
          <a:xfrm>
            <a:off x="1242060" y="656359"/>
            <a:ext cx="8788400" cy="7542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see in the pictures? Discuss with your group.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ماذا تَرى بالصور؟ </a:t>
            </a:r>
            <a:r>
              <a:rPr lang="ar-A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تناقش مع مجموعتك.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E5641E-172D-82C8-2A57-3CFF5C2A5E81}"/>
              </a:ext>
            </a:extLst>
          </p:cNvPr>
          <p:cNvSpPr/>
          <p:nvPr/>
        </p:nvSpPr>
        <p:spPr>
          <a:xfrm>
            <a:off x="1960880" y="166111"/>
            <a:ext cx="7350760" cy="4342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الهوية الوطنية – ال</a:t>
            </a:r>
            <a:r>
              <a:rPr lang="ar-AE" sz="3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مهرجانات والمناسبات الإماراتية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2673C8-EFB1-BEEC-DD21-ED9E424C3C02}"/>
              </a:ext>
            </a:extLst>
          </p:cNvPr>
          <p:cNvSpPr/>
          <p:nvPr/>
        </p:nvSpPr>
        <p:spPr>
          <a:xfrm>
            <a:off x="8552324" y="4135686"/>
            <a:ext cx="3251200" cy="26353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Helping words: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مهرجان – احتفال – مناسبة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0D95E-99FA-7A08-66A4-DF226289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5" y="4992300"/>
            <a:ext cx="3559626" cy="1676399"/>
          </a:xfrm>
          <a:prstGeom prst="rect">
            <a:avLst/>
          </a:prstGeom>
        </p:spPr>
      </p:pic>
      <p:pic>
        <p:nvPicPr>
          <p:cNvPr id="1026" name="Picture 2" descr="مهرجانات الإمارات متعة المعرفة والتسوق">
            <a:extLst>
              <a:ext uri="{FF2B5EF4-FFF2-40B4-BE49-F238E27FC236}">
                <a16:creationId xmlns:a16="http://schemas.microsoft.com/office/drawing/2014/main" id="{1501D8F6-DF4A-C55D-B7F7-9C03EC8D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1837573"/>
            <a:ext cx="3453448" cy="2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4751A-6F5B-9D8A-A310-CF2C4EB71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5" y="1621404"/>
            <a:ext cx="2714625" cy="1685925"/>
          </a:xfrm>
          <a:prstGeom prst="rect">
            <a:avLst/>
          </a:prstGeom>
        </p:spPr>
      </p:pic>
      <p:pic>
        <p:nvPicPr>
          <p:cNvPr id="1030" name="Picture 6" descr="مهرجان الشيخ زايد .. أصالة التراث وعبق التاريخ">
            <a:extLst>
              <a:ext uri="{FF2B5EF4-FFF2-40B4-BE49-F238E27FC236}">
                <a16:creationId xmlns:a16="http://schemas.microsoft.com/office/drawing/2014/main" id="{E782C18D-8DA2-AF82-F903-2506A77F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6" y="333558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0627CE-1C74-43FA-638D-97C77E060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086" y="4853622"/>
            <a:ext cx="2619375" cy="1743075"/>
          </a:xfrm>
          <a:prstGeom prst="rect">
            <a:avLst/>
          </a:prstGeom>
        </p:spPr>
      </p:pic>
      <p:pic>
        <p:nvPicPr>
          <p:cNvPr id="1034" name="Picture 10" descr="مهرجان القهوة والشاي دبي موقع | عنوان | اسعار | احداثيات">
            <a:extLst>
              <a:ext uri="{FF2B5EF4-FFF2-40B4-BE49-F238E27FC236}">
                <a16:creationId xmlns:a16="http://schemas.microsoft.com/office/drawing/2014/main" id="{86694108-63E7-9161-ACAD-090787E6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23" y="2868295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مهرجان القهوة والشاي العالمي في دبي">
            <a:extLst>
              <a:ext uri="{FF2B5EF4-FFF2-40B4-BE49-F238E27FC236}">
                <a16:creationId xmlns:a16="http://schemas.microsoft.com/office/drawing/2014/main" id="{4A1D7C6B-01B8-1D3C-F19C-C506C955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50" y="1517971"/>
            <a:ext cx="2166620" cy="13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 minutes timer symbol color style 7224905 Vector Art at Vecteezy">
            <a:extLst>
              <a:ext uri="{FF2B5EF4-FFF2-40B4-BE49-F238E27FC236}">
                <a16:creationId xmlns:a16="http://schemas.microsoft.com/office/drawing/2014/main" id="{31F514FC-CE26-4B93-5C1B-A88FDEC0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" y="78616"/>
            <a:ext cx="1089650" cy="1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A90A9-D1C6-61E7-03C6-A406183D913D}"/>
              </a:ext>
            </a:extLst>
          </p:cNvPr>
          <p:cNvSpPr txBox="1"/>
          <p:nvPr/>
        </p:nvSpPr>
        <p:spPr>
          <a:xfrm>
            <a:off x="8987988" y="86929"/>
            <a:ext cx="29739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rtl="1"/>
            <a:r>
              <a:rPr lang="en-AE" sz="2100" dirty="0"/>
              <a:t>Linking to national identity</a:t>
            </a:r>
          </a:p>
        </p:txBody>
      </p:sp>
      <p:pic>
        <p:nvPicPr>
          <p:cNvPr id="8" name="Picture 10" descr="علم الإمارات العربية المتحدة - ويكيبيديا">
            <a:extLst>
              <a:ext uri="{FF2B5EF4-FFF2-40B4-BE49-F238E27FC236}">
                <a16:creationId xmlns:a16="http://schemas.microsoft.com/office/drawing/2014/main" id="{12F73C00-1CA5-0527-A26D-5E406A63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940" y="844399"/>
            <a:ext cx="744538" cy="5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5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B3D07-2655-200B-ABF1-FBA1ABE0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2" y="2861956"/>
            <a:ext cx="2371091" cy="1563545"/>
          </a:xfrm>
          <a:prstGeom prst="rect">
            <a:avLst/>
          </a:prstGeom>
        </p:spPr>
      </p:pic>
      <p:pic>
        <p:nvPicPr>
          <p:cNvPr id="1026" name="Picture 2" descr="دحرجة قالب الجبن».. أغرب مهرجان في العالم يقام في إنجلترا سنو...">
            <a:extLst>
              <a:ext uri="{FF2B5EF4-FFF2-40B4-BE49-F238E27FC236}">
                <a16:creationId xmlns:a16="http://schemas.microsoft.com/office/drawing/2014/main" id="{BF279DD1-49C7-1028-ED2F-F7822A2A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92" y="2869272"/>
            <a:ext cx="2783840" cy="15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إليكم تكلفة الألعاب النارية عالمياً ليلة رأس السنة! | النهار">
            <a:extLst>
              <a:ext uri="{FF2B5EF4-FFF2-40B4-BE49-F238E27FC236}">
                <a16:creationId xmlns:a16="http://schemas.microsoft.com/office/drawing/2014/main" id="{AB819CDF-1D89-B7C8-5125-EC368ABC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2" y="4463370"/>
            <a:ext cx="1844980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الإمارات العربية المتحدة: القائمة الكاملة للألعاب النارية ليلة رأس السنة في  جميع أنحاء الإمارات - أخبار | رياض هيرالد">
            <a:extLst>
              <a:ext uri="{FF2B5EF4-FFF2-40B4-BE49-F238E27FC236}">
                <a16:creationId xmlns:a16="http://schemas.microsoft.com/office/drawing/2014/main" id="{7B78B7EC-5A84-BAFC-02E1-6A5F4675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4" y="5495213"/>
            <a:ext cx="1844980" cy="12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أسواق حمص تفتقد “عيد الحلاوة”.. وأهلها غائبون – حرية برس Horrya press">
            <a:extLst>
              <a:ext uri="{FF2B5EF4-FFF2-40B4-BE49-F238E27FC236}">
                <a16:creationId xmlns:a16="http://schemas.microsoft.com/office/drawing/2014/main" id="{4E05242F-3E34-0E4F-F2B1-1FEFFB31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08" y="4612287"/>
            <a:ext cx="2243357" cy="11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في &quot;عيد الحلاوة&quot; في حمص.. الموت يخيم على عاصمة الثورة - أخبار الآن">
            <a:extLst>
              <a:ext uri="{FF2B5EF4-FFF2-40B4-BE49-F238E27FC236}">
                <a16:creationId xmlns:a16="http://schemas.microsoft.com/office/drawing/2014/main" id="{8A1E3631-86BB-CFF0-B736-94899C11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07" y="2878027"/>
            <a:ext cx="2270760" cy="17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968D90-33EF-C103-0965-A202ADCA5B0B}"/>
              </a:ext>
            </a:extLst>
          </p:cNvPr>
          <p:cNvSpPr/>
          <p:nvPr/>
        </p:nvSpPr>
        <p:spPr>
          <a:xfrm>
            <a:off x="6690701" y="244648"/>
            <a:ext cx="4331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حوار ونقاش جماعي من خلال الإجابة عن الأسئلة التالية:</a:t>
            </a:r>
          </a:p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5 minutes timer symbol color style 7224905 Vector Art at Vecteezy">
            <a:extLst>
              <a:ext uri="{FF2B5EF4-FFF2-40B4-BE49-F238E27FC236}">
                <a16:creationId xmlns:a16="http://schemas.microsoft.com/office/drawing/2014/main" id="{22DBB104-A713-34AB-7CA1-2FCB2A0A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509" y="-12848"/>
            <a:ext cx="861069" cy="8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مفتي الجمهورية: غدا السبت أول أيام شهر رمضان المبارك • موقع بلادي نيوز">
            <a:extLst>
              <a:ext uri="{FF2B5EF4-FFF2-40B4-BE49-F238E27FC236}">
                <a16:creationId xmlns:a16="http://schemas.microsoft.com/office/drawing/2014/main" id="{3B411C39-BD27-CA91-B605-0800D783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649" y="2728465"/>
            <a:ext cx="2249360" cy="12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عودة نشاط &quot;خيم إفطار صائم&quot; خلال شهر رمضان في الدولة">
            <a:extLst>
              <a:ext uri="{FF2B5EF4-FFF2-40B4-BE49-F238E27FC236}">
                <a16:creationId xmlns:a16="http://schemas.microsoft.com/office/drawing/2014/main" id="{2B283121-4939-1834-6ACB-21582491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42" y="4038447"/>
            <a:ext cx="1857736" cy="12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رمضان في الإمارات.. فضائل وعادات أصيلة">
            <a:extLst>
              <a:ext uri="{FF2B5EF4-FFF2-40B4-BE49-F238E27FC236}">
                <a16:creationId xmlns:a16="http://schemas.microsoft.com/office/drawing/2014/main" id="{E0F274B5-D907-FED4-B381-758F2B06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67" y="5357187"/>
            <a:ext cx="1732105" cy="12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F3AFD1-62C1-C40C-5F34-9FA1F8118966}"/>
              </a:ext>
            </a:extLst>
          </p:cNvPr>
          <p:cNvSpPr/>
          <p:nvPr/>
        </p:nvSpPr>
        <p:spPr>
          <a:xfrm>
            <a:off x="170738" y="711406"/>
            <a:ext cx="103650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كيف تؤثر اختلاف الثقافات على المجتمع؟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</a:t>
            </a:r>
            <a:r>
              <a:rPr lang="ar-AE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رأيك </a:t>
            </a:r>
            <a:r>
              <a:rPr lang="ar-A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 تعايشك في الإمارات مع جنسيات وثقافات مُختلفة انعكس على فهمك ووعيك بخصوصية وأهمية الثقافات الأخرى؟</a:t>
            </a:r>
          </a:p>
          <a:p>
            <a:pPr algn="l"/>
            <a:r>
              <a:rPr lang="ar-A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different cultures affect society?</a:t>
            </a:r>
            <a:endParaRPr lang="ar-AE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In your opinion, did your coexistence in the UAE with different nationalities and cultures reflect on your understanding and awareness of the specificity and importance of other cultures?</a:t>
            </a:r>
            <a:r>
              <a:rPr lang="ar-A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GB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97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D2BE44-3DF2-69F7-CCC1-EA614297212C}"/>
              </a:ext>
            </a:extLst>
          </p:cNvPr>
          <p:cNvSpPr/>
          <p:nvPr/>
        </p:nvSpPr>
        <p:spPr>
          <a:xfrm>
            <a:off x="360295" y="903626"/>
            <a:ext cx="1147141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the vocabulary that you have learned through </a:t>
            </a: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blooket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activity.</a:t>
            </a:r>
          </a:p>
          <a:p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Reminder: make sure to read the words in Arabic and not choose the meaning</a:t>
            </a:r>
          </a:p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randomly.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3B7AA9D-E2D4-28B8-7D36-E2C8F282EB17}"/>
              </a:ext>
            </a:extLst>
          </p:cNvPr>
          <p:cNvSpPr/>
          <p:nvPr/>
        </p:nvSpPr>
        <p:spPr>
          <a:xfrm>
            <a:off x="5679267" y="5635183"/>
            <a:ext cx="416733" cy="5232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10 Minutes Images – Browse 18,891 Stock Photos, Vectors, and Video | Adobe  Stock">
            <a:extLst>
              <a:ext uri="{FF2B5EF4-FFF2-40B4-BE49-F238E27FC236}">
                <a16:creationId xmlns:a16="http://schemas.microsoft.com/office/drawing/2014/main" id="{06434A1F-E0FA-DC55-9225-629C5279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78" y="120400"/>
            <a:ext cx="1640486" cy="9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3D72BF-6681-BDF2-572D-6AD21C93284E}"/>
              </a:ext>
            </a:extLst>
          </p:cNvPr>
          <p:cNvSpPr/>
          <p:nvPr/>
        </p:nvSpPr>
        <p:spPr>
          <a:xfrm>
            <a:off x="3664162" y="-19704"/>
            <a:ext cx="5005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Retrieval activity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04B0F-2010-0148-3664-257676025CF3}"/>
              </a:ext>
            </a:extLst>
          </p:cNvPr>
          <p:cNvSpPr/>
          <p:nvPr/>
        </p:nvSpPr>
        <p:spPr>
          <a:xfrm>
            <a:off x="1042259" y="6158403"/>
            <a:ext cx="97335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https://dashboard.blooket.com/set/65d977dc96344ad1f5852c52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F6327C-6D9F-F483-ED25-30E77984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038" y="3502734"/>
            <a:ext cx="4703634" cy="2052495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7DB3DDBA-0607-85A9-D935-C42FDB39E859}"/>
              </a:ext>
            </a:extLst>
          </p:cNvPr>
          <p:cNvSpPr/>
          <p:nvPr/>
        </p:nvSpPr>
        <p:spPr>
          <a:xfrm>
            <a:off x="5582488" y="2876594"/>
            <a:ext cx="416733" cy="5232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2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FDCFC-E665-7515-8D00-F29D05ED8719}"/>
              </a:ext>
            </a:extLst>
          </p:cNvPr>
          <p:cNvSpPr txBox="1"/>
          <p:nvPr/>
        </p:nvSpPr>
        <p:spPr>
          <a:xfrm>
            <a:off x="213360" y="500029"/>
            <a:ext cx="117652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GB" dirty="0"/>
              <a:t>I can </a:t>
            </a:r>
            <a:r>
              <a:rPr lang="en-US" dirty="0"/>
              <a:t>Inferred the meanings of well-known words when listening to a short and simple text on familiar descriptive topics.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D7710-0894-2EE2-1839-90193FD85560}"/>
              </a:ext>
            </a:extLst>
          </p:cNvPr>
          <p:cNvSpPr/>
          <p:nvPr/>
        </p:nvSpPr>
        <p:spPr>
          <a:xfrm>
            <a:off x="213360" y="0"/>
            <a:ext cx="1133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1: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467E7-36DF-102E-88F3-623C090D57CC}"/>
              </a:ext>
            </a:extLst>
          </p:cNvPr>
          <p:cNvSpPr/>
          <p:nvPr/>
        </p:nvSpPr>
        <p:spPr>
          <a:xfrm>
            <a:off x="856418" y="2025908"/>
            <a:ext cx="1029628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أنا سيف من الإمارات، ______ شَهْرِ رَمَضان في الإمارات جميلة ومُمْتِعة.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مهرجان – طقوس – احتفال)</a:t>
            </a:r>
          </a:p>
          <a:p>
            <a:pPr algn="r" rtl="1"/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أنا 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سيلين</a:t>
            </a:r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اسبانيا، _______ رَمي الطَّماطِمِ تَقْليدٌ سَنَوِيٌّ في اسبانيا.</a:t>
            </a:r>
          </a:p>
          <a:p>
            <a:pPr algn="r" rtl="1"/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تقليد – مهرجان – مُناسبة)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أنا لوكاس من بريطانيا، مَهْرَجانُ دَحْرَجَةِ الْجُبْنِ _______مَعْروفَةٌ في بريطانيا.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عادة – احتفال – مهرجان)</a:t>
            </a:r>
          </a:p>
          <a:p>
            <a:pPr algn="r" rtl="1"/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أنا ديالا من سوريا، عيد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ُ</a:t>
            </a:r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الْحَلاوَةِ ________تَحْتَفِلُ فيها مَدينَةُ حِمص في سوريا.</a:t>
            </a:r>
          </a:p>
          <a:p>
            <a:pPr algn="r" rtl="1"/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مهرجان – عادة – مُناسبة)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أنا مايا من فرنسا، الأَلْعابُ النّارِيَةُ مِنْ مَظاهِرِ الاحْتِفالِ بِعيدِ _______في فرنسا.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الفطر – الحلاوة – رأس السنة)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273E3-98F8-B70F-B3BE-FC02B63052A5}"/>
              </a:ext>
            </a:extLst>
          </p:cNvPr>
          <p:cNvSpPr/>
          <p:nvPr/>
        </p:nvSpPr>
        <p:spPr>
          <a:xfrm>
            <a:off x="245163" y="971881"/>
            <a:ext cx="11518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dialogue between Diala, Jan, Maya, Lucy, Joseph and </a:t>
            </a:r>
            <a:r>
              <a:rPr lang="en-GB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saif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they are talking about celebrations and cultures in 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countries then choose the correct answer   </a:t>
            </a:r>
            <a:endParaRPr lang="en-GB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l Inshirah Street 26">
            <a:hlinkClick r:id="" action="ppaction://media"/>
            <a:extLst>
              <a:ext uri="{FF2B5EF4-FFF2-40B4-BE49-F238E27FC236}">
                <a16:creationId xmlns:a16="http://schemas.microsoft.com/office/drawing/2014/main" id="{B2722761-1592-C026-75B6-2972516BD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942" y="2130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FDCFC-E665-7515-8D00-F29D05ED8719}"/>
              </a:ext>
            </a:extLst>
          </p:cNvPr>
          <p:cNvSpPr txBox="1"/>
          <p:nvPr/>
        </p:nvSpPr>
        <p:spPr>
          <a:xfrm>
            <a:off x="213360" y="500029"/>
            <a:ext cx="117652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GB" dirty="0"/>
              <a:t>I can </a:t>
            </a:r>
            <a:r>
              <a:rPr lang="en-US" dirty="0"/>
              <a:t>Inferred the meanings of well-known words when listening to a short and simple text on familiar descriptive topics.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D7710-0894-2EE2-1839-90193FD85560}"/>
              </a:ext>
            </a:extLst>
          </p:cNvPr>
          <p:cNvSpPr/>
          <p:nvPr/>
        </p:nvSpPr>
        <p:spPr>
          <a:xfrm>
            <a:off x="213360" y="0"/>
            <a:ext cx="1133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1: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467E7-36DF-102E-88F3-623C090D57CC}"/>
              </a:ext>
            </a:extLst>
          </p:cNvPr>
          <p:cNvSpPr/>
          <p:nvPr/>
        </p:nvSpPr>
        <p:spPr>
          <a:xfrm>
            <a:off x="3517015" y="1812548"/>
            <a:ext cx="824694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أنا سيف من الإمارات ______ شَهْرِ رَمَضان في الإمارات جميلة ومُمْتِعة. ( مهرجان – 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طقوس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احتفال)</a:t>
            </a:r>
          </a:p>
          <a:p>
            <a:pPr algn="r" rtl="1"/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أنا 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سيلين</a:t>
            </a:r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اسبانيا، _______ رَمي الطَّماطِمِ تَقْليدٌ سَنَوِيٌّ في اسبانيا. ( تقليد – </a:t>
            </a:r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مهرجان</a:t>
            </a:r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مُناسبة)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أنا جوزيف من بريطانيا مَهْرَجانُ دَحْرَجَةِ الْجُبْنِ _______مَعْروفَةٌ في بريطانيا. ( 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عادة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احتفال – مهرجان)</a:t>
            </a:r>
          </a:p>
          <a:p>
            <a:pPr algn="r" rtl="1"/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أنا ديالا من سوريا عيد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ُ</a:t>
            </a:r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الْحَلاوَةِ ________تَحْتَفِلُ فيها مَدينَةُ حِمص في سوريا. ( مهرجان – عادة – </a:t>
            </a:r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مُناسبة</a:t>
            </a:r>
            <a:r>
              <a:rPr lang="ar-AE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أنا مايا من فرنسا الأَلْعابُ النّارِيَةُ مِنْ مَظاهِرِ الاحْتِفالِ بِعيدِ _______في فرنسا. ( الفطر – الحلاوة – 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رأس السنة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273E3-98F8-B70F-B3BE-FC02B63052A5}"/>
              </a:ext>
            </a:extLst>
          </p:cNvPr>
          <p:cNvSpPr/>
          <p:nvPr/>
        </p:nvSpPr>
        <p:spPr>
          <a:xfrm>
            <a:off x="245163" y="971881"/>
            <a:ext cx="11518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dialogue between Diala, Jan, Maya, Lucy, Joseph and </a:t>
            </a:r>
            <a:r>
              <a:rPr lang="en-GB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saif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they are talking about celebrations and cultures in 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countries then choose the correct answer   </a:t>
            </a:r>
            <a:endParaRPr lang="en-GB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FCF55-0887-5C35-42C0-44967308CD68}"/>
              </a:ext>
            </a:extLst>
          </p:cNvPr>
          <p:cNvSpPr/>
          <p:nvPr/>
        </p:nvSpPr>
        <p:spPr>
          <a:xfrm>
            <a:off x="428043" y="2812821"/>
            <a:ext cx="28723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your answer</a:t>
            </a:r>
          </a:p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write your self assessment</a:t>
            </a:r>
            <a:endParaRPr lang="en-US" sz="2400" b="0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7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A06A4C-5105-8FEF-560C-F22337EDAC61}"/>
              </a:ext>
            </a:extLst>
          </p:cNvPr>
          <p:cNvSpPr/>
          <p:nvPr/>
        </p:nvSpPr>
        <p:spPr>
          <a:xfrm>
            <a:off x="205345" y="0"/>
            <a:ext cx="11499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440C2-7F2B-730E-1086-48925B77C468}"/>
              </a:ext>
            </a:extLst>
          </p:cNvPr>
          <p:cNvSpPr txBox="1"/>
          <p:nvPr/>
        </p:nvSpPr>
        <p:spPr>
          <a:xfrm>
            <a:off x="1332937" y="41408"/>
            <a:ext cx="95261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dirty="0"/>
              <a:t>I can listen and understand </a:t>
            </a:r>
            <a:r>
              <a:rPr lang="en-GB" dirty="0"/>
              <a:t>the </a:t>
            </a:r>
            <a:r>
              <a:rPr lang="en-US" dirty="0"/>
              <a:t>information when listening to the text on familiar descriptive topics.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A0B01-FB3C-B850-BF4C-A5A6C2BC26E6}"/>
              </a:ext>
            </a:extLst>
          </p:cNvPr>
          <p:cNvSpPr/>
          <p:nvPr/>
        </p:nvSpPr>
        <p:spPr>
          <a:xfrm>
            <a:off x="72913" y="448695"/>
            <a:ext cx="49005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video and choose the correct answer.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684C2-C711-0138-3826-453955AD5FF5}"/>
              </a:ext>
            </a:extLst>
          </p:cNvPr>
          <p:cNvSpPr/>
          <p:nvPr/>
        </p:nvSpPr>
        <p:spPr>
          <a:xfrm>
            <a:off x="5252950" y="992402"/>
            <a:ext cx="3210560" cy="5632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يصف الفيديو: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دحرجة الجبن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النار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رمي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الطائرات الورقية</a:t>
            </a:r>
            <a:endParaRPr lang="ar-A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يحدث المهرجان في: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أمريكا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فرنسا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اسبانيا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ايطاليا</a:t>
            </a:r>
          </a:p>
          <a:p>
            <a:pPr algn="r" rtl="1"/>
            <a:r>
              <a:rPr lang="ar-AE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المهرجان في بلدة: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مدريد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اشبيلية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برشلونة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بينول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يُصادف الاحتفال في المهرجان: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الأحد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الجمعة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الأربعاء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الثلاثاء</a:t>
            </a:r>
            <a:endParaRPr lang="ar-AE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FD13C-82C3-F632-28C2-D25A3D6AB849}"/>
              </a:ext>
            </a:extLst>
          </p:cNvPr>
          <p:cNvSpPr/>
          <p:nvPr/>
        </p:nvSpPr>
        <p:spPr>
          <a:xfrm>
            <a:off x="205345" y="992402"/>
            <a:ext cx="4900507" cy="5503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المهرجان في شهر: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يوليو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يونيو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مارس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أغسطس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يستخدم الناس في المهرجان حوالي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طن من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طن من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طن من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145 طن من الطماطم</a:t>
            </a:r>
          </a:p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 يُشارك في المهرجان من حميع أنحاء العالم حوالي: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ألف شخص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ألف شخص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ألف شخص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آلاف شخص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 المهرجان حدث منذ عام 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1995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1945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1954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D2D261-39F3-ABF3-8D6D-E22620037C22}"/>
              </a:ext>
            </a:extLst>
          </p:cNvPr>
          <p:cNvSpPr/>
          <p:nvPr/>
        </p:nvSpPr>
        <p:spPr>
          <a:xfrm>
            <a:off x="8610608" y="1845842"/>
            <a:ext cx="321056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google.com/search?q=%D8%B5%D9%88%D8%B1+%D8%B1%D9%85%D9%8A+%D8%A7%D9%84%D8%B7%D9%85%D8%A7%D8%B7%D9%85+%D9%81%D9%8A+%D8%A7%D8%B3%D8%A8%D8%A7%D9%86%D9%8A%D8%A7&amp;source=lmns&amp;tbm=vid&amp;bih=551&amp;biw=1263&amp;rlz=1C1GCEA_enAE1084AE1086&amp;hl=en-US&amp;sa=X&amp;ved=2ahUKEwi7uO7zj6aEAxU8QaQEHeIPDnsQ_AUoAnoECAEQAg#fpstate=ive&amp;vld=cid:f0b1bf29,vid:Ucd1Cg-owrM,st:0</a:t>
            </a:r>
            <a:endParaRPr lang="ar-AE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A06A4C-5105-8FEF-560C-F22337EDAC61}"/>
              </a:ext>
            </a:extLst>
          </p:cNvPr>
          <p:cNvSpPr/>
          <p:nvPr/>
        </p:nvSpPr>
        <p:spPr>
          <a:xfrm>
            <a:off x="205345" y="0"/>
            <a:ext cx="11499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440C2-7F2B-730E-1086-48925B77C468}"/>
              </a:ext>
            </a:extLst>
          </p:cNvPr>
          <p:cNvSpPr txBox="1"/>
          <p:nvPr/>
        </p:nvSpPr>
        <p:spPr>
          <a:xfrm>
            <a:off x="1332937" y="41408"/>
            <a:ext cx="95261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dirty="0"/>
              <a:t>I can listen and understand </a:t>
            </a:r>
            <a:r>
              <a:rPr lang="en-GB" dirty="0"/>
              <a:t>the </a:t>
            </a:r>
            <a:r>
              <a:rPr lang="en-US" dirty="0"/>
              <a:t>information when listening to the text on familiar descriptive topics.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A0B01-FB3C-B850-BF4C-A5A6C2BC26E6}"/>
              </a:ext>
            </a:extLst>
          </p:cNvPr>
          <p:cNvSpPr/>
          <p:nvPr/>
        </p:nvSpPr>
        <p:spPr>
          <a:xfrm>
            <a:off x="72913" y="448695"/>
            <a:ext cx="49005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video and choose the correct answer.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684C2-C711-0138-3826-453955AD5FF5}"/>
              </a:ext>
            </a:extLst>
          </p:cNvPr>
          <p:cNvSpPr/>
          <p:nvPr/>
        </p:nvSpPr>
        <p:spPr>
          <a:xfrm>
            <a:off x="5252950" y="992402"/>
            <a:ext cx="3210560" cy="5632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يصف الفيديو: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دحرجة الجبن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النار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مهرجان رمي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 الطائرات الورقية</a:t>
            </a:r>
            <a:endParaRPr lang="ar-A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يحدث المهرجان في: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أمريكا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فرنسا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اسبانيا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ايطاليا</a:t>
            </a:r>
          </a:p>
          <a:p>
            <a:pPr algn="r" rtl="1"/>
            <a:r>
              <a:rPr lang="ar-AE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المهرجان في بلدة: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مدريد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اشبيلية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برشلونة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بينول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يُصادف الاحتفال في المهرجان: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الأحد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الجمعة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يوم الأربعاء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الثلاثاء</a:t>
            </a:r>
            <a:endParaRPr lang="ar-AE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FD13C-82C3-F632-28C2-D25A3D6AB849}"/>
              </a:ext>
            </a:extLst>
          </p:cNvPr>
          <p:cNvSpPr/>
          <p:nvPr/>
        </p:nvSpPr>
        <p:spPr>
          <a:xfrm>
            <a:off x="205345" y="992402"/>
            <a:ext cx="4900507" cy="5503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المهرجان في شهر: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يوليو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يونيو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مارس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أغسطس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يستخدم الناس في المهرجان حوالي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طن من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طن من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طن من الطماطم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145 طن من الطماطم</a:t>
            </a:r>
          </a:p>
          <a:p>
            <a:pPr algn="r" rtl="1"/>
            <a:r>
              <a:rPr lang="ar-AE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 يُشارك في المهرجان من حميع أنحاء العالم حوالي: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20 ألف شخص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ألف شخص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ألف شخص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آلاف شخص</a:t>
            </a:r>
          </a:p>
          <a:p>
            <a:pPr algn="r" rtl="1"/>
            <a:r>
              <a:rPr lang="ar-AE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 المهرجان حدث منذ عام 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1995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1945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1954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D2D261-39F3-ABF3-8D6D-E22620037C22}"/>
              </a:ext>
            </a:extLst>
          </p:cNvPr>
          <p:cNvSpPr/>
          <p:nvPr/>
        </p:nvSpPr>
        <p:spPr>
          <a:xfrm>
            <a:off x="8610608" y="1845842"/>
            <a:ext cx="321056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google.com/search?q=%D8%B5%D9%88%D8%B1+%D8%B1%D9%85%D9%8A+%D8%A7%D9%84%D8%B7%D9%85%D8%A7%D8%B7%D9%85+%D9%81%D9%8A+%D8%A7%D8%B3%D8%A8%D8%A7%D9%86%D9%8A%D8%A7&amp;source=lmns&amp;tbm=vid&amp;bih=551&amp;biw=1263&amp;rlz=1C1GCEA_enAE1084AE1086&amp;hl=en-US&amp;sa=X&amp;ved=2ahUKEwi7uO7zj6aEAxU8QaQEHeIPDnsQ_AUoAnoECAEQAg#fpstate=ive&amp;vld=cid:f0b1bf29,vid:Ucd1Cg-owrM,st:0</a:t>
            </a:r>
            <a:endParaRPr lang="ar-AE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9F82C0-791E-F117-4D0D-46894E6A109E}"/>
              </a:ext>
            </a:extLst>
          </p:cNvPr>
          <p:cNvSpPr/>
          <p:nvPr/>
        </p:nvSpPr>
        <p:spPr>
          <a:xfrm>
            <a:off x="9255759" y="470738"/>
            <a:ext cx="28723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your answer</a:t>
            </a:r>
          </a:p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write your self assessment</a:t>
            </a:r>
            <a:endParaRPr lang="en-US" sz="2400" b="0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2043</Words>
  <Application>Microsoft Office PowerPoint</Application>
  <PresentationFormat>Widescreen</PresentationFormat>
  <Paragraphs>379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Diala Alset</dc:creator>
  <cp:lastModifiedBy>Amjad Irshaid</cp:lastModifiedBy>
  <cp:revision>3</cp:revision>
  <cp:lastPrinted>2024-02-15T03:35:51Z</cp:lastPrinted>
  <dcterms:created xsi:type="dcterms:W3CDTF">2024-01-30T15:36:15Z</dcterms:created>
  <dcterms:modified xsi:type="dcterms:W3CDTF">2025-04-08T16:40:35Z</dcterms:modified>
</cp:coreProperties>
</file>