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43"/>
  </p:notesMasterIdLst>
  <p:handoutMasterIdLst>
    <p:handoutMasterId r:id="rId44"/>
  </p:handoutMasterIdLst>
  <p:sldIdLst>
    <p:sldId id="256" r:id="rId5"/>
    <p:sldId id="266" r:id="rId6"/>
    <p:sldId id="285" r:id="rId7"/>
    <p:sldId id="283" r:id="rId8"/>
    <p:sldId id="286" r:id="rId9"/>
    <p:sldId id="282" r:id="rId10"/>
    <p:sldId id="300" r:id="rId11"/>
    <p:sldId id="284" r:id="rId12"/>
    <p:sldId id="297" r:id="rId13"/>
    <p:sldId id="269" r:id="rId14"/>
    <p:sldId id="287" r:id="rId15"/>
    <p:sldId id="301" r:id="rId16"/>
    <p:sldId id="302" r:id="rId17"/>
    <p:sldId id="306" r:id="rId18"/>
    <p:sldId id="322" r:id="rId19"/>
    <p:sldId id="308" r:id="rId20"/>
    <p:sldId id="315" r:id="rId21"/>
    <p:sldId id="259" r:id="rId22"/>
    <p:sldId id="309" r:id="rId23"/>
    <p:sldId id="316" r:id="rId24"/>
    <p:sldId id="299" r:id="rId25"/>
    <p:sldId id="289" r:id="rId26"/>
    <p:sldId id="294" r:id="rId27"/>
    <p:sldId id="295" r:id="rId28"/>
    <p:sldId id="290" r:id="rId29"/>
    <p:sldId id="317" r:id="rId30"/>
    <p:sldId id="288" r:id="rId31"/>
    <p:sldId id="267" r:id="rId32"/>
    <p:sldId id="268" r:id="rId33"/>
    <p:sldId id="293" r:id="rId34"/>
    <p:sldId id="319" r:id="rId35"/>
    <p:sldId id="313" r:id="rId36"/>
    <p:sldId id="312" r:id="rId37"/>
    <p:sldId id="321" r:id="rId38"/>
    <p:sldId id="314" r:id="rId39"/>
    <p:sldId id="296" r:id="rId40"/>
    <p:sldId id="278" r:id="rId41"/>
    <p:sldId id="260" r:id="rId42"/>
  </p:sldIdLst>
  <p:sldSz cx="9144000" cy="6858000" type="screen4x3"/>
  <p:notesSz cx="6858000" cy="9144000"/>
  <p:embeddedFontLst>
    <p:embeddedFont>
      <p:font typeface="Museo 100" panose="02000000000000000000" charset="0"/>
      <p:regular r:id="rId45"/>
    </p:embeddedFont>
    <p:embeddedFont>
      <p:font typeface="Museo 500" panose="02000000000000000000" charset="0"/>
      <p:regular r:id="rId46"/>
    </p:embeddedFont>
    <p:embeddedFont>
      <p:font typeface="Museo 700" panose="02000000000000000000" charset="0"/>
      <p:bold r:id="rId47"/>
    </p:embeddedFont>
    <p:embeddedFont>
      <p:font typeface="Museo 900" panose="02000000000000000000" charset="0"/>
      <p:bold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e Ross" initials="MR" lastIdx="2" clrIdx="0">
    <p:extLst>
      <p:ext uri="{19B8F6BF-5375-455C-9EA6-DF929625EA0E}">
        <p15:presenceInfo xmlns:p15="http://schemas.microsoft.com/office/powerpoint/2012/main" userId="b5583333cfd3a56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53983"/>
    <a:srgbClr val="2CB7FF"/>
    <a:srgbClr val="AED5FC"/>
    <a:srgbClr val="F6EFE5"/>
    <a:srgbClr val="9F2301"/>
    <a:srgbClr val="E83BA4"/>
    <a:srgbClr val="E7403C"/>
    <a:srgbClr val="FD446D"/>
    <a:srgbClr val="181E3F"/>
    <a:srgbClr val="2980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23" autoAdjust="0"/>
    <p:restoredTop sz="97442" autoAdjust="0"/>
  </p:normalViewPr>
  <p:slideViewPr>
    <p:cSldViewPr snapToGrid="0">
      <p:cViewPr>
        <p:scale>
          <a:sx n="68" d="100"/>
          <a:sy n="68" d="100"/>
        </p:scale>
        <p:origin x="972" y="-136"/>
      </p:cViewPr>
      <p:guideLst/>
    </p:cSldViewPr>
  </p:slideViewPr>
  <p:notesTextViewPr>
    <p:cViewPr>
      <p:scale>
        <a:sx n="1" d="1"/>
        <a:sy n="1" d="1"/>
      </p:scale>
      <p:origin x="0" y="0"/>
    </p:cViewPr>
  </p:notesTextViewPr>
  <p:sorterViewPr>
    <p:cViewPr>
      <p:scale>
        <a:sx n="150" d="100"/>
        <a:sy n="150" d="100"/>
      </p:scale>
      <p:origin x="0" y="0"/>
    </p:cViewPr>
  </p:sorterViewPr>
  <p:notesViewPr>
    <p:cSldViewPr snapToGrid="0">
      <p:cViewPr varScale="1">
        <p:scale>
          <a:sx n="118" d="100"/>
          <a:sy n="118" d="100"/>
        </p:scale>
        <p:origin x="329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3.fntdata"/><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1.fntdata"/><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font" Target="fonts/font4.fntdata"/><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2.fntdata"/><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y Gray" userId="3900aca3-aa6e-4813-b4e0-c02f9e48a0aa" providerId="ADAL" clId="{CB7DC95E-D193-4A7F-9A2A-79B18A67D6B5}"/>
    <pc:docChg chg="undo custSel addSld delSld modSld">
      <pc:chgData name="Andy Gray" userId="3900aca3-aa6e-4813-b4e0-c02f9e48a0aa" providerId="ADAL" clId="{CB7DC95E-D193-4A7F-9A2A-79B18A67D6B5}" dt="2018-11-30T11:43:48.202" v="539" actId="1035"/>
      <pc:docMkLst>
        <pc:docMk/>
      </pc:docMkLst>
      <pc:sldChg chg="modSp">
        <pc:chgData name="Andy Gray" userId="3900aca3-aa6e-4813-b4e0-c02f9e48a0aa" providerId="ADAL" clId="{CB7DC95E-D193-4A7F-9A2A-79B18A67D6B5}" dt="2018-11-27T10:12:31.819" v="373" actId="1076"/>
        <pc:sldMkLst>
          <pc:docMk/>
          <pc:sldMk cId="721657979" sldId="267"/>
        </pc:sldMkLst>
      </pc:sldChg>
      <pc:sldChg chg="addSp delSp modSp">
        <pc:chgData name="Andy Gray" userId="3900aca3-aa6e-4813-b4e0-c02f9e48a0aa" providerId="ADAL" clId="{CB7DC95E-D193-4A7F-9A2A-79B18A67D6B5}" dt="2018-11-26T16:58:19.013" v="113" actId="732"/>
        <pc:sldMkLst>
          <pc:docMk/>
          <pc:sldMk cId="3298064642" sldId="269"/>
        </pc:sldMkLst>
      </pc:sldChg>
      <pc:sldChg chg="modSp">
        <pc:chgData name="Andy Gray" userId="3900aca3-aa6e-4813-b4e0-c02f9e48a0aa" providerId="ADAL" clId="{CB7DC95E-D193-4A7F-9A2A-79B18A67D6B5}" dt="2018-11-27T10:11:25.308" v="368" actId="732"/>
        <pc:sldMkLst>
          <pc:docMk/>
          <pc:sldMk cId="1126756910" sldId="283"/>
        </pc:sldMkLst>
      </pc:sldChg>
      <pc:sldChg chg="modSp">
        <pc:chgData name="Andy Gray" userId="3900aca3-aa6e-4813-b4e0-c02f9e48a0aa" providerId="ADAL" clId="{CB7DC95E-D193-4A7F-9A2A-79B18A67D6B5}" dt="2018-11-30T11:40:29.361" v="535" actId="732"/>
        <pc:sldMkLst>
          <pc:docMk/>
          <pc:sldMk cId="468680108" sldId="284"/>
        </pc:sldMkLst>
      </pc:sldChg>
      <pc:sldChg chg="addSp delSp modSp">
        <pc:chgData name="Andy Gray" userId="3900aca3-aa6e-4813-b4e0-c02f9e48a0aa" providerId="ADAL" clId="{CB7DC95E-D193-4A7F-9A2A-79B18A67D6B5}" dt="2018-11-26T16:44:22.720" v="58" actId="1035"/>
        <pc:sldMkLst>
          <pc:docMk/>
          <pc:sldMk cId="2230119785" sldId="285"/>
        </pc:sldMkLst>
      </pc:sldChg>
      <pc:sldChg chg="addSp delSp modSp">
        <pc:chgData name="Andy Gray" userId="3900aca3-aa6e-4813-b4e0-c02f9e48a0aa" providerId="ADAL" clId="{CB7DC95E-D193-4A7F-9A2A-79B18A67D6B5}" dt="2018-11-30T11:39:54.483" v="521" actId="1036"/>
        <pc:sldMkLst>
          <pc:docMk/>
          <pc:sldMk cId="4073275103" sldId="286"/>
        </pc:sldMkLst>
      </pc:sldChg>
      <pc:sldChg chg="addSp delSp modSp">
        <pc:chgData name="Andy Gray" userId="3900aca3-aa6e-4813-b4e0-c02f9e48a0aa" providerId="ADAL" clId="{CB7DC95E-D193-4A7F-9A2A-79B18A67D6B5}" dt="2018-11-27T10:15:08.574" v="383" actId="1076"/>
        <pc:sldMkLst>
          <pc:docMk/>
          <pc:sldMk cId="2384995350" sldId="288"/>
        </pc:sldMkLst>
      </pc:sldChg>
      <pc:sldChg chg="addSp delSp modSp">
        <pc:chgData name="Andy Gray" userId="3900aca3-aa6e-4813-b4e0-c02f9e48a0aa" providerId="ADAL" clId="{CB7DC95E-D193-4A7F-9A2A-79B18A67D6B5}" dt="2018-11-30T11:43:48.202" v="539" actId="1035"/>
        <pc:sldMkLst>
          <pc:docMk/>
          <pc:sldMk cId="4041072711" sldId="289"/>
        </pc:sldMkLst>
      </pc:sldChg>
      <pc:sldChg chg="addSp delSp modSp">
        <pc:chgData name="Andy Gray" userId="3900aca3-aa6e-4813-b4e0-c02f9e48a0aa" providerId="ADAL" clId="{CB7DC95E-D193-4A7F-9A2A-79B18A67D6B5}" dt="2018-11-26T17:09:58.381" v="250" actId="1076"/>
        <pc:sldMkLst>
          <pc:docMk/>
          <pc:sldMk cId="3341105406" sldId="290"/>
        </pc:sldMkLst>
      </pc:sldChg>
      <pc:sldChg chg="addSp delSp modSp">
        <pc:chgData name="Andy Gray" userId="3900aca3-aa6e-4813-b4e0-c02f9e48a0aa" providerId="ADAL" clId="{CB7DC95E-D193-4A7F-9A2A-79B18A67D6B5}" dt="2018-11-27T10:15:21.900" v="385" actId="478"/>
        <pc:sldMkLst>
          <pc:docMk/>
          <pc:sldMk cId="3896466850" sldId="293"/>
        </pc:sldMkLst>
      </pc:sldChg>
      <pc:sldChg chg="addSp delSp modSp">
        <pc:chgData name="Andy Gray" userId="3900aca3-aa6e-4813-b4e0-c02f9e48a0aa" providerId="ADAL" clId="{CB7DC95E-D193-4A7F-9A2A-79B18A67D6B5}" dt="2018-11-26T17:07:42.622" v="213" actId="1076"/>
        <pc:sldMkLst>
          <pc:docMk/>
          <pc:sldMk cId="1122665735" sldId="294"/>
        </pc:sldMkLst>
      </pc:sldChg>
      <pc:sldChg chg="addSp delSp modSp">
        <pc:chgData name="Andy Gray" userId="3900aca3-aa6e-4813-b4e0-c02f9e48a0aa" providerId="ADAL" clId="{CB7DC95E-D193-4A7F-9A2A-79B18A67D6B5}" dt="2018-11-26T17:08:51.478" v="231" actId="732"/>
        <pc:sldMkLst>
          <pc:docMk/>
          <pc:sldMk cId="4262361037" sldId="295"/>
        </pc:sldMkLst>
      </pc:sldChg>
      <pc:sldChg chg="addSp delSp modSp">
        <pc:chgData name="Andy Gray" userId="3900aca3-aa6e-4813-b4e0-c02f9e48a0aa" providerId="ADAL" clId="{CB7DC95E-D193-4A7F-9A2A-79B18A67D6B5}" dt="2018-11-27T10:40:29.571" v="406" actId="478"/>
        <pc:sldMkLst>
          <pc:docMk/>
          <pc:sldMk cId="1608043896" sldId="296"/>
        </pc:sldMkLst>
      </pc:sldChg>
      <pc:sldChg chg="addSp delSp modSp">
        <pc:chgData name="Andy Gray" userId="3900aca3-aa6e-4813-b4e0-c02f9e48a0aa" providerId="ADAL" clId="{CB7DC95E-D193-4A7F-9A2A-79B18A67D6B5}" dt="2018-11-26T16:58:32.970" v="115" actId="732"/>
        <pc:sldMkLst>
          <pc:docMk/>
          <pc:sldMk cId="3168388032" sldId="297"/>
        </pc:sldMkLst>
      </pc:sldChg>
      <pc:sldChg chg="addSp delSp modSp">
        <pc:chgData name="Andy Gray" userId="3900aca3-aa6e-4813-b4e0-c02f9e48a0aa" providerId="ADAL" clId="{CB7DC95E-D193-4A7F-9A2A-79B18A67D6B5}" dt="2018-11-28T10:10:15.889" v="520" actId="1035"/>
        <pc:sldMkLst>
          <pc:docMk/>
          <pc:sldMk cId="3615170140" sldId="299"/>
        </pc:sldMkLst>
      </pc:sldChg>
      <pc:sldChg chg="delSp modSp setBg">
        <pc:chgData name="Andy Gray" userId="3900aca3-aa6e-4813-b4e0-c02f9e48a0aa" providerId="ADAL" clId="{CB7DC95E-D193-4A7F-9A2A-79B18A67D6B5}" dt="2018-11-27T10:11:52.269" v="372" actId="20577"/>
        <pc:sldMkLst>
          <pc:docMk/>
          <pc:sldMk cId="488141425" sldId="300"/>
        </pc:sldMkLst>
      </pc:sldChg>
      <pc:sldChg chg="addSp delSp modSp">
        <pc:chgData name="Andy Gray" userId="3900aca3-aa6e-4813-b4e0-c02f9e48a0aa" providerId="ADAL" clId="{CB7DC95E-D193-4A7F-9A2A-79B18A67D6B5}" dt="2018-11-27T10:12:57.467" v="374" actId="1076"/>
        <pc:sldMkLst>
          <pc:docMk/>
          <pc:sldMk cId="4103757064" sldId="302"/>
        </pc:sldMkLst>
      </pc:sldChg>
      <pc:sldChg chg="addSp delSp modSp">
        <pc:chgData name="Andy Gray" userId="3900aca3-aa6e-4813-b4e0-c02f9e48a0aa" providerId="ADAL" clId="{CB7DC95E-D193-4A7F-9A2A-79B18A67D6B5}" dt="2018-11-26T17:01:06.781" v="147" actId="1076"/>
        <pc:sldMkLst>
          <pc:docMk/>
          <pc:sldMk cId="4100876977" sldId="308"/>
        </pc:sldMkLst>
      </pc:sldChg>
      <pc:sldChg chg="addSp delSp modSp">
        <pc:chgData name="Andy Gray" userId="3900aca3-aa6e-4813-b4e0-c02f9e48a0aa" providerId="ADAL" clId="{CB7DC95E-D193-4A7F-9A2A-79B18A67D6B5}" dt="2018-11-26T17:18:34.461" v="315" actId="1076"/>
        <pc:sldMkLst>
          <pc:docMk/>
          <pc:sldMk cId="3051116586" sldId="312"/>
        </pc:sldMkLst>
      </pc:sldChg>
      <pc:sldChg chg="addSp delSp modSp">
        <pc:chgData name="Andy Gray" userId="3900aca3-aa6e-4813-b4e0-c02f9e48a0aa" providerId="ADAL" clId="{CB7DC95E-D193-4A7F-9A2A-79B18A67D6B5}" dt="2018-11-27T10:18:32.643" v="399" actId="1076"/>
        <pc:sldMkLst>
          <pc:docMk/>
          <pc:sldMk cId="3301623644" sldId="313"/>
        </pc:sldMkLst>
      </pc:sldChg>
      <pc:sldChg chg="addSp delSp modSp">
        <pc:chgData name="Andy Gray" userId="3900aca3-aa6e-4813-b4e0-c02f9e48a0aa" providerId="ADAL" clId="{CB7DC95E-D193-4A7F-9A2A-79B18A67D6B5}" dt="2018-11-30T11:42:42.850" v="536" actId="732"/>
        <pc:sldMkLst>
          <pc:docMk/>
          <pc:sldMk cId="3416339127" sldId="314"/>
        </pc:sldMkLst>
      </pc:sldChg>
      <pc:sldChg chg="addSp delSp modSp">
        <pc:chgData name="Andy Gray" userId="3900aca3-aa6e-4813-b4e0-c02f9e48a0aa" providerId="ADAL" clId="{CB7DC95E-D193-4A7F-9A2A-79B18A67D6B5}" dt="2018-11-27T12:48:49.787" v="488" actId="1076"/>
        <pc:sldMkLst>
          <pc:docMk/>
          <pc:sldMk cId="2411829664" sldId="315"/>
        </pc:sldMkLst>
      </pc:sldChg>
      <pc:sldChg chg="addSp delSp modSp">
        <pc:chgData name="Andy Gray" userId="3900aca3-aa6e-4813-b4e0-c02f9e48a0aa" providerId="ADAL" clId="{CB7DC95E-D193-4A7F-9A2A-79B18A67D6B5}" dt="2018-11-26T17:04:55.141" v="182" actId="1076"/>
        <pc:sldMkLst>
          <pc:docMk/>
          <pc:sldMk cId="2762091582" sldId="316"/>
        </pc:sldMkLst>
      </pc:sldChg>
      <pc:sldChg chg="addSp delSp modSp setBg">
        <pc:chgData name="Andy Gray" userId="3900aca3-aa6e-4813-b4e0-c02f9e48a0aa" providerId="ADAL" clId="{CB7DC95E-D193-4A7F-9A2A-79B18A67D6B5}" dt="2018-11-27T10:41:17.010" v="410" actId="18131"/>
        <pc:sldMkLst>
          <pc:docMk/>
          <pc:sldMk cId="4087344556" sldId="321"/>
        </pc:sldMkLst>
      </pc:sldChg>
      <pc:sldChg chg="modSp add setBg">
        <pc:chgData name="Andy Gray" userId="3900aca3-aa6e-4813-b4e0-c02f9e48a0aa" providerId="ADAL" clId="{CB7DC95E-D193-4A7F-9A2A-79B18A67D6B5}" dt="2018-11-27T12:47:06.492" v="480" actId="20577"/>
        <pc:sldMkLst>
          <pc:docMk/>
          <pc:sldMk cId="3432386357" sldId="322"/>
        </pc:sldMkLst>
      </pc:sldChg>
    </pc:docChg>
  </pc:docChgLst>
  <pc:docChgLst>
    <pc:chgData name="Emma Berry" userId="2f501676-f483-4083-b29e-a8f9a18288af" providerId="ADAL" clId="{05914DAD-112B-4304-907C-81771D085A2A}"/>
    <pc:docChg chg="undo redo custSel delSld modSld">
      <pc:chgData name="Emma Berry" userId="2f501676-f483-4083-b29e-a8f9a18288af" providerId="ADAL" clId="{05914DAD-112B-4304-907C-81771D085A2A}" dt="2018-11-28T10:29:59.167" v="1014" actId="20577"/>
      <pc:docMkLst>
        <pc:docMk/>
      </pc:docMkLst>
      <pc:sldChg chg="modSp">
        <pc:chgData name="Emma Berry" userId="2f501676-f483-4083-b29e-a8f9a18288af" providerId="ADAL" clId="{05914DAD-112B-4304-907C-81771D085A2A}" dt="2018-11-27T14:53:41.022" v="100" actId="20577"/>
        <pc:sldMkLst>
          <pc:docMk/>
          <pc:sldMk cId="947913920" sldId="266"/>
        </pc:sldMkLst>
      </pc:sldChg>
      <pc:sldChg chg="modSp">
        <pc:chgData name="Emma Berry" userId="2f501676-f483-4083-b29e-a8f9a18288af" providerId="ADAL" clId="{05914DAD-112B-4304-907C-81771D085A2A}" dt="2018-11-27T15:04:15.026" v="274" actId="6549"/>
        <pc:sldMkLst>
          <pc:docMk/>
          <pc:sldMk cId="3298064642" sldId="269"/>
        </pc:sldMkLst>
      </pc:sldChg>
      <pc:sldChg chg="modSp">
        <pc:chgData name="Emma Berry" userId="2f501676-f483-4083-b29e-a8f9a18288af" providerId="ADAL" clId="{05914DAD-112B-4304-907C-81771D085A2A}" dt="2018-11-27T14:58:07.552" v="149" actId="20577"/>
        <pc:sldMkLst>
          <pc:docMk/>
          <pc:sldMk cId="662236764" sldId="282"/>
        </pc:sldMkLst>
      </pc:sldChg>
      <pc:sldChg chg="modSp">
        <pc:chgData name="Emma Berry" userId="2f501676-f483-4083-b29e-a8f9a18288af" providerId="ADAL" clId="{05914DAD-112B-4304-907C-81771D085A2A}" dt="2018-11-27T14:55:27.840" v="120" actId="20577"/>
        <pc:sldMkLst>
          <pc:docMk/>
          <pc:sldMk cId="1126756910" sldId="283"/>
        </pc:sldMkLst>
      </pc:sldChg>
      <pc:sldChg chg="modSp">
        <pc:chgData name="Emma Berry" userId="2f501676-f483-4083-b29e-a8f9a18288af" providerId="ADAL" clId="{05914DAD-112B-4304-907C-81771D085A2A}" dt="2018-11-28T10:29:59.167" v="1014" actId="20577"/>
        <pc:sldMkLst>
          <pc:docMk/>
          <pc:sldMk cId="2230119785" sldId="285"/>
        </pc:sldMkLst>
      </pc:sldChg>
      <pc:sldChg chg="modSp">
        <pc:chgData name="Emma Berry" userId="2f501676-f483-4083-b29e-a8f9a18288af" providerId="ADAL" clId="{05914DAD-112B-4304-907C-81771D085A2A}" dt="2018-11-27T14:57:28.045" v="147" actId="20577"/>
        <pc:sldMkLst>
          <pc:docMk/>
          <pc:sldMk cId="4073275103" sldId="286"/>
        </pc:sldMkLst>
      </pc:sldChg>
      <pc:sldChg chg="modSp">
        <pc:chgData name="Emma Berry" userId="2f501676-f483-4083-b29e-a8f9a18288af" providerId="ADAL" clId="{05914DAD-112B-4304-907C-81771D085A2A}" dt="2018-11-27T15:04:40.573" v="291" actId="20577"/>
        <pc:sldMkLst>
          <pc:docMk/>
          <pc:sldMk cId="3577246255" sldId="287"/>
        </pc:sldMkLst>
      </pc:sldChg>
      <pc:sldChg chg="modSp">
        <pc:chgData name="Emma Berry" userId="2f501676-f483-4083-b29e-a8f9a18288af" providerId="ADAL" clId="{05914DAD-112B-4304-907C-81771D085A2A}" dt="2018-11-27T15:37:01.949" v="763" actId="20577"/>
        <pc:sldMkLst>
          <pc:docMk/>
          <pc:sldMk cId="2384995350" sldId="288"/>
        </pc:sldMkLst>
      </pc:sldChg>
      <pc:sldChg chg="modSp">
        <pc:chgData name="Emma Berry" userId="2f501676-f483-4083-b29e-a8f9a18288af" providerId="ADAL" clId="{05914DAD-112B-4304-907C-81771D085A2A}" dt="2018-11-27T15:26:35.519" v="740" actId="20577"/>
        <pc:sldMkLst>
          <pc:docMk/>
          <pc:sldMk cId="4041072711" sldId="289"/>
        </pc:sldMkLst>
      </pc:sldChg>
      <pc:sldChg chg="modSp">
        <pc:chgData name="Emma Berry" userId="2f501676-f483-4083-b29e-a8f9a18288af" providerId="ADAL" clId="{05914DAD-112B-4304-907C-81771D085A2A}" dt="2018-11-27T15:34:09.809" v="758" actId="6549"/>
        <pc:sldMkLst>
          <pc:docMk/>
          <pc:sldMk cId="3341105406" sldId="290"/>
        </pc:sldMkLst>
      </pc:sldChg>
      <pc:sldChg chg="modSp">
        <pc:chgData name="Emma Berry" userId="2f501676-f483-4083-b29e-a8f9a18288af" providerId="ADAL" clId="{05914DAD-112B-4304-907C-81771D085A2A}" dt="2018-11-27T15:30:11.618" v="744" actId="20577"/>
        <pc:sldMkLst>
          <pc:docMk/>
          <pc:sldMk cId="1122665735" sldId="294"/>
        </pc:sldMkLst>
      </pc:sldChg>
      <pc:sldChg chg="modSp">
        <pc:chgData name="Emma Berry" userId="2f501676-f483-4083-b29e-a8f9a18288af" providerId="ADAL" clId="{05914DAD-112B-4304-907C-81771D085A2A}" dt="2018-11-27T15:30:44.636" v="747" actId="20577"/>
        <pc:sldMkLst>
          <pc:docMk/>
          <pc:sldMk cId="4262361037" sldId="295"/>
        </pc:sldMkLst>
      </pc:sldChg>
      <pc:sldChg chg="modSp">
        <pc:chgData name="Emma Berry" userId="2f501676-f483-4083-b29e-a8f9a18288af" providerId="ADAL" clId="{05914DAD-112B-4304-907C-81771D085A2A}" dt="2018-11-27T15:02:31.584" v="242" actId="20577"/>
        <pc:sldMkLst>
          <pc:docMk/>
          <pc:sldMk cId="3168388032" sldId="297"/>
        </pc:sldMkLst>
      </pc:sldChg>
      <pc:sldChg chg="modSp">
        <pc:chgData name="Emma Berry" userId="2f501676-f483-4083-b29e-a8f9a18288af" providerId="ADAL" clId="{05914DAD-112B-4304-907C-81771D085A2A}" dt="2018-11-27T15:26:09.346" v="732" actId="20577"/>
        <pc:sldMkLst>
          <pc:docMk/>
          <pc:sldMk cId="3615170140" sldId="299"/>
        </pc:sldMkLst>
      </pc:sldChg>
      <pc:sldChg chg="modSp">
        <pc:chgData name="Emma Berry" userId="2f501676-f483-4083-b29e-a8f9a18288af" providerId="ADAL" clId="{05914DAD-112B-4304-907C-81771D085A2A}" dt="2018-11-27T15:00:00.976" v="189" actId="20577"/>
        <pc:sldMkLst>
          <pc:docMk/>
          <pc:sldMk cId="488141425" sldId="300"/>
        </pc:sldMkLst>
      </pc:sldChg>
      <pc:sldChg chg="modSp">
        <pc:chgData name="Emma Berry" userId="2f501676-f483-4083-b29e-a8f9a18288af" providerId="ADAL" clId="{05914DAD-112B-4304-907C-81771D085A2A}" dt="2018-11-27T15:09:41.005" v="406" actId="1076"/>
        <pc:sldMkLst>
          <pc:docMk/>
          <pc:sldMk cId="2955629547" sldId="301"/>
        </pc:sldMkLst>
      </pc:sldChg>
      <pc:sldChg chg="modSp">
        <pc:chgData name="Emma Berry" userId="2f501676-f483-4083-b29e-a8f9a18288af" providerId="ADAL" clId="{05914DAD-112B-4304-907C-81771D085A2A}" dt="2018-11-27T15:11:12.798" v="445" actId="20577"/>
        <pc:sldMkLst>
          <pc:docMk/>
          <pc:sldMk cId="4103757064" sldId="302"/>
        </pc:sldMkLst>
      </pc:sldChg>
      <pc:sldChg chg="modSp">
        <pc:chgData name="Emma Berry" userId="2f501676-f483-4083-b29e-a8f9a18288af" providerId="ADAL" clId="{05914DAD-112B-4304-907C-81771D085A2A}" dt="2018-11-27T15:15:50.269" v="536" actId="20577"/>
        <pc:sldMkLst>
          <pc:docMk/>
          <pc:sldMk cId="4100876977" sldId="308"/>
        </pc:sldMkLst>
      </pc:sldChg>
      <pc:sldChg chg="modSp">
        <pc:chgData name="Emma Berry" userId="2f501676-f483-4083-b29e-a8f9a18288af" providerId="ADAL" clId="{05914DAD-112B-4304-907C-81771D085A2A}" dt="2018-11-27T15:23:51.900" v="715" actId="20577"/>
        <pc:sldMkLst>
          <pc:docMk/>
          <pc:sldMk cId="3884610953" sldId="309"/>
        </pc:sldMkLst>
      </pc:sldChg>
      <pc:sldChg chg="modSp">
        <pc:chgData name="Emma Berry" userId="2f501676-f483-4083-b29e-a8f9a18288af" providerId="ADAL" clId="{05914DAD-112B-4304-907C-81771D085A2A}" dt="2018-11-27T15:40:56.716" v="769" actId="207"/>
        <pc:sldMkLst>
          <pc:docMk/>
          <pc:sldMk cId="3301623644" sldId="313"/>
        </pc:sldMkLst>
      </pc:sldChg>
      <pc:sldChg chg="modSp">
        <pc:chgData name="Emma Berry" userId="2f501676-f483-4083-b29e-a8f9a18288af" providerId="ADAL" clId="{05914DAD-112B-4304-907C-81771D085A2A}" dt="2018-11-27T15:25:18.511" v="727" actId="20577"/>
        <pc:sldMkLst>
          <pc:docMk/>
          <pc:sldMk cId="2762091582" sldId="316"/>
        </pc:sldMkLst>
      </pc:sldChg>
      <pc:sldChg chg="modSp">
        <pc:chgData name="Emma Berry" userId="2f501676-f483-4083-b29e-a8f9a18288af" providerId="ADAL" clId="{05914DAD-112B-4304-907C-81771D085A2A}" dt="2018-11-27T15:34:42.958" v="760" actId="20577"/>
        <pc:sldMkLst>
          <pc:docMk/>
          <pc:sldMk cId="3888817575" sldId="317"/>
        </pc:sldMkLst>
      </pc:sldChg>
    </pc:docChg>
  </pc:docChgLst>
  <pc:docChgLst>
    <pc:chgData name="Emma Berry" userId="2f501676-f483-4083-b29e-a8f9a18288af" providerId="ADAL" clId="{6FB5CCC2-FDD2-4A0F-8A2F-A85EFEDA2053}"/>
    <pc:docChg chg="modSld">
      <pc:chgData name="Emma Berry" userId="2f501676-f483-4083-b29e-a8f9a18288af" providerId="ADAL" clId="{6FB5CCC2-FDD2-4A0F-8A2F-A85EFEDA2053}" dt="2018-11-30T10:12:14.286" v="26" actId="20577"/>
      <pc:docMkLst>
        <pc:docMk/>
      </pc:docMkLst>
      <pc:sldChg chg="modSp">
        <pc:chgData name="Emma Berry" userId="2f501676-f483-4083-b29e-a8f9a18288af" providerId="ADAL" clId="{6FB5CCC2-FDD2-4A0F-8A2F-A85EFEDA2053}" dt="2018-11-30T10:12:14.286" v="26" actId="20577"/>
        <pc:sldMkLst>
          <pc:docMk/>
          <pc:sldMk cId="2230119785" sldId="285"/>
        </pc:sldMkLst>
      </pc:sldChg>
    </pc:docChg>
  </pc:docChgLst>
  <pc:docChgLst>
    <pc:chgData name="Rob Heathcote" userId="62419938-1f1d-43ca-9327-cfd6c1894440" providerId="ADAL" clId="{8E8F3F0A-F4E0-4A72-AC88-173B168DFB47}"/>
    <pc:docChg chg="undo modSld">
      <pc:chgData name="Rob Heathcote" userId="62419938-1f1d-43ca-9327-cfd6c1894440" providerId="ADAL" clId="{8E8F3F0A-F4E0-4A72-AC88-173B168DFB47}" dt="2018-11-30T13:18:55.119" v="11" actId="6549"/>
      <pc:docMkLst>
        <pc:docMk/>
      </pc:docMkLst>
      <pc:sldChg chg="modSp">
        <pc:chgData name="Rob Heathcote" userId="62419938-1f1d-43ca-9327-cfd6c1894440" providerId="ADAL" clId="{8E8F3F0A-F4E0-4A72-AC88-173B168DFB47}" dt="2018-11-30T13:18:29.500" v="5"/>
        <pc:sldMkLst>
          <pc:docMk/>
          <pc:sldMk cId="721657979" sldId="267"/>
        </pc:sldMkLst>
      </pc:sldChg>
      <pc:sldChg chg="modSp">
        <pc:chgData name="Rob Heathcote" userId="62419938-1f1d-43ca-9327-cfd6c1894440" providerId="ADAL" clId="{8E8F3F0A-F4E0-4A72-AC88-173B168DFB47}" dt="2018-11-30T13:18:38.766" v="6" actId="207"/>
        <pc:sldMkLst>
          <pc:docMk/>
          <pc:sldMk cId="2230687119" sldId="268"/>
        </pc:sldMkLst>
      </pc:sldChg>
      <pc:sldChg chg="modSp">
        <pc:chgData name="Rob Heathcote" userId="62419938-1f1d-43ca-9327-cfd6c1894440" providerId="ADAL" clId="{8E8F3F0A-F4E0-4A72-AC88-173B168DFB47}" dt="2018-11-30T13:16:12.756" v="2" actId="1035"/>
        <pc:sldMkLst>
          <pc:docMk/>
          <pc:sldMk cId="468680108" sldId="284"/>
        </pc:sldMkLst>
      </pc:sldChg>
      <pc:sldChg chg="modSp">
        <pc:chgData name="Rob Heathcote" userId="62419938-1f1d-43ca-9327-cfd6c1894440" providerId="ADAL" clId="{8E8F3F0A-F4E0-4A72-AC88-173B168DFB47}" dt="2018-11-30T13:15:58.778" v="0" actId="1035"/>
        <pc:sldMkLst>
          <pc:docMk/>
          <pc:sldMk cId="4073275103" sldId="286"/>
        </pc:sldMkLst>
      </pc:sldChg>
      <pc:sldChg chg="modSp">
        <pc:chgData name="Rob Heathcote" userId="62419938-1f1d-43ca-9327-cfd6c1894440" providerId="ADAL" clId="{8E8F3F0A-F4E0-4A72-AC88-173B168DFB47}" dt="2018-11-30T13:16:32.986" v="3"/>
        <pc:sldMkLst>
          <pc:docMk/>
          <pc:sldMk cId="3577246255" sldId="287"/>
        </pc:sldMkLst>
      </pc:sldChg>
      <pc:sldChg chg="modSp">
        <pc:chgData name="Rob Heathcote" userId="62419938-1f1d-43ca-9327-cfd6c1894440" providerId="ADAL" clId="{8E8F3F0A-F4E0-4A72-AC88-173B168DFB47}" dt="2018-11-30T13:17:59.807" v="4"/>
        <pc:sldMkLst>
          <pc:docMk/>
          <pc:sldMk cId="4041072711" sldId="289"/>
        </pc:sldMkLst>
      </pc:sldChg>
      <pc:sldChg chg="modSp">
        <pc:chgData name="Rob Heathcote" userId="62419938-1f1d-43ca-9327-cfd6c1894440" providerId="ADAL" clId="{8E8F3F0A-F4E0-4A72-AC88-173B168DFB47}" dt="2018-11-30T13:18:55.119" v="11" actId="6549"/>
        <pc:sldMkLst>
          <pc:docMk/>
          <pc:sldMk cId="3896466850" sldId="293"/>
        </pc:sldMkLst>
      </pc:sldChg>
      <pc:sldChg chg="modSp">
        <pc:chgData name="Rob Heathcote" userId="62419938-1f1d-43ca-9327-cfd6c1894440" providerId="ADAL" clId="{8E8F3F0A-F4E0-4A72-AC88-173B168DFB47}" dt="2018-11-30T13:16:08.160" v="1" actId="207"/>
        <pc:sldMkLst>
          <pc:docMk/>
          <pc:sldMk cId="488141425" sldId="300"/>
        </pc:sldMkLst>
      </pc:sldChg>
    </pc:docChg>
  </pc:docChgLst>
  <pc:docChgLst>
    <pc:chgData name="Leonora Sheppard" userId="3688f6d8-1f97-408e-a4fe-cc859c551ddb" providerId="ADAL" clId="{6AB87979-8FEB-4C33-B782-626000A8AFA6}"/>
    <pc:docChg chg="custSel modSld">
      <pc:chgData name="Leonora Sheppard" userId="3688f6d8-1f97-408e-a4fe-cc859c551ddb" providerId="ADAL" clId="{6AB87979-8FEB-4C33-B782-626000A8AFA6}" dt="2018-11-29T14:49:14.542" v="12" actId="6549"/>
      <pc:docMkLst>
        <pc:docMk/>
      </pc:docMkLst>
      <pc:sldChg chg="modSp">
        <pc:chgData name="Leonora Sheppard" userId="3688f6d8-1f97-408e-a4fe-cc859c551ddb" providerId="ADAL" clId="{6AB87979-8FEB-4C33-B782-626000A8AFA6}" dt="2018-11-29T14:47:42.438" v="7" actId="20577"/>
        <pc:sldMkLst>
          <pc:docMk/>
          <pc:sldMk cId="3341105406" sldId="290"/>
        </pc:sldMkLst>
      </pc:sldChg>
      <pc:sldChg chg="modSp">
        <pc:chgData name="Leonora Sheppard" userId="3688f6d8-1f97-408e-a4fe-cc859c551ddb" providerId="ADAL" clId="{6AB87979-8FEB-4C33-B782-626000A8AFA6}" dt="2018-11-29T14:49:14.542" v="12" actId="6549"/>
        <pc:sldMkLst>
          <pc:docMk/>
          <pc:sldMk cId="4087344556" sldId="321"/>
        </pc:sldMkLst>
      </pc:sldChg>
    </pc:docChg>
  </pc:docChgLst>
  <pc:docChgLst>
    <pc:chgData name="Leonora Sheppard" userId="3688f6d8-1f97-408e-a4fe-cc859c551ddb" providerId="ADAL" clId="{5CF0DBD0-6ECB-4DAF-9310-E3F7DDCB194E}"/>
    <pc:docChg chg="modSld">
      <pc:chgData name="Leonora Sheppard" userId="3688f6d8-1f97-408e-a4fe-cc859c551ddb" providerId="ADAL" clId="{5CF0DBD0-6ECB-4DAF-9310-E3F7DDCB194E}" dt="2018-11-27T09:34:14.141" v="1" actId="20577"/>
      <pc:docMkLst>
        <pc:docMk/>
      </pc:docMkLst>
      <pc:sldChg chg="modSp">
        <pc:chgData name="Leonora Sheppard" userId="3688f6d8-1f97-408e-a4fe-cc859c551ddb" providerId="ADAL" clId="{5CF0DBD0-6ECB-4DAF-9310-E3F7DDCB194E}" dt="2018-11-27T09:33:56.555" v="0" actId="20577"/>
        <pc:sldMkLst>
          <pc:docMk/>
          <pc:sldMk cId="3168388032" sldId="297"/>
        </pc:sldMkLst>
      </pc:sldChg>
      <pc:sldChg chg="modSp">
        <pc:chgData name="Leonora Sheppard" userId="3688f6d8-1f97-408e-a4fe-cc859c551ddb" providerId="ADAL" clId="{5CF0DBD0-6ECB-4DAF-9310-E3F7DDCB194E}" dt="2018-11-27T09:34:14.141" v="1" actId="20577"/>
        <pc:sldMkLst>
          <pc:docMk/>
          <pc:sldMk cId="4103757064" sldId="302"/>
        </pc:sldMkLst>
      </pc:sldChg>
    </pc:docChg>
  </pc:docChgLst>
  <pc:docChgLst>
    <pc:chgData name="Ted O'Brien" userId="90854967-4ef8-49e3-8be3-c06bf87bede4" providerId="ADAL" clId="{6DBC9AEF-8BE9-4B71-9803-F98F37CCB2C8}"/>
    <pc:docChg chg="modSld">
      <pc:chgData name="Ted O'Brien" userId="90854967-4ef8-49e3-8be3-c06bf87bede4" providerId="ADAL" clId="{6DBC9AEF-8BE9-4B71-9803-F98F37CCB2C8}" dt="2025-04-28T03:24:12.718" v="0" actId="20577"/>
      <pc:docMkLst>
        <pc:docMk/>
      </pc:docMkLst>
      <pc:sldChg chg="modSp mod">
        <pc:chgData name="Ted O'Brien" userId="90854967-4ef8-49e3-8be3-c06bf87bede4" providerId="ADAL" clId="{6DBC9AEF-8BE9-4B71-9803-F98F37CCB2C8}" dt="2025-04-28T03:24:12.718" v="0" actId="20577"/>
        <pc:sldMkLst>
          <pc:docMk/>
          <pc:sldMk cId="3577246255" sldId="287"/>
        </pc:sldMkLst>
        <pc:spChg chg="mod">
          <ac:chgData name="Ted O'Brien" userId="90854967-4ef8-49e3-8be3-c06bf87bede4" providerId="ADAL" clId="{6DBC9AEF-8BE9-4B71-9803-F98F37CCB2C8}" dt="2025-04-28T03:24:12.718" v="0" actId="20577"/>
          <ac:spMkLst>
            <pc:docMk/>
            <pc:sldMk cId="3577246255" sldId="287"/>
            <ac:spMk id="2" creationId="{BE786D18-2A1F-49C1-AB71-08236BCB3312}"/>
          </ac:spMkLst>
        </pc:spChg>
      </pc:sldChg>
    </pc:docChg>
  </pc:docChgLst>
  <pc:docChgLst>
    <pc:chgData name="Mike Ross" userId="7954c944-6085-4b08-be0b-82a8f61afa5b" providerId="ADAL" clId="{AB3268C0-FCB3-4F00-A988-0C86D1D110AF}"/>
    <pc:docChg chg="undo redo custSel addSld delSld modSld sldOrd modMainMaster">
      <pc:chgData name="Mike Ross" userId="7954c944-6085-4b08-be0b-82a8f61afa5b" providerId="ADAL" clId="{AB3268C0-FCB3-4F00-A988-0C86D1D110AF}" dt="2018-11-30T11:31:54.105" v="9851" actId="478"/>
      <pc:docMkLst>
        <pc:docMk/>
      </pc:docMkLst>
      <pc:sldChg chg="modSp add ord">
        <pc:chgData name="Mike Ross" userId="7954c944-6085-4b08-be0b-82a8f61afa5b" providerId="ADAL" clId="{AB3268C0-FCB3-4F00-A988-0C86D1D110AF}" dt="2018-11-20T17:01:36.912" v="8592" actId="20577"/>
        <pc:sldMkLst>
          <pc:docMk/>
          <pc:sldMk cId="3472726383" sldId="259"/>
        </pc:sldMkLst>
      </pc:sldChg>
      <pc:sldChg chg="addSp delSp modSp add">
        <pc:chgData name="Mike Ross" userId="7954c944-6085-4b08-be0b-82a8f61afa5b" providerId="ADAL" clId="{AB3268C0-FCB3-4F00-A988-0C86D1D110AF}" dt="2018-11-27T11:17:04.741" v="9396" actId="20577"/>
        <pc:sldMkLst>
          <pc:docMk/>
          <pc:sldMk cId="947913920" sldId="266"/>
        </pc:sldMkLst>
      </pc:sldChg>
      <pc:sldChg chg="addSp delSp modSp add">
        <pc:chgData name="Mike Ross" userId="7954c944-6085-4b08-be0b-82a8f61afa5b" providerId="ADAL" clId="{AB3268C0-FCB3-4F00-A988-0C86D1D110AF}" dt="2018-11-26T12:41:11.693" v="9350" actId="20577"/>
        <pc:sldMkLst>
          <pc:docMk/>
          <pc:sldMk cId="721657979" sldId="267"/>
        </pc:sldMkLst>
      </pc:sldChg>
      <pc:sldChg chg="addSp delSp modSp add setBg">
        <pc:chgData name="Mike Ross" userId="7954c944-6085-4b08-be0b-82a8f61afa5b" providerId="ADAL" clId="{AB3268C0-FCB3-4F00-A988-0C86D1D110AF}" dt="2018-11-26T12:41:58.852" v="9358" actId="20577"/>
        <pc:sldMkLst>
          <pc:docMk/>
          <pc:sldMk cId="2230687119" sldId="268"/>
        </pc:sldMkLst>
      </pc:sldChg>
      <pc:sldChg chg="add">
        <pc:chgData name="Mike Ross" userId="7954c944-6085-4b08-be0b-82a8f61afa5b" providerId="ADAL" clId="{AB3268C0-FCB3-4F00-A988-0C86D1D110AF}" dt="2018-11-20T16:32:21.309" v="8466" actId="20577"/>
        <pc:sldMkLst>
          <pc:docMk/>
          <pc:sldMk cId="3298064642" sldId="269"/>
        </pc:sldMkLst>
      </pc:sldChg>
      <pc:sldChg chg="modSp add">
        <pc:chgData name="Mike Ross" userId="7954c944-6085-4b08-be0b-82a8f61afa5b" providerId="ADAL" clId="{AB3268C0-FCB3-4F00-A988-0C86D1D110AF}" dt="2018-11-26T12:47:30.345" v="9393" actId="20577"/>
        <pc:sldMkLst>
          <pc:docMk/>
          <pc:sldMk cId="3277040280" sldId="278"/>
        </pc:sldMkLst>
      </pc:sldChg>
      <pc:sldChg chg="add ord">
        <pc:chgData name="Mike Ross" userId="7954c944-6085-4b08-be0b-82a8f61afa5b" providerId="ADAL" clId="{AB3268C0-FCB3-4F00-A988-0C86D1D110AF}" dt="2018-11-20T16:34:00.330" v="8472" actId="20577"/>
        <pc:sldMkLst>
          <pc:docMk/>
          <pc:sldMk cId="662236764" sldId="282"/>
        </pc:sldMkLst>
      </pc:sldChg>
      <pc:sldChg chg="delSp modSp add ord">
        <pc:chgData name="Mike Ross" userId="7954c944-6085-4b08-be0b-82a8f61afa5b" providerId="ADAL" clId="{AB3268C0-FCB3-4F00-A988-0C86D1D110AF}" dt="2018-11-20T11:39:21.268" v="8325" actId="1037"/>
        <pc:sldMkLst>
          <pc:docMk/>
          <pc:sldMk cId="1126756910" sldId="283"/>
        </pc:sldMkLst>
      </pc:sldChg>
      <pc:sldChg chg="add ord">
        <pc:chgData name="Mike Ross" userId="7954c944-6085-4b08-be0b-82a8f61afa5b" providerId="ADAL" clId="{AB3268C0-FCB3-4F00-A988-0C86D1D110AF}" dt="2018-11-20T16:33:49.930" v="8471" actId="20577"/>
        <pc:sldMkLst>
          <pc:docMk/>
          <pc:sldMk cId="468680108" sldId="284"/>
        </pc:sldMkLst>
      </pc:sldChg>
      <pc:sldChg chg="addSp delSp modSp add">
        <pc:chgData name="Mike Ross" userId="7954c944-6085-4b08-be0b-82a8f61afa5b" providerId="ADAL" clId="{AB3268C0-FCB3-4F00-A988-0C86D1D110AF}" dt="2018-11-20T11:38:46.273" v="8319" actId="20577"/>
        <pc:sldMkLst>
          <pc:docMk/>
          <pc:sldMk cId="2230119785" sldId="285"/>
        </pc:sldMkLst>
      </pc:sldChg>
      <pc:sldChg chg="modSp add ord">
        <pc:chgData name="Mike Ross" userId="7954c944-6085-4b08-be0b-82a8f61afa5b" providerId="ADAL" clId="{AB3268C0-FCB3-4F00-A988-0C86D1D110AF}" dt="2018-11-26T12:09:06.903" v="9189" actId="20577"/>
        <pc:sldMkLst>
          <pc:docMk/>
          <pc:sldMk cId="4073275103" sldId="286"/>
        </pc:sldMkLst>
      </pc:sldChg>
      <pc:sldChg chg="addSp delSp modSp add ord">
        <pc:chgData name="Mike Ross" userId="7954c944-6085-4b08-be0b-82a8f61afa5b" providerId="ADAL" clId="{AB3268C0-FCB3-4F00-A988-0C86D1D110AF}" dt="2018-11-26T12:14:14.758" v="9245" actId="20577"/>
        <pc:sldMkLst>
          <pc:docMk/>
          <pc:sldMk cId="3577246255" sldId="287"/>
        </pc:sldMkLst>
      </pc:sldChg>
      <pc:sldChg chg="addSp delSp modSp add">
        <pc:chgData name="Mike Ross" userId="7954c944-6085-4b08-be0b-82a8f61afa5b" providerId="ADAL" clId="{AB3268C0-FCB3-4F00-A988-0C86D1D110AF}" dt="2018-11-16T16:12:11.812" v="3166" actId="20577"/>
        <pc:sldMkLst>
          <pc:docMk/>
          <pc:sldMk cId="2384995350" sldId="288"/>
        </pc:sldMkLst>
      </pc:sldChg>
      <pc:sldChg chg="modSp">
        <pc:chgData name="Mike Ross" userId="7954c944-6085-4b08-be0b-82a8f61afa5b" providerId="ADAL" clId="{AB3268C0-FCB3-4F00-A988-0C86D1D110AF}" dt="2018-11-26T12:36:56.276" v="9323" actId="20577"/>
        <pc:sldMkLst>
          <pc:docMk/>
          <pc:sldMk cId="4041072711" sldId="289"/>
        </pc:sldMkLst>
      </pc:sldChg>
      <pc:sldChg chg="addSp delSp modSp">
        <pc:chgData name="Mike Ross" userId="7954c944-6085-4b08-be0b-82a8f61afa5b" providerId="ADAL" clId="{AB3268C0-FCB3-4F00-A988-0C86D1D110AF}" dt="2018-11-26T12:39:33.489" v="9340" actId="20577"/>
        <pc:sldMkLst>
          <pc:docMk/>
          <pc:sldMk cId="3341105406" sldId="290"/>
        </pc:sldMkLst>
      </pc:sldChg>
      <pc:sldChg chg="addSp delSp modSp add ord">
        <pc:chgData name="Mike Ross" userId="7954c944-6085-4b08-be0b-82a8f61afa5b" providerId="ADAL" clId="{AB3268C0-FCB3-4F00-A988-0C86D1D110AF}" dt="2018-11-29T13:13:56.937" v="9847" actId="478"/>
        <pc:sldMkLst>
          <pc:docMk/>
          <pc:sldMk cId="3896466850" sldId="293"/>
        </pc:sldMkLst>
      </pc:sldChg>
      <pc:sldChg chg="addSp delSp modSp">
        <pc:chgData name="Mike Ross" userId="7954c944-6085-4b08-be0b-82a8f61afa5b" providerId="ADAL" clId="{AB3268C0-FCB3-4F00-A988-0C86D1D110AF}" dt="2018-11-30T11:31:54.105" v="9851" actId="478"/>
        <pc:sldMkLst>
          <pc:docMk/>
          <pc:sldMk cId="1122665735" sldId="294"/>
        </pc:sldMkLst>
      </pc:sldChg>
      <pc:sldChg chg="delSp modSp">
        <pc:chgData name="Mike Ross" userId="7954c944-6085-4b08-be0b-82a8f61afa5b" providerId="ADAL" clId="{AB3268C0-FCB3-4F00-A988-0C86D1D110AF}" dt="2018-11-29T12:58:40.154" v="9846" actId="478"/>
        <pc:sldMkLst>
          <pc:docMk/>
          <pc:sldMk cId="4262361037" sldId="295"/>
        </pc:sldMkLst>
      </pc:sldChg>
      <pc:sldChg chg="addSp delSp modSp add">
        <pc:chgData name="Mike Ross" userId="7954c944-6085-4b08-be0b-82a8f61afa5b" providerId="ADAL" clId="{AB3268C0-FCB3-4F00-A988-0C86D1D110AF}" dt="2018-11-29T13:25:06.997" v="9850" actId="478"/>
        <pc:sldMkLst>
          <pc:docMk/>
          <pc:sldMk cId="1608043896" sldId="296"/>
        </pc:sldMkLst>
      </pc:sldChg>
      <pc:sldChg chg="modSp add">
        <pc:chgData name="Mike Ross" userId="7954c944-6085-4b08-be0b-82a8f61afa5b" providerId="ADAL" clId="{AB3268C0-FCB3-4F00-A988-0C86D1D110AF}" dt="2018-11-29T11:50:18.065" v="9790" actId="113"/>
        <pc:sldMkLst>
          <pc:docMk/>
          <pc:sldMk cId="3168388032" sldId="297"/>
        </pc:sldMkLst>
      </pc:sldChg>
      <pc:sldChg chg="modSp">
        <pc:chgData name="Mike Ross" userId="7954c944-6085-4b08-be0b-82a8f61afa5b" providerId="ADAL" clId="{AB3268C0-FCB3-4F00-A988-0C86D1D110AF}" dt="2018-11-20T16:39:46.889" v="8538" actId="20577"/>
        <pc:sldMkLst>
          <pc:docMk/>
          <pc:sldMk cId="3615170140" sldId="299"/>
        </pc:sldMkLst>
      </pc:sldChg>
      <pc:sldChg chg="addSp modSp add setBg">
        <pc:chgData name="Mike Ross" userId="7954c944-6085-4b08-be0b-82a8f61afa5b" providerId="ADAL" clId="{AB3268C0-FCB3-4F00-A988-0C86D1D110AF}" dt="2018-11-27T11:17:44.296" v="9398" actId="207"/>
        <pc:sldMkLst>
          <pc:docMk/>
          <pc:sldMk cId="488141425" sldId="300"/>
        </pc:sldMkLst>
      </pc:sldChg>
      <pc:sldChg chg="addSp delSp modSp add">
        <pc:chgData name="Mike Ross" userId="7954c944-6085-4b08-be0b-82a8f61afa5b" providerId="ADAL" clId="{AB3268C0-FCB3-4F00-A988-0C86D1D110AF}" dt="2018-11-29T11:56:43.279" v="9841" actId="20577"/>
        <pc:sldMkLst>
          <pc:docMk/>
          <pc:sldMk cId="2955629547" sldId="301"/>
        </pc:sldMkLst>
      </pc:sldChg>
      <pc:sldChg chg="addSp delSp modSp add">
        <pc:chgData name="Mike Ross" userId="7954c944-6085-4b08-be0b-82a8f61afa5b" providerId="ADAL" clId="{AB3268C0-FCB3-4F00-A988-0C86D1D110AF}" dt="2018-11-19T12:41:56.985" v="4807" actId="20577"/>
        <pc:sldMkLst>
          <pc:docMk/>
          <pc:sldMk cId="4103757064" sldId="302"/>
        </pc:sldMkLst>
      </pc:sldChg>
      <pc:sldChg chg="modSp add">
        <pc:chgData name="Mike Ross" userId="7954c944-6085-4b08-be0b-82a8f61afa5b" providerId="ADAL" clId="{AB3268C0-FCB3-4F00-A988-0C86D1D110AF}" dt="2018-11-20T16:29:24.734" v="8425" actId="1076"/>
        <pc:sldMkLst>
          <pc:docMk/>
          <pc:sldMk cId="2963313755" sldId="306"/>
        </pc:sldMkLst>
      </pc:sldChg>
      <pc:sldChg chg="addSp delSp modSp add">
        <pc:chgData name="Mike Ross" userId="7954c944-6085-4b08-be0b-82a8f61afa5b" providerId="ADAL" clId="{AB3268C0-FCB3-4F00-A988-0C86D1D110AF}" dt="2018-11-29T12:17:51.412" v="9843" actId="478"/>
        <pc:sldMkLst>
          <pc:docMk/>
          <pc:sldMk cId="4100876977" sldId="308"/>
        </pc:sldMkLst>
      </pc:sldChg>
      <pc:sldChg chg="addSp delSp modSp add">
        <pc:chgData name="Mike Ross" userId="7954c944-6085-4b08-be0b-82a8f61afa5b" providerId="ADAL" clId="{AB3268C0-FCB3-4F00-A988-0C86D1D110AF}" dt="2018-11-26T12:29:10.014" v="9302" actId="20577"/>
        <pc:sldMkLst>
          <pc:docMk/>
          <pc:sldMk cId="3884610953" sldId="309"/>
        </pc:sldMkLst>
      </pc:sldChg>
      <pc:sldChg chg="delSp modSp add">
        <pc:chgData name="Mike Ross" userId="7954c944-6085-4b08-be0b-82a8f61afa5b" providerId="ADAL" clId="{AB3268C0-FCB3-4F00-A988-0C86D1D110AF}" dt="2018-11-29T13:16:53.148" v="9849" actId="478"/>
        <pc:sldMkLst>
          <pc:docMk/>
          <pc:sldMk cId="3051116586" sldId="312"/>
        </pc:sldMkLst>
      </pc:sldChg>
      <pc:sldChg chg="addSp delSp modSp add">
        <pc:chgData name="Mike Ross" userId="7954c944-6085-4b08-be0b-82a8f61afa5b" providerId="ADAL" clId="{AB3268C0-FCB3-4F00-A988-0C86D1D110AF}" dt="2018-11-29T13:16:44.361" v="9848" actId="478"/>
        <pc:sldMkLst>
          <pc:docMk/>
          <pc:sldMk cId="3301623644" sldId="313"/>
        </pc:sldMkLst>
      </pc:sldChg>
      <pc:sldChg chg="addSp delSp modSp add">
        <pc:chgData name="Mike Ross" userId="7954c944-6085-4b08-be0b-82a8f61afa5b" providerId="ADAL" clId="{AB3268C0-FCB3-4F00-A988-0C86D1D110AF}" dt="2018-11-19T16:38:22.863" v="7874" actId="1076"/>
        <pc:sldMkLst>
          <pc:docMk/>
          <pc:sldMk cId="3416339127" sldId="314"/>
        </pc:sldMkLst>
      </pc:sldChg>
      <pc:sldChg chg="addSp delSp modSp add ord">
        <pc:chgData name="Mike Ross" userId="7954c944-6085-4b08-be0b-82a8f61afa5b" providerId="ADAL" clId="{AB3268C0-FCB3-4F00-A988-0C86D1D110AF}" dt="2018-11-29T12:20:58.772" v="9844" actId="478"/>
        <pc:sldMkLst>
          <pc:docMk/>
          <pc:sldMk cId="2411829664" sldId="315"/>
        </pc:sldMkLst>
      </pc:sldChg>
      <pc:sldChg chg="addSp modSp add">
        <pc:chgData name="Mike Ross" userId="7954c944-6085-4b08-be0b-82a8f61afa5b" providerId="ADAL" clId="{AB3268C0-FCB3-4F00-A988-0C86D1D110AF}" dt="2018-11-20T16:38:00.088" v="8490" actId="20577"/>
        <pc:sldMkLst>
          <pc:docMk/>
          <pc:sldMk cId="2762091582" sldId="316"/>
        </pc:sldMkLst>
      </pc:sldChg>
      <pc:sldChg chg="modSp add">
        <pc:chgData name="Mike Ross" userId="7954c944-6085-4b08-be0b-82a8f61afa5b" providerId="ADAL" clId="{AB3268C0-FCB3-4F00-A988-0C86D1D110AF}" dt="2018-11-20T17:00:39.931" v="8577" actId="20577"/>
        <pc:sldMkLst>
          <pc:docMk/>
          <pc:sldMk cId="3888817575" sldId="317"/>
        </pc:sldMkLst>
      </pc:sldChg>
      <pc:sldChg chg="add ord">
        <pc:chgData name="Mike Ross" userId="7954c944-6085-4b08-be0b-82a8f61afa5b" providerId="ADAL" clId="{AB3268C0-FCB3-4F00-A988-0C86D1D110AF}" dt="2018-11-19T16:36:39.144" v="7870" actId="20577"/>
        <pc:sldMkLst>
          <pc:docMk/>
          <pc:sldMk cId="1651314908" sldId="319"/>
        </pc:sldMkLst>
      </pc:sldChg>
      <pc:sldChg chg="addSp modSp add setBg">
        <pc:chgData name="Mike Ross" userId="7954c944-6085-4b08-be0b-82a8f61afa5b" providerId="ADAL" clId="{AB3268C0-FCB3-4F00-A988-0C86D1D110AF}" dt="2018-11-27T12:51:57.925" v="9775" actId="313"/>
        <pc:sldMkLst>
          <pc:docMk/>
          <pc:sldMk cId="4087344556" sldId="321"/>
        </pc:sldMkLst>
      </pc:sldChg>
      <pc:sldChg chg="delSp modSp">
        <pc:chgData name="Mike Ross" userId="7954c944-6085-4b08-be0b-82a8f61afa5b" providerId="ADAL" clId="{AB3268C0-FCB3-4F00-A988-0C86D1D110AF}" dt="2018-11-27T15:00:55.769" v="9785" actId="20577"/>
        <pc:sldMkLst>
          <pc:docMk/>
          <pc:sldMk cId="3432386357" sldId="322"/>
        </pc:sldMkLst>
      </pc:sldChg>
      <pc:sldMasterChg chg="modSldLayout">
        <pc:chgData name="Mike Ross" userId="7954c944-6085-4b08-be0b-82a8f61afa5b" providerId="ADAL" clId="{AB3268C0-FCB3-4F00-A988-0C86D1D110AF}" dt="2018-11-27T11:17:13.658" v="9397" actId="14100"/>
        <pc:sldMasterMkLst>
          <pc:docMk/>
          <pc:sldMasterMk cId="39018606" sldId="2147483648"/>
        </pc:sldMasterMkLst>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7879565" y="142043"/>
            <a:ext cx="2971800" cy="458788"/>
          </a:xfrm>
          <a:prstGeom prst="rect">
            <a:avLst/>
          </a:prstGeom>
        </p:spPr>
        <p:txBody>
          <a:bodyPr vert="horz" lIns="91440" tIns="45720" rIns="91440" bIns="45720" rtlCol="0"/>
          <a:lstStyle>
            <a:lvl1pPr algn="r">
              <a:defRPr sz="1200"/>
            </a:lvl1pPr>
          </a:lstStyle>
          <a:p>
            <a:fld id="{68996269-3101-49AD-ADBA-42C070CC3F2E}" type="datetimeFigureOut">
              <a:rPr lang="en-US" smtClean="0"/>
              <a:t>4/28/2025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10373E-F660-405A-BC66-417C97D55DB6}" type="slidenum">
              <a:rPr lang="en-US" smtClean="0"/>
              <a:t>‹#›</a:t>
            </a:fld>
            <a:endParaRPr lang="en-US"/>
          </a:p>
        </p:txBody>
      </p:sp>
    </p:spTree>
    <p:extLst>
      <p:ext uri="{BB962C8B-B14F-4D97-AF65-F5344CB8AC3E}">
        <p14:creationId xmlns:p14="http://schemas.microsoft.com/office/powerpoint/2010/main" val="1097716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0A039F-CC0A-4852-88E4-0556F91ED9C1}" type="datetimeFigureOut">
              <a:rPr lang="en-GB" smtClean="0"/>
              <a:t>28/04/2025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E55856-C4CF-4487-83AD-85E688249EC8}" type="slidenum">
              <a:rPr lang="en-GB" smtClean="0"/>
              <a:t>‹#›</a:t>
            </a:fld>
            <a:endParaRPr lang="en-GB"/>
          </a:p>
        </p:txBody>
      </p:sp>
    </p:spTree>
    <p:extLst>
      <p:ext uri="{BB962C8B-B14F-4D97-AF65-F5344CB8AC3E}">
        <p14:creationId xmlns:p14="http://schemas.microsoft.com/office/powerpoint/2010/main" val="442667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2AAADA-29CF-4B7E-89ED-F3D247DF04B7}" type="slidenum">
              <a:rPr lang="en-GB" smtClean="0"/>
              <a:t>33</a:t>
            </a:fld>
            <a:endParaRPr lang="en-GB"/>
          </a:p>
        </p:txBody>
      </p:sp>
    </p:spTree>
    <p:extLst>
      <p:ext uri="{BB962C8B-B14F-4D97-AF65-F5344CB8AC3E}">
        <p14:creationId xmlns:p14="http://schemas.microsoft.com/office/powerpoint/2010/main" val="165647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4E5403-8338-4C7B-8715-6870D2CF0F3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0" name="Straight Connector 9">
            <a:extLst>
              <a:ext uri="{FF2B5EF4-FFF2-40B4-BE49-F238E27FC236}">
                <a16:creationId xmlns:a16="http://schemas.microsoft.com/office/drawing/2014/main" id="{F568AE6F-B93D-4EE6-86E2-D379C5066AC3}"/>
              </a:ext>
            </a:extLst>
          </p:cNvPr>
          <p:cNvCxnSpPr/>
          <p:nvPr userDrawn="1"/>
        </p:nvCxnSpPr>
        <p:spPr>
          <a:xfrm>
            <a:off x="4559300" y="1905000"/>
            <a:ext cx="0" cy="2551766"/>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Text Placeholder 23">
            <a:extLst>
              <a:ext uri="{FF2B5EF4-FFF2-40B4-BE49-F238E27FC236}">
                <a16:creationId xmlns:a16="http://schemas.microsoft.com/office/drawing/2014/main" id="{54A7C766-E981-44A2-BEEF-1A7955052F8D}"/>
              </a:ext>
            </a:extLst>
          </p:cNvPr>
          <p:cNvSpPr>
            <a:spLocks noGrp="1"/>
          </p:cNvSpPr>
          <p:nvPr>
            <p:ph type="body" sz="quarter" idx="12" hasCustomPrompt="1"/>
          </p:nvPr>
        </p:nvSpPr>
        <p:spPr>
          <a:xfrm>
            <a:off x="1135398" y="4114814"/>
            <a:ext cx="972000" cy="972000"/>
          </a:xfrm>
          <a:prstGeom prst="rect">
            <a:avLst/>
          </a:prstGeom>
          <a:ln w="114300" cmpd="sng">
            <a:solidFill>
              <a:srgbClr val="2CB7FF"/>
            </a:solidFill>
            <a:miter lim="800000"/>
          </a:ln>
        </p:spPr>
        <p:txBody>
          <a:bodyPr vert="horz" lIns="0" tIns="0" rIns="0" bIns="0" anchor="ctr" anchorCtr="0"/>
          <a:lstStyle>
            <a:lvl1pPr marL="0" indent="0" algn="ctr">
              <a:buNone/>
              <a:defRPr sz="4500" b="1">
                <a:solidFill>
                  <a:srgbClr val="2CB7FF"/>
                </a:solidFill>
                <a:latin typeface="Arial"/>
                <a:cs typeface="Arial"/>
              </a:defRPr>
            </a:lvl1pPr>
          </a:lstStyle>
          <a:p>
            <a:pPr lvl="0"/>
            <a:r>
              <a:rPr lang="en-US" dirty="0"/>
              <a:t>1</a:t>
            </a:r>
          </a:p>
        </p:txBody>
      </p:sp>
      <p:sp>
        <p:nvSpPr>
          <p:cNvPr id="17" name="Text Placeholder 4">
            <a:extLst>
              <a:ext uri="{FF2B5EF4-FFF2-40B4-BE49-F238E27FC236}">
                <a16:creationId xmlns:a16="http://schemas.microsoft.com/office/drawing/2014/main" id="{360349C3-9EB8-4D6A-91BD-7515772A861A}"/>
              </a:ext>
            </a:extLst>
          </p:cNvPr>
          <p:cNvSpPr txBox="1">
            <a:spLocks/>
          </p:cNvSpPr>
          <p:nvPr userDrawn="1"/>
        </p:nvSpPr>
        <p:spPr>
          <a:xfrm>
            <a:off x="1803400" y="1841231"/>
            <a:ext cx="2651125"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FD446D"/>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ts val="4800"/>
              </a:lnSpc>
              <a:spcBef>
                <a:spcPts val="0"/>
              </a:spcBef>
              <a:spcAft>
                <a:spcPts val="0"/>
              </a:spcAft>
              <a:buClrTx/>
              <a:buSzTx/>
              <a:buFont typeface="Arial"/>
              <a:buNone/>
              <a:tabLst/>
              <a:defRPr/>
            </a:pPr>
            <a:r>
              <a:rPr kumimoji="0" lang="en-US" sz="4500" b="1" i="0" u="none" strike="noStrike" kern="0" cap="none" spc="-140" normalizeH="0" baseline="0" noProof="0" dirty="0" err="1">
                <a:ln>
                  <a:noFill/>
                </a:ln>
                <a:solidFill>
                  <a:sysClr val="window" lastClr="FFFFFF"/>
                </a:solidFill>
                <a:effectLst/>
                <a:uLnTx/>
                <a:uFillTx/>
                <a:latin typeface="Museo 700" panose="02000000000000000000" pitchFamily="50" charset="0"/>
                <a:ea typeface="+mn-ea"/>
                <a:cs typeface="Arial"/>
              </a:rPr>
              <a:t>Edexcel</a:t>
            </a:r>
            <a:endParaRPr kumimoji="0" lang="en-US" sz="4500" b="1" i="0" u="none" strike="noStrike" kern="0" cap="none" spc="-140" normalizeH="0" baseline="0" noProof="0" dirty="0">
              <a:ln>
                <a:noFill/>
              </a:ln>
              <a:solidFill>
                <a:sysClr val="window" lastClr="FFFFFF"/>
              </a:solidFill>
              <a:effectLst/>
              <a:uLnTx/>
              <a:uFillTx/>
              <a:latin typeface="Museo 700" panose="02000000000000000000" pitchFamily="50" charset="0"/>
              <a:ea typeface="+mn-ea"/>
              <a:cs typeface="Arial"/>
            </a:endParaRPr>
          </a:p>
          <a:p>
            <a:pPr marL="0" marR="0" lvl="2" indent="0" algn="l" defTabSz="457200" rtl="0" eaLnBrk="1" fontAlgn="auto" latinLnBrk="0" hangingPunct="1">
              <a:lnSpc>
                <a:spcPts val="4800"/>
              </a:lnSpc>
              <a:spcBef>
                <a:spcPts val="0"/>
              </a:spcBef>
              <a:spcAft>
                <a:spcPts val="0"/>
              </a:spcAft>
              <a:buClrTx/>
              <a:buSzTx/>
              <a:buFont typeface="Arial"/>
              <a:buNone/>
              <a:tabLst/>
              <a:defRPr/>
            </a:pPr>
            <a:r>
              <a:rPr kumimoji="0" lang="en-US" sz="4500" b="0" i="0" u="none" strike="noStrike" kern="1200" cap="none" spc="0" normalizeH="0" baseline="0" noProof="0" dirty="0">
                <a:ln>
                  <a:noFill/>
                </a:ln>
                <a:solidFill>
                  <a:sysClr val="window" lastClr="FFFFFF"/>
                </a:solidFill>
                <a:effectLst/>
                <a:uLnTx/>
                <a:uFillTx/>
                <a:latin typeface="Museo 500" panose="02000000000000000000" pitchFamily="50" charset="0"/>
                <a:ea typeface="+mn-ea"/>
                <a:cs typeface="Arial"/>
              </a:rPr>
              <a:t>GCSE</a:t>
            </a:r>
          </a:p>
          <a:p>
            <a:pPr marL="0" marR="0" lvl="3" indent="0" algn="l" defTabSz="457200" rtl="0" eaLnBrk="1" fontAlgn="auto" latinLnBrk="0" hangingPunct="1">
              <a:lnSpc>
                <a:spcPts val="2600"/>
              </a:lnSpc>
              <a:spcBef>
                <a:spcPts val="1800"/>
              </a:spcBef>
              <a:spcAft>
                <a:spcPts val="0"/>
              </a:spcAft>
              <a:buClrTx/>
              <a:buSzTx/>
              <a:buFont typeface="Arial"/>
              <a:buNone/>
              <a:tabLst/>
              <a:defRPr/>
            </a:pPr>
            <a:r>
              <a:rPr kumimoji="0" lang="en-US" sz="2500" b="0" i="0" u="none" strike="noStrike" kern="1200" cap="none" spc="0" normalizeH="0" baseline="0" noProof="0" dirty="0">
                <a:ln>
                  <a:noFill/>
                </a:ln>
                <a:solidFill>
                  <a:sysClr val="window" lastClr="FFFFFF"/>
                </a:solidFill>
                <a:effectLst/>
                <a:uLnTx/>
                <a:uFillTx/>
                <a:latin typeface="Museo 100" panose="02000000000000000000" pitchFamily="50" charset="0"/>
                <a:ea typeface="+mn-ea"/>
                <a:cs typeface="Arial"/>
              </a:rPr>
              <a:t>Design and Technology </a:t>
            </a:r>
            <a:r>
              <a:rPr kumimoji="0" lang="en-US" sz="2500" b="0" i="0" u="none" strike="noStrike" kern="1200" cap="none" spc="0" normalizeH="0" baseline="0" noProof="0" dirty="0">
                <a:ln>
                  <a:noFill/>
                </a:ln>
                <a:solidFill>
                  <a:srgbClr val="2CB7FF"/>
                </a:solidFill>
                <a:effectLst/>
                <a:uLnTx/>
                <a:uFillTx/>
                <a:latin typeface="Museo 100" panose="02000000000000000000" pitchFamily="50" charset="0"/>
                <a:ea typeface="+mn-ea"/>
                <a:cs typeface="Arial"/>
              </a:rPr>
              <a:t>1DT0</a:t>
            </a:r>
          </a:p>
        </p:txBody>
      </p:sp>
      <p:sp>
        <p:nvSpPr>
          <p:cNvPr id="19" name="Text Placeholder 2">
            <a:extLst>
              <a:ext uri="{FF2B5EF4-FFF2-40B4-BE49-F238E27FC236}">
                <a16:creationId xmlns:a16="http://schemas.microsoft.com/office/drawing/2014/main" id="{E3BA9581-D986-44E7-917E-3201CA734A72}"/>
              </a:ext>
            </a:extLst>
          </p:cNvPr>
          <p:cNvSpPr>
            <a:spLocks noGrp="1"/>
          </p:cNvSpPr>
          <p:nvPr>
            <p:ph type="body" sz="quarter" idx="11" hasCustomPrompt="1"/>
          </p:nvPr>
        </p:nvSpPr>
        <p:spPr>
          <a:xfrm>
            <a:off x="4800600" y="1866631"/>
            <a:ext cx="2768600" cy="1288945"/>
          </a:xfrm>
          <a:prstGeom prst="rect">
            <a:avLst/>
          </a:prstGeom>
        </p:spPr>
        <p:txBody>
          <a:bodyPr/>
          <a:lstStyle>
            <a:lvl1pPr marL="0" indent="0">
              <a:spcBef>
                <a:spcPts val="600"/>
              </a:spcBef>
              <a:buNone/>
              <a:defRPr>
                <a:solidFill>
                  <a:schemeClr val="bg1"/>
                </a:solidFill>
              </a:defRPr>
            </a:lvl1pPr>
          </a:lstStyle>
          <a:p>
            <a:r>
              <a:rPr lang="en-GB" dirty="0">
                <a:latin typeface="Museo 900" panose="02000000000000000000" pitchFamily="2" charset="0"/>
              </a:rPr>
              <a:t>Selection and reinforcement of materials</a:t>
            </a:r>
            <a:endParaRPr lang="en-US" dirty="0">
              <a:latin typeface="Museo 900" panose="02000000000000000000" pitchFamily="2" charset="0"/>
            </a:endParaRPr>
          </a:p>
        </p:txBody>
      </p:sp>
      <p:sp>
        <p:nvSpPr>
          <p:cNvPr id="8" name="Rectangle 7">
            <a:extLst>
              <a:ext uri="{FF2B5EF4-FFF2-40B4-BE49-F238E27FC236}">
                <a16:creationId xmlns:a16="http://schemas.microsoft.com/office/drawing/2014/main" id="{98229B5C-7597-46BE-B500-7393A4851BC2}"/>
              </a:ext>
            </a:extLst>
          </p:cNvPr>
          <p:cNvSpPr/>
          <p:nvPr userDrawn="1"/>
        </p:nvSpPr>
        <p:spPr>
          <a:xfrm>
            <a:off x="4743450" y="3429000"/>
            <a:ext cx="2882900" cy="605294"/>
          </a:xfrm>
          <a:prstGeom prst="rect">
            <a:avLst/>
          </a:prstGeom>
        </p:spPr>
        <p:txBody>
          <a:bodyPr wrap="square">
            <a:spAutoFit/>
          </a:bodyPr>
          <a:lstStyle/>
          <a:p>
            <a:pPr>
              <a:lnSpc>
                <a:spcPts val="2000"/>
              </a:lnSpc>
              <a:spcBef>
                <a:spcPts val="5200"/>
              </a:spcBef>
            </a:pPr>
            <a:r>
              <a:rPr lang="en-US" sz="2000" dirty="0">
                <a:solidFill>
                  <a:schemeClr val="bg1"/>
                </a:solidFill>
                <a:latin typeface="Museo 100" panose="02000000000000000000" pitchFamily="2" charset="0"/>
              </a:rPr>
              <a:t>Unit 6-1</a:t>
            </a:r>
            <a:br>
              <a:rPr lang="en-US" sz="2000" dirty="0">
                <a:solidFill>
                  <a:schemeClr val="bg1"/>
                </a:solidFill>
                <a:latin typeface="Museo 100" panose="02000000000000000000" pitchFamily="2" charset="0"/>
              </a:rPr>
            </a:br>
            <a:r>
              <a:rPr lang="en-US" sz="2000" dirty="0">
                <a:solidFill>
                  <a:schemeClr val="bg1"/>
                </a:solidFill>
                <a:latin typeface="Museo 100" panose="02000000000000000000" pitchFamily="2" charset="0"/>
              </a:rPr>
              <a:t>Timbers</a:t>
            </a:r>
          </a:p>
        </p:txBody>
      </p:sp>
    </p:spTree>
    <p:extLst>
      <p:ext uri="{BB962C8B-B14F-4D97-AF65-F5344CB8AC3E}">
        <p14:creationId xmlns:p14="http://schemas.microsoft.com/office/powerpoint/2010/main" val="2181600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453983"/>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4654868"/>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a:effectLst/>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902559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2CB7FF"/>
        </a:solidFill>
        <a:effectLst/>
      </p:bgPr>
    </p:bg>
    <p:spTree>
      <p:nvGrpSpPr>
        <p:cNvPr id="1" name=""/>
        <p:cNvGrpSpPr/>
        <p:nvPr/>
      </p:nvGrpSpPr>
      <p:grpSpPr>
        <a:xfrm>
          <a:off x="0" y="0"/>
          <a:ext cx="0" cy="0"/>
          <a:chOff x="0" y="0"/>
          <a:chExt cx="0" cy="0"/>
        </a:xfrm>
      </p:grpSpPr>
      <p:cxnSp>
        <p:nvCxnSpPr>
          <p:cNvPr id="9" name="Straight Connector 8"/>
          <p:cNvCxnSpPr>
            <a:cxnSpLocks/>
          </p:cNvCxnSpPr>
          <p:nvPr userDrawn="1"/>
        </p:nvCxnSpPr>
        <p:spPr>
          <a:xfrm>
            <a:off x="584200" y="1702800"/>
            <a:ext cx="0" cy="2189068"/>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Tree>
    <p:extLst>
      <p:ext uri="{BB962C8B-B14F-4D97-AF65-F5344CB8AC3E}">
        <p14:creationId xmlns:p14="http://schemas.microsoft.com/office/powerpoint/2010/main" val="998818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6B4F225-1810-41EF-8F0A-63E6D78F269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1"/>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20042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53983"/>
                </a:solidFill>
                <a:latin typeface="Arial"/>
                <a:cs typeface="Arial"/>
              </a:defRPr>
            </a:lvl2pPr>
            <a:lvl3pPr marL="723900" indent="-279400">
              <a:lnSpc>
                <a:spcPct val="100000"/>
              </a:lnSpc>
              <a:buFont typeface="Arial"/>
              <a:buChar char="•"/>
              <a:defRPr lang="en-US" sz="2000" kern="1200" baseline="0" dirty="0" smtClean="0">
                <a:solidFill>
                  <a:srgbClr val="2CB7FF"/>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7" name="TextBox 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Selection and reinforcement of materials</a:t>
            </a:r>
          </a:p>
          <a:p>
            <a:pPr>
              <a:spcBef>
                <a:spcPts val="288"/>
              </a:spcBef>
            </a:pPr>
            <a:r>
              <a:rPr lang="en-US" sz="1200" b="0" dirty="0">
                <a:solidFill>
                  <a:srgbClr val="FFFFFF"/>
                </a:solidFill>
                <a:effectLst>
                  <a:glow rad="228600">
                    <a:schemeClr val="tx1">
                      <a:alpha val="40000"/>
                    </a:schemeClr>
                  </a:glow>
                </a:effectLst>
                <a:latin typeface="Arial"/>
                <a:cs typeface="Arial"/>
              </a:rPr>
              <a:t>Unit 6-1 Timbers</a:t>
            </a:r>
          </a:p>
        </p:txBody>
      </p:sp>
      <p:pic>
        <p:nvPicPr>
          <p:cNvPr id="10" name="Picture 9">
            <a:extLst>
              <a:ext uri="{FF2B5EF4-FFF2-40B4-BE49-F238E27FC236}">
                <a16:creationId xmlns:a16="http://schemas.microsoft.com/office/drawing/2014/main" id="{6537F040-A3EE-4A5C-8C23-7A70781CDF3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023284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303FA99-D5AA-4B23-99BB-1A5189CAB13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1"/>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53983"/>
                </a:solidFill>
                <a:latin typeface="Arial"/>
                <a:cs typeface="Arial"/>
              </a:defRPr>
            </a:lvl2pPr>
            <a:lvl3pPr marL="723900" indent="-279400">
              <a:lnSpc>
                <a:spcPct val="100000"/>
              </a:lnSpc>
              <a:buFont typeface="Arial"/>
              <a:buChar char="•"/>
              <a:defRPr lang="en-US" sz="2000" kern="1200" baseline="0" dirty="0" smtClean="0">
                <a:solidFill>
                  <a:srgbClr val="2CB7FF"/>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9" name="Picture 8">
            <a:extLst>
              <a:ext uri="{FF2B5EF4-FFF2-40B4-BE49-F238E27FC236}">
                <a16:creationId xmlns:a16="http://schemas.microsoft.com/office/drawing/2014/main" id="{2BB5F8FA-C517-453D-B2FF-92984556A52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
        <p:nvSpPr>
          <p:cNvPr id="10" name="TextBox 9">
            <a:extLst>
              <a:ext uri="{FF2B5EF4-FFF2-40B4-BE49-F238E27FC236}">
                <a16:creationId xmlns:a16="http://schemas.microsoft.com/office/drawing/2014/main" id="{8B6BABF3-291B-4FA5-9B8D-70E1055A2096}"/>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Selection and reinforcement of materials</a:t>
            </a:r>
          </a:p>
          <a:p>
            <a:pPr>
              <a:spcBef>
                <a:spcPts val="288"/>
              </a:spcBef>
            </a:pPr>
            <a:r>
              <a:rPr lang="en-US" sz="1200" b="0" dirty="0">
                <a:solidFill>
                  <a:srgbClr val="FFFFFF"/>
                </a:solidFill>
                <a:effectLst>
                  <a:glow rad="228600">
                    <a:schemeClr val="tx1">
                      <a:alpha val="40000"/>
                    </a:schemeClr>
                  </a:glow>
                </a:effectLst>
                <a:latin typeface="Arial"/>
                <a:cs typeface="Arial"/>
              </a:rPr>
              <a:t>Unit 6-1 Timbers</a:t>
            </a:r>
          </a:p>
        </p:txBody>
      </p:sp>
    </p:spTree>
    <p:extLst>
      <p:ext uri="{BB962C8B-B14F-4D97-AF65-F5344CB8AC3E}">
        <p14:creationId xmlns:p14="http://schemas.microsoft.com/office/powerpoint/2010/main" val="2198743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4D38B31-F408-42C2-B8BB-7199D7C5502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1"/>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53983"/>
                </a:solidFill>
                <a:latin typeface="Arial"/>
                <a:cs typeface="Arial"/>
              </a:defRPr>
            </a:lvl2pPr>
            <a:lvl3pPr marL="723900" indent="-279400">
              <a:lnSpc>
                <a:spcPct val="100000"/>
              </a:lnSpc>
              <a:buFont typeface="Arial"/>
              <a:buChar char="•"/>
              <a:defRPr lang="en-US" sz="2000" kern="1200" baseline="0" dirty="0" smtClean="0">
                <a:solidFill>
                  <a:srgbClr val="2CB7FF"/>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6" name="TextBox 5">
            <a:extLst>
              <a:ext uri="{FF2B5EF4-FFF2-40B4-BE49-F238E27FC236}">
                <a16:creationId xmlns:a16="http://schemas.microsoft.com/office/drawing/2014/main" id="{50B363A6-CDDB-4D52-AD74-27C19A2EDAE0}"/>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Selection and reinforcement of materials</a:t>
            </a:r>
          </a:p>
          <a:p>
            <a:pPr>
              <a:spcBef>
                <a:spcPts val="288"/>
              </a:spcBef>
            </a:pPr>
            <a:r>
              <a:rPr lang="en-US" sz="1200" b="0" dirty="0">
                <a:solidFill>
                  <a:srgbClr val="FFFFFF"/>
                </a:solidFill>
                <a:effectLst>
                  <a:glow rad="228600">
                    <a:schemeClr val="tx1">
                      <a:alpha val="40000"/>
                    </a:schemeClr>
                  </a:glow>
                </a:effectLst>
                <a:latin typeface="Arial"/>
                <a:cs typeface="Arial"/>
              </a:rPr>
              <a:t>Unit 6-1 Timbers</a:t>
            </a:r>
          </a:p>
        </p:txBody>
      </p:sp>
    </p:spTree>
    <p:extLst>
      <p:ext uri="{BB962C8B-B14F-4D97-AF65-F5344CB8AC3E}">
        <p14:creationId xmlns:p14="http://schemas.microsoft.com/office/powerpoint/2010/main" val="40856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53983"/>
                </a:solidFill>
                <a:latin typeface="Arial"/>
                <a:cs typeface="Arial"/>
              </a:defRPr>
            </a:lvl2pPr>
            <a:lvl3pPr marL="723900" indent="-279400">
              <a:lnSpc>
                <a:spcPct val="100000"/>
              </a:lnSpc>
              <a:buFont typeface="Arial"/>
              <a:buChar char="•"/>
              <a:defRPr lang="en-US" sz="2000" kern="1200" baseline="0" dirty="0" smtClean="0">
                <a:solidFill>
                  <a:srgbClr val="2CB7FF"/>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1" name="Picture 10">
            <a:extLst>
              <a:ext uri="{FF2B5EF4-FFF2-40B4-BE49-F238E27FC236}">
                <a16:creationId xmlns:a16="http://schemas.microsoft.com/office/drawing/2014/main" id="{2F5DF9BD-9395-4CFE-8F78-4458E6CBFED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1"/>
          </a:xfrm>
          <a:prstGeom prst="rect">
            <a:avLst/>
          </a:prstGeom>
        </p:spPr>
      </p:pic>
      <p:sp>
        <p:nvSpPr>
          <p:cNvPr id="7" name="TextBox 6">
            <a:extLst>
              <a:ext uri="{FF2B5EF4-FFF2-40B4-BE49-F238E27FC236}">
                <a16:creationId xmlns:a16="http://schemas.microsoft.com/office/drawing/2014/main" id="{B6333D42-BDC2-4712-BA8A-385D11926B3C}"/>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Selection and reinforcement of materials</a:t>
            </a:r>
          </a:p>
          <a:p>
            <a:pPr>
              <a:spcBef>
                <a:spcPts val="288"/>
              </a:spcBef>
            </a:pPr>
            <a:r>
              <a:rPr lang="en-US" sz="1200" b="0" dirty="0">
                <a:solidFill>
                  <a:srgbClr val="FFFFFF"/>
                </a:solidFill>
                <a:effectLst>
                  <a:glow rad="228600">
                    <a:schemeClr val="tx1">
                      <a:alpha val="40000"/>
                    </a:schemeClr>
                  </a:glow>
                </a:effectLst>
                <a:latin typeface="Arial"/>
                <a:cs typeface="Arial"/>
              </a:rPr>
              <a:t>Unit 6-1 Timbers</a:t>
            </a:r>
          </a:p>
        </p:txBody>
      </p:sp>
    </p:spTree>
    <p:extLst>
      <p:ext uri="{BB962C8B-B14F-4D97-AF65-F5344CB8AC3E}">
        <p14:creationId xmlns:p14="http://schemas.microsoft.com/office/powerpoint/2010/main" val="2286960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FFB616-4E27-4040-874A-FC6537B7ECA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1"/>
          </a:xfrm>
          <a:prstGeom prst="rect">
            <a:avLst/>
          </a:prstGeom>
        </p:spPr>
      </p:pic>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2018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7" name="Picture 6">
            <a:extLst>
              <a:ext uri="{FF2B5EF4-FFF2-40B4-BE49-F238E27FC236}">
                <a16:creationId xmlns:a16="http://schemas.microsoft.com/office/drawing/2014/main" id="{F768268D-9A0A-4A76-AC40-D04F04C0BC1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
        <p:nvSpPr>
          <p:cNvPr id="9" name="TextBox 8">
            <a:extLst>
              <a:ext uri="{FF2B5EF4-FFF2-40B4-BE49-F238E27FC236}">
                <a16:creationId xmlns:a16="http://schemas.microsoft.com/office/drawing/2014/main" id="{7F551F7B-7714-4576-BC1B-08C790183451}"/>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Selection and reinforcement of materials</a:t>
            </a:r>
          </a:p>
          <a:p>
            <a:pPr>
              <a:spcBef>
                <a:spcPts val="288"/>
              </a:spcBef>
            </a:pPr>
            <a:r>
              <a:rPr lang="en-US" sz="1200" b="0" dirty="0">
                <a:solidFill>
                  <a:srgbClr val="FFFFFF"/>
                </a:solidFill>
                <a:effectLst>
                  <a:glow rad="228600">
                    <a:schemeClr val="tx1">
                      <a:alpha val="40000"/>
                    </a:schemeClr>
                  </a:glow>
                </a:effectLst>
                <a:latin typeface="Arial"/>
                <a:cs typeface="Arial"/>
              </a:rPr>
              <a:t>Unit 6-1 Timbers</a:t>
            </a:r>
          </a:p>
        </p:txBody>
      </p:sp>
    </p:spTree>
    <p:extLst>
      <p:ext uri="{BB962C8B-B14F-4D97-AF65-F5344CB8AC3E}">
        <p14:creationId xmlns:p14="http://schemas.microsoft.com/office/powerpoint/2010/main" val="1895107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1860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49" r:id="rId3"/>
    <p:sldLayoutId id="2147483653" r:id="rId4"/>
    <p:sldLayoutId id="2147483654" r:id="rId5"/>
    <p:sldLayoutId id="2147483655" r:id="rId6"/>
    <p:sldLayoutId id="2147483656" r:id="rId7"/>
    <p:sldLayoutId id="214748365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3">
            <a:extLst>
              <a:ext uri="{FF2B5EF4-FFF2-40B4-BE49-F238E27FC236}">
                <a16:creationId xmlns:a16="http://schemas.microsoft.com/office/drawing/2014/main" id="{2780B48C-BEDE-432E-A9FE-ACA0A8C1D81F}"/>
              </a:ext>
            </a:extLst>
          </p:cNvPr>
          <p:cNvSpPr>
            <a:spLocks noGrp="1"/>
          </p:cNvSpPr>
          <p:nvPr>
            <p:ph type="body" sz="quarter" idx="12" hasCustomPrompt="1"/>
          </p:nvPr>
        </p:nvSpPr>
        <p:spPr>
          <a:xfrm>
            <a:off x="1126125" y="4117650"/>
            <a:ext cx="972000" cy="972000"/>
          </a:xfrm>
          <a:prstGeom prst="rect">
            <a:avLst/>
          </a:prstGeom>
          <a:ln w="114300" cmpd="sng">
            <a:solidFill>
              <a:srgbClr val="2CB7FF"/>
            </a:solidFill>
            <a:miter lim="800000"/>
          </a:ln>
        </p:spPr>
        <p:txBody>
          <a:bodyPr vert="horz" lIns="0" tIns="0" rIns="0" bIns="0" anchor="ctr" anchorCtr="0"/>
          <a:lstStyle>
            <a:lvl1pPr marL="0" indent="0" algn="ctr">
              <a:buNone/>
              <a:defRPr sz="4500" b="1">
                <a:solidFill>
                  <a:srgbClr val="FD446D"/>
                </a:solidFill>
                <a:latin typeface="Arial"/>
                <a:cs typeface="Arial"/>
              </a:defRPr>
            </a:lvl1pPr>
          </a:lstStyle>
          <a:p>
            <a:pPr lvl="0"/>
            <a:r>
              <a:rPr lang="en-GB" dirty="0">
                <a:solidFill>
                  <a:srgbClr val="2CB7FF"/>
                </a:solidFill>
              </a:rPr>
              <a:t>2</a:t>
            </a:r>
            <a:endParaRPr lang="en-US" dirty="0">
              <a:solidFill>
                <a:srgbClr val="2CB7FF"/>
              </a:solidFill>
            </a:endParaRPr>
          </a:p>
        </p:txBody>
      </p:sp>
      <p:sp>
        <p:nvSpPr>
          <p:cNvPr id="8" name="Text Placeholder 2">
            <a:extLst>
              <a:ext uri="{FF2B5EF4-FFF2-40B4-BE49-F238E27FC236}">
                <a16:creationId xmlns:a16="http://schemas.microsoft.com/office/drawing/2014/main" id="{E484E96A-4F10-401C-A9D5-49DD4C09BE43}"/>
              </a:ext>
            </a:extLst>
          </p:cNvPr>
          <p:cNvSpPr>
            <a:spLocks noGrp="1"/>
          </p:cNvSpPr>
          <p:nvPr>
            <p:ph type="body" sz="quarter" idx="11"/>
          </p:nvPr>
        </p:nvSpPr>
        <p:spPr>
          <a:xfrm>
            <a:off x="4800600" y="1841231"/>
            <a:ext cx="2768600" cy="1162319"/>
          </a:xfrm>
          <a:prstGeom prst="rect">
            <a:avLst/>
          </a:prstGeom>
        </p:spPr>
        <p:txBody>
          <a:bodyPr lIns="0"/>
          <a:lstStyle>
            <a:lvl1pPr marL="0" indent="0">
              <a:spcBef>
                <a:spcPts val="1400"/>
              </a:spcBef>
              <a:buNone/>
              <a:defRPr>
                <a:solidFill>
                  <a:schemeClr val="bg1"/>
                </a:solidFill>
              </a:defRPr>
            </a:lvl1pPr>
          </a:lstStyle>
          <a:p>
            <a:pPr>
              <a:lnSpc>
                <a:spcPts val="2600"/>
              </a:lnSpc>
            </a:pPr>
            <a:r>
              <a:rPr lang="en-GB" dirty="0">
                <a:latin typeface="Museo 900" panose="02000000000000000000" pitchFamily="2" charset="0"/>
              </a:rPr>
              <a:t>Selection and reinforcement of materials</a:t>
            </a:r>
            <a:endParaRPr lang="en-US" dirty="0">
              <a:latin typeface="Museo 900" panose="02000000000000000000" pitchFamily="2" charset="0"/>
            </a:endParaRPr>
          </a:p>
        </p:txBody>
      </p:sp>
    </p:spTree>
    <p:extLst>
      <p:ext uri="{BB962C8B-B14F-4D97-AF65-F5344CB8AC3E}">
        <p14:creationId xmlns:p14="http://schemas.microsoft.com/office/powerpoint/2010/main" val="1268254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7700"/>
            <a:ext cx="9144000" cy="6210299"/>
          </a:xfrm>
          <a:prstGeom prst="rect">
            <a:avLst/>
          </a:prstGeom>
        </p:spPr>
      </p:pic>
      <p:sp>
        <p:nvSpPr>
          <p:cNvPr id="2" name="Text Placeholder 1"/>
          <p:cNvSpPr>
            <a:spLocks noGrp="1"/>
          </p:cNvSpPr>
          <p:nvPr>
            <p:ph type="body" sz="quarter" idx="13"/>
          </p:nvPr>
        </p:nvSpPr>
        <p:spPr/>
        <p:txBody>
          <a:bodyPr/>
          <a:lstStyle/>
          <a:p>
            <a:r>
              <a:rPr lang="en-GB" dirty="0"/>
              <a:t>Flat-pack furniture</a:t>
            </a:r>
          </a:p>
        </p:txBody>
      </p:sp>
      <p:sp>
        <p:nvSpPr>
          <p:cNvPr id="3" name="Text Placeholder 2"/>
          <p:cNvSpPr>
            <a:spLocks noGrp="1"/>
          </p:cNvSpPr>
          <p:nvPr>
            <p:ph type="body" sz="quarter" idx="14"/>
          </p:nvPr>
        </p:nvSpPr>
        <p:spPr>
          <a:xfrm>
            <a:off x="724280" y="1704179"/>
            <a:ext cx="7541179" cy="4329068"/>
          </a:xfrm>
        </p:spPr>
        <p:txBody>
          <a:bodyPr/>
          <a:lstStyle/>
          <a:p>
            <a:r>
              <a:rPr lang="en-GB" dirty="0"/>
              <a:t>Self-assembly products are well suited to manufactured boards</a:t>
            </a:r>
          </a:p>
          <a:p>
            <a:pPr lvl="1"/>
            <a:r>
              <a:rPr lang="en-GB" dirty="0"/>
              <a:t>They are generally less expensive than handmade items</a:t>
            </a:r>
          </a:p>
          <a:p>
            <a:pPr lvl="1"/>
            <a:r>
              <a:rPr lang="en-GB" dirty="0"/>
              <a:t>Arrives boxed, making it easier to store and transport</a:t>
            </a:r>
          </a:p>
          <a:p>
            <a:pPr lvl="1"/>
            <a:r>
              <a:rPr lang="en-GB" dirty="0"/>
              <a:t>Relatively straightforward to assemble</a:t>
            </a:r>
            <a:br>
              <a:rPr lang="en-GB" dirty="0"/>
            </a:br>
            <a:r>
              <a:rPr lang="en-GB" dirty="0"/>
              <a:t>with a basic tool kit</a:t>
            </a:r>
          </a:p>
          <a:p>
            <a:pPr lvl="1"/>
            <a:r>
              <a:rPr lang="en-GB" dirty="0">
                <a:solidFill>
                  <a:srgbClr val="2CB7FF"/>
                </a:solidFill>
              </a:rPr>
              <a:t>What properties of manufactured board</a:t>
            </a:r>
            <a:br>
              <a:rPr lang="en-GB" dirty="0">
                <a:solidFill>
                  <a:srgbClr val="2CB7FF"/>
                </a:solidFill>
              </a:rPr>
            </a:br>
            <a:r>
              <a:rPr lang="en-GB" dirty="0">
                <a:solidFill>
                  <a:srgbClr val="2CB7FF"/>
                </a:solidFill>
              </a:rPr>
              <a:t>make it suitable for flat-pack products?</a:t>
            </a:r>
          </a:p>
          <a:p>
            <a:pPr lvl="1"/>
            <a:r>
              <a:rPr lang="en-GB" dirty="0">
                <a:solidFill>
                  <a:srgbClr val="2CB7FF"/>
                </a:solidFill>
              </a:rPr>
              <a:t>Why do you think it may be less </a:t>
            </a:r>
            <a:br>
              <a:rPr lang="en-GB" dirty="0">
                <a:solidFill>
                  <a:srgbClr val="2CB7FF"/>
                </a:solidFill>
              </a:rPr>
            </a:br>
            <a:r>
              <a:rPr lang="en-GB" dirty="0">
                <a:solidFill>
                  <a:srgbClr val="2CB7FF"/>
                </a:solidFill>
              </a:rPr>
              <a:t>appealing in terms of aesthetics?</a:t>
            </a:r>
          </a:p>
        </p:txBody>
      </p:sp>
      <p:pic>
        <p:nvPicPr>
          <p:cNvPr id="6" name="Picture 5">
            <a:extLst>
              <a:ext uri="{FF2B5EF4-FFF2-40B4-BE49-F238E27FC236}">
                <a16:creationId xmlns:a16="http://schemas.microsoft.com/office/drawing/2014/main" id="{2BDBEDE5-BFF4-4C85-AA94-C8268D8A49C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3298064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786D18-2A1F-49C1-AB71-08236BCB3312}"/>
              </a:ext>
            </a:extLst>
          </p:cNvPr>
          <p:cNvSpPr>
            <a:spLocks noGrp="1"/>
          </p:cNvSpPr>
          <p:nvPr>
            <p:ph type="body" sz="quarter" idx="13"/>
          </p:nvPr>
        </p:nvSpPr>
        <p:spPr/>
        <p:txBody>
          <a:bodyPr/>
          <a:lstStyle/>
          <a:p>
            <a:endParaRPr lang="en-GB" dirty="0"/>
          </a:p>
        </p:txBody>
      </p:sp>
      <p:sp>
        <p:nvSpPr>
          <p:cNvPr id="3" name="Text Placeholder 2">
            <a:extLst>
              <a:ext uri="{FF2B5EF4-FFF2-40B4-BE49-F238E27FC236}">
                <a16:creationId xmlns:a16="http://schemas.microsoft.com/office/drawing/2014/main" id="{AA9BBB74-02E5-422F-B48B-CCECF0F97FBF}"/>
              </a:ext>
            </a:extLst>
          </p:cNvPr>
          <p:cNvSpPr>
            <a:spLocks noGrp="1"/>
          </p:cNvSpPr>
          <p:nvPr>
            <p:ph type="body" sz="quarter" idx="14"/>
          </p:nvPr>
        </p:nvSpPr>
        <p:spPr/>
        <p:txBody>
          <a:bodyPr/>
          <a:lstStyle/>
          <a:p>
            <a:r>
              <a:rPr lang="en-GB" dirty="0"/>
              <a:t>As well as aesthetic factors, there are many other considerations when selecting wood</a:t>
            </a:r>
          </a:p>
          <a:p>
            <a:r>
              <a:rPr lang="en-GB" dirty="0"/>
              <a:t>You need to know about:</a:t>
            </a:r>
          </a:p>
          <a:p>
            <a:pPr lvl="1"/>
            <a:r>
              <a:rPr lang="en-GB" dirty="0"/>
              <a:t>Environmental considerations</a:t>
            </a:r>
          </a:p>
          <a:p>
            <a:pPr lvl="1"/>
            <a:r>
              <a:rPr lang="en-GB" dirty="0"/>
              <a:t>Availability of supply</a:t>
            </a:r>
          </a:p>
          <a:p>
            <a:pPr lvl="1"/>
            <a:r>
              <a:rPr lang="en-GB" dirty="0"/>
              <a:t>Cost implications</a:t>
            </a:r>
          </a:p>
          <a:p>
            <a:pPr lvl="1"/>
            <a:r>
              <a:rPr lang="en-GB" dirty="0"/>
              <a:t>Social factors</a:t>
            </a:r>
          </a:p>
          <a:p>
            <a:pPr lvl="1"/>
            <a:r>
              <a:rPr lang="en-GB" dirty="0"/>
              <a:t>Cultural and ethical considerations</a:t>
            </a:r>
          </a:p>
        </p:txBody>
      </p:sp>
    </p:spTree>
    <p:extLst>
      <p:ext uri="{BB962C8B-B14F-4D97-AF65-F5344CB8AC3E}">
        <p14:creationId xmlns:p14="http://schemas.microsoft.com/office/powerpoint/2010/main" val="3577246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3337BE-46F4-4877-A120-93C5A076B1A2}"/>
              </a:ext>
            </a:extLst>
          </p:cNvPr>
          <p:cNvSpPr>
            <a:spLocks noGrp="1"/>
          </p:cNvSpPr>
          <p:nvPr>
            <p:ph type="body" sz="quarter" idx="13"/>
          </p:nvPr>
        </p:nvSpPr>
        <p:spPr/>
        <p:txBody>
          <a:bodyPr/>
          <a:lstStyle/>
          <a:p>
            <a:r>
              <a:rPr lang="en-GB" dirty="0"/>
              <a:t>Environmental factors</a:t>
            </a:r>
          </a:p>
        </p:txBody>
      </p:sp>
      <p:sp>
        <p:nvSpPr>
          <p:cNvPr id="3" name="Text Placeholder 2">
            <a:extLst>
              <a:ext uri="{FF2B5EF4-FFF2-40B4-BE49-F238E27FC236}">
                <a16:creationId xmlns:a16="http://schemas.microsoft.com/office/drawing/2014/main" id="{7E76A64A-ED1A-48B6-8BA3-59B1A670B135}"/>
              </a:ext>
            </a:extLst>
          </p:cNvPr>
          <p:cNvSpPr>
            <a:spLocks noGrp="1"/>
          </p:cNvSpPr>
          <p:nvPr>
            <p:ph type="body" sz="quarter" idx="14"/>
          </p:nvPr>
        </p:nvSpPr>
        <p:spPr>
          <a:xfrm>
            <a:off x="724280" y="1704179"/>
            <a:ext cx="7958544" cy="2004221"/>
          </a:xfrm>
        </p:spPr>
        <p:txBody>
          <a:bodyPr/>
          <a:lstStyle/>
          <a:p>
            <a:r>
              <a:rPr lang="en-GB" dirty="0"/>
              <a:t>While a tree is growing and during its life as a product, timber affects the environment</a:t>
            </a:r>
          </a:p>
          <a:p>
            <a:pPr lvl="1"/>
            <a:r>
              <a:rPr lang="en-GB" dirty="0"/>
              <a:t>The long-term sustainability of timber is vital, buying from reputable, managed forests helps sustain our supply</a:t>
            </a:r>
          </a:p>
          <a:p>
            <a:pPr lvl="1"/>
            <a:r>
              <a:rPr lang="en-GB" dirty="0"/>
              <a:t>Avoid using woods on ‘endangered’ or ‘at risk’ lists</a:t>
            </a:r>
          </a:p>
          <a:p>
            <a:pPr lvl="1"/>
            <a:r>
              <a:rPr lang="en-GB" dirty="0"/>
              <a:t>Buy goods and materials that are manufactured locally if possible and look out for the ‘Grown in Britain’ and </a:t>
            </a:r>
            <a:br>
              <a:rPr lang="en-GB" dirty="0"/>
            </a:br>
            <a:r>
              <a:rPr lang="en-GB" dirty="0"/>
              <a:t>‘Made in Britain’ logos or products</a:t>
            </a:r>
          </a:p>
          <a:p>
            <a:pPr lvl="1"/>
            <a:r>
              <a:rPr lang="en-GB" dirty="0">
                <a:solidFill>
                  <a:srgbClr val="2CB7FF"/>
                </a:solidFill>
              </a:rPr>
              <a:t>How can expensive natural wood be made to go further?</a:t>
            </a:r>
          </a:p>
          <a:p>
            <a:pPr lvl="1"/>
            <a:r>
              <a:rPr lang="en-GB" dirty="0">
                <a:solidFill>
                  <a:srgbClr val="2CB7FF"/>
                </a:solidFill>
              </a:rPr>
              <a:t>Name </a:t>
            </a:r>
            <a:r>
              <a:rPr lang="en-GB" b="1" dirty="0">
                <a:solidFill>
                  <a:srgbClr val="2CB7FF"/>
                </a:solidFill>
              </a:rPr>
              <a:t>two</a:t>
            </a:r>
            <a:r>
              <a:rPr lang="en-GB" dirty="0">
                <a:solidFill>
                  <a:srgbClr val="2CB7FF"/>
                </a:solidFill>
              </a:rPr>
              <a:t> organisations supporting sustainable forest management and timber production</a:t>
            </a:r>
          </a:p>
        </p:txBody>
      </p:sp>
    </p:spTree>
    <p:extLst>
      <p:ext uri="{BB962C8B-B14F-4D97-AF65-F5344CB8AC3E}">
        <p14:creationId xmlns:p14="http://schemas.microsoft.com/office/powerpoint/2010/main" val="2955629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plant&#10;&#10;Description generated with very high confidence">
            <a:extLst>
              <a:ext uri="{FF2B5EF4-FFF2-40B4-BE49-F238E27FC236}">
                <a16:creationId xmlns:a16="http://schemas.microsoft.com/office/drawing/2014/main" id="{C0B27022-89EC-4205-B180-F885E549EB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09241" y="1241571"/>
            <a:ext cx="3184516" cy="5616430"/>
          </a:xfrm>
          <a:prstGeom prst="rect">
            <a:avLst/>
          </a:prstGeom>
        </p:spPr>
      </p:pic>
      <p:sp>
        <p:nvSpPr>
          <p:cNvPr id="2" name="Text Placeholder 1">
            <a:extLst>
              <a:ext uri="{FF2B5EF4-FFF2-40B4-BE49-F238E27FC236}">
                <a16:creationId xmlns:a16="http://schemas.microsoft.com/office/drawing/2014/main" id="{F33337BE-46F4-4877-A120-93C5A076B1A2}"/>
              </a:ext>
            </a:extLst>
          </p:cNvPr>
          <p:cNvSpPr>
            <a:spLocks noGrp="1"/>
          </p:cNvSpPr>
          <p:nvPr>
            <p:ph type="body" sz="quarter" idx="13"/>
          </p:nvPr>
        </p:nvSpPr>
        <p:spPr/>
        <p:txBody>
          <a:bodyPr/>
          <a:lstStyle/>
          <a:p>
            <a:r>
              <a:rPr lang="en-GB" dirty="0"/>
              <a:t>Genetic engineering</a:t>
            </a:r>
          </a:p>
        </p:txBody>
      </p:sp>
      <p:sp>
        <p:nvSpPr>
          <p:cNvPr id="3" name="Text Placeholder 2">
            <a:extLst>
              <a:ext uri="{FF2B5EF4-FFF2-40B4-BE49-F238E27FC236}">
                <a16:creationId xmlns:a16="http://schemas.microsoft.com/office/drawing/2014/main" id="{7E76A64A-ED1A-48B6-8BA3-59B1A670B135}"/>
              </a:ext>
            </a:extLst>
          </p:cNvPr>
          <p:cNvSpPr>
            <a:spLocks noGrp="1"/>
          </p:cNvSpPr>
          <p:nvPr>
            <p:ph type="body" sz="quarter" idx="14"/>
          </p:nvPr>
        </p:nvSpPr>
        <p:spPr>
          <a:xfrm>
            <a:off x="724280" y="1704179"/>
            <a:ext cx="7958544" cy="2004221"/>
          </a:xfrm>
        </p:spPr>
        <p:txBody>
          <a:bodyPr/>
          <a:lstStyle/>
          <a:p>
            <a:r>
              <a:rPr lang="en-GB" dirty="0"/>
              <a:t>Manipulating a tree’s genetic structure </a:t>
            </a:r>
            <a:br>
              <a:rPr lang="en-GB" dirty="0"/>
            </a:br>
            <a:r>
              <a:rPr lang="en-GB" dirty="0"/>
              <a:t>can make it more economically viable</a:t>
            </a:r>
          </a:p>
          <a:p>
            <a:pPr lvl="1"/>
            <a:r>
              <a:rPr lang="en-GB" dirty="0"/>
              <a:t>Trees can be made to grow faster and straighter</a:t>
            </a:r>
          </a:p>
          <a:p>
            <a:pPr lvl="1"/>
            <a:r>
              <a:rPr lang="en-GB" dirty="0">
                <a:solidFill>
                  <a:srgbClr val="2CB7FF"/>
                </a:solidFill>
              </a:rPr>
              <a:t>What other characteristics could be modified </a:t>
            </a:r>
            <a:br>
              <a:rPr lang="en-GB" dirty="0">
                <a:solidFill>
                  <a:srgbClr val="2CB7FF"/>
                </a:solidFill>
              </a:rPr>
            </a:br>
            <a:r>
              <a:rPr lang="en-GB" dirty="0">
                <a:solidFill>
                  <a:srgbClr val="2CB7FF"/>
                </a:solidFill>
              </a:rPr>
              <a:t>to enhance the properties of timber?</a:t>
            </a:r>
          </a:p>
          <a:p>
            <a:pPr lvl="1"/>
            <a:r>
              <a:rPr lang="en-GB" dirty="0">
                <a:solidFill>
                  <a:srgbClr val="2CB7FF"/>
                </a:solidFill>
              </a:rPr>
              <a:t>How might trees be adapted to cope with </a:t>
            </a:r>
            <a:br>
              <a:rPr lang="en-GB" dirty="0">
                <a:solidFill>
                  <a:srgbClr val="2CB7FF"/>
                </a:solidFill>
              </a:rPr>
            </a:br>
            <a:r>
              <a:rPr lang="en-GB" dirty="0">
                <a:solidFill>
                  <a:srgbClr val="2CB7FF"/>
                </a:solidFill>
              </a:rPr>
              <a:t>the effects of global warming?</a:t>
            </a:r>
          </a:p>
          <a:p>
            <a:pPr lvl="1"/>
            <a:r>
              <a:rPr lang="en-GB" dirty="0">
                <a:solidFill>
                  <a:srgbClr val="2CB7FF"/>
                </a:solidFill>
              </a:rPr>
              <a:t>Why do some people not agree with</a:t>
            </a:r>
            <a:br>
              <a:rPr lang="en-GB" dirty="0">
                <a:solidFill>
                  <a:srgbClr val="2CB7FF"/>
                </a:solidFill>
              </a:rPr>
            </a:br>
            <a:r>
              <a:rPr lang="en-GB" dirty="0">
                <a:solidFill>
                  <a:srgbClr val="2CB7FF"/>
                </a:solidFill>
              </a:rPr>
              <a:t>genetic engineering and modification?</a:t>
            </a:r>
          </a:p>
        </p:txBody>
      </p:sp>
      <p:pic>
        <p:nvPicPr>
          <p:cNvPr id="6" name="Picture 5">
            <a:extLst>
              <a:ext uri="{FF2B5EF4-FFF2-40B4-BE49-F238E27FC236}">
                <a16:creationId xmlns:a16="http://schemas.microsoft.com/office/drawing/2014/main" id="{F92FA2F0-58F3-451D-B2DE-6B006B2B42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4103757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08485" y="3145090"/>
            <a:ext cx="5558589" cy="3588052"/>
          </a:xfrm>
          <a:prstGeom prst="rect">
            <a:avLst/>
          </a:prstGeom>
        </p:spPr>
      </p:pic>
      <p:sp>
        <p:nvSpPr>
          <p:cNvPr id="2" name="Text Placeholder 1"/>
          <p:cNvSpPr>
            <a:spLocks noGrp="1"/>
          </p:cNvSpPr>
          <p:nvPr>
            <p:ph type="body" sz="quarter" idx="13"/>
          </p:nvPr>
        </p:nvSpPr>
        <p:spPr/>
        <p:txBody>
          <a:bodyPr/>
          <a:lstStyle/>
          <a:p>
            <a:r>
              <a:rPr lang="en-GB" dirty="0"/>
              <a:t>Seasoning</a:t>
            </a:r>
          </a:p>
        </p:txBody>
      </p:sp>
      <p:sp>
        <p:nvSpPr>
          <p:cNvPr id="3" name="Text Placeholder 2"/>
          <p:cNvSpPr>
            <a:spLocks noGrp="1"/>
          </p:cNvSpPr>
          <p:nvPr>
            <p:ph type="body" sz="quarter" idx="14"/>
          </p:nvPr>
        </p:nvSpPr>
        <p:spPr/>
        <p:txBody>
          <a:bodyPr/>
          <a:lstStyle/>
          <a:p>
            <a:r>
              <a:rPr lang="en-GB" dirty="0">
                <a:latin typeface="Arial" panose="020B0604020202020204" pitchFamily="34" charset="0"/>
                <a:cs typeface="Arial" panose="020B0604020202020204" pitchFamily="34" charset="0"/>
              </a:rPr>
              <a:t>Seasoning timber reduces its moisture content</a:t>
            </a:r>
          </a:p>
          <a:p>
            <a:r>
              <a:rPr lang="en-GB" dirty="0">
                <a:latin typeface="Arial" panose="020B0604020202020204" pitchFamily="34" charset="0"/>
                <a:cs typeface="Arial" panose="020B0604020202020204" pitchFamily="34" charset="0"/>
              </a:rPr>
              <a:t>The two methods of seasoning are </a:t>
            </a:r>
            <a:r>
              <a:rPr lang="en-GB" b="1" dirty="0">
                <a:latin typeface="Arial" panose="020B0604020202020204" pitchFamily="34" charset="0"/>
                <a:cs typeface="Arial" panose="020B0604020202020204" pitchFamily="34" charset="0"/>
              </a:rPr>
              <a:t>air</a:t>
            </a:r>
            <a:r>
              <a:rPr lang="en-GB" dirty="0">
                <a:latin typeface="Arial" panose="020B0604020202020204" pitchFamily="34" charset="0"/>
                <a:cs typeface="Arial" panose="020B0604020202020204" pitchFamily="34" charset="0"/>
              </a:rPr>
              <a:t> or </a:t>
            </a:r>
            <a:r>
              <a:rPr lang="en-GB" b="1" dirty="0">
                <a:latin typeface="Arial" panose="020B0604020202020204" pitchFamily="34" charset="0"/>
                <a:cs typeface="Arial" panose="020B0604020202020204" pitchFamily="34" charset="0"/>
              </a:rPr>
              <a:t>kiln</a:t>
            </a:r>
            <a:r>
              <a:rPr lang="en-GB" dirty="0">
                <a:latin typeface="Arial" panose="020B0604020202020204" pitchFamily="34" charset="0"/>
                <a:cs typeface="Arial" panose="020B0604020202020204" pitchFamily="34" charset="0"/>
              </a:rPr>
              <a:t> drying</a:t>
            </a:r>
          </a:p>
          <a:p>
            <a:pPr lvl="1"/>
            <a:r>
              <a:rPr lang="en-GB" dirty="0">
                <a:solidFill>
                  <a:srgbClr val="2CB7FF"/>
                </a:solidFill>
                <a:latin typeface="Arial" panose="020B0604020202020204" pitchFamily="34" charset="0"/>
                <a:cs typeface="Arial" panose="020B0604020202020204" pitchFamily="34" charset="0"/>
              </a:rPr>
              <a:t>What are the environmental advantages of air drying timber?  </a:t>
            </a:r>
          </a:p>
          <a:p>
            <a:pPr lvl="1"/>
            <a:r>
              <a:rPr lang="en-GB" dirty="0">
                <a:solidFill>
                  <a:srgbClr val="2CB7FF"/>
                </a:solidFill>
                <a:latin typeface="Arial" panose="020B0604020202020204" pitchFamily="34" charset="0"/>
                <a:cs typeface="Arial" panose="020B0604020202020204" pitchFamily="34" charset="0"/>
              </a:rPr>
              <a:t>Aside from being faster, are there any other advantages to kiln drying?</a:t>
            </a:r>
          </a:p>
          <a:p>
            <a:endParaRPr lang="en-GB" dirty="0"/>
          </a:p>
        </p:txBody>
      </p:sp>
    </p:spTree>
    <p:extLst>
      <p:ext uri="{BB962C8B-B14F-4D97-AF65-F5344CB8AC3E}">
        <p14:creationId xmlns:p14="http://schemas.microsoft.com/office/powerpoint/2010/main" val="2963313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0FA236-608A-4B2F-BA9D-F0E4141D64D6}"/>
              </a:ext>
            </a:extLst>
          </p:cNvPr>
          <p:cNvSpPr>
            <a:spLocks noGrp="1"/>
          </p:cNvSpPr>
          <p:nvPr>
            <p:ph type="body" sz="quarter" idx="13"/>
          </p:nvPr>
        </p:nvSpPr>
        <p:spPr/>
        <p:txBody>
          <a:bodyPr/>
          <a:lstStyle/>
          <a:p>
            <a:r>
              <a:rPr lang="en-GB" dirty="0"/>
              <a:t>Reuse through upcycling</a:t>
            </a:r>
          </a:p>
        </p:txBody>
      </p:sp>
      <p:sp>
        <p:nvSpPr>
          <p:cNvPr id="3" name="Text Placeholder 2">
            <a:extLst>
              <a:ext uri="{FF2B5EF4-FFF2-40B4-BE49-F238E27FC236}">
                <a16:creationId xmlns:a16="http://schemas.microsoft.com/office/drawing/2014/main" id="{FDF9EE8B-C3F5-4367-89E3-F222C5E77AE7}"/>
              </a:ext>
            </a:extLst>
          </p:cNvPr>
          <p:cNvSpPr>
            <a:spLocks noGrp="1"/>
          </p:cNvSpPr>
          <p:nvPr>
            <p:ph type="body" sz="quarter" idx="14"/>
          </p:nvPr>
        </p:nvSpPr>
        <p:spPr/>
        <p:txBody>
          <a:bodyPr/>
          <a:lstStyle/>
          <a:p>
            <a:r>
              <a:rPr lang="en-GB" dirty="0"/>
              <a:t>Using products again is the best way </a:t>
            </a:r>
            <a:br>
              <a:rPr lang="en-GB" dirty="0"/>
            </a:br>
            <a:r>
              <a:rPr lang="en-GB" dirty="0"/>
              <a:t>to extend their life and ‘upcycling’ has </a:t>
            </a:r>
            <a:br>
              <a:rPr lang="en-GB" dirty="0"/>
            </a:br>
            <a:r>
              <a:rPr lang="en-GB" dirty="0"/>
              <a:t>become very fashionable</a:t>
            </a:r>
          </a:p>
          <a:p>
            <a:pPr lvl="1"/>
            <a:r>
              <a:rPr lang="en-GB" dirty="0"/>
              <a:t>Pallets and crates are </a:t>
            </a:r>
            <a:br>
              <a:rPr lang="en-GB"/>
            </a:br>
            <a:r>
              <a:rPr lang="en-GB" dirty="0"/>
              <a:t>a readily available </a:t>
            </a:r>
            <a:br>
              <a:rPr lang="en-GB" dirty="0"/>
            </a:br>
            <a:r>
              <a:rPr lang="en-GB" dirty="0"/>
              <a:t>source of good quality </a:t>
            </a:r>
            <a:br>
              <a:rPr lang="en-GB" dirty="0"/>
            </a:br>
            <a:r>
              <a:rPr lang="en-GB" dirty="0"/>
              <a:t>timber which can be used </a:t>
            </a:r>
            <a:br>
              <a:rPr lang="en-GB"/>
            </a:br>
            <a:r>
              <a:rPr lang="en-GB" dirty="0"/>
              <a:t>for many useful projects</a:t>
            </a:r>
          </a:p>
          <a:p>
            <a:pPr lvl="1"/>
            <a:r>
              <a:rPr lang="en-GB" dirty="0">
                <a:solidFill>
                  <a:srgbClr val="2CB7FF"/>
                </a:solidFill>
              </a:rPr>
              <a:t>What did the table in this </a:t>
            </a:r>
            <a:br>
              <a:rPr lang="en-GB" dirty="0">
                <a:solidFill>
                  <a:srgbClr val="2CB7FF"/>
                </a:solidFill>
              </a:rPr>
            </a:br>
            <a:r>
              <a:rPr lang="en-GB" dirty="0">
                <a:solidFill>
                  <a:srgbClr val="2CB7FF"/>
                </a:solidFill>
              </a:rPr>
              <a:t>picture used to be?</a:t>
            </a:r>
          </a:p>
          <a:p>
            <a:pPr lvl="1"/>
            <a:endParaRPr lang="en-GB" dirty="0"/>
          </a:p>
        </p:txBody>
      </p:sp>
      <p:pic>
        <p:nvPicPr>
          <p:cNvPr id="6" name="Picture 5">
            <a:extLst>
              <a:ext uri="{FF2B5EF4-FFF2-40B4-BE49-F238E27FC236}">
                <a16:creationId xmlns:a16="http://schemas.microsoft.com/office/drawing/2014/main" id="{C0BFD97C-BCF2-4169-B126-98D97F74AC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3432386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fruit&#10;&#10;Description generated with very high confidence">
            <a:extLst>
              <a:ext uri="{FF2B5EF4-FFF2-40B4-BE49-F238E27FC236}">
                <a16:creationId xmlns:a16="http://schemas.microsoft.com/office/drawing/2014/main" id="{FB88A036-D079-403C-85BF-CBE173DF683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12307" y="3844447"/>
            <a:ext cx="3189700" cy="2391254"/>
          </a:xfrm>
          <a:prstGeom prst="rect">
            <a:avLst/>
          </a:prstGeom>
        </p:spPr>
      </p:pic>
      <p:sp>
        <p:nvSpPr>
          <p:cNvPr id="2" name="Text Placeholder 1">
            <a:extLst>
              <a:ext uri="{FF2B5EF4-FFF2-40B4-BE49-F238E27FC236}">
                <a16:creationId xmlns:a16="http://schemas.microsoft.com/office/drawing/2014/main" id="{686D83D0-A775-44A4-A432-37B78F9DB263}"/>
              </a:ext>
            </a:extLst>
          </p:cNvPr>
          <p:cNvSpPr>
            <a:spLocks noGrp="1"/>
          </p:cNvSpPr>
          <p:nvPr>
            <p:ph type="body" sz="quarter" idx="13"/>
          </p:nvPr>
        </p:nvSpPr>
        <p:spPr/>
        <p:txBody>
          <a:bodyPr/>
          <a:lstStyle/>
          <a:p>
            <a:r>
              <a:rPr lang="en-GB" dirty="0"/>
              <a:t>Sourcing materials</a:t>
            </a:r>
          </a:p>
        </p:txBody>
      </p:sp>
      <p:sp>
        <p:nvSpPr>
          <p:cNvPr id="3" name="Text Placeholder 2">
            <a:extLst>
              <a:ext uri="{FF2B5EF4-FFF2-40B4-BE49-F238E27FC236}">
                <a16:creationId xmlns:a16="http://schemas.microsoft.com/office/drawing/2014/main" id="{74F31C87-FC00-4CD9-969F-1621D5C5B39D}"/>
              </a:ext>
            </a:extLst>
          </p:cNvPr>
          <p:cNvSpPr>
            <a:spLocks noGrp="1"/>
          </p:cNvSpPr>
          <p:nvPr>
            <p:ph type="body" sz="quarter" idx="14"/>
          </p:nvPr>
        </p:nvSpPr>
        <p:spPr>
          <a:xfrm>
            <a:off x="673385" y="1704179"/>
            <a:ext cx="7797230" cy="2004221"/>
          </a:xfrm>
        </p:spPr>
        <p:txBody>
          <a:bodyPr/>
          <a:lstStyle/>
          <a:p>
            <a:r>
              <a:rPr lang="en-GB" dirty="0"/>
              <a:t>Designers and manufacturers need to ensure </a:t>
            </a:r>
            <a:br>
              <a:rPr lang="en-GB" dirty="0"/>
            </a:br>
            <a:r>
              <a:rPr lang="en-GB" dirty="0"/>
              <a:t>a constant and reliable supply of materials</a:t>
            </a:r>
          </a:p>
          <a:p>
            <a:pPr lvl="1"/>
            <a:r>
              <a:rPr lang="en-GB" dirty="0"/>
              <a:t>Where possible, they use </a:t>
            </a:r>
            <a:r>
              <a:rPr lang="en-GB" b="1" dirty="0"/>
              <a:t>stock materials</a:t>
            </a:r>
            <a:r>
              <a:rPr lang="en-GB" dirty="0"/>
              <a:t>, meaning that standard sizes and types will be readily available</a:t>
            </a:r>
          </a:p>
          <a:p>
            <a:pPr lvl="1"/>
            <a:r>
              <a:rPr lang="en-GB" dirty="0"/>
              <a:t>When using </a:t>
            </a:r>
            <a:r>
              <a:rPr lang="en-GB" b="1" dirty="0"/>
              <a:t>specialist materials </a:t>
            </a:r>
            <a:r>
              <a:rPr lang="en-GB" dirty="0"/>
              <a:t>they need to know the lead times as these may take longer to procure</a:t>
            </a:r>
          </a:p>
          <a:p>
            <a:pPr lvl="1"/>
            <a:r>
              <a:rPr lang="en-GB" dirty="0"/>
              <a:t>Disease can seriously affect trees, e.g. </a:t>
            </a:r>
            <a:br>
              <a:rPr lang="en-GB" dirty="0"/>
            </a:br>
            <a:r>
              <a:rPr lang="en-GB" dirty="0"/>
              <a:t>Dutch Elm disease is a fungus that </a:t>
            </a:r>
            <a:br>
              <a:rPr lang="en-GB" dirty="0"/>
            </a:br>
            <a:r>
              <a:rPr lang="en-GB" dirty="0"/>
              <a:t>almost wiped-out the UK’s elm trees</a:t>
            </a:r>
          </a:p>
          <a:p>
            <a:pPr lvl="1"/>
            <a:r>
              <a:rPr lang="en-GB" dirty="0"/>
              <a:t>Horse chestnuts are currently suffering </a:t>
            </a:r>
            <a:br>
              <a:rPr lang="en-GB" dirty="0"/>
            </a:br>
            <a:r>
              <a:rPr lang="en-GB" dirty="0"/>
              <a:t>from leaf-miner moth, bleeding canker </a:t>
            </a:r>
            <a:br>
              <a:rPr lang="en-GB" dirty="0"/>
            </a:br>
            <a:r>
              <a:rPr lang="en-GB" dirty="0"/>
              <a:t>and leaf blotch fungus – in just 15 years </a:t>
            </a:r>
            <a:br>
              <a:rPr lang="en-GB" dirty="0"/>
            </a:br>
            <a:r>
              <a:rPr lang="en-GB" dirty="0"/>
              <a:t>conkers may be history!</a:t>
            </a:r>
          </a:p>
          <a:p>
            <a:pPr lvl="1"/>
            <a:endParaRPr lang="en-GB" dirty="0"/>
          </a:p>
          <a:p>
            <a:pPr lvl="1"/>
            <a:endParaRPr lang="en-GB" dirty="0"/>
          </a:p>
        </p:txBody>
      </p:sp>
    </p:spTree>
    <p:extLst>
      <p:ext uri="{BB962C8B-B14F-4D97-AF65-F5344CB8AC3E}">
        <p14:creationId xmlns:p14="http://schemas.microsoft.com/office/powerpoint/2010/main" val="4100876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lant in a forest&#10;&#10;Description generated with very high confidence">
            <a:extLst>
              <a:ext uri="{FF2B5EF4-FFF2-40B4-BE49-F238E27FC236}">
                <a16:creationId xmlns:a16="http://schemas.microsoft.com/office/drawing/2014/main" id="{9A4F6A44-EF9C-440E-BC70-BB7F64E7E47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8929"/>
            <a:ext cx="9144000" cy="6209071"/>
          </a:xfrm>
          <a:prstGeom prst="rect">
            <a:avLst/>
          </a:prstGeom>
        </p:spPr>
      </p:pic>
      <p:sp>
        <p:nvSpPr>
          <p:cNvPr id="2" name="Text Placeholder 1">
            <a:extLst>
              <a:ext uri="{FF2B5EF4-FFF2-40B4-BE49-F238E27FC236}">
                <a16:creationId xmlns:a16="http://schemas.microsoft.com/office/drawing/2014/main" id="{686D83D0-A775-44A4-A432-37B78F9DB263}"/>
              </a:ext>
            </a:extLst>
          </p:cNvPr>
          <p:cNvSpPr>
            <a:spLocks noGrp="1"/>
          </p:cNvSpPr>
          <p:nvPr>
            <p:ph type="body" sz="quarter" idx="13"/>
          </p:nvPr>
        </p:nvSpPr>
        <p:spPr/>
        <p:txBody>
          <a:bodyPr/>
          <a:lstStyle/>
          <a:p>
            <a:r>
              <a:rPr lang="en-GB" dirty="0">
                <a:solidFill>
                  <a:schemeClr val="bg1"/>
                </a:solidFill>
              </a:rPr>
              <a:t>Hurricanes &amp; storms</a:t>
            </a:r>
          </a:p>
        </p:txBody>
      </p:sp>
      <p:sp>
        <p:nvSpPr>
          <p:cNvPr id="3" name="Text Placeholder 2">
            <a:extLst>
              <a:ext uri="{FF2B5EF4-FFF2-40B4-BE49-F238E27FC236}">
                <a16:creationId xmlns:a16="http://schemas.microsoft.com/office/drawing/2014/main" id="{74F31C87-FC00-4CD9-969F-1621D5C5B39D}"/>
              </a:ext>
            </a:extLst>
          </p:cNvPr>
          <p:cNvSpPr>
            <a:spLocks noGrp="1"/>
          </p:cNvSpPr>
          <p:nvPr>
            <p:ph type="body" sz="quarter" idx="14"/>
          </p:nvPr>
        </p:nvSpPr>
        <p:spPr/>
        <p:txBody>
          <a:bodyPr/>
          <a:lstStyle/>
          <a:p>
            <a:r>
              <a:rPr lang="en-GB" dirty="0">
                <a:solidFill>
                  <a:schemeClr val="bg1"/>
                </a:solidFill>
              </a:rPr>
              <a:t>What might be the impact </a:t>
            </a:r>
            <a:br>
              <a:rPr lang="en-GB" dirty="0">
                <a:solidFill>
                  <a:schemeClr val="bg1"/>
                </a:solidFill>
              </a:rPr>
            </a:br>
            <a:r>
              <a:rPr lang="en-GB" dirty="0">
                <a:solidFill>
                  <a:schemeClr val="bg1"/>
                </a:solidFill>
              </a:rPr>
              <a:t>of hurricanes and severe </a:t>
            </a:r>
            <a:br>
              <a:rPr lang="en-GB" dirty="0">
                <a:solidFill>
                  <a:schemeClr val="bg1"/>
                </a:solidFill>
              </a:rPr>
            </a:br>
            <a:r>
              <a:rPr lang="en-GB" dirty="0">
                <a:solidFill>
                  <a:schemeClr val="bg1"/>
                </a:solidFill>
              </a:rPr>
              <a:t>storms on timber supply? </a:t>
            </a:r>
          </a:p>
        </p:txBody>
      </p:sp>
    </p:spTree>
    <p:extLst>
      <p:ext uri="{BB962C8B-B14F-4D97-AF65-F5344CB8AC3E}">
        <p14:creationId xmlns:p14="http://schemas.microsoft.com/office/powerpoint/2010/main" val="2411829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latin typeface="Arial" panose="020B0604020202020204" pitchFamily="34" charset="0"/>
                <a:cs typeface="Arial" panose="020B0604020202020204" pitchFamily="34" charset="0"/>
              </a:rPr>
              <a:t>Which wood and why?</a:t>
            </a:r>
          </a:p>
        </p:txBody>
      </p:sp>
      <p:sp>
        <p:nvSpPr>
          <p:cNvPr id="3" name="Text Placeholder 2"/>
          <p:cNvSpPr>
            <a:spLocks noGrp="1"/>
          </p:cNvSpPr>
          <p:nvPr>
            <p:ph type="body" sz="quarter" idx="14"/>
          </p:nvPr>
        </p:nvSpPr>
        <p:spPr/>
        <p:txBody>
          <a:bodyPr/>
          <a:lstStyle/>
          <a:p>
            <a:r>
              <a:rPr lang="en-GB" dirty="0">
                <a:latin typeface="Arial" panose="020B0604020202020204" pitchFamily="34" charset="0"/>
                <a:cs typeface="Arial" panose="020B0604020202020204" pitchFamily="34" charset="0"/>
              </a:rPr>
              <a:t>Complete </a:t>
            </a:r>
            <a:r>
              <a:rPr lang="en-GB" b="1" dirty="0">
                <a:latin typeface="Arial" panose="020B0604020202020204" pitchFamily="34" charset="0"/>
                <a:cs typeface="Arial" panose="020B0604020202020204" pitchFamily="34" charset="0"/>
              </a:rPr>
              <a:t>Task 1</a:t>
            </a:r>
            <a:r>
              <a:rPr lang="en-GB" dirty="0">
                <a:latin typeface="Arial" panose="020B0604020202020204" pitchFamily="34" charset="0"/>
                <a:cs typeface="Arial" panose="020B0604020202020204" pitchFamily="34" charset="0"/>
              </a:rPr>
              <a:t> and </a:t>
            </a:r>
            <a:r>
              <a:rPr lang="en-GB" b="1" dirty="0">
                <a:latin typeface="Arial" panose="020B0604020202020204" pitchFamily="34" charset="0"/>
                <a:cs typeface="Arial" panose="020B0604020202020204" pitchFamily="34" charset="0"/>
              </a:rPr>
              <a:t>2</a:t>
            </a:r>
            <a:r>
              <a:rPr lang="en-GB" dirty="0">
                <a:latin typeface="Arial" panose="020B0604020202020204" pitchFamily="34" charset="0"/>
                <a:cs typeface="Arial" panose="020B0604020202020204" pitchFamily="34" charset="0"/>
              </a:rPr>
              <a:t> of </a:t>
            </a:r>
            <a:r>
              <a:rPr lang="en-GB" b="1" dirty="0">
                <a:latin typeface="Arial" panose="020B0604020202020204" pitchFamily="34" charset="0"/>
                <a:cs typeface="Arial" panose="020B0604020202020204" pitchFamily="34" charset="0"/>
              </a:rPr>
              <a:t>Worksheet 2</a:t>
            </a:r>
          </a:p>
        </p:txBody>
      </p:sp>
    </p:spTree>
    <p:extLst>
      <p:ext uri="{BB962C8B-B14F-4D97-AF65-F5344CB8AC3E}">
        <p14:creationId xmlns:p14="http://schemas.microsoft.com/office/powerpoint/2010/main" val="3472726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6D83D0-A775-44A4-A432-37B78F9DB263}"/>
              </a:ext>
            </a:extLst>
          </p:cNvPr>
          <p:cNvSpPr>
            <a:spLocks noGrp="1"/>
          </p:cNvSpPr>
          <p:nvPr>
            <p:ph type="body" sz="quarter" idx="13"/>
          </p:nvPr>
        </p:nvSpPr>
        <p:spPr/>
        <p:txBody>
          <a:bodyPr/>
          <a:lstStyle/>
          <a:p>
            <a:r>
              <a:rPr lang="en-GB" dirty="0"/>
              <a:t>Cost factors</a:t>
            </a:r>
          </a:p>
        </p:txBody>
      </p:sp>
      <p:sp>
        <p:nvSpPr>
          <p:cNvPr id="3" name="Text Placeholder 2">
            <a:extLst>
              <a:ext uri="{FF2B5EF4-FFF2-40B4-BE49-F238E27FC236}">
                <a16:creationId xmlns:a16="http://schemas.microsoft.com/office/drawing/2014/main" id="{74F31C87-FC00-4CD9-969F-1621D5C5B39D}"/>
              </a:ext>
            </a:extLst>
          </p:cNvPr>
          <p:cNvSpPr>
            <a:spLocks noGrp="1"/>
          </p:cNvSpPr>
          <p:nvPr>
            <p:ph type="body" sz="quarter" idx="14"/>
          </p:nvPr>
        </p:nvSpPr>
        <p:spPr/>
        <p:txBody>
          <a:bodyPr/>
          <a:lstStyle/>
          <a:p>
            <a:r>
              <a:rPr lang="en-GB" dirty="0"/>
              <a:t>Many factors affect the cost of timber other than the available supply and the level of demand</a:t>
            </a:r>
          </a:p>
          <a:p>
            <a:pPr lvl="1"/>
            <a:r>
              <a:rPr lang="en-GB" dirty="0"/>
              <a:t>The quality of materials selected is a leading factor with many timbers being graded</a:t>
            </a:r>
          </a:p>
          <a:p>
            <a:pPr lvl="1"/>
            <a:r>
              <a:rPr lang="en-GB" dirty="0"/>
              <a:t>Wood flooring is graded by the number of knots or blemishes it contains; fewer knots means higher grade and price</a:t>
            </a:r>
          </a:p>
          <a:p>
            <a:pPr lvl="1"/>
            <a:r>
              <a:rPr lang="en-GB" dirty="0"/>
              <a:t>Construction timber is graded based on the load it can take</a:t>
            </a:r>
          </a:p>
          <a:p>
            <a:pPr lvl="1"/>
            <a:r>
              <a:rPr lang="en-GB" dirty="0"/>
              <a:t>For example, C16 grade timber is cheaper but weaker than C24 which has fewer defects, is stronger and can bear heavier loads</a:t>
            </a:r>
          </a:p>
        </p:txBody>
      </p:sp>
    </p:spTree>
    <p:extLst>
      <p:ext uri="{BB962C8B-B14F-4D97-AF65-F5344CB8AC3E}">
        <p14:creationId xmlns:p14="http://schemas.microsoft.com/office/powerpoint/2010/main" val="3884610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dirty="0"/>
              <a:t>Objectives</a:t>
            </a:r>
          </a:p>
        </p:txBody>
      </p:sp>
      <p:sp>
        <p:nvSpPr>
          <p:cNvPr id="2" name="Text Placeholder 1"/>
          <p:cNvSpPr>
            <a:spLocks noGrp="1"/>
          </p:cNvSpPr>
          <p:nvPr>
            <p:ph type="body" sz="quarter" idx="14"/>
          </p:nvPr>
        </p:nvSpPr>
        <p:spPr/>
        <p:txBody>
          <a:bodyPr/>
          <a:lstStyle/>
          <a:p>
            <a:r>
              <a:rPr lang="en-GB" dirty="0"/>
              <a:t>Explain the different factors that influence the selection of materials including environmental, aesthetic, cost, social, cultural and ethical issues</a:t>
            </a:r>
          </a:p>
          <a:p>
            <a:r>
              <a:rPr lang="en-GB" dirty="0"/>
              <a:t>Demonstrate an awareness of the influence of forces and stresses on natural and manufactured timbers</a:t>
            </a:r>
          </a:p>
        </p:txBody>
      </p:sp>
    </p:spTree>
    <p:extLst>
      <p:ext uri="{BB962C8B-B14F-4D97-AF65-F5344CB8AC3E}">
        <p14:creationId xmlns:p14="http://schemas.microsoft.com/office/powerpoint/2010/main" val="947913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birdhouse&#10;&#10;Description generated with high confidence">
            <a:extLst>
              <a:ext uri="{FF2B5EF4-FFF2-40B4-BE49-F238E27FC236}">
                <a16:creationId xmlns:a16="http://schemas.microsoft.com/office/drawing/2014/main" id="{A502AA81-817C-4F16-A5AA-CC560DFE9D3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86731" y="948482"/>
            <a:ext cx="3923919" cy="5909517"/>
          </a:xfrm>
          <a:prstGeom prst="rect">
            <a:avLst/>
          </a:prstGeom>
        </p:spPr>
      </p:pic>
      <p:sp>
        <p:nvSpPr>
          <p:cNvPr id="2" name="Text Placeholder 1">
            <a:extLst>
              <a:ext uri="{FF2B5EF4-FFF2-40B4-BE49-F238E27FC236}">
                <a16:creationId xmlns:a16="http://schemas.microsoft.com/office/drawing/2014/main" id="{686D83D0-A775-44A4-A432-37B78F9DB263}"/>
              </a:ext>
            </a:extLst>
          </p:cNvPr>
          <p:cNvSpPr>
            <a:spLocks noGrp="1"/>
          </p:cNvSpPr>
          <p:nvPr>
            <p:ph type="body" sz="quarter" idx="13"/>
          </p:nvPr>
        </p:nvSpPr>
        <p:spPr/>
        <p:txBody>
          <a:bodyPr/>
          <a:lstStyle/>
          <a:p>
            <a:r>
              <a:rPr lang="en-GB" dirty="0"/>
              <a:t>Other cost implications</a:t>
            </a:r>
          </a:p>
        </p:txBody>
      </p:sp>
      <p:sp>
        <p:nvSpPr>
          <p:cNvPr id="3" name="Text Placeholder 2">
            <a:extLst>
              <a:ext uri="{FF2B5EF4-FFF2-40B4-BE49-F238E27FC236}">
                <a16:creationId xmlns:a16="http://schemas.microsoft.com/office/drawing/2014/main" id="{74F31C87-FC00-4CD9-969F-1621D5C5B39D}"/>
              </a:ext>
            </a:extLst>
          </p:cNvPr>
          <p:cNvSpPr>
            <a:spLocks noGrp="1"/>
          </p:cNvSpPr>
          <p:nvPr>
            <p:ph type="body" sz="quarter" idx="14"/>
          </p:nvPr>
        </p:nvSpPr>
        <p:spPr/>
        <p:txBody>
          <a:bodyPr/>
          <a:lstStyle/>
          <a:p>
            <a:r>
              <a:rPr lang="en-GB" dirty="0"/>
              <a:t>Manufacturing processes and </a:t>
            </a:r>
            <a:br>
              <a:rPr lang="en-GB" dirty="0"/>
            </a:br>
            <a:r>
              <a:rPr lang="en-GB" dirty="0"/>
              <a:t>treatments all affect cost</a:t>
            </a:r>
          </a:p>
          <a:p>
            <a:pPr lvl="1"/>
            <a:r>
              <a:rPr lang="en-GB" dirty="0"/>
              <a:t>How would the following factors </a:t>
            </a:r>
            <a:br>
              <a:rPr lang="en-GB" dirty="0"/>
            </a:br>
            <a:r>
              <a:rPr lang="en-GB" dirty="0"/>
              <a:t>affect the cost of building this </a:t>
            </a:r>
            <a:br>
              <a:rPr lang="en-GB" dirty="0"/>
            </a:br>
            <a:r>
              <a:rPr lang="en-GB" dirty="0"/>
              <a:t>tree house?</a:t>
            </a:r>
          </a:p>
          <a:p>
            <a:pPr lvl="2"/>
            <a:r>
              <a:rPr lang="en-GB" dirty="0"/>
              <a:t>Machine routed ‘tongue and groove’ </a:t>
            </a:r>
            <a:br>
              <a:rPr lang="en-GB" dirty="0"/>
            </a:br>
            <a:r>
              <a:rPr lang="en-GB" dirty="0"/>
              <a:t>panelling for the walls and floor</a:t>
            </a:r>
          </a:p>
          <a:p>
            <a:pPr lvl="2"/>
            <a:r>
              <a:rPr lang="en-GB" dirty="0"/>
              <a:t>Hand carved cedar roof tiles</a:t>
            </a:r>
          </a:p>
          <a:p>
            <a:pPr lvl="2"/>
            <a:r>
              <a:rPr lang="en-GB" dirty="0"/>
              <a:t>Fire retardant coating to all timber</a:t>
            </a:r>
          </a:p>
          <a:p>
            <a:pPr lvl="2"/>
            <a:r>
              <a:rPr lang="en-GB" dirty="0" err="1"/>
              <a:t>Tanalised</a:t>
            </a:r>
            <a:r>
              <a:rPr lang="en-GB" dirty="0"/>
              <a:t> timber to offer protection </a:t>
            </a:r>
            <a:br>
              <a:rPr lang="en-GB" dirty="0"/>
            </a:br>
            <a:r>
              <a:rPr lang="en-GB" dirty="0"/>
              <a:t>against rot and infestation from bugs</a:t>
            </a:r>
          </a:p>
          <a:p>
            <a:pPr lvl="2"/>
            <a:r>
              <a:rPr lang="en-GB" dirty="0"/>
              <a:t>Rust proof zinc coated screws and hinges</a:t>
            </a:r>
          </a:p>
        </p:txBody>
      </p:sp>
    </p:spTree>
    <p:extLst>
      <p:ext uri="{BB962C8B-B14F-4D97-AF65-F5344CB8AC3E}">
        <p14:creationId xmlns:p14="http://schemas.microsoft.com/office/powerpoint/2010/main" val="2762091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piece of paper&#10;&#10;Description generated with high confidence">
            <a:extLst>
              <a:ext uri="{FF2B5EF4-FFF2-40B4-BE49-F238E27FC236}">
                <a16:creationId xmlns:a16="http://schemas.microsoft.com/office/drawing/2014/main" id="{BB73166B-596D-4076-9202-2E1131FE582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4571996" y="642701"/>
            <a:ext cx="4572004" cy="6215300"/>
          </a:xfrm>
          <a:prstGeom prst="rect">
            <a:avLst/>
          </a:prstGeom>
        </p:spPr>
      </p:pic>
      <p:sp>
        <p:nvSpPr>
          <p:cNvPr id="2" name="Text Placeholder 1">
            <a:extLst>
              <a:ext uri="{FF2B5EF4-FFF2-40B4-BE49-F238E27FC236}">
                <a16:creationId xmlns:a16="http://schemas.microsoft.com/office/drawing/2014/main" id="{72DBE239-513E-47B0-9E77-DCC1624B0817}"/>
              </a:ext>
            </a:extLst>
          </p:cNvPr>
          <p:cNvSpPr>
            <a:spLocks noGrp="1"/>
          </p:cNvSpPr>
          <p:nvPr>
            <p:ph type="body" sz="quarter" idx="13"/>
          </p:nvPr>
        </p:nvSpPr>
        <p:spPr/>
        <p:txBody>
          <a:bodyPr/>
          <a:lstStyle/>
          <a:p>
            <a:r>
              <a:rPr lang="en-GB" dirty="0"/>
              <a:t>Suitable design</a:t>
            </a:r>
          </a:p>
        </p:txBody>
      </p:sp>
      <p:sp>
        <p:nvSpPr>
          <p:cNvPr id="3" name="Text Placeholder 2">
            <a:extLst>
              <a:ext uri="{FF2B5EF4-FFF2-40B4-BE49-F238E27FC236}">
                <a16:creationId xmlns:a16="http://schemas.microsoft.com/office/drawing/2014/main" id="{11CB698B-BDB7-4F44-B970-63EF69C2F173}"/>
              </a:ext>
            </a:extLst>
          </p:cNvPr>
          <p:cNvSpPr>
            <a:spLocks noGrp="1"/>
          </p:cNvSpPr>
          <p:nvPr>
            <p:ph type="body" sz="quarter" idx="14"/>
          </p:nvPr>
        </p:nvSpPr>
        <p:spPr>
          <a:xfrm>
            <a:off x="724280" y="1704179"/>
            <a:ext cx="6286120" cy="3453607"/>
          </a:xfrm>
        </p:spPr>
        <p:txBody>
          <a:bodyPr/>
          <a:lstStyle/>
          <a:p>
            <a:r>
              <a:rPr lang="en-GB" dirty="0"/>
              <a:t>Design conventions are not necessarily the same across all cultures</a:t>
            </a:r>
          </a:p>
          <a:p>
            <a:r>
              <a:rPr lang="en-GB" dirty="0"/>
              <a:t>Different things appeal to </a:t>
            </a:r>
            <a:br>
              <a:rPr lang="en-GB" dirty="0"/>
            </a:br>
            <a:r>
              <a:rPr lang="en-GB" dirty="0"/>
              <a:t>different social groups</a:t>
            </a:r>
          </a:p>
          <a:p>
            <a:pPr lvl="1"/>
            <a:r>
              <a:rPr lang="en-GB" dirty="0"/>
              <a:t>Colours have different meanings</a:t>
            </a:r>
          </a:p>
          <a:p>
            <a:pPr lvl="1"/>
            <a:r>
              <a:rPr lang="en-GB" dirty="0"/>
              <a:t>Imagery can be interpreted </a:t>
            </a:r>
            <a:br>
              <a:rPr lang="en-GB" dirty="0"/>
            </a:br>
            <a:r>
              <a:rPr lang="en-GB" dirty="0"/>
              <a:t>very differently across the globe</a:t>
            </a:r>
          </a:p>
          <a:p>
            <a:pPr lvl="1"/>
            <a:r>
              <a:rPr lang="en-GB" dirty="0"/>
              <a:t>One product may not meet the </a:t>
            </a:r>
            <a:br>
              <a:rPr lang="en-GB" dirty="0"/>
            </a:br>
            <a:r>
              <a:rPr lang="en-GB" dirty="0"/>
              <a:t>same design needs in other countries</a:t>
            </a:r>
          </a:p>
          <a:p>
            <a:pPr lvl="1"/>
            <a:r>
              <a:rPr lang="en-GB" dirty="0">
                <a:solidFill>
                  <a:srgbClr val="2CB7FF"/>
                </a:solidFill>
              </a:rPr>
              <a:t>How might objects and furniture in a </a:t>
            </a:r>
            <a:br>
              <a:rPr lang="en-GB" dirty="0">
                <a:solidFill>
                  <a:srgbClr val="2CB7FF"/>
                </a:solidFill>
              </a:rPr>
            </a:br>
            <a:r>
              <a:rPr lang="en-GB" dirty="0">
                <a:solidFill>
                  <a:srgbClr val="2CB7FF"/>
                </a:solidFill>
              </a:rPr>
              <a:t>British dining room differ from those in Japan?</a:t>
            </a:r>
          </a:p>
        </p:txBody>
      </p:sp>
      <p:pic>
        <p:nvPicPr>
          <p:cNvPr id="5" name="Picture 4">
            <a:extLst>
              <a:ext uri="{FF2B5EF4-FFF2-40B4-BE49-F238E27FC236}">
                <a16:creationId xmlns:a16="http://schemas.microsoft.com/office/drawing/2014/main" id="{80A02442-B20F-4892-87C5-763915A4FF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3615170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3BEFC2-EB32-471A-B79D-CF7EBDBBC8D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62575" y="652976"/>
            <a:ext cx="3781426" cy="4810712"/>
          </a:xfrm>
          <a:prstGeom prst="rect">
            <a:avLst/>
          </a:prstGeom>
        </p:spPr>
      </p:pic>
      <p:sp>
        <p:nvSpPr>
          <p:cNvPr id="2" name="Text Placeholder 1">
            <a:extLst>
              <a:ext uri="{FF2B5EF4-FFF2-40B4-BE49-F238E27FC236}">
                <a16:creationId xmlns:a16="http://schemas.microsoft.com/office/drawing/2014/main" id="{895222CC-FDC8-43DB-BE0F-588817FA5D90}"/>
              </a:ext>
            </a:extLst>
          </p:cNvPr>
          <p:cNvSpPr>
            <a:spLocks noGrp="1"/>
          </p:cNvSpPr>
          <p:nvPr>
            <p:ph type="body" sz="quarter" idx="13"/>
          </p:nvPr>
        </p:nvSpPr>
        <p:spPr/>
        <p:txBody>
          <a:bodyPr/>
          <a:lstStyle/>
          <a:p>
            <a:r>
              <a:rPr lang="en-GB" dirty="0"/>
              <a:t>Trends in timber</a:t>
            </a:r>
          </a:p>
        </p:txBody>
      </p:sp>
      <p:sp>
        <p:nvSpPr>
          <p:cNvPr id="3" name="Text Placeholder 2">
            <a:extLst>
              <a:ext uri="{FF2B5EF4-FFF2-40B4-BE49-F238E27FC236}">
                <a16:creationId xmlns:a16="http://schemas.microsoft.com/office/drawing/2014/main" id="{D9702968-E673-4F8C-8C1E-40CDF5027272}"/>
              </a:ext>
            </a:extLst>
          </p:cNvPr>
          <p:cNvSpPr>
            <a:spLocks noGrp="1"/>
          </p:cNvSpPr>
          <p:nvPr>
            <p:ph type="body" sz="quarter" idx="14"/>
          </p:nvPr>
        </p:nvSpPr>
        <p:spPr/>
        <p:txBody>
          <a:bodyPr/>
          <a:lstStyle/>
          <a:p>
            <a:r>
              <a:rPr lang="en-GB" dirty="0"/>
              <a:t>Trends and fashions in timber products </a:t>
            </a:r>
            <a:br>
              <a:rPr lang="en-GB" dirty="0"/>
            </a:br>
            <a:r>
              <a:rPr lang="en-GB" dirty="0"/>
              <a:t>are influenced by several factors </a:t>
            </a:r>
            <a:br>
              <a:rPr lang="en-GB" dirty="0"/>
            </a:br>
            <a:r>
              <a:rPr lang="en-GB" dirty="0"/>
              <a:t>including:</a:t>
            </a:r>
          </a:p>
          <a:p>
            <a:pPr lvl="2"/>
            <a:r>
              <a:rPr lang="en-GB" dirty="0">
                <a:solidFill>
                  <a:srgbClr val="453983"/>
                </a:solidFill>
              </a:rPr>
              <a:t>Aesthetics</a:t>
            </a:r>
          </a:p>
          <a:p>
            <a:pPr lvl="2"/>
            <a:r>
              <a:rPr lang="en-GB" dirty="0">
                <a:solidFill>
                  <a:srgbClr val="453983"/>
                </a:solidFill>
              </a:rPr>
              <a:t>Economics</a:t>
            </a:r>
          </a:p>
          <a:p>
            <a:pPr lvl="2"/>
            <a:r>
              <a:rPr lang="en-GB" dirty="0">
                <a:solidFill>
                  <a:srgbClr val="453983"/>
                </a:solidFill>
              </a:rPr>
              <a:t>Environmental issues</a:t>
            </a:r>
          </a:p>
          <a:p>
            <a:pPr lvl="2"/>
            <a:r>
              <a:rPr lang="en-GB" dirty="0">
                <a:solidFill>
                  <a:srgbClr val="453983"/>
                </a:solidFill>
              </a:rPr>
              <a:t>Media coverage and fashion</a:t>
            </a:r>
            <a:br>
              <a:rPr lang="en-GB" dirty="0">
                <a:solidFill>
                  <a:srgbClr val="453983"/>
                </a:solidFill>
              </a:rPr>
            </a:br>
            <a:endParaRPr lang="en-GB" dirty="0">
              <a:solidFill>
                <a:srgbClr val="453983"/>
              </a:solidFill>
            </a:endParaRPr>
          </a:p>
          <a:p>
            <a:pPr lvl="1"/>
            <a:r>
              <a:rPr lang="en-GB" dirty="0">
                <a:solidFill>
                  <a:srgbClr val="2CB7FF"/>
                </a:solidFill>
              </a:rPr>
              <a:t>What timber-based materials would </a:t>
            </a:r>
            <a:br>
              <a:rPr lang="en-GB" dirty="0">
                <a:solidFill>
                  <a:srgbClr val="2CB7FF"/>
                </a:solidFill>
              </a:rPr>
            </a:br>
            <a:r>
              <a:rPr lang="en-GB" dirty="0">
                <a:solidFill>
                  <a:srgbClr val="2CB7FF"/>
                </a:solidFill>
              </a:rPr>
              <a:t>you describe as currently ‘on trend’?</a:t>
            </a:r>
          </a:p>
          <a:p>
            <a:pPr lvl="1"/>
            <a:r>
              <a:rPr lang="en-GB" dirty="0">
                <a:solidFill>
                  <a:srgbClr val="2CB7FF"/>
                </a:solidFill>
              </a:rPr>
              <a:t>What could now be described as’ old-fashioned’ and why?</a:t>
            </a:r>
          </a:p>
          <a:p>
            <a:pPr lvl="1"/>
            <a:r>
              <a:rPr lang="en-GB" dirty="0">
                <a:solidFill>
                  <a:srgbClr val="2CB7FF"/>
                </a:solidFill>
              </a:rPr>
              <a:t>What factors make a product popular?</a:t>
            </a:r>
          </a:p>
          <a:p>
            <a:endParaRPr lang="en-GB" dirty="0"/>
          </a:p>
          <a:p>
            <a:pPr lvl="1"/>
            <a:endParaRPr lang="en-GB" dirty="0"/>
          </a:p>
        </p:txBody>
      </p:sp>
    </p:spTree>
    <p:extLst>
      <p:ext uri="{BB962C8B-B14F-4D97-AF65-F5344CB8AC3E}">
        <p14:creationId xmlns:p14="http://schemas.microsoft.com/office/powerpoint/2010/main" val="4041072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clock&#10;&#10;Description generated with very high confidence">
            <a:extLst>
              <a:ext uri="{FF2B5EF4-FFF2-40B4-BE49-F238E27FC236}">
                <a16:creationId xmlns:a16="http://schemas.microsoft.com/office/drawing/2014/main" id="{23F56D5C-29CA-4EA2-890C-87FB661A727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38876" y="2616355"/>
            <a:ext cx="2976524" cy="2976522"/>
          </a:xfrm>
          <a:prstGeom prst="rect">
            <a:avLst/>
          </a:prstGeom>
        </p:spPr>
      </p:pic>
      <p:sp>
        <p:nvSpPr>
          <p:cNvPr id="2" name="Text Placeholder 1">
            <a:extLst>
              <a:ext uri="{FF2B5EF4-FFF2-40B4-BE49-F238E27FC236}">
                <a16:creationId xmlns:a16="http://schemas.microsoft.com/office/drawing/2014/main" id="{2EE9F680-1651-4EA0-B7BD-B7635199F653}"/>
              </a:ext>
            </a:extLst>
          </p:cNvPr>
          <p:cNvSpPr>
            <a:spLocks noGrp="1"/>
          </p:cNvSpPr>
          <p:nvPr>
            <p:ph type="body" sz="quarter" idx="13"/>
          </p:nvPr>
        </p:nvSpPr>
        <p:spPr/>
        <p:txBody>
          <a:bodyPr/>
          <a:lstStyle/>
          <a:p>
            <a:r>
              <a:rPr lang="en-GB" dirty="0"/>
              <a:t>Cultural and ethical factors</a:t>
            </a:r>
          </a:p>
        </p:txBody>
      </p:sp>
      <p:sp>
        <p:nvSpPr>
          <p:cNvPr id="3" name="Text Placeholder 2">
            <a:extLst>
              <a:ext uri="{FF2B5EF4-FFF2-40B4-BE49-F238E27FC236}">
                <a16:creationId xmlns:a16="http://schemas.microsoft.com/office/drawing/2014/main" id="{8B12F3EB-C06E-45AF-A6F0-88C1966B485E}"/>
              </a:ext>
            </a:extLst>
          </p:cNvPr>
          <p:cNvSpPr>
            <a:spLocks noGrp="1"/>
          </p:cNvSpPr>
          <p:nvPr>
            <p:ph type="body" sz="quarter" idx="14"/>
          </p:nvPr>
        </p:nvSpPr>
        <p:spPr/>
        <p:txBody>
          <a:bodyPr/>
          <a:lstStyle/>
          <a:p>
            <a:r>
              <a:rPr lang="en-GB" dirty="0"/>
              <a:t>Designers and manufacturers have responsibilities when designing and making products – they should:</a:t>
            </a:r>
          </a:p>
          <a:p>
            <a:pPr lvl="1"/>
            <a:r>
              <a:rPr lang="en-GB" dirty="0"/>
              <a:t>avoid causing offence	</a:t>
            </a:r>
          </a:p>
          <a:p>
            <a:pPr lvl="1"/>
            <a:r>
              <a:rPr lang="en-GB" dirty="0"/>
              <a:t>make products suitable for the </a:t>
            </a:r>
            <a:br>
              <a:rPr lang="en-GB" dirty="0"/>
            </a:br>
            <a:r>
              <a:rPr lang="en-GB" dirty="0"/>
              <a:t>intended market</a:t>
            </a:r>
          </a:p>
          <a:p>
            <a:pPr lvl="1"/>
            <a:r>
              <a:rPr lang="en-GB" dirty="0"/>
              <a:t>consider the consumer society</a:t>
            </a:r>
          </a:p>
          <a:p>
            <a:pPr lvl="1"/>
            <a:r>
              <a:rPr lang="en-GB" dirty="0"/>
              <a:t>be aware of the effects of </a:t>
            </a:r>
            <a:br>
              <a:rPr lang="en-GB" dirty="0"/>
            </a:br>
            <a:r>
              <a:rPr lang="en-GB" dirty="0"/>
              <a:t>mass production</a:t>
            </a:r>
          </a:p>
          <a:p>
            <a:pPr lvl="1"/>
            <a:r>
              <a:rPr lang="en-GB" dirty="0"/>
              <a:t>be aware of built-in product obsolescence  </a:t>
            </a:r>
          </a:p>
          <a:p>
            <a:pPr lvl="1"/>
            <a:r>
              <a:rPr lang="en-GB" dirty="0">
                <a:solidFill>
                  <a:srgbClr val="2CB7FF"/>
                </a:solidFill>
              </a:rPr>
              <a:t>In what ways might this wooden roulette wheel </a:t>
            </a:r>
            <a:br>
              <a:rPr lang="en-GB" dirty="0">
                <a:solidFill>
                  <a:srgbClr val="2CB7FF"/>
                </a:solidFill>
              </a:rPr>
            </a:br>
            <a:r>
              <a:rPr lang="en-GB" dirty="0">
                <a:solidFill>
                  <a:srgbClr val="2CB7FF"/>
                </a:solidFill>
              </a:rPr>
              <a:t>be inappropriate for some international markets?</a:t>
            </a:r>
          </a:p>
        </p:txBody>
      </p:sp>
    </p:spTree>
    <p:extLst>
      <p:ext uri="{BB962C8B-B14F-4D97-AF65-F5344CB8AC3E}">
        <p14:creationId xmlns:p14="http://schemas.microsoft.com/office/powerpoint/2010/main" val="1122665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wearing a costume&#10;&#10;Description generated with high confidence">
            <a:extLst>
              <a:ext uri="{FF2B5EF4-FFF2-40B4-BE49-F238E27FC236}">
                <a16:creationId xmlns:a16="http://schemas.microsoft.com/office/drawing/2014/main" id="{7746E897-2320-4843-BEBE-D784CE6B398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435082" y="1914149"/>
            <a:ext cx="3708918" cy="4315201"/>
          </a:xfrm>
          <a:prstGeom prst="rect">
            <a:avLst/>
          </a:prstGeom>
        </p:spPr>
      </p:pic>
      <p:sp>
        <p:nvSpPr>
          <p:cNvPr id="2" name="Text Placeholder 1">
            <a:extLst>
              <a:ext uri="{FF2B5EF4-FFF2-40B4-BE49-F238E27FC236}">
                <a16:creationId xmlns:a16="http://schemas.microsoft.com/office/drawing/2014/main" id="{9172BA6B-6EDB-4786-8579-D8A1E5EC4ECD}"/>
              </a:ext>
            </a:extLst>
          </p:cNvPr>
          <p:cNvSpPr>
            <a:spLocks noGrp="1"/>
          </p:cNvSpPr>
          <p:nvPr>
            <p:ph type="body" sz="quarter" idx="13"/>
          </p:nvPr>
        </p:nvSpPr>
        <p:spPr/>
        <p:txBody>
          <a:bodyPr/>
          <a:lstStyle/>
          <a:p>
            <a:r>
              <a:rPr lang="en-GB" dirty="0"/>
              <a:t>Our consumer society</a:t>
            </a:r>
          </a:p>
        </p:txBody>
      </p:sp>
      <p:sp>
        <p:nvSpPr>
          <p:cNvPr id="3" name="Text Placeholder 2">
            <a:extLst>
              <a:ext uri="{FF2B5EF4-FFF2-40B4-BE49-F238E27FC236}">
                <a16:creationId xmlns:a16="http://schemas.microsoft.com/office/drawing/2014/main" id="{E8618F22-30D3-4959-84FF-8BBF486AB723}"/>
              </a:ext>
            </a:extLst>
          </p:cNvPr>
          <p:cNvSpPr>
            <a:spLocks noGrp="1"/>
          </p:cNvSpPr>
          <p:nvPr>
            <p:ph type="body" sz="quarter" idx="14"/>
          </p:nvPr>
        </p:nvSpPr>
        <p:spPr/>
        <p:txBody>
          <a:bodyPr/>
          <a:lstStyle/>
          <a:p>
            <a:r>
              <a:rPr lang="en-GB" dirty="0"/>
              <a:t>Mass production means that manufacturers can produce large numbers of products:</a:t>
            </a:r>
          </a:p>
          <a:p>
            <a:pPr lvl="1"/>
            <a:r>
              <a:rPr lang="en-GB" dirty="0"/>
              <a:t>quickly</a:t>
            </a:r>
          </a:p>
          <a:p>
            <a:pPr lvl="1"/>
            <a:r>
              <a:rPr lang="en-GB" dirty="0"/>
              <a:t>consistently</a:t>
            </a:r>
          </a:p>
          <a:p>
            <a:pPr lvl="1"/>
            <a:r>
              <a:rPr lang="en-GB" dirty="0"/>
              <a:t>accurately</a:t>
            </a:r>
          </a:p>
          <a:p>
            <a:pPr lvl="1"/>
            <a:r>
              <a:rPr lang="en-GB" dirty="0"/>
              <a:t>and at a much lower cost</a:t>
            </a:r>
          </a:p>
          <a:p>
            <a:r>
              <a:rPr lang="en-GB" dirty="0"/>
              <a:t>This has created greater choice, </a:t>
            </a:r>
            <a:br>
              <a:rPr lang="en-GB" dirty="0"/>
            </a:br>
            <a:r>
              <a:rPr lang="en-GB" dirty="0"/>
              <a:t>but helped fuel a ‘consumer society’</a:t>
            </a:r>
          </a:p>
          <a:p>
            <a:pPr lvl="1"/>
            <a:r>
              <a:rPr lang="en-GB" dirty="0">
                <a:solidFill>
                  <a:srgbClr val="2CB7FF"/>
                </a:solidFill>
              </a:rPr>
              <a:t>Discuss whether choice and availability </a:t>
            </a:r>
            <a:br>
              <a:rPr lang="en-GB" dirty="0">
                <a:solidFill>
                  <a:srgbClr val="2CB7FF"/>
                </a:solidFill>
              </a:rPr>
            </a:br>
            <a:r>
              <a:rPr lang="en-GB" dirty="0">
                <a:solidFill>
                  <a:srgbClr val="2CB7FF"/>
                </a:solidFill>
              </a:rPr>
              <a:t>are always good things</a:t>
            </a:r>
          </a:p>
          <a:p>
            <a:pPr lvl="1"/>
            <a:endParaRPr lang="en-GB" dirty="0">
              <a:solidFill>
                <a:srgbClr val="2CB7FF"/>
              </a:solidFill>
            </a:endParaRPr>
          </a:p>
        </p:txBody>
      </p:sp>
    </p:spTree>
    <p:extLst>
      <p:ext uri="{BB962C8B-B14F-4D97-AF65-F5344CB8AC3E}">
        <p14:creationId xmlns:p14="http://schemas.microsoft.com/office/powerpoint/2010/main" val="4262361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chair&#10;&#10;Description generated with very high confidence">
            <a:extLst>
              <a:ext uri="{FF2B5EF4-FFF2-40B4-BE49-F238E27FC236}">
                <a16:creationId xmlns:a16="http://schemas.microsoft.com/office/drawing/2014/main" id="{E7ACE963-1DFD-4CAF-B95A-F85989762F7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92385" y="3023196"/>
            <a:ext cx="3742065" cy="2928571"/>
          </a:xfrm>
          <a:prstGeom prst="rect">
            <a:avLst/>
          </a:prstGeom>
        </p:spPr>
      </p:pic>
      <p:sp>
        <p:nvSpPr>
          <p:cNvPr id="2" name="Text Placeholder 1">
            <a:extLst>
              <a:ext uri="{FF2B5EF4-FFF2-40B4-BE49-F238E27FC236}">
                <a16:creationId xmlns:a16="http://schemas.microsoft.com/office/drawing/2014/main" id="{2EE9F680-1651-4EA0-B7BD-B7635199F653}"/>
              </a:ext>
            </a:extLst>
          </p:cNvPr>
          <p:cNvSpPr>
            <a:spLocks noGrp="1"/>
          </p:cNvSpPr>
          <p:nvPr>
            <p:ph type="body" sz="quarter" idx="13"/>
          </p:nvPr>
        </p:nvSpPr>
        <p:spPr/>
        <p:txBody>
          <a:bodyPr/>
          <a:lstStyle/>
          <a:p>
            <a:r>
              <a:rPr lang="en-GB" dirty="0"/>
              <a:t> Design</a:t>
            </a:r>
          </a:p>
        </p:txBody>
      </p:sp>
      <p:sp>
        <p:nvSpPr>
          <p:cNvPr id="3" name="Text Placeholder 2">
            <a:extLst>
              <a:ext uri="{FF2B5EF4-FFF2-40B4-BE49-F238E27FC236}">
                <a16:creationId xmlns:a16="http://schemas.microsoft.com/office/drawing/2014/main" id="{8B12F3EB-C06E-45AF-A6F0-88C1966B485E}"/>
              </a:ext>
            </a:extLst>
          </p:cNvPr>
          <p:cNvSpPr>
            <a:spLocks noGrp="1"/>
          </p:cNvSpPr>
          <p:nvPr>
            <p:ph type="body" sz="quarter" idx="14"/>
          </p:nvPr>
        </p:nvSpPr>
        <p:spPr/>
        <p:txBody>
          <a:bodyPr/>
          <a:lstStyle/>
          <a:p>
            <a:r>
              <a:rPr lang="en-GB" dirty="0"/>
              <a:t>Designers must know their intended market when </a:t>
            </a:r>
            <a:br>
              <a:rPr lang="en-GB" dirty="0"/>
            </a:br>
            <a:r>
              <a:rPr lang="en-GB" dirty="0"/>
              <a:t>designing wooden products - this includes:</a:t>
            </a:r>
          </a:p>
          <a:p>
            <a:pPr lvl="1"/>
            <a:r>
              <a:rPr lang="en-GB" dirty="0"/>
              <a:t>users’ expectations, including the expected life of a product</a:t>
            </a:r>
          </a:p>
          <a:p>
            <a:pPr lvl="1"/>
            <a:r>
              <a:rPr lang="en-GB" dirty="0"/>
              <a:t>users’ needs </a:t>
            </a:r>
          </a:p>
          <a:p>
            <a:pPr lvl="1"/>
            <a:r>
              <a:rPr lang="en-GB" dirty="0"/>
              <a:t>the economic environment </a:t>
            </a:r>
          </a:p>
          <a:p>
            <a:r>
              <a:rPr lang="en-GB" dirty="0"/>
              <a:t>Some products have </a:t>
            </a:r>
            <a:br>
              <a:rPr lang="en-GB" dirty="0"/>
            </a:br>
            <a:r>
              <a:rPr lang="en-GB" dirty="0"/>
              <a:t>‘built in obsolescence’</a:t>
            </a:r>
          </a:p>
          <a:p>
            <a:pPr lvl="1"/>
            <a:r>
              <a:rPr lang="en-GB" dirty="0">
                <a:solidFill>
                  <a:srgbClr val="2CB7FF"/>
                </a:solidFill>
              </a:rPr>
              <a:t>How long should this garden </a:t>
            </a:r>
            <a:br>
              <a:rPr lang="en-GB" dirty="0">
                <a:solidFill>
                  <a:srgbClr val="2CB7FF"/>
                </a:solidFill>
              </a:rPr>
            </a:br>
            <a:r>
              <a:rPr lang="en-GB" dirty="0">
                <a:solidFill>
                  <a:srgbClr val="2CB7FF"/>
                </a:solidFill>
              </a:rPr>
              <a:t>furniture last and why? </a:t>
            </a:r>
          </a:p>
          <a:p>
            <a:pPr lvl="1"/>
            <a:r>
              <a:rPr lang="en-GB" dirty="0">
                <a:solidFill>
                  <a:srgbClr val="2CB7FF"/>
                </a:solidFill>
              </a:rPr>
              <a:t>How might obsolescence be built in</a:t>
            </a:r>
            <a:br>
              <a:rPr lang="en-GB" dirty="0">
                <a:solidFill>
                  <a:srgbClr val="2CB7FF"/>
                </a:solidFill>
              </a:rPr>
            </a:br>
            <a:r>
              <a:rPr lang="en-GB" dirty="0">
                <a:solidFill>
                  <a:srgbClr val="2CB7FF"/>
                </a:solidFill>
              </a:rPr>
              <a:t>and how products be made to last longer?</a:t>
            </a:r>
          </a:p>
        </p:txBody>
      </p:sp>
    </p:spTree>
    <p:extLst>
      <p:ext uri="{BB962C8B-B14F-4D97-AF65-F5344CB8AC3E}">
        <p14:creationId xmlns:p14="http://schemas.microsoft.com/office/powerpoint/2010/main" val="3341105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C131A4-630C-4D07-90F5-E8D9F4B08517}"/>
              </a:ext>
            </a:extLst>
          </p:cNvPr>
          <p:cNvSpPr>
            <a:spLocks noGrp="1"/>
          </p:cNvSpPr>
          <p:nvPr>
            <p:ph type="body" sz="quarter" idx="13"/>
          </p:nvPr>
        </p:nvSpPr>
        <p:spPr/>
        <p:txBody>
          <a:bodyPr/>
          <a:lstStyle/>
          <a:p>
            <a:r>
              <a:rPr lang="en-GB" dirty="0"/>
              <a:t>Worksheet 2</a:t>
            </a:r>
          </a:p>
        </p:txBody>
      </p:sp>
      <p:sp>
        <p:nvSpPr>
          <p:cNvPr id="3" name="Text Placeholder 2">
            <a:extLst>
              <a:ext uri="{FF2B5EF4-FFF2-40B4-BE49-F238E27FC236}">
                <a16:creationId xmlns:a16="http://schemas.microsoft.com/office/drawing/2014/main" id="{4FF0293E-FFF9-417A-8F85-14F1FE598621}"/>
              </a:ext>
            </a:extLst>
          </p:cNvPr>
          <p:cNvSpPr>
            <a:spLocks noGrp="1"/>
          </p:cNvSpPr>
          <p:nvPr>
            <p:ph type="body" sz="quarter" idx="14"/>
          </p:nvPr>
        </p:nvSpPr>
        <p:spPr/>
        <p:txBody>
          <a:bodyPr/>
          <a:lstStyle/>
          <a:p>
            <a:r>
              <a:rPr lang="en-GB" dirty="0"/>
              <a:t>Complete </a:t>
            </a:r>
            <a:r>
              <a:rPr lang="en-GB" b="1" dirty="0"/>
              <a:t>Task 3 </a:t>
            </a:r>
            <a:r>
              <a:rPr lang="en-GB" dirty="0"/>
              <a:t>of your Worksheet</a:t>
            </a:r>
          </a:p>
        </p:txBody>
      </p:sp>
    </p:spTree>
    <p:extLst>
      <p:ext uri="{BB962C8B-B14F-4D97-AF65-F5344CB8AC3E}">
        <p14:creationId xmlns:p14="http://schemas.microsoft.com/office/powerpoint/2010/main" val="3888817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9D0DB2-E4DA-4C16-AD87-584BF01D295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858"/>
          <a:stretch/>
        </p:blipFill>
        <p:spPr>
          <a:xfrm flipH="1">
            <a:off x="4419598" y="2219326"/>
            <a:ext cx="4724401" cy="4638674"/>
          </a:xfrm>
          <a:prstGeom prst="rect">
            <a:avLst/>
          </a:prstGeom>
        </p:spPr>
      </p:pic>
      <p:sp>
        <p:nvSpPr>
          <p:cNvPr id="2" name="Text Placeholder 1">
            <a:extLst>
              <a:ext uri="{FF2B5EF4-FFF2-40B4-BE49-F238E27FC236}">
                <a16:creationId xmlns:a16="http://schemas.microsoft.com/office/drawing/2014/main" id="{B592C823-2138-45EA-955E-0A208026F276}"/>
              </a:ext>
            </a:extLst>
          </p:cNvPr>
          <p:cNvSpPr>
            <a:spLocks noGrp="1"/>
          </p:cNvSpPr>
          <p:nvPr>
            <p:ph type="body" sz="quarter" idx="13"/>
          </p:nvPr>
        </p:nvSpPr>
        <p:spPr/>
        <p:txBody>
          <a:bodyPr/>
          <a:lstStyle/>
          <a:p>
            <a:r>
              <a:rPr lang="en-GB" dirty="0"/>
              <a:t>Timber processing</a:t>
            </a:r>
          </a:p>
        </p:txBody>
      </p:sp>
      <p:sp>
        <p:nvSpPr>
          <p:cNvPr id="3" name="Text Placeholder 2">
            <a:extLst>
              <a:ext uri="{FF2B5EF4-FFF2-40B4-BE49-F238E27FC236}">
                <a16:creationId xmlns:a16="http://schemas.microsoft.com/office/drawing/2014/main" id="{05119D0E-160D-4825-9280-9AF6F00C8ADB}"/>
              </a:ext>
            </a:extLst>
          </p:cNvPr>
          <p:cNvSpPr>
            <a:spLocks noGrp="1"/>
          </p:cNvSpPr>
          <p:nvPr>
            <p:ph type="body" sz="quarter" idx="14"/>
          </p:nvPr>
        </p:nvSpPr>
        <p:spPr/>
        <p:txBody>
          <a:bodyPr/>
          <a:lstStyle/>
          <a:p>
            <a:r>
              <a:rPr lang="en-GB" dirty="0"/>
              <a:t>Timber is sawn and seasoned before use </a:t>
            </a:r>
          </a:p>
          <a:p>
            <a:r>
              <a:rPr lang="en-GB" dirty="0"/>
              <a:t>As it dries, timber releases stresses and forces from the growing process, often causing faults</a:t>
            </a:r>
          </a:p>
          <a:p>
            <a:pPr lvl="1"/>
            <a:r>
              <a:rPr lang="en-GB" dirty="0"/>
              <a:t>Faults can weaken the wood making </a:t>
            </a:r>
            <a:br>
              <a:rPr lang="en-GB" dirty="0"/>
            </a:br>
            <a:r>
              <a:rPr lang="en-GB" dirty="0"/>
              <a:t>it unusable, resulting in wastage</a:t>
            </a:r>
          </a:p>
          <a:p>
            <a:pPr lvl="1"/>
            <a:r>
              <a:rPr lang="en-GB" dirty="0"/>
              <a:t>Wastage can be costly for the </a:t>
            </a:r>
            <a:br>
              <a:rPr lang="en-GB" dirty="0"/>
            </a:br>
            <a:r>
              <a:rPr lang="en-GB" dirty="0"/>
              <a:t>manufacturer and the environment</a:t>
            </a:r>
          </a:p>
          <a:p>
            <a:pPr lvl="1"/>
            <a:r>
              <a:rPr lang="en-GB" dirty="0">
                <a:solidFill>
                  <a:srgbClr val="2CB7FF"/>
                </a:solidFill>
              </a:rPr>
              <a:t>How could wood wasted in the </a:t>
            </a:r>
            <a:br>
              <a:rPr lang="en-GB" dirty="0">
                <a:solidFill>
                  <a:srgbClr val="2CB7FF"/>
                </a:solidFill>
              </a:rPr>
            </a:br>
            <a:r>
              <a:rPr lang="en-GB" dirty="0">
                <a:solidFill>
                  <a:srgbClr val="2CB7FF"/>
                </a:solidFill>
              </a:rPr>
              <a:t>production of planks and boards </a:t>
            </a:r>
            <a:br>
              <a:rPr lang="en-GB" dirty="0">
                <a:solidFill>
                  <a:srgbClr val="2CB7FF"/>
                </a:solidFill>
              </a:rPr>
            </a:br>
            <a:r>
              <a:rPr lang="en-GB" dirty="0">
                <a:solidFill>
                  <a:srgbClr val="2CB7FF"/>
                </a:solidFill>
              </a:rPr>
              <a:t>be recycled?</a:t>
            </a:r>
          </a:p>
        </p:txBody>
      </p:sp>
      <p:pic>
        <p:nvPicPr>
          <p:cNvPr id="6" name="Picture 5">
            <a:extLst>
              <a:ext uri="{FF2B5EF4-FFF2-40B4-BE49-F238E27FC236}">
                <a16:creationId xmlns:a16="http://schemas.microsoft.com/office/drawing/2014/main" id="{D92F4C0C-FB4E-43FD-94D9-D766A5C790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3849953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ob\AppData\Roaming\PixelMetrics\CaptureWiz\Temp\11.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54002" y="4286050"/>
            <a:ext cx="7557025" cy="1844649"/>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latin typeface="Arial" panose="020B0604020202020204" pitchFamily="34" charset="0"/>
                <a:cs typeface="Arial" panose="020B0604020202020204" pitchFamily="34" charset="0"/>
              </a:rPr>
              <a:t>Faults</a:t>
            </a:r>
          </a:p>
        </p:txBody>
      </p:sp>
      <p:sp>
        <p:nvSpPr>
          <p:cNvPr id="3" name="Text Placeholder 2"/>
          <p:cNvSpPr>
            <a:spLocks noGrp="1"/>
          </p:cNvSpPr>
          <p:nvPr>
            <p:ph type="body" sz="quarter" idx="14"/>
          </p:nvPr>
        </p:nvSpPr>
        <p:spPr>
          <a:xfrm>
            <a:off x="724280" y="1704179"/>
            <a:ext cx="7797230" cy="4480721"/>
          </a:xfrm>
        </p:spPr>
        <p:txBody>
          <a:bodyPr/>
          <a:lstStyle/>
          <a:p>
            <a:r>
              <a:rPr lang="en-GB" dirty="0">
                <a:latin typeface="Arial" panose="020B0604020202020204" pitchFamily="34" charset="0"/>
                <a:cs typeface="Arial" panose="020B0604020202020204" pitchFamily="34" charset="0"/>
              </a:rPr>
              <a:t>The faults that can occur as timber dries include:</a:t>
            </a:r>
          </a:p>
          <a:p>
            <a:pPr lvl="1"/>
            <a:r>
              <a:rPr lang="en-GB" dirty="0">
                <a:latin typeface="Arial" panose="020B0604020202020204" pitchFamily="34" charset="0"/>
                <a:cs typeface="Arial" panose="020B0604020202020204" pitchFamily="34" charset="0"/>
              </a:rPr>
              <a:t>Bowing</a:t>
            </a:r>
          </a:p>
          <a:p>
            <a:pPr lvl="1"/>
            <a:r>
              <a:rPr lang="en-GB" dirty="0">
                <a:latin typeface="Arial" panose="020B0604020202020204" pitchFamily="34" charset="0"/>
                <a:cs typeface="Arial" panose="020B0604020202020204" pitchFamily="34" charset="0"/>
              </a:rPr>
              <a:t>Splitting / cracking</a:t>
            </a:r>
          </a:p>
          <a:p>
            <a:pPr lvl="1"/>
            <a:r>
              <a:rPr lang="en-GB" dirty="0">
                <a:latin typeface="Arial" panose="020B0604020202020204" pitchFamily="34" charset="0"/>
                <a:cs typeface="Arial" panose="020B0604020202020204" pitchFamily="34" charset="0"/>
              </a:rPr>
              <a:t>Springing</a:t>
            </a:r>
          </a:p>
          <a:p>
            <a:pPr lvl="1"/>
            <a:r>
              <a:rPr lang="en-GB" dirty="0">
                <a:latin typeface="Arial" panose="020B0604020202020204" pitchFamily="34" charset="0"/>
                <a:cs typeface="Arial" panose="020B0604020202020204" pitchFamily="34" charset="0"/>
              </a:rPr>
              <a:t>Cupping</a:t>
            </a:r>
          </a:p>
          <a:p>
            <a:pPr lvl="1"/>
            <a:r>
              <a:rPr lang="en-GB" dirty="0">
                <a:latin typeface="Arial" panose="020B0604020202020204" pitchFamily="34" charset="0"/>
                <a:cs typeface="Arial" panose="020B0604020202020204" pitchFamily="34" charset="0"/>
              </a:rPr>
              <a:t>Twisting</a:t>
            </a:r>
          </a:p>
        </p:txBody>
      </p:sp>
    </p:spTree>
    <p:extLst>
      <p:ext uri="{BB962C8B-B14F-4D97-AF65-F5344CB8AC3E}">
        <p14:creationId xmlns:p14="http://schemas.microsoft.com/office/powerpoint/2010/main" val="721657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6EFE5"/>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58474" y="645952"/>
            <a:ext cx="4087528" cy="6212048"/>
          </a:xfrm>
          <a:prstGeom prst="rect">
            <a:avLst/>
          </a:prstGeom>
        </p:spPr>
      </p:pic>
      <p:sp>
        <p:nvSpPr>
          <p:cNvPr id="2" name="Text Placeholder 1"/>
          <p:cNvSpPr>
            <a:spLocks noGrp="1"/>
          </p:cNvSpPr>
          <p:nvPr>
            <p:ph type="body" sz="quarter" idx="13"/>
          </p:nvPr>
        </p:nvSpPr>
        <p:spPr/>
        <p:txBody>
          <a:bodyPr/>
          <a:lstStyle/>
          <a:p>
            <a:r>
              <a:rPr lang="en-GB" dirty="0"/>
              <a:t>Reducing faults</a:t>
            </a:r>
          </a:p>
        </p:txBody>
      </p:sp>
      <p:sp>
        <p:nvSpPr>
          <p:cNvPr id="3" name="Text Placeholder 2"/>
          <p:cNvSpPr>
            <a:spLocks noGrp="1"/>
          </p:cNvSpPr>
          <p:nvPr>
            <p:ph type="body" sz="quarter" idx="14"/>
          </p:nvPr>
        </p:nvSpPr>
        <p:spPr/>
        <p:txBody>
          <a:bodyPr/>
          <a:lstStyle/>
          <a:p>
            <a:r>
              <a:rPr lang="en-GB" dirty="0"/>
              <a:t>Faults can be minimised through</a:t>
            </a:r>
            <a:br>
              <a:rPr lang="en-GB" dirty="0"/>
            </a:br>
            <a:r>
              <a:rPr lang="en-GB" dirty="0"/>
              <a:t>careful storage and management</a:t>
            </a:r>
          </a:p>
          <a:p>
            <a:pPr lvl="1"/>
            <a:r>
              <a:rPr lang="en-GB" dirty="0"/>
              <a:t>Why is kiln dried timber less prone </a:t>
            </a:r>
            <a:br>
              <a:rPr lang="en-GB" dirty="0"/>
            </a:br>
            <a:r>
              <a:rPr lang="en-GB" dirty="0"/>
              <a:t>to faults than air dried?</a:t>
            </a:r>
          </a:p>
          <a:p>
            <a:pPr lvl="1"/>
            <a:r>
              <a:rPr lang="en-GB" dirty="0"/>
              <a:t>Why is the end grain of timber </a:t>
            </a:r>
            <a:br>
              <a:rPr lang="en-GB" dirty="0"/>
            </a:br>
            <a:r>
              <a:rPr lang="en-GB" dirty="0"/>
              <a:t>planks often covered with a </a:t>
            </a:r>
            <a:br>
              <a:rPr lang="en-GB" dirty="0"/>
            </a:br>
            <a:r>
              <a:rPr lang="en-GB" dirty="0"/>
              <a:t>special sealant?</a:t>
            </a:r>
          </a:p>
          <a:p>
            <a:endParaRPr lang="en-GB"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230687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e 22"/>
          <p:cNvGraphicFramePr>
            <a:graphicFrameLocks noGrp="1"/>
          </p:cNvGraphicFramePr>
          <p:nvPr>
            <p:extLst>
              <p:ext uri="{D42A27DB-BD31-4B8C-83A1-F6EECF244321}">
                <p14:modId xmlns:p14="http://schemas.microsoft.com/office/powerpoint/2010/main" val="2694586786"/>
              </p:ext>
            </p:extLst>
          </p:nvPr>
        </p:nvGraphicFramePr>
        <p:xfrm>
          <a:off x="2076573" y="2962064"/>
          <a:ext cx="4938672" cy="3403340"/>
        </p:xfrm>
        <a:graphic>
          <a:graphicData uri="http://schemas.openxmlformats.org/drawingml/2006/table">
            <a:tbl>
              <a:tblPr firstRow="1" bandRow="1">
                <a:tableStyleId>{2D5ABB26-0587-4C30-8999-92F81FD0307C}</a:tableStyleId>
              </a:tblPr>
              <a:tblGrid>
                <a:gridCol w="2477729">
                  <a:extLst>
                    <a:ext uri="{9D8B030D-6E8A-4147-A177-3AD203B41FA5}">
                      <a16:colId xmlns:a16="http://schemas.microsoft.com/office/drawing/2014/main" val="2394579880"/>
                    </a:ext>
                  </a:extLst>
                </a:gridCol>
                <a:gridCol w="2460943">
                  <a:extLst>
                    <a:ext uri="{9D8B030D-6E8A-4147-A177-3AD203B41FA5}">
                      <a16:colId xmlns:a16="http://schemas.microsoft.com/office/drawing/2014/main" val="2142091762"/>
                    </a:ext>
                  </a:extLst>
                </a:gridCol>
              </a:tblGrid>
              <a:tr h="1692940">
                <a:tc>
                  <a:txBody>
                    <a:bodyPr/>
                    <a:lstStyle/>
                    <a:p>
                      <a:endParaRPr lang="en-US" sz="1700" dirty="0"/>
                    </a:p>
                  </a:txBody>
                  <a:tcPr marL="85746" marR="85746" marT="42873" marB="42873">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endParaRPr lang="en-US" sz="1700" dirty="0"/>
                    </a:p>
                  </a:txBody>
                  <a:tcPr marL="85746" marR="85746" marT="42873" marB="42873">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1218505006"/>
                  </a:ext>
                </a:extLst>
              </a:tr>
              <a:tr h="1710400">
                <a:tc>
                  <a:txBody>
                    <a:bodyPr/>
                    <a:lstStyle/>
                    <a:p>
                      <a:endParaRPr lang="en-US" sz="1700"/>
                    </a:p>
                  </a:txBody>
                  <a:tcPr marL="85746" marR="85746" marT="42873" marB="42873">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endParaRPr lang="en-US" sz="1700" dirty="0"/>
                    </a:p>
                  </a:txBody>
                  <a:tcPr marL="85746" marR="85746" marT="42873" marB="42873">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3971230060"/>
                  </a:ext>
                </a:extLst>
              </a:tr>
            </a:tbl>
          </a:graphicData>
        </a:graphic>
      </p:graphicFrame>
      <p:sp>
        <p:nvSpPr>
          <p:cNvPr id="2" name="Text Placeholder 1"/>
          <p:cNvSpPr>
            <a:spLocks noGrp="1"/>
          </p:cNvSpPr>
          <p:nvPr>
            <p:ph type="body" sz="quarter" idx="13"/>
          </p:nvPr>
        </p:nvSpPr>
        <p:spPr/>
        <p:txBody>
          <a:bodyPr/>
          <a:lstStyle/>
          <a:p>
            <a:r>
              <a:rPr lang="en-GB" dirty="0"/>
              <a:t>Starter – Know your timber</a:t>
            </a:r>
          </a:p>
        </p:txBody>
      </p:sp>
      <p:sp>
        <p:nvSpPr>
          <p:cNvPr id="3" name="Text Placeholder 2"/>
          <p:cNvSpPr>
            <a:spLocks noGrp="1"/>
          </p:cNvSpPr>
          <p:nvPr>
            <p:ph type="body" sz="quarter" idx="14"/>
          </p:nvPr>
        </p:nvSpPr>
        <p:spPr/>
        <p:txBody>
          <a:bodyPr/>
          <a:lstStyle/>
          <a:p>
            <a:r>
              <a:rPr lang="en-GB" dirty="0"/>
              <a:t>Identify the types of timber by their aesthetic factors:</a:t>
            </a:r>
          </a:p>
          <a:p>
            <a:pPr lvl="1"/>
            <a:r>
              <a:rPr lang="en-GB" dirty="0"/>
              <a:t>Look at the grain colour and density and perceived texture – state which of the following is pine, oak, beech </a:t>
            </a:r>
            <a:r>
              <a:rPr lang="en-GB"/>
              <a:t>and mahogany</a:t>
            </a:r>
            <a:endParaRPr lang="en-GB" dirty="0"/>
          </a:p>
          <a:p>
            <a:endParaRPr lang="en-GB" dirty="0"/>
          </a:p>
        </p:txBody>
      </p:sp>
      <p:pic>
        <p:nvPicPr>
          <p:cNvPr id="6" name="Picture 5" descr="A picture containing grass, outdoor, field&#10;&#10;Description generated with very high confidence">
            <a:extLst>
              <a:ext uri="{FF2B5EF4-FFF2-40B4-BE49-F238E27FC236}">
                <a16:creationId xmlns:a16="http://schemas.microsoft.com/office/drawing/2014/main" id="{28DF8561-7534-4D72-B47A-12F59E550FD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28756" y="3042288"/>
            <a:ext cx="2360550" cy="1533734"/>
          </a:xfrm>
          <a:prstGeom prst="rect">
            <a:avLst/>
          </a:prstGeom>
        </p:spPr>
      </p:pic>
      <p:pic>
        <p:nvPicPr>
          <p:cNvPr id="8" name="Picture 7" descr="A close up of a beach&#10;&#10;Description generated with high confidence">
            <a:extLst>
              <a:ext uri="{FF2B5EF4-FFF2-40B4-BE49-F238E27FC236}">
                <a16:creationId xmlns:a16="http://schemas.microsoft.com/office/drawing/2014/main" id="{B8F2A552-E57A-4749-9D67-64D35FF571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35106" y="3029533"/>
            <a:ext cx="2318572" cy="1546488"/>
          </a:xfrm>
          <a:prstGeom prst="rect">
            <a:avLst/>
          </a:prstGeom>
        </p:spPr>
      </p:pic>
      <p:pic>
        <p:nvPicPr>
          <p:cNvPr id="10" name="Picture 9" descr="A picture containing curtain, furniture&#10;&#10;Description generated with very high confidence">
            <a:extLst>
              <a:ext uri="{FF2B5EF4-FFF2-40B4-BE49-F238E27FC236}">
                <a16:creationId xmlns:a16="http://schemas.microsoft.com/office/drawing/2014/main" id="{3808C50E-DBC5-4156-8E34-F9D20F87BF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521786" y="4333920"/>
            <a:ext cx="1574489" cy="2360553"/>
          </a:xfrm>
          <a:prstGeom prst="rect">
            <a:avLst/>
          </a:prstGeom>
        </p:spPr>
      </p:pic>
      <p:pic>
        <p:nvPicPr>
          <p:cNvPr id="12" name="Picture 11" descr="A picture containing building&#10;&#10;Description generated with high confidence">
            <a:extLst>
              <a:ext uri="{FF2B5EF4-FFF2-40B4-BE49-F238E27FC236}">
                <a16:creationId xmlns:a16="http://schemas.microsoft.com/office/drawing/2014/main" id="{F19ACE05-F0CE-4D41-94D4-5163346FE8A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6200000">
            <a:off x="5006229" y="4355831"/>
            <a:ext cx="1574488" cy="2316732"/>
          </a:xfrm>
          <a:prstGeom prst="rect">
            <a:avLst/>
          </a:prstGeom>
        </p:spPr>
      </p:pic>
    </p:spTree>
    <p:extLst>
      <p:ext uri="{BB962C8B-B14F-4D97-AF65-F5344CB8AC3E}">
        <p14:creationId xmlns:p14="http://schemas.microsoft.com/office/powerpoint/2010/main" val="22301197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riding on top of a body of water&#10;&#10;Description generated with high confidence">
            <a:extLst>
              <a:ext uri="{FF2B5EF4-FFF2-40B4-BE49-F238E27FC236}">
                <a16:creationId xmlns:a16="http://schemas.microsoft.com/office/drawing/2014/main" id="{D107614B-30C6-45BD-A6F0-EF667D28ED2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641564"/>
            <a:ext cx="9144000" cy="6207471"/>
          </a:xfrm>
          <a:prstGeom prst="rect">
            <a:avLst/>
          </a:prstGeom>
        </p:spPr>
      </p:pic>
      <p:sp>
        <p:nvSpPr>
          <p:cNvPr id="2" name="Text Placeholder 1">
            <a:extLst>
              <a:ext uri="{FF2B5EF4-FFF2-40B4-BE49-F238E27FC236}">
                <a16:creationId xmlns:a16="http://schemas.microsoft.com/office/drawing/2014/main" id="{CE34C161-87B3-46BB-99D3-2631EB1034DF}"/>
              </a:ext>
            </a:extLst>
          </p:cNvPr>
          <p:cNvSpPr>
            <a:spLocks noGrp="1"/>
          </p:cNvSpPr>
          <p:nvPr>
            <p:ph type="body" sz="quarter" idx="13"/>
          </p:nvPr>
        </p:nvSpPr>
        <p:spPr/>
        <p:txBody>
          <a:bodyPr/>
          <a:lstStyle/>
          <a:p>
            <a:r>
              <a:rPr lang="en-GB" dirty="0"/>
              <a:t>Forces and stresses</a:t>
            </a:r>
          </a:p>
        </p:txBody>
      </p:sp>
      <p:sp>
        <p:nvSpPr>
          <p:cNvPr id="3" name="Text Placeholder 2">
            <a:extLst>
              <a:ext uri="{FF2B5EF4-FFF2-40B4-BE49-F238E27FC236}">
                <a16:creationId xmlns:a16="http://schemas.microsoft.com/office/drawing/2014/main" id="{7F77B853-09C8-4FF9-B522-4B9BBACB983F}"/>
              </a:ext>
            </a:extLst>
          </p:cNvPr>
          <p:cNvSpPr>
            <a:spLocks noGrp="1"/>
          </p:cNvSpPr>
          <p:nvPr>
            <p:ph type="body" sz="quarter" idx="14"/>
          </p:nvPr>
        </p:nvSpPr>
        <p:spPr/>
        <p:txBody>
          <a:bodyPr/>
          <a:lstStyle/>
          <a:p>
            <a:r>
              <a:rPr lang="en-GB" dirty="0"/>
              <a:t>Both natural and manufactured </a:t>
            </a:r>
            <a:br>
              <a:rPr lang="en-GB" dirty="0"/>
            </a:br>
            <a:r>
              <a:rPr lang="en-GB" dirty="0"/>
              <a:t>timber products will experience </a:t>
            </a:r>
            <a:br>
              <a:rPr lang="en-GB" dirty="0"/>
            </a:br>
            <a:r>
              <a:rPr lang="en-GB" dirty="0"/>
              <a:t>forces and stresses in use</a:t>
            </a:r>
          </a:p>
          <a:p>
            <a:endParaRPr lang="en-GB" dirty="0">
              <a:solidFill>
                <a:schemeClr val="bg1"/>
              </a:solidFill>
            </a:endParaRPr>
          </a:p>
          <a:p>
            <a:pPr marL="0" indent="0">
              <a:buNone/>
            </a:pPr>
            <a:endParaRPr lang="en-GB" dirty="0">
              <a:solidFill>
                <a:schemeClr val="bg1"/>
              </a:solidFill>
            </a:endParaRPr>
          </a:p>
          <a:p>
            <a:pPr marL="0" indent="0">
              <a:buNone/>
            </a:pPr>
            <a:endParaRPr lang="en-GB" dirty="0">
              <a:solidFill>
                <a:schemeClr val="bg1"/>
              </a:solidFill>
            </a:endParaRPr>
          </a:p>
          <a:p>
            <a:r>
              <a:rPr lang="en-GB" dirty="0">
                <a:solidFill>
                  <a:schemeClr val="bg1"/>
                </a:solidFill>
              </a:rPr>
              <a:t>Which stresses does a wooden </a:t>
            </a:r>
            <a:br>
              <a:rPr lang="en-GB" dirty="0">
                <a:solidFill>
                  <a:schemeClr val="bg1"/>
                </a:solidFill>
              </a:rPr>
            </a:br>
            <a:r>
              <a:rPr lang="en-GB" dirty="0">
                <a:solidFill>
                  <a:schemeClr val="bg1"/>
                </a:solidFill>
              </a:rPr>
              <a:t>diving board experience in use?</a:t>
            </a:r>
            <a:br>
              <a:rPr lang="en-GB" dirty="0">
                <a:solidFill>
                  <a:schemeClr val="bg1"/>
                </a:solidFill>
              </a:rPr>
            </a:br>
            <a:endParaRPr lang="en-GB" dirty="0"/>
          </a:p>
          <a:p>
            <a:endParaRPr lang="en-GB" dirty="0"/>
          </a:p>
          <a:p>
            <a:endParaRPr lang="en-GB" dirty="0"/>
          </a:p>
          <a:p>
            <a:pPr lvl="1"/>
            <a:endParaRPr lang="en-GB" dirty="0"/>
          </a:p>
        </p:txBody>
      </p:sp>
    </p:spTree>
    <p:extLst>
      <p:ext uri="{BB962C8B-B14F-4D97-AF65-F5344CB8AC3E}">
        <p14:creationId xmlns:p14="http://schemas.microsoft.com/office/powerpoint/2010/main" val="3896466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Defining forces</a:t>
            </a:r>
          </a:p>
        </p:txBody>
      </p:sp>
      <p:sp>
        <p:nvSpPr>
          <p:cNvPr id="3" name="Text Placeholder 2"/>
          <p:cNvSpPr>
            <a:spLocks noGrp="1"/>
          </p:cNvSpPr>
          <p:nvPr>
            <p:ph type="body" sz="quarter" idx="14"/>
          </p:nvPr>
        </p:nvSpPr>
        <p:spPr>
          <a:xfrm>
            <a:off x="724280" y="1704179"/>
            <a:ext cx="7797230" cy="3453607"/>
          </a:xfrm>
        </p:spPr>
        <p:txBody>
          <a:bodyPr/>
          <a:lstStyle/>
          <a:p>
            <a:r>
              <a:rPr lang="en-GB" dirty="0"/>
              <a:t>Work in pairs to define these five key forces:</a:t>
            </a:r>
          </a:p>
        </p:txBody>
      </p:sp>
      <p:pic>
        <p:nvPicPr>
          <p:cNvPr id="1028" name="Picture 4" descr="C:\Users\desig\AppData\Roaming\PixelMetrics\CaptureWiz\Temp\1.png">
            <a:extLst>
              <a:ext uri="{FF2B5EF4-FFF2-40B4-BE49-F238E27FC236}">
                <a16:creationId xmlns:a16="http://schemas.microsoft.com/office/drawing/2014/main" id="{BFA50474-7D6A-415D-9D01-2DAA72E421C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78813" y="2408239"/>
            <a:ext cx="7788445" cy="3621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3149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boat, sitting, outdoor&#10;&#10;Description generated with high confidence">
            <a:extLst>
              <a:ext uri="{FF2B5EF4-FFF2-40B4-BE49-F238E27FC236}">
                <a16:creationId xmlns:a16="http://schemas.microsoft.com/office/drawing/2014/main" id="{B436E4D8-854D-4C81-BBAD-8FCAB147CD8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44056"/>
            <a:ext cx="9144001" cy="6213944"/>
          </a:xfrm>
          <a:prstGeom prst="rect">
            <a:avLst/>
          </a:prstGeom>
        </p:spPr>
      </p:pic>
      <p:sp>
        <p:nvSpPr>
          <p:cNvPr id="2" name="Text Placeholder 1">
            <a:extLst>
              <a:ext uri="{FF2B5EF4-FFF2-40B4-BE49-F238E27FC236}">
                <a16:creationId xmlns:a16="http://schemas.microsoft.com/office/drawing/2014/main" id="{CE34C161-87B3-46BB-99D3-2631EB1034DF}"/>
              </a:ext>
            </a:extLst>
          </p:cNvPr>
          <p:cNvSpPr>
            <a:spLocks noGrp="1"/>
          </p:cNvSpPr>
          <p:nvPr>
            <p:ph type="body" sz="quarter" idx="13"/>
          </p:nvPr>
        </p:nvSpPr>
        <p:spPr/>
        <p:txBody>
          <a:bodyPr/>
          <a:lstStyle/>
          <a:p>
            <a:r>
              <a:rPr lang="en-GB" dirty="0"/>
              <a:t>Stressed out</a:t>
            </a:r>
          </a:p>
        </p:txBody>
      </p:sp>
      <p:sp>
        <p:nvSpPr>
          <p:cNvPr id="3" name="Text Placeholder 2">
            <a:extLst>
              <a:ext uri="{FF2B5EF4-FFF2-40B4-BE49-F238E27FC236}">
                <a16:creationId xmlns:a16="http://schemas.microsoft.com/office/drawing/2014/main" id="{7F77B853-09C8-4FF9-B522-4B9BBACB983F}"/>
              </a:ext>
            </a:extLst>
          </p:cNvPr>
          <p:cNvSpPr>
            <a:spLocks noGrp="1"/>
          </p:cNvSpPr>
          <p:nvPr>
            <p:ph type="body" sz="quarter" idx="14"/>
          </p:nvPr>
        </p:nvSpPr>
        <p:spPr/>
        <p:txBody>
          <a:bodyPr/>
          <a:lstStyle/>
          <a:p>
            <a:r>
              <a:rPr lang="en-GB" dirty="0"/>
              <a:t>Some timber beams for </a:t>
            </a:r>
            <a:br>
              <a:rPr lang="en-GB" dirty="0"/>
            </a:br>
            <a:r>
              <a:rPr lang="en-GB" dirty="0"/>
              <a:t>construction come ‘pre-stressed’ </a:t>
            </a:r>
          </a:p>
          <a:p>
            <a:pPr lvl="1"/>
            <a:r>
              <a:rPr lang="en-GB" dirty="0"/>
              <a:t>Lamination under pressure is used to </a:t>
            </a:r>
            <a:br>
              <a:rPr lang="en-GB" dirty="0"/>
            </a:br>
            <a:r>
              <a:rPr lang="en-GB" dirty="0"/>
              <a:t>created both straight and curved structures </a:t>
            </a:r>
            <a:br>
              <a:rPr lang="en-GB" dirty="0"/>
            </a:br>
            <a:r>
              <a:rPr lang="en-GB" dirty="0"/>
              <a:t>which can be made incredibly strong and stable</a:t>
            </a:r>
          </a:p>
          <a:p>
            <a:pPr lvl="1"/>
            <a:r>
              <a:rPr lang="en-GB" dirty="0"/>
              <a:t>As the timber beam is stressed during manufacture </a:t>
            </a:r>
            <a:br>
              <a:rPr lang="en-GB" dirty="0"/>
            </a:br>
            <a:r>
              <a:rPr lang="en-GB" dirty="0"/>
              <a:t>it is able to cope with the greater forces in use </a:t>
            </a:r>
          </a:p>
          <a:p>
            <a:r>
              <a:rPr lang="en-GB" dirty="0"/>
              <a:t>What would be the advantage of using </a:t>
            </a:r>
            <a:br>
              <a:rPr lang="en-GB" dirty="0"/>
            </a:br>
            <a:r>
              <a:rPr lang="en-GB" dirty="0"/>
              <a:t>pre-stressed beams for a curved roof?</a:t>
            </a:r>
          </a:p>
          <a:p>
            <a:pPr marL="0" indent="-7937">
              <a:buNone/>
            </a:pPr>
            <a:endParaRPr lang="en-GB" dirty="0"/>
          </a:p>
          <a:p>
            <a:pPr marL="0" indent="-7937">
              <a:buNone/>
            </a:pPr>
            <a:endParaRPr lang="en-GB" dirty="0"/>
          </a:p>
          <a:p>
            <a:pPr marL="0" indent="0">
              <a:buNone/>
            </a:pPr>
            <a:endParaRPr lang="en-GB" dirty="0"/>
          </a:p>
          <a:p>
            <a:pPr lvl="1"/>
            <a:endParaRPr lang="en-GB" dirty="0"/>
          </a:p>
        </p:txBody>
      </p:sp>
    </p:spTree>
    <p:extLst>
      <p:ext uri="{BB962C8B-B14F-4D97-AF65-F5344CB8AC3E}">
        <p14:creationId xmlns:p14="http://schemas.microsoft.com/office/powerpoint/2010/main" val="33016236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music&#10;&#10;Description generated with high confidence">
            <a:extLst>
              <a:ext uri="{FF2B5EF4-FFF2-40B4-BE49-F238E27FC236}">
                <a16:creationId xmlns:a16="http://schemas.microsoft.com/office/drawing/2014/main" id="{61EDD562-6D0D-4C94-AC48-D2973EC102D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33800" y="3505200"/>
            <a:ext cx="5038802" cy="2765259"/>
          </a:xfrm>
          <a:prstGeom prst="rect">
            <a:avLst/>
          </a:prstGeom>
        </p:spPr>
      </p:pic>
      <p:sp>
        <p:nvSpPr>
          <p:cNvPr id="2" name="Text Placeholder 1">
            <a:extLst>
              <a:ext uri="{FF2B5EF4-FFF2-40B4-BE49-F238E27FC236}">
                <a16:creationId xmlns:a16="http://schemas.microsoft.com/office/drawing/2014/main" id="{59DD0ABB-25C2-4E43-AEEC-23FAB9EB4CE9}"/>
              </a:ext>
            </a:extLst>
          </p:cNvPr>
          <p:cNvSpPr>
            <a:spLocks noGrp="1"/>
          </p:cNvSpPr>
          <p:nvPr>
            <p:ph type="body" sz="quarter" idx="13"/>
          </p:nvPr>
        </p:nvSpPr>
        <p:spPr/>
        <p:txBody>
          <a:bodyPr/>
          <a:lstStyle/>
          <a:p>
            <a:r>
              <a:rPr lang="en-GB" dirty="0"/>
              <a:t>Feel the force</a:t>
            </a:r>
          </a:p>
        </p:txBody>
      </p:sp>
      <p:sp>
        <p:nvSpPr>
          <p:cNvPr id="3" name="Text Placeholder 2">
            <a:extLst>
              <a:ext uri="{FF2B5EF4-FFF2-40B4-BE49-F238E27FC236}">
                <a16:creationId xmlns:a16="http://schemas.microsoft.com/office/drawing/2014/main" id="{A65C283B-6917-4DAE-BD46-9BB75D5102B3}"/>
              </a:ext>
            </a:extLst>
          </p:cNvPr>
          <p:cNvSpPr>
            <a:spLocks noGrp="1"/>
          </p:cNvSpPr>
          <p:nvPr>
            <p:ph type="body" sz="quarter" idx="14"/>
          </p:nvPr>
        </p:nvSpPr>
        <p:spPr>
          <a:xfrm>
            <a:off x="724280" y="1704179"/>
            <a:ext cx="7914394" cy="2004221"/>
          </a:xfrm>
        </p:spPr>
        <p:txBody>
          <a:bodyPr/>
          <a:lstStyle/>
          <a:p>
            <a:r>
              <a:rPr lang="en-GB" dirty="0"/>
              <a:t>Softwood is commonly used for frame structures </a:t>
            </a:r>
          </a:p>
          <a:p>
            <a:pPr lvl="1"/>
            <a:r>
              <a:rPr lang="en-GB" dirty="0"/>
              <a:t>Most wooden components can cope with both tension </a:t>
            </a:r>
            <a:br>
              <a:rPr lang="en-GB" dirty="0"/>
            </a:br>
            <a:r>
              <a:rPr lang="en-GB" dirty="0"/>
              <a:t>and compression as long as the structure is sound</a:t>
            </a:r>
          </a:p>
          <a:p>
            <a:pPr lvl="1"/>
            <a:r>
              <a:rPr lang="en-GB" dirty="0"/>
              <a:t>The roof truss pictured has to deal with compression &amp; tension </a:t>
            </a:r>
          </a:p>
          <a:p>
            <a:pPr lvl="1"/>
            <a:r>
              <a:rPr lang="en-GB" dirty="0"/>
              <a:t>Braces and ties are used to add </a:t>
            </a:r>
            <a:br>
              <a:rPr lang="en-GB" dirty="0"/>
            </a:br>
            <a:r>
              <a:rPr lang="en-GB" dirty="0"/>
              <a:t>structural support</a:t>
            </a:r>
          </a:p>
          <a:p>
            <a:pPr lvl="1"/>
            <a:r>
              <a:rPr lang="en-GB" dirty="0">
                <a:solidFill>
                  <a:srgbClr val="2CB7FF"/>
                </a:solidFill>
              </a:rPr>
              <a:t>What shapes are good for adding </a:t>
            </a:r>
            <a:br>
              <a:rPr lang="en-GB" dirty="0">
                <a:solidFill>
                  <a:srgbClr val="2CB7FF"/>
                </a:solidFill>
              </a:rPr>
            </a:br>
            <a:r>
              <a:rPr lang="en-GB" dirty="0">
                <a:solidFill>
                  <a:srgbClr val="2CB7FF"/>
                </a:solidFill>
              </a:rPr>
              <a:t>strength to structures?</a:t>
            </a:r>
          </a:p>
          <a:p>
            <a:pPr lvl="1"/>
            <a:r>
              <a:rPr lang="en-GB" dirty="0">
                <a:solidFill>
                  <a:srgbClr val="2CB7FF"/>
                </a:solidFill>
              </a:rPr>
              <a:t>What is the difference </a:t>
            </a:r>
            <a:br>
              <a:rPr lang="en-GB" dirty="0">
                <a:solidFill>
                  <a:srgbClr val="2CB7FF"/>
                </a:solidFill>
              </a:rPr>
            </a:br>
            <a:r>
              <a:rPr lang="en-GB" dirty="0">
                <a:solidFill>
                  <a:srgbClr val="2CB7FF"/>
                </a:solidFill>
              </a:rPr>
              <a:t>between a brace </a:t>
            </a:r>
            <a:br>
              <a:rPr lang="en-GB" dirty="0">
                <a:solidFill>
                  <a:srgbClr val="2CB7FF"/>
                </a:solidFill>
              </a:rPr>
            </a:br>
            <a:r>
              <a:rPr lang="en-GB" dirty="0">
                <a:solidFill>
                  <a:srgbClr val="2CB7FF"/>
                </a:solidFill>
              </a:rPr>
              <a:t>and a tie?</a:t>
            </a:r>
          </a:p>
        </p:txBody>
      </p:sp>
    </p:spTree>
    <p:extLst>
      <p:ext uri="{BB962C8B-B14F-4D97-AF65-F5344CB8AC3E}">
        <p14:creationId xmlns:p14="http://schemas.microsoft.com/office/powerpoint/2010/main" val="30511165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arge tall tower with a sky background&#10;&#10;Description generated with high confidence">
            <a:extLst>
              <a:ext uri="{FF2B5EF4-FFF2-40B4-BE49-F238E27FC236}">
                <a16:creationId xmlns:a16="http://schemas.microsoft.com/office/drawing/2014/main" id="{C1D1F162-B9EA-4FBF-B690-082E5C144B8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647700"/>
            <a:ext cx="9144000" cy="6210300"/>
          </a:xfrm>
          <a:prstGeom prst="rect">
            <a:avLst/>
          </a:prstGeom>
        </p:spPr>
      </p:pic>
      <p:sp>
        <p:nvSpPr>
          <p:cNvPr id="2" name="Text Placeholder 1">
            <a:extLst>
              <a:ext uri="{FF2B5EF4-FFF2-40B4-BE49-F238E27FC236}">
                <a16:creationId xmlns:a16="http://schemas.microsoft.com/office/drawing/2014/main" id="{0768C19E-4300-4F88-982C-44C325061AF7}"/>
              </a:ext>
            </a:extLst>
          </p:cNvPr>
          <p:cNvSpPr>
            <a:spLocks noGrp="1"/>
          </p:cNvSpPr>
          <p:nvPr>
            <p:ph type="body" sz="quarter" idx="13"/>
          </p:nvPr>
        </p:nvSpPr>
        <p:spPr/>
        <p:txBody>
          <a:bodyPr/>
          <a:lstStyle/>
          <a:p>
            <a:r>
              <a:rPr lang="en-GB" dirty="0"/>
              <a:t>Brace and ties in action</a:t>
            </a:r>
          </a:p>
        </p:txBody>
      </p:sp>
      <p:sp>
        <p:nvSpPr>
          <p:cNvPr id="3" name="Text Placeholder 2">
            <a:extLst>
              <a:ext uri="{FF2B5EF4-FFF2-40B4-BE49-F238E27FC236}">
                <a16:creationId xmlns:a16="http://schemas.microsoft.com/office/drawing/2014/main" id="{923334C4-1949-4D4F-8C71-695F9F99346E}"/>
              </a:ext>
            </a:extLst>
          </p:cNvPr>
          <p:cNvSpPr>
            <a:spLocks noGrp="1"/>
          </p:cNvSpPr>
          <p:nvPr>
            <p:ph type="body" sz="quarter" idx="14"/>
          </p:nvPr>
        </p:nvSpPr>
        <p:spPr/>
        <p:txBody>
          <a:bodyPr/>
          <a:lstStyle/>
          <a:p>
            <a:r>
              <a:rPr lang="en-GB" dirty="0"/>
              <a:t>Ties and braces are used to </a:t>
            </a:r>
            <a:br>
              <a:rPr lang="en-GB" dirty="0"/>
            </a:br>
            <a:r>
              <a:rPr lang="en-GB" dirty="0"/>
              <a:t>strengthen structures</a:t>
            </a:r>
          </a:p>
          <a:p>
            <a:pPr lvl="1"/>
            <a:r>
              <a:rPr lang="en-GB" dirty="0"/>
              <a:t>Ties are used in a structure to</a:t>
            </a:r>
            <a:br>
              <a:rPr lang="en-GB" dirty="0"/>
            </a:br>
            <a:r>
              <a:rPr lang="en-GB" dirty="0"/>
              <a:t>stop it moving outwards and are</a:t>
            </a:r>
            <a:br>
              <a:rPr lang="en-GB" dirty="0"/>
            </a:br>
            <a:r>
              <a:rPr lang="en-GB" dirty="0"/>
              <a:t>generally kept under tension</a:t>
            </a:r>
          </a:p>
          <a:p>
            <a:pPr lvl="1"/>
            <a:r>
              <a:rPr lang="en-GB" dirty="0"/>
              <a:t>Steel is often used for ties due </a:t>
            </a:r>
            <a:br>
              <a:rPr lang="en-GB" dirty="0"/>
            </a:br>
            <a:r>
              <a:rPr lang="en-GB" dirty="0"/>
              <a:t>to its high tensile strength</a:t>
            </a:r>
          </a:p>
          <a:p>
            <a:pPr lvl="1"/>
            <a:r>
              <a:rPr lang="en-GB" dirty="0"/>
              <a:t>Braces are used in a similar way</a:t>
            </a:r>
            <a:br>
              <a:rPr lang="en-GB" dirty="0"/>
            </a:br>
            <a:r>
              <a:rPr lang="en-GB" dirty="0"/>
              <a:t>but tend to be under compression</a:t>
            </a:r>
          </a:p>
          <a:p>
            <a:pPr lvl="1"/>
            <a:r>
              <a:rPr lang="en-GB" dirty="0"/>
              <a:t>Old buildings are sometimes</a:t>
            </a:r>
            <a:br>
              <a:rPr lang="en-GB" dirty="0"/>
            </a:br>
            <a:r>
              <a:rPr lang="en-GB" dirty="0"/>
              <a:t>seen braced with big timber </a:t>
            </a:r>
            <a:br>
              <a:rPr lang="en-GB" dirty="0"/>
            </a:br>
            <a:r>
              <a:rPr lang="en-GB" dirty="0"/>
              <a:t>structures to prevent collapse</a:t>
            </a:r>
          </a:p>
        </p:txBody>
      </p:sp>
    </p:spTree>
    <p:extLst>
      <p:ext uri="{BB962C8B-B14F-4D97-AF65-F5344CB8AC3E}">
        <p14:creationId xmlns:p14="http://schemas.microsoft.com/office/powerpoint/2010/main" val="40873445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ky&#10;&#10;Description generated with high confidence">
            <a:extLst>
              <a:ext uri="{FF2B5EF4-FFF2-40B4-BE49-F238E27FC236}">
                <a16:creationId xmlns:a16="http://schemas.microsoft.com/office/drawing/2014/main" id="{84FCE1BE-9FB5-45B5-B406-E7F3AB3D2F6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756712"/>
            <a:ext cx="9143999" cy="2101288"/>
          </a:xfrm>
          <a:prstGeom prst="rect">
            <a:avLst/>
          </a:prstGeom>
        </p:spPr>
      </p:pic>
      <p:sp>
        <p:nvSpPr>
          <p:cNvPr id="2" name="Text Placeholder 1">
            <a:extLst>
              <a:ext uri="{FF2B5EF4-FFF2-40B4-BE49-F238E27FC236}">
                <a16:creationId xmlns:a16="http://schemas.microsoft.com/office/drawing/2014/main" id="{576D8788-3D3C-4F2C-AFD8-D90834215E27}"/>
              </a:ext>
            </a:extLst>
          </p:cNvPr>
          <p:cNvSpPr>
            <a:spLocks noGrp="1"/>
          </p:cNvSpPr>
          <p:nvPr>
            <p:ph type="body" sz="quarter" idx="13"/>
          </p:nvPr>
        </p:nvSpPr>
        <p:spPr/>
        <p:txBody>
          <a:bodyPr/>
          <a:lstStyle/>
          <a:p>
            <a:r>
              <a:rPr lang="en-GB" dirty="0"/>
              <a:t>Shear agony</a:t>
            </a:r>
          </a:p>
        </p:txBody>
      </p:sp>
      <p:sp>
        <p:nvSpPr>
          <p:cNvPr id="3" name="Text Placeholder 2">
            <a:extLst>
              <a:ext uri="{FF2B5EF4-FFF2-40B4-BE49-F238E27FC236}">
                <a16:creationId xmlns:a16="http://schemas.microsoft.com/office/drawing/2014/main" id="{CEE0EA59-EC3C-43A4-A97E-CCBBA8CE5B1C}"/>
              </a:ext>
            </a:extLst>
          </p:cNvPr>
          <p:cNvSpPr>
            <a:spLocks noGrp="1"/>
          </p:cNvSpPr>
          <p:nvPr>
            <p:ph type="body" sz="quarter" idx="14"/>
          </p:nvPr>
        </p:nvSpPr>
        <p:spPr/>
        <p:txBody>
          <a:bodyPr/>
          <a:lstStyle/>
          <a:p>
            <a:r>
              <a:rPr lang="en-GB" dirty="0"/>
              <a:t>A shear force occurs when opposite forces act on an object in a direction perpendicular to its length</a:t>
            </a:r>
          </a:p>
          <a:p>
            <a:pPr lvl="1"/>
            <a:r>
              <a:rPr lang="en-GB" dirty="0"/>
              <a:t>Timber is generally very good at resisting a ‘shear’ force along the grain but not good across the grain</a:t>
            </a:r>
          </a:p>
          <a:p>
            <a:pPr lvl="1"/>
            <a:r>
              <a:rPr lang="en-GB" dirty="0"/>
              <a:t>Planks tend to snap when subject to shear force across the grain but flex and bend along the grain</a:t>
            </a:r>
          </a:p>
          <a:p>
            <a:pPr lvl="1"/>
            <a:r>
              <a:rPr lang="en-GB" dirty="0"/>
              <a:t>Occasionally, trees can be seen damaged by strong gusts of wind creating a shear force and snapping their trunks</a:t>
            </a:r>
          </a:p>
        </p:txBody>
      </p:sp>
    </p:spTree>
    <p:extLst>
      <p:ext uri="{BB962C8B-B14F-4D97-AF65-F5344CB8AC3E}">
        <p14:creationId xmlns:p14="http://schemas.microsoft.com/office/powerpoint/2010/main" val="34163391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device&#10;&#10;Description generated with high confidence">
            <a:extLst>
              <a:ext uri="{FF2B5EF4-FFF2-40B4-BE49-F238E27FC236}">
                <a16:creationId xmlns:a16="http://schemas.microsoft.com/office/drawing/2014/main" id="{F14B4D94-348B-40EB-91CE-06362E78408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655"/>
          <a:stretch/>
        </p:blipFill>
        <p:spPr>
          <a:xfrm>
            <a:off x="4060916" y="649273"/>
            <a:ext cx="5083084" cy="6208728"/>
          </a:xfrm>
          <a:prstGeom prst="rect">
            <a:avLst/>
          </a:prstGeom>
        </p:spPr>
      </p:pic>
      <p:sp>
        <p:nvSpPr>
          <p:cNvPr id="2" name="Text Placeholder 1">
            <a:extLst>
              <a:ext uri="{FF2B5EF4-FFF2-40B4-BE49-F238E27FC236}">
                <a16:creationId xmlns:a16="http://schemas.microsoft.com/office/drawing/2014/main" id="{3471208F-C2D5-4D0A-B582-E1BFA17F5BAA}"/>
              </a:ext>
            </a:extLst>
          </p:cNvPr>
          <p:cNvSpPr>
            <a:spLocks noGrp="1"/>
          </p:cNvSpPr>
          <p:nvPr>
            <p:ph type="body" sz="quarter" idx="13"/>
          </p:nvPr>
        </p:nvSpPr>
        <p:spPr/>
        <p:txBody>
          <a:bodyPr/>
          <a:lstStyle/>
          <a:p>
            <a:r>
              <a:rPr lang="en-GB" dirty="0"/>
              <a:t>Give me strength</a:t>
            </a:r>
          </a:p>
        </p:txBody>
      </p:sp>
      <p:sp>
        <p:nvSpPr>
          <p:cNvPr id="3" name="Text Placeholder 2">
            <a:extLst>
              <a:ext uri="{FF2B5EF4-FFF2-40B4-BE49-F238E27FC236}">
                <a16:creationId xmlns:a16="http://schemas.microsoft.com/office/drawing/2014/main" id="{22E1E0AF-AA36-4485-AD1D-3BF0DD268A57}"/>
              </a:ext>
            </a:extLst>
          </p:cNvPr>
          <p:cNvSpPr>
            <a:spLocks noGrp="1"/>
          </p:cNvSpPr>
          <p:nvPr>
            <p:ph type="body" sz="quarter" idx="14"/>
          </p:nvPr>
        </p:nvSpPr>
        <p:spPr>
          <a:xfrm>
            <a:off x="724280" y="1704179"/>
            <a:ext cx="7125492" cy="3453607"/>
          </a:xfrm>
        </p:spPr>
        <p:txBody>
          <a:bodyPr/>
          <a:lstStyle/>
          <a:p>
            <a:r>
              <a:rPr lang="en-GB" dirty="0"/>
              <a:t>Timber and manufactured boards sometimes need reinforcement or strengthening to </a:t>
            </a:r>
            <a:br>
              <a:rPr lang="en-GB" dirty="0"/>
            </a:br>
            <a:r>
              <a:rPr lang="en-GB" dirty="0"/>
              <a:t>perform certain functions</a:t>
            </a:r>
          </a:p>
          <a:p>
            <a:r>
              <a:rPr lang="en-GB" dirty="0"/>
              <a:t>This can be done in many ways including:</a:t>
            </a:r>
          </a:p>
          <a:p>
            <a:pPr lvl="1"/>
            <a:r>
              <a:rPr lang="en-GB" dirty="0"/>
              <a:t>lamination</a:t>
            </a:r>
          </a:p>
          <a:p>
            <a:pPr lvl="1"/>
            <a:r>
              <a:rPr lang="en-GB" dirty="0"/>
              <a:t>adding braces or tie bars</a:t>
            </a:r>
          </a:p>
          <a:p>
            <a:pPr lvl="1"/>
            <a:r>
              <a:rPr lang="en-GB" dirty="0"/>
              <a:t>embedding composite materials</a:t>
            </a:r>
          </a:p>
          <a:p>
            <a:pPr lvl="1"/>
            <a:r>
              <a:rPr lang="en-GB" dirty="0">
                <a:solidFill>
                  <a:srgbClr val="2CB7FF"/>
                </a:solidFill>
              </a:rPr>
              <a:t>How could adding a GRP layer to these </a:t>
            </a:r>
            <a:br>
              <a:rPr lang="en-GB" dirty="0">
                <a:solidFill>
                  <a:srgbClr val="2CB7FF"/>
                </a:solidFill>
              </a:rPr>
            </a:br>
            <a:r>
              <a:rPr lang="en-GB" dirty="0">
                <a:solidFill>
                  <a:srgbClr val="2CB7FF"/>
                </a:solidFill>
              </a:rPr>
              <a:t>wooden skis improve performance?</a:t>
            </a:r>
          </a:p>
          <a:p>
            <a:endParaRPr lang="en-GB" dirty="0"/>
          </a:p>
          <a:p>
            <a:endParaRPr lang="en-GB" dirty="0"/>
          </a:p>
        </p:txBody>
      </p:sp>
      <p:sp>
        <p:nvSpPr>
          <p:cNvPr id="7" name="AutoShape 2" descr="old wood ski&#10;">
            <a:extLst>
              <a:ext uri="{FF2B5EF4-FFF2-40B4-BE49-F238E27FC236}">
                <a16:creationId xmlns:a16="http://schemas.microsoft.com/office/drawing/2014/main" id="{6AC66720-5877-4CAE-BC6D-77EB2FEF2B0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6080438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latin typeface="Arial" panose="020B0604020202020204" pitchFamily="34" charset="0"/>
                <a:cs typeface="Arial" panose="020B0604020202020204" pitchFamily="34" charset="0"/>
              </a:rPr>
              <a:t>Plenary</a:t>
            </a:r>
          </a:p>
        </p:txBody>
      </p:sp>
      <p:sp>
        <p:nvSpPr>
          <p:cNvPr id="7" name="Text Placeholder 6"/>
          <p:cNvSpPr>
            <a:spLocks noGrp="1"/>
          </p:cNvSpPr>
          <p:nvPr>
            <p:ph type="body" sz="quarter" idx="14"/>
          </p:nvPr>
        </p:nvSpPr>
        <p:spPr/>
        <p:txBody>
          <a:bodyPr/>
          <a:lstStyle/>
          <a:p>
            <a:r>
              <a:rPr lang="en-GB" dirty="0"/>
              <a:t>As part of the ‘consumer society’ we are responsible for the buying decisions we make</a:t>
            </a:r>
          </a:p>
          <a:p>
            <a:r>
              <a:rPr lang="en-GB" dirty="0"/>
              <a:t>You are in the market for a new study desk - discuss the pros and cons of buying:</a:t>
            </a:r>
          </a:p>
          <a:p>
            <a:pPr lvl="1"/>
            <a:r>
              <a:rPr lang="en-GB" dirty="0"/>
              <a:t>a cheap but ‘on trend’ flat packed desk from a leading </a:t>
            </a:r>
            <a:br>
              <a:rPr lang="en-GB" dirty="0"/>
            </a:br>
            <a:r>
              <a:rPr lang="en-GB" dirty="0"/>
              <a:t>furniture store</a:t>
            </a:r>
          </a:p>
          <a:p>
            <a:pPr marL="444500" lvl="1" indent="0">
              <a:buNone/>
            </a:pPr>
            <a:r>
              <a:rPr lang="en-GB" dirty="0"/>
              <a:t>or</a:t>
            </a:r>
          </a:p>
          <a:p>
            <a:pPr lvl="1"/>
            <a:r>
              <a:rPr lang="en-GB" dirty="0"/>
              <a:t>a</a:t>
            </a:r>
            <a:r>
              <a:rPr lang="en-GB"/>
              <a:t> </a:t>
            </a:r>
            <a:r>
              <a:rPr lang="en-GB" dirty="0"/>
              <a:t>second hand solid wood ‘retro’ desk from an online </a:t>
            </a:r>
            <a:br>
              <a:rPr lang="en-GB" dirty="0"/>
            </a:br>
            <a:r>
              <a:rPr lang="en-GB" dirty="0"/>
              <a:t>auction site</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70402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7921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e 22"/>
          <p:cNvGraphicFramePr>
            <a:graphicFrameLocks noGrp="1"/>
          </p:cNvGraphicFramePr>
          <p:nvPr>
            <p:extLst>
              <p:ext uri="{D42A27DB-BD31-4B8C-83A1-F6EECF244321}">
                <p14:modId xmlns:p14="http://schemas.microsoft.com/office/powerpoint/2010/main" val="813643996"/>
              </p:ext>
            </p:extLst>
          </p:nvPr>
        </p:nvGraphicFramePr>
        <p:xfrm>
          <a:off x="907132" y="3487780"/>
          <a:ext cx="7329735" cy="1692940"/>
        </p:xfrm>
        <a:graphic>
          <a:graphicData uri="http://schemas.openxmlformats.org/drawingml/2006/table">
            <a:tbl>
              <a:tblPr firstRow="1" bandRow="1">
                <a:tableStyleId>{2D5ABB26-0587-4C30-8999-92F81FD0307C}</a:tableStyleId>
              </a:tblPr>
              <a:tblGrid>
                <a:gridCol w="2443245">
                  <a:extLst>
                    <a:ext uri="{9D8B030D-6E8A-4147-A177-3AD203B41FA5}">
                      <a16:colId xmlns:a16="http://schemas.microsoft.com/office/drawing/2014/main" val="2394579880"/>
                    </a:ext>
                  </a:extLst>
                </a:gridCol>
                <a:gridCol w="2443245">
                  <a:extLst>
                    <a:ext uri="{9D8B030D-6E8A-4147-A177-3AD203B41FA5}">
                      <a16:colId xmlns:a16="http://schemas.microsoft.com/office/drawing/2014/main" val="2142091762"/>
                    </a:ext>
                  </a:extLst>
                </a:gridCol>
                <a:gridCol w="2443245">
                  <a:extLst>
                    <a:ext uri="{9D8B030D-6E8A-4147-A177-3AD203B41FA5}">
                      <a16:colId xmlns:a16="http://schemas.microsoft.com/office/drawing/2014/main" val="379492661"/>
                    </a:ext>
                  </a:extLst>
                </a:gridCol>
              </a:tblGrid>
              <a:tr h="1692940">
                <a:tc>
                  <a:txBody>
                    <a:bodyPr/>
                    <a:lstStyle/>
                    <a:p>
                      <a:endParaRPr lang="en-US" sz="1700" dirty="0"/>
                    </a:p>
                  </a:txBody>
                  <a:tcPr marL="85746" marR="85746" marT="42873" marB="42873">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endParaRPr lang="en-US" sz="1700" dirty="0"/>
                    </a:p>
                  </a:txBody>
                  <a:tcPr marL="85746" marR="85746" marT="42873" marB="42873">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endParaRPr lang="en-US" sz="1700" dirty="0"/>
                    </a:p>
                  </a:txBody>
                  <a:tcPr marL="85746" marR="85746" marT="42873" marB="42873">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1218505006"/>
                  </a:ext>
                </a:extLst>
              </a:tr>
            </a:tbl>
          </a:graphicData>
        </a:graphic>
      </p:graphicFrame>
      <p:sp>
        <p:nvSpPr>
          <p:cNvPr id="2" name="Text Placeholder 1"/>
          <p:cNvSpPr>
            <a:spLocks noGrp="1"/>
          </p:cNvSpPr>
          <p:nvPr>
            <p:ph type="body" sz="quarter" idx="13"/>
          </p:nvPr>
        </p:nvSpPr>
        <p:spPr/>
        <p:txBody>
          <a:bodyPr/>
          <a:lstStyle/>
          <a:p>
            <a:r>
              <a:rPr lang="en-GB" dirty="0"/>
              <a:t>Manufactured boards</a:t>
            </a:r>
          </a:p>
        </p:txBody>
      </p:sp>
      <p:sp>
        <p:nvSpPr>
          <p:cNvPr id="3" name="Text Placeholder 2"/>
          <p:cNvSpPr>
            <a:spLocks noGrp="1"/>
          </p:cNvSpPr>
          <p:nvPr>
            <p:ph type="body" sz="quarter" idx="14"/>
          </p:nvPr>
        </p:nvSpPr>
        <p:spPr>
          <a:xfrm>
            <a:off x="724280" y="1704179"/>
            <a:ext cx="7797230" cy="2004221"/>
          </a:xfrm>
        </p:spPr>
        <p:txBody>
          <a:bodyPr/>
          <a:lstStyle/>
          <a:p>
            <a:r>
              <a:rPr lang="en-GB" dirty="0"/>
              <a:t>Identify the types of manufactured board shown below and describe their aesthetic features</a:t>
            </a:r>
          </a:p>
          <a:p>
            <a:pPr lvl="1"/>
            <a:r>
              <a:rPr lang="en-GB" dirty="0"/>
              <a:t>What can be done to improve their aesthetic qualities?</a:t>
            </a:r>
          </a:p>
          <a:p>
            <a:endParaRPr lang="en-GB" dirty="0"/>
          </a:p>
        </p:txBody>
      </p:sp>
      <p:pic>
        <p:nvPicPr>
          <p:cNvPr id="17" name="Picture 16"/>
          <p:cNvPicPr>
            <a:picLocks noChangeAspect="1"/>
          </p:cNvPicPr>
          <p:nvPr/>
        </p:nvPicPr>
        <p:blipFill rotWithShape="1">
          <a:blip r:embed="rId2" cstate="screen">
            <a:extLst>
              <a:ext uri="{28A0092B-C50C-407E-A947-70E740481C1C}">
                <a14:useLocalDpi xmlns:a14="http://schemas.microsoft.com/office/drawing/2010/main"/>
              </a:ext>
            </a:extLst>
          </a:blip>
          <a:srcRect b="-19775"/>
          <a:stretch/>
        </p:blipFill>
        <p:spPr>
          <a:xfrm>
            <a:off x="3387968" y="3578305"/>
            <a:ext cx="2358343" cy="1873668"/>
          </a:xfrm>
          <a:prstGeom prst="rect">
            <a:avLst/>
          </a:prstGeom>
        </p:spPr>
      </p:pic>
      <p:pic>
        <p:nvPicPr>
          <p:cNvPr id="19" name="Picture 1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12853" y="3578306"/>
            <a:ext cx="2221641" cy="1522115"/>
          </a:xfrm>
          <a:prstGeom prst="rect">
            <a:avLst/>
          </a:prstGeom>
        </p:spPr>
      </p:pic>
      <p:pic>
        <p:nvPicPr>
          <p:cNvPr id="21" name="Picture 2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78010" y="3578305"/>
            <a:ext cx="2268890" cy="1511043"/>
          </a:xfrm>
          <a:prstGeom prst="rect">
            <a:avLst/>
          </a:prstGeom>
        </p:spPr>
      </p:pic>
    </p:spTree>
    <p:extLst>
      <p:ext uri="{BB962C8B-B14F-4D97-AF65-F5344CB8AC3E}">
        <p14:creationId xmlns:p14="http://schemas.microsoft.com/office/powerpoint/2010/main" val="1126756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43176F-9D53-4B2F-9A63-D19940C7B63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1332"/>
            <a:ext cx="9144000" cy="6213565"/>
          </a:xfrm>
          <a:prstGeom prst="rect">
            <a:avLst/>
          </a:prstGeom>
        </p:spPr>
      </p:pic>
      <p:sp>
        <p:nvSpPr>
          <p:cNvPr id="4" name="Text Placeholder 1">
            <a:extLst>
              <a:ext uri="{FF2B5EF4-FFF2-40B4-BE49-F238E27FC236}">
                <a16:creationId xmlns:a16="http://schemas.microsoft.com/office/drawing/2014/main" id="{1B3FD1A9-0690-4B2A-926D-AEEAF9323D6D}"/>
              </a:ext>
            </a:extLst>
          </p:cNvPr>
          <p:cNvSpPr>
            <a:spLocks noGrp="1"/>
          </p:cNvSpPr>
          <p:nvPr>
            <p:ph type="body" sz="quarter" idx="13"/>
          </p:nvPr>
        </p:nvSpPr>
        <p:spPr>
          <a:xfrm>
            <a:off x="724280" y="906233"/>
            <a:ext cx="7816470" cy="670772"/>
          </a:xfrm>
        </p:spPr>
        <p:txBody>
          <a:bodyPr/>
          <a:lstStyle/>
          <a:p>
            <a:r>
              <a:rPr lang="en-GB" dirty="0"/>
              <a:t>Timber selection</a:t>
            </a:r>
          </a:p>
        </p:txBody>
      </p:sp>
      <p:sp>
        <p:nvSpPr>
          <p:cNvPr id="5" name="Text Placeholder 4">
            <a:extLst>
              <a:ext uri="{FF2B5EF4-FFF2-40B4-BE49-F238E27FC236}">
                <a16:creationId xmlns:a16="http://schemas.microsoft.com/office/drawing/2014/main" id="{45BE8FA3-30D6-49F1-9FBF-803C17929F67}"/>
              </a:ext>
            </a:extLst>
          </p:cNvPr>
          <p:cNvSpPr>
            <a:spLocks noGrp="1"/>
          </p:cNvSpPr>
          <p:nvPr>
            <p:ph type="body" sz="quarter" idx="14"/>
          </p:nvPr>
        </p:nvSpPr>
        <p:spPr>
          <a:xfrm>
            <a:off x="724280" y="1704179"/>
            <a:ext cx="7797230" cy="4302174"/>
          </a:xfrm>
        </p:spPr>
        <p:txBody>
          <a:bodyPr/>
          <a:lstStyle/>
          <a:p>
            <a:r>
              <a:rPr lang="en-GB" dirty="0"/>
              <a:t>Timber is selected both for its aesthetic qualities and for its working properties</a:t>
            </a:r>
          </a:p>
          <a:p>
            <a:pPr lvl="1">
              <a:spcAft>
                <a:spcPts val="1000"/>
              </a:spcAft>
            </a:pPr>
            <a:r>
              <a:rPr lang="en-GB" dirty="0"/>
              <a:t>Wide range of colours, grain types and textures</a:t>
            </a:r>
          </a:p>
          <a:p>
            <a:pPr lvl="1">
              <a:spcAft>
                <a:spcPts val="1000"/>
              </a:spcAft>
            </a:pPr>
            <a:r>
              <a:rPr lang="en-GB" dirty="0"/>
              <a:t>Different timbers have different physical properties</a:t>
            </a:r>
          </a:p>
          <a:p>
            <a:pPr lvl="1">
              <a:spcAft>
                <a:spcPts val="1000"/>
              </a:spcAft>
            </a:pPr>
            <a:r>
              <a:rPr lang="en-GB" dirty="0"/>
              <a:t>Available in a wide range of stock sizes and profiles</a:t>
            </a:r>
          </a:p>
          <a:p>
            <a:pPr lvl="1">
              <a:spcAft>
                <a:spcPts val="1000"/>
              </a:spcAft>
            </a:pPr>
            <a:r>
              <a:rPr lang="en-GB" dirty="0"/>
              <a:t>Made well, wooden products have longevity</a:t>
            </a:r>
          </a:p>
          <a:p>
            <a:pPr lvl="1">
              <a:spcAft>
                <a:spcPts val="1000"/>
              </a:spcAft>
            </a:pPr>
            <a:r>
              <a:rPr lang="en-GB" dirty="0"/>
              <a:t>Wood can be finished or treated to make it more durable</a:t>
            </a:r>
          </a:p>
          <a:p>
            <a:pPr lvl="1">
              <a:spcAft>
                <a:spcPts val="1000"/>
              </a:spcAft>
            </a:pPr>
            <a:r>
              <a:rPr lang="en-GB" dirty="0">
                <a:solidFill>
                  <a:srgbClr val="2CB7FF"/>
                </a:solidFill>
              </a:rPr>
              <a:t>Why might oak be chosen over pine for floor boards?</a:t>
            </a:r>
          </a:p>
        </p:txBody>
      </p:sp>
    </p:spTree>
    <p:extLst>
      <p:ext uri="{BB962C8B-B14F-4D97-AF65-F5344CB8AC3E}">
        <p14:creationId xmlns:p14="http://schemas.microsoft.com/office/powerpoint/2010/main" val="4073275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647700"/>
            <a:ext cx="9144000" cy="6210300"/>
          </a:xfrm>
          <a:prstGeom prst="rect">
            <a:avLst/>
          </a:prstGeom>
        </p:spPr>
      </p:pic>
      <p:sp>
        <p:nvSpPr>
          <p:cNvPr id="2" name="Text Placeholder 1"/>
          <p:cNvSpPr>
            <a:spLocks noGrp="1"/>
          </p:cNvSpPr>
          <p:nvPr>
            <p:ph type="body" sz="quarter" idx="13"/>
          </p:nvPr>
        </p:nvSpPr>
        <p:spPr/>
        <p:txBody>
          <a:bodyPr/>
          <a:lstStyle/>
          <a:p>
            <a:r>
              <a:rPr lang="en-GB" dirty="0"/>
              <a:t>Choice of material</a:t>
            </a:r>
          </a:p>
        </p:txBody>
      </p:sp>
      <p:sp>
        <p:nvSpPr>
          <p:cNvPr id="3" name="Text Placeholder 2"/>
          <p:cNvSpPr>
            <a:spLocks noGrp="1"/>
          </p:cNvSpPr>
          <p:nvPr>
            <p:ph type="body" sz="quarter" idx="14"/>
          </p:nvPr>
        </p:nvSpPr>
        <p:spPr/>
        <p:txBody>
          <a:bodyPr/>
          <a:lstStyle/>
          <a:p>
            <a:r>
              <a:rPr lang="en-GB" dirty="0"/>
              <a:t>A day in the life of a child’s toy is a tough one!</a:t>
            </a:r>
          </a:p>
          <a:p>
            <a:pPr lvl="1"/>
            <a:r>
              <a:rPr lang="en-GB" dirty="0"/>
              <a:t>They are thrown, dropped in water, left outside, </a:t>
            </a:r>
            <a:br>
              <a:rPr lang="en-GB" dirty="0"/>
            </a:br>
            <a:r>
              <a:rPr lang="en-GB" dirty="0"/>
              <a:t>stood on and chewed</a:t>
            </a:r>
          </a:p>
          <a:p>
            <a:pPr lvl="1"/>
            <a:r>
              <a:rPr lang="en-GB" dirty="0">
                <a:solidFill>
                  <a:srgbClr val="2CB7FF"/>
                </a:solidFill>
              </a:rPr>
              <a:t>Justify a suitable type </a:t>
            </a:r>
            <a:br>
              <a:rPr lang="en-GB" dirty="0">
                <a:solidFill>
                  <a:srgbClr val="2CB7FF"/>
                </a:solidFill>
              </a:rPr>
            </a:br>
            <a:r>
              <a:rPr lang="en-GB" dirty="0">
                <a:solidFill>
                  <a:srgbClr val="2CB7FF"/>
                </a:solidFill>
              </a:rPr>
              <a:t>of wood to make a </a:t>
            </a:r>
            <a:br>
              <a:rPr lang="en-GB" dirty="0">
                <a:solidFill>
                  <a:srgbClr val="2CB7FF"/>
                </a:solidFill>
              </a:rPr>
            </a:br>
            <a:r>
              <a:rPr lang="en-GB" dirty="0">
                <a:solidFill>
                  <a:srgbClr val="2CB7FF"/>
                </a:solidFill>
              </a:rPr>
              <a:t>child’s toy</a:t>
            </a:r>
          </a:p>
          <a:p>
            <a:pPr lvl="1"/>
            <a:endParaRPr lang="en-GB"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662236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602135-AA4C-4882-8F0B-3B8214883207}"/>
              </a:ext>
            </a:extLst>
          </p:cNvPr>
          <p:cNvSpPr>
            <a:spLocks noGrp="1"/>
          </p:cNvSpPr>
          <p:nvPr>
            <p:ph type="body" sz="quarter" idx="13"/>
          </p:nvPr>
        </p:nvSpPr>
        <p:spPr/>
        <p:txBody>
          <a:bodyPr/>
          <a:lstStyle/>
          <a:p>
            <a:r>
              <a:rPr lang="en-GB" dirty="0">
                <a:solidFill>
                  <a:schemeClr val="bg1"/>
                </a:solidFill>
              </a:rPr>
              <a:t>Aesthetic factors in woods</a:t>
            </a:r>
          </a:p>
        </p:txBody>
      </p:sp>
      <p:sp>
        <p:nvSpPr>
          <p:cNvPr id="3" name="Text Placeholder 2">
            <a:extLst>
              <a:ext uri="{FF2B5EF4-FFF2-40B4-BE49-F238E27FC236}">
                <a16:creationId xmlns:a16="http://schemas.microsoft.com/office/drawing/2014/main" id="{46D5EA3C-47F4-4CD4-BCFE-F2EEC1BCA879}"/>
              </a:ext>
            </a:extLst>
          </p:cNvPr>
          <p:cNvSpPr>
            <a:spLocks noGrp="1"/>
          </p:cNvSpPr>
          <p:nvPr>
            <p:ph type="body" sz="quarter" idx="14"/>
          </p:nvPr>
        </p:nvSpPr>
        <p:spPr/>
        <p:txBody>
          <a:bodyPr/>
          <a:lstStyle/>
          <a:p>
            <a:r>
              <a:rPr lang="en-GB" dirty="0">
                <a:solidFill>
                  <a:schemeClr val="bg1"/>
                </a:solidFill>
              </a:rPr>
              <a:t>Wood is a beautiful natural material and many varieties are highly sought after</a:t>
            </a:r>
          </a:p>
          <a:p>
            <a:pPr lvl="1"/>
            <a:r>
              <a:rPr lang="en-GB" dirty="0">
                <a:solidFill>
                  <a:schemeClr val="bg1"/>
                </a:solidFill>
              </a:rPr>
              <a:t>You need to know about a range </a:t>
            </a:r>
            <a:br>
              <a:rPr lang="en-GB" dirty="0">
                <a:solidFill>
                  <a:schemeClr val="bg1"/>
                </a:solidFill>
              </a:rPr>
            </a:br>
            <a:r>
              <a:rPr lang="en-GB" dirty="0">
                <a:solidFill>
                  <a:schemeClr val="bg1"/>
                </a:solidFill>
              </a:rPr>
              <a:t>of woods and be aware of their </a:t>
            </a:r>
            <a:br>
              <a:rPr lang="en-GB" dirty="0">
                <a:solidFill>
                  <a:schemeClr val="bg1"/>
                </a:solidFill>
              </a:rPr>
            </a:br>
            <a:r>
              <a:rPr lang="en-GB" dirty="0">
                <a:solidFill>
                  <a:schemeClr val="bg1"/>
                </a:solidFill>
              </a:rPr>
              <a:t>aesthetic characteristics:</a:t>
            </a:r>
          </a:p>
          <a:p>
            <a:pPr lvl="1"/>
            <a:r>
              <a:rPr lang="en-GB" b="1" dirty="0">
                <a:solidFill>
                  <a:schemeClr val="bg1"/>
                </a:solidFill>
              </a:rPr>
              <a:t>Form</a:t>
            </a:r>
            <a:r>
              <a:rPr lang="en-GB" dirty="0">
                <a:solidFill>
                  <a:schemeClr val="bg1"/>
                </a:solidFill>
              </a:rPr>
              <a:t> – the physical make up </a:t>
            </a:r>
            <a:br>
              <a:rPr lang="en-GB" dirty="0">
                <a:solidFill>
                  <a:schemeClr val="bg1"/>
                </a:solidFill>
              </a:rPr>
            </a:br>
            <a:r>
              <a:rPr lang="en-GB" dirty="0">
                <a:solidFill>
                  <a:schemeClr val="bg1"/>
                </a:solidFill>
              </a:rPr>
              <a:t>of a particular timber</a:t>
            </a:r>
          </a:p>
          <a:p>
            <a:pPr lvl="1"/>
            <a:r>
              <a:rPr lang="en-GB" b="1" dirty="0">
                <a:solidFill>
                  <a:schemeClr val="bg1"/>
                </a:solidFill>
              </a:rPr>
              <a:t>Colour</a:t>
            </a:r>
            <a:r>
              <a:rPr lang="en-GB" dirty="0">
                <a:solidFill>
                  <a:schemeClr val="bg1"/>
                </a:solidFill>
              </a:rPr>
              <a:t> – the tones in the grain </a:t>
            </a:r>
            <a:br>
              <a:rPr lang="en-GB" dirty="0">
                <a:solidFill>
                  <a:schemeClr val="bg1"/>
                </a:solidFill>
              </a:rPr>
            </a:br>
            <a:r>
              <a:rPr lang="en-GB" dirty="0">
                <a:solidFill>
                  <a:schemeClr val="bg1"/>
                </a:solidFill>
              </a:rPr>
              <a:t>and how they can be enhanced</a:t>
            </a:r>
          </a:p>
          <a:p>
            <a:pPr lvl="1"/>
            <a:r>
              <a:rPr lang="en-GB" b="1" dirty="0">
                <a:solidFill>
                  <a:schemeClr val="bg1"/>
                </a:solidFill>
              </a:rPr>
              <a:t>Texture</a:t>
            </a:r>
            <a:r>
              <a:rPr lang="en-GB" dirty="0">
                <a:solidFill>
                  <a:schemeClr val="bg1"/>
                </a:solidFill>
              </a:rPr>
              <a:t> – the density and the </a:t>
            </a:r>
            <a:br>
              <a:rPr lang="en-GB" dirty="0">
                <a:solidFill>
                  <a:schemeClr val="bg1"/>
                </a:solidFill>
              </a:rPr>
            </a:br>
            <a:r>
              <a:rPr lang="en-GB" dirty="0">
                <a:solidFill>
                  <a:schemeClr val="bg1"/>
                </a:solidFill>
              </a:rPr>
              <a:t>closed or openness of the grain</a:t>
            </a:r>
          </a:p>
          <a:p>
            <a:pPr lvl="1"/>
            <a:endParaRPr lang="en-GB" dirty="0"/>
          </a:p>
        </p:txBody>
      </p:sp>
    </p:spTree>
    <p:extLst>
      <p:ext uri="{BB962C8B-B14F-4D97-AF65-F5344CB8AC3E}">
        <p14:creationId xmlns:p14="http://schemas.microsoft.com/office/powerpoint/2010/main" val="488141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3133"/>
            <a:ext cx="9142311" cy="6205902"/>
          </a:xfrm>
          <a:prstGeom prst="rect">
            <a:avLst/>
          </a:prstGeom>
        </p:spPr>
      </p:pic>
      <p:sp>
        <p:nvSpPr>
          <p:cNvPr id="2" name="Text Placeholder 1"/>
          <p:cNvSpPr>
            <a:spLocks noGrp="1"/>
          </p:cNvSpPr>
          <p:nvPr>
            <p:ph type="body" sz="quarter" idx="13"/>
          </p:nvPr>
        </p:nvSpPr>
        <p:spPr/>
        <p:txBody>
          <a:bodyPr/>
          <a:lstStyle/>
          <a:p>
            <a:r>
              <a:rPr lang="en-GB" dirty="0">
                <a:solidFill>
                  <a:schemeClr val="bg1"/>
                </a:solidFill>
              </a:rPr>
              <a:t>Natural or manufactured</a:t>
            </a:r>
          </a:p>
        </p:txBody>
      </p:sp>
      <p:sp>
        <p:nvSpPr>
          <p:cNvPr id="3" name="Text Placeholder 2"/>
          <p:cNvSpPr>
            <a:spLocks noGrp="1"/>
          </p:cNvSpPr>
          <p:nvPr>
            <p:ph type="body" sz="quarter" idx="14"/>
          </p:nvPr>
        </p:nvSpPr>
        <p:spPr>
          <a:xfrm>
            <a:off x="724280" y="1704180"/>
            <a:ext cx="7797230" cy="2957468"/>
          </a:xfrm>
        </p:spPr>
        <p:txBody>
          <a:bodyPr/>
          <a:lstStyle/>
          <a:p>
            <a:r>
              <a:rPr lang="en-GB" dirty="0">
                <a:solidFill>
                  <a:schemeClr val="bg1"/>
                </a:solidFill>
              </a:rPr>
              <a:t>The type of material a product is made from will also influence the price of the end product</a:t>
            </a:r>
          </a:p>
          <a:p>
            <a:pPr lvl="1"/>
            <a:r>
              <a:rPr lang="en-GB" dirty="0">
                <a:solidFill>
                  <a:schemeClr val="bg1"/>
                </a:solidFill>
              </a:rPr>
              <a:t>Similar products may be made from different timbers to appeal to different markets </a:t>
            </a:r>
          </a:p>
          <a:p>
            <a:pPr lvl="1"/>
            <a:r>
              <a:rPr lang="en-GB" dirty="0">
                <a:solidFill>
                  <a:schemeClr val="bg1"/>
                </a:solidFill>
              </a:rPr>
              <a:t>Some timbers are traditionally used for certain products</a:t>
            </a:r>
          </a:p>
          <a:p>
            <a:pPr lvl="1"/>
            <a:r>
              <a:rPr lang="en-GB" dirty="0">
                <a:solidFill>
                  <a:schemeClr val="tx1"/>
                </a:solidFill>
              </a:rPr>
              <a:t>Which timber would you select to make a gate? </a:t>
            </a:r>
            <a:br>
              <a:rPr lang="en-GB" dirty="0">
                <a:solidFill>
                  <a:schemeClr val="tx1"/>
                </a:solidFill>
              </a:rPr>
            </a:br>
            <a:r>
              <a:rPr lang="en-GB" dirty="0">
                <a:solidFill>
                  <a:schemeClr val="tx1"/>
                </a:solidFill>
              </a:rPr>
              <a:t>Give </a:t>
            </a:r>
            <a:r>
              <a:rPr lang="en-GB" b="1" dirty="0">
                <a:solidFill>
                  <a:schemeClr val="tx1"/>
                </a:solidFill>
              </a:rPr>
              <a:t>two</a:t>
            </a:r>
            <a:r>
              <a:rPr lang="en-GB" dirty="0">
                <a:solidFill>
                  <a:schemeClr val="tx1"/>
                </a:solidFill>
              </a:rPr>
              <a:t> reasons why</a:t>
            </a:r>
          </a:p>
        </p:txBody>
      </p:sp>
    </p:spTree>
    <p:extLst>
      <p:ext uri="{BB962C8B-B14F-4D97-AF65-F5344CB8AC3E}">
        <p14:creationId xmlns:p14="http://schemas.microsoft.com/office/powerpoint/2010/main" val="468680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t="-2"/>
          <a:stretch/>
        </p:blipFill>
        <p:spPr>
          <a:xfrm flipH="1">
            <a:off x="0" y="647700"/>
            <a:ext cx="9144000" cy="6210300"/>
          </a:xfrm>
          <a:prstGeom prst="rect">
            <a:avLst/>
          </a:prstGeom>
        </p:spPr>
      </p:pic>
      <p:sp>
        <p:nvSpPr>
          <p:cNvPr id="2" name="Text Placeholder 1"/>
          <p:cNvSpPr>
            <a:spLocks noGrp="1"/>
          </p:cNvSpPr>
          <p:nvPr>
            <p:ph type="body" sz="quarter" idx="13"/>
          </p:nvPr>
        </p:nvSpPr>
        <p:spPr/>
        <p:txBody>
          <a:bodyPr/>
          <a:lstStyle/>
          <a:p>
            <a:r>
              <a:rPr lang="en-GB" dirty="0"/>
              <a:t>Engineered timber</a:t>
            </a:r>
          </a:p>
        </p:txBody>
      </p:sp>
      <p:sp>
        <p:nvSpPr>
          <p:cNvPr id="5" name="Text Placeholder 4"/>
          <p:cNvSpPr>
            <a:spLocks noGrp="1"/>
          </p:cNvSpPr>
          <p:nvPr>
            <p:ph type="body" sz="quarter" idx="14"/>
          </p:nvPr>
        </p:nvSpPr>
        <p:spPr>
          <a:xfrm>
            <a:off x="724279" y="1704179"/>
            <a:ext cx="7906373" cy="4302174"/>
          </a:xfrm>
        </p:spPr>
        <p:txBody>
          <a:bodyPr/>
          <a:lstStyle/>
          <a:p>
            <a:r>
              <a:rPr lang="en-GB" dirty="0"/>
              <a:t>Manufactured or engineered wood has many advantages over solid wood</a:t>
            </a:r>
          </a:p>
          <a:p>
            <a:pPr lvl="1">
              <a:spcAft>
                <a:spcPts val="1000"/>
              </a:spcAft>
            </a:pPr>
            <a:r>
              <a:rPr lang="en-GB" dirty="0"/>
              <a:t>Mixed with adhesives giving greater strength and stability</a:t>
            </a:r>
          </a:p>
          <a:p>
            <a:pPr lvl="1">
              <a:spcAft>
                <a:spcPts val="1000"/>
              </a:spcAft>
            </a:pPr>
            <a:r>
              <a:rPr lang="en-GB" dirty="0"/>
              <a:t>Ideal for use in construction, industrial and domestic use</a:t>
            </a:r>
          </a:p>
          <a:p>
            <a:pPr lvl="1">
              <a:spcAft>
                <a:spcPts val="1000"/>
              </a:spcAft>
            </a:pPr>
            <a:r>
              <a:rPr lang="en-GB" dirty="0"/>
              <a:t>Efficient in its use of mixed materials and utilising waste wood</a:t>
            </a:r>
          </a:p>
          <a:p>
            <a:pPr lvl="1">
              <a:spcAft>
                <a:spcPts val="1000"/>
              </a:spcAft>
            </a:pPr>
            <a:r>
              <a:rPr lang="en-GB" dirty="0"/>
              <a:t>It can be made in a large format sheets – not limited </a:t>
            </a:r>
            <a:br>
              <a:rPr lang="en-GB" dirty="0"/>
            </a:br>
            <a:r>
              <a:rPr lang="en-GB" dirty="0"/>
              <a:t>by the diameter of a tree trunk</a:t>
            </a:r>
          </a:p>
          <a:p>
            <a:pPr lvl="1">
              <a:spcAft>
                <a:spcPts val="1000"/>
              </a:spcAft>
            </a:pPr>
            <a:r>
              <a:rPr lang="en-GB" dirty="0">
                <a:solidFill>
                  <a:srgbClr val="2CB7FF"/>
                </a:solidFill>
              </a:rPr>
              <a:t>Name the disadvantages of </a:t>
            </a:r>
            <a:br>
              <a:rPr lang="en-GB" dirty="0">
                <a:solidFill>
                  <a:srgbClr val="2CB7FF"/>
                </a:solidFill>
              </a:rPr>
            </a:br>
            <a:r>
              <a:rPr lang="en-GB" dirty="0">
                <a:solidFill>
                  <a:srgbClr val="2CB7FF"/>
                </a:solidFill>
              </a:rPr>
              <a:t>using manufactured board</a:t>
            </a:r>
          </a:p>
        </p:txBody>
      </p:sp>
      <p:pic>
        <p:nvPicPr>
          <p:cNvPr id="7" name="Picture 6">
            <a:extLst>
              <a:ext uri="{FF2B5EF4-FFF2-40B4-BE49-F238E27FC236}">
                <a16:creationId xmlns:a16="http://schemas.microsoft.com/office/drawing/2014/main" id="{9EF072D6-895C-4B91-AD17-3A18662D60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31683880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c4b9e2c0e455e51b0b5566c8c481736b">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7e2b83479773afbe70a8cda7143781f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0A3C1CC-5BE4-4E72-A3EE-FBC9A78967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FC9F68B-3A1E-406C-A05E-B923FECD11E8}">
  <ds:schemaRefs>
    <ds:schemaRef ds:uri="http://schemas.microsoft.com/sharepoint/v3/contenttype/forms"/>
  </ds:schemaRefs>
</ds:datastoreItem>
</file>

<file path=customXml/itemProps3.xml><?xml version="1.0" encoding="utf-8"?>
<ds:datastoreItem xmlns:ds="http://schemas.openxmlformats.org/officeDocument/2006/customXml" ds:itemID="{49182FA8-CB9A-4336-9515-A3F7898F25B2}">
  <ds:schemaRefs>
    <ds:schemaRef ds:uri="http://schemas.microsoft.com/office/2006/documentManagement/types"/>
    <ds:schemaRef ds:uri="http://schemas.openxmlformats.org/package/2006/metadata/core-properties"/>
    <ds:schemaRef ds:uri="94dce8ab-38ff-4714-b1ed-1fc5e4d9abd1"/>
    <ds:schemaRef ds:uri="http://purl.org/dc/dcmitype/"/>
    <ds:schemaRef ds:uri="http://schemas.microsoft.com/office/infopath/2007/PartnerControls"/>
    <ds:schemaRef ds:uri="http://purl.org/dc/elements/1.1/"/>
    <ds:schemaRef ds:uri="http://schemas.microsoft.com/office/2006/metadata/properties"/>
    <ds:schemaRef ds:uri="1ef05dc5-97a2-498b-bf7c-bd189143a1ff"/>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22</TotalTime>
  <Words>1988</Words>
  <Application>Microsoft Office PowerPoint</Application>
  <PresentationFormat>On-screen Show (4:3)</PresentationFormat>
  <Paragraphs>208</Paragraphs>
  <Slides>38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Museo 500</vt:lpstr>
      <vt:lpstr>Arial</vt:lpstr>
      <vt:lpstr>Museo 700</vt:lpstr>
      <vt:lpstr>Museo 100</vt:lpstr>
      <vt:lpstr>Calibri</vt:lpstr>
      <vt:lpstr>Museo 900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Ted O'Brien</cp:lastModifiedBy>
  <cp:revision>246</cp:revision>
  <cp:lastPrinted>2017-01-13T09:31:21Z</cp:lastPrinted>
  <dcterms:created xsi:type="dcterms:W3CDTF">2016-09-28T14:39:23Z</dcterms:created>
  <dcterms:modified xsi:type="dcterms:W3CDTF">2025-04-28T03:24:21Z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