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1" r:id="rId7"/>
    <p:sldId id="262" r:id="rId8"/>
    <p:sldId id="270" r:id="rId9"/>
    <p:sldId id="292" r:id="rId10"/>
    <p:sldId id="284" r:id="rId11"/>
    <p:sldId id="291" r:id="rId12"/>
    <p:sldId id="288" r:id="rId13"/>
    <p:sldId id="289" r:id="rId14"/>
    <p:sldId id="290" r:id="rId15"/>
    <p:sldId id="263" r:id="rId16"/>
    <p:sldId id="264" r:id="rId17"/>
    <p:sldId id="266" r:id="rId18"/>
    <p:sldId id="282" r:id="rId19"/>
    <p:sldId id="280" r:id="rId20"/>
    <p:sldId id="287" r:id="rId21"/>
    <p:sldId id="285" r:id="rId22"/>
    <p:sldId id="265" r:id="rId23"/>
    <p:sldId id="269" r:id="rId24"/>
    <p:sldId id="271" r:id="rId25"/>
    <p:sldId id="274" r:id="rId26"/>
    <p:sldId id="273" r:id="rId27"/>
    <p:sldId id="293" r:id="rId28"/>
    <p:sldId id="275" r:id="rId29"/>
    <p:sldId id="260"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useo 100" panose="02000000000000000000" pitchFamily="2" charset="0"/>
      <p:regular r:id="rId35"/>
    </p:embeddedFont>
    <p:embeddedFont>
      <p:font typeface="Museo 500" panose="02000000000000000000" pitchFamily="2" charset="0"/>
      <p:regular r:id="rId36"/>
    </p:embeddedFont>
    <p:embeddedFont>
      <p:font typeface="Museo 700" panose="02000000000000000000" pitchFamily="2" charset="0"/>
      <p:bold r:id="rId37"/>
    </p:embeddedFont>
    <p:embeddedFont>
      <p:font typeface="Museo 900"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1"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403C"/>
    <a:srgbClr val="2CB7FF"/>
    <a:srgbClr val="074584"/>
    <a:srgbClr val="CCA23C"/>
    <a:srgbClr val="E03D1A"/>
    <a:srgbClr val="FF446F"/>
    <a:srgbClr val="CAEAFE"/>
    <a:srgbClr val="000000"/>
    <a:srgbClr val="FCFC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8" autoAdjust="0"/>
    <p:restoredTop sz="94660"/>
  </p:normalViewPr>
  <p:slideViewPr>
    <p:cSldViewPr snapToGrid="0">
      <p:cViewPr varScale="1">
        <p:scale>
          <a:sx n="150" d="100"/>
          <a:sy n="150" d="100"/>
        </p:scale>
        <p:origin x="1962" y="132"/>
      </p:cViewPr>
      <p:guideLst/>
    </p:cSldViewPr>
  </p:slideViewPr>
  <p:notesTextViewPr>
    <p:cViewPr>
      <p:scale>
        <a:sx n="3" d="2"/>
        <a:sy n="3" d="2"/>
      </p:scale>
      <p:origin x="0" y="0"/>
    </p:cViewPr>
  </p:notesTextViewPr>
  <p:sorterViewPr>
    <p:cViewPr>
      <p:scale>
        <a:sx n="140" d="100"/>
        <a:sy n="140" d="100"/>
      </p:scale>
      <p:origin x="0" y="-6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9F550C8B-6317-4B6F-9F8D-BB14FEBF1D6B}"/>
  </pc:docChgLst>
  <pc:docChgLst>
    <pc:chgData name="Mike Ross" userId="7954c944-6085-4b08-be0b-82a8f61afa5b" providerId="ADAL" clId="{7686B9FA-0254-4AFA-AD0D-401CA9B4CA4D}"/>
  </pc:docChgLst>
  <pc:docChgLst>
    <pc:chgData name="Andy Gray" userId="3900aca3-aa6e-4813-b4e0-c02f9e48a0aa" providerId="ADAL" clId="{46472526-B513-4EB9-B490-6D1A008640B2}"/>
    <pc:docChg chg="modSld">
      <pc:chgData name="Andy Gray" userId="3900aca3-aa6e-4813-b4e0-c02f9e48a0aa" providerId="ADAL" clId="{46472526-B513-4EB9-B490-6D1A008640B2}" dt="2019-05-31T09:51:51.912" v="0"/>
      <pc:docMkLst>
        <pc:docMk/>
      </pc:docMkLst>
      <pc:sldChg chg="addSp">
        <pc:chgData name="Andy Gray" userId="3900aca3-aa6e-4813-b4e0-c02f9e48a0aa" providerId="ADAL" clId="{46472526-B513-4EB9-B490-6D1A008640B2}" dt="2019-05-31T09:51:51.912" v="0"/>
        <pc:sldMkLst>
          <pc:docMk/>
          <pc:sldMk cId="1268254584" sldId="256"/>
        </pc:sldMkLst>
        <pc:picChg chg="add">
          <ac:chgData name="Andy Gray" userId="3900aca3-aa6e-4813-b4e0-c02f9e48a0aa" providerId="ADAL" clId="{46472526-B513-4EB9-B490-6D1A008640B2}" dt="2019-05-31T09:51:51.912" v="0"/>
          <ac:picMkLst>
            <pc:docMk/>
            <pc:sldMk cId="1268254584" sldId="256"/>
            <ac:picMk id="5" creationId="{453B136B-1FE8-445C-AE4E-35CBC2C41FB2}"/>
          </ac:picMkLst>
        </pc:picChg>
      </pc:sldChg>
    </pc:docChg>
  </pc:docChgLst>
  <pc:docChgLst>
    <pc:chgData name="Leonora Sheppard" userId="3688f6d8-1f97-408e-a4fe-cc859c551ddb" providerId="ADAL" clId="{6C84D0D0-C5E8-4C81-97E0-6992778EA4D0}"/>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6T16:11:43.332"/>
    </inkml:context>
    <inkml:brush xml:id="br0">
      <inkml:brushProperty name="width" value="0.05" units="cm"/>
      <inkml:brushProperty name="height" value="0.05" units="cm"/>
    </inkml:brush>
  </inkml:definitions>
  <inkml:trace contextRef="#ctx0" brushRef="#br0">21 1 4578,'-20'19'-4162</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217C0-00DD-4504-829E-009D942D6A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 Placeholder 4">
            <a:extLst>
              <a:ext uri="{FF2B5EF4-FFF2-40B4-BE49-F238E27FC236}">
                <a16:creationId xmlns:a16="http://schemas.microsoft.com/office/drawing/2014/main" id="{9DAF127D-83F5-492E-B373-43B6D71AAAD2}"/>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dirty="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dirty="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dirty="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dirty="0">
                <a:ln>
                  <a:noFill/>
                </a:ln>
                <a:solidFill>
                  <a:srgbClr val="2CB7FF"/>
                </a:solidFill>
                <a:effectLst/>
                <a:uLnTx/>
                <a:uFillTx/>
                <a:latin typeface="Museo 100" panose="02000000000000000000" pitchFamily="50" charset="0"/>
                <a:ea typeface="+mn-ea"/>
                <a:cs typeface="Arial"/>
              </a:rPr>
              <a:t>1DT0</a:t>
            </a:r>
            <a:endParaRPr kumimoji="0" lang="en-US" sz="2500" b="0" i="0" u="none" strike="noStrike" kern="1200" cap="none" spc="0" normalizeH="0" baseline="0" noProof="0" dirty="0">
              <a:ln>
                <a:noFill/>
              </a:ln>
              <a:solidFill>
                <a:srgbClr val="E03D1A"/>
              </a:solidFill>
              <a:effectLst/>
              <a:uLnTx/>
              <a:uFillTx/>
              <a:latin typeface="Museo 100" panose="02000000000000000000" pitchFamily="50" charset="0"/>
              <a:ea typeface="+mn-ea"/>
              <a:cs typeface="Arial"/>
            </a:endParaRPr>
          </a:p>
        </p:txBody>
      </p:sp>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367BF6E1-13A9-4C9B-97F6-FD66A228732D}"/>
              </a:ext>
            </a:extLst>
          </p:cNvPr>
          <p:cNvSpPr>
            <a:spLocks noGrp="1"/>
          </p:cNvSpPr>
          <p:nvPr>
            <p:ph type="body" sz="quarter" idx="11" hasCustomPrompt="1"/>
          </p:nvPr>
        </p:nvSpPr>
        <p:spPr>
          <a:xfrm>
            <a:off x="4800600" y="1866631"/>
            <a:ext cx="2768600" cy="2460569"/>
          </a:xfrm>
          <a:prstGeom prst="rect">
            <a:avLst/>
          </a:prstGeom>
        </p:spPr>
        <p:txBody>
          <a:bodyPr/>
          <a:lstStyle>
            <a:lvl1pPr marL="0" indent="0">
              <a:spcBef>
                <a:spcPts val="600"/>
              </a:spcBef>
              <a:buNone/>
              <a:defRPr sz="2800">
                <a:solidFill>
                  <a:schemeClr val="bg1"/>
                </a:solidFill>
              </a:defRPr>
            </a:lvl1pPr>
          </a:lstStyle>
          <a:p>
            <a:r>
              <a:rPr lang="en-US" dirty="0">
                <a:latin typeface="Museo 900" panose="02000000000000000000" pitchFamily="2" charset="0"/>
              </a:rPr>
              <a:t>Sustainability and the</a:t>
            </a:r>
            <a:br>
              <a:rPr lang="en-US" dirty="0">
                <a:latin typeface="Museo 900" panose="02000000000000000000" pitchFamily="2" charset="0"/>
              </a:rPr>
            </a:br>
            <a:r>
              <a:rPr lang="en-US" dirty="0">
                <a:latin typeface="Museo 900" panose="02000000000000000000" pitchFamily="2" charset="0"/>
              </a:rPr>
              <a:t>environment</a:t>
            </a:r>
          </a:p>
          <a:p>
            <a:r>
              <a:rPr lang="en-US" sz="2000" dirty="0">
                <a:latin typeface="Museo 100" panose="02000000000000000000" pitchFamily="2" charset="0"/>
              </a:rPr>
              <a:t>Unit 1</a:t>
            </a:r>
            <a:br>
              <a:rPr lang="en-US" sz="2000" dirty="0">
                <a:latin typeface="Museo 100" panose="02000000000000000000" pitchFamily="2" charset="0"/>
              </a:rPr>
            </a:br>
            <a:r>
              <a:rPr lang="en-US" sz="2000" dirty="0">
                <a:latin typeface="Museo 100" panose="02000000000000000000" pitchFamily="2" charset="0"/>
              </a:rPr>
              <a:t>New and emerging technologies</a:t>
            </a:r>
          </a:p>
        </p:txBody>
      </p:sp>
      <p:sp>
        <p:nvSpPr>
          <p:cNvPr id="18" name="Text Placeholder 23">
            <a:extLst>
              <a:ext uri="{FF2B5EF4-FFF2-40B4-BE49-F238E27FC236}">
                <a16:creationId xmlns:a16="http://schemas.microsoft.com/office/drawing/2014/main" id="{8F29361F-912F-4E90-8C58-B64628AC3F34}"/>
              </a:ext>
            </a:extLst>
          </p:cNvPr>
          <p:cNvSpPr>
            <a:spLocks noGrp="1"/>
          </p:cNvSpPr>
          <p:nvPr>
            <p:ph type="body" sz="quarter" idx="12" hasCustomPrompt="1"/>
          </p:nvPr>
        </p:nvSpPr>
        <p:spPr>
          <a:xfrm>
            <a:off x="1131442" y="4114135"/>
            <a:ext cx="972000" cy="972000"/>
          </a:xfrm>
          <a:prstGeom prst="rect">
            <a:avLst/>
          </a:prstGeom>
          <a:ln w="114300" cmpd="sng">
            <a:solidFill>
              <a:srgbClr val="E7403C"/>
            </a:solidFill>
            <a:miter lim="800000"/>
          </a:ln>
        </p:spPr>
        <p:txBody>
          <a:bodyPr vert="horz" lIns="0" tIns="0" rIns="0" bIns="0" anchor="ctr" anchorCtr="0"/>
          <a:lstStyle>
            <a:lvl1pPr marL="0" indent="0" algn="ctr">
              <a:buNone/>
              <a:defRPr sz="4500" b="1">
                <a:solidFill>
                  <a:srgbClr val="E03D1A"/>
                </a:solidFill>
                <a:latin typeface="Arial"/>
                <a:cs typeface="Arial"/>
              </a:defRPr>
            </a:lvl1pPr>
          </a:lstStyle>
          <a:p>
            <a:pPr lvl="0"/>
            <a:r>
              <a:rPr lang="en-US" dirty="0"/>
              <a:t>2</a:t>
            </a:r>
          </a:p>
        </p:txBody>
      </p:sp>
    </p:spTree>
    <p:extLst>
      <p:ext uri="{BB962C8B-B14F-4D97-AF65-F5344CB8AC3E}">
        <p14:creationId xmlns:p14="http://schemas.microsoft.com/office/powerpoint/2010/main" val="330276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CB7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lang="en-US" sz="2500" b="0" kern="1200" cap="none" spc="0" dirty="0">
                <a:ln w="0"/>
                <a:solidFill>
                  <a:schemeClr val="bg1"/>
                </a:solidFill>
                <a:effectLst/>
                <a:latin typeface="Arial"/>
                <a:ea typeface="+mn-ea"/>
                <a:cs typeface="Arial"/>
              </a:defRPr>
            </a:lvl1pPr>
            <a:lvl2pPr marL="0" indent="0">
              <a:lnSpc>
                <a:spcPts val="2000"/>
              </a:lnSpc>
              <a:buNone/>
              <a:defRPr sz="2000">
                <a:solidFill>
                  <a:srgbClr val="9D9FA2"/>
                </a:solidFill>
                <a:latin typeface="Arial"/>
                <a:cs typeface="Arial"/>
              </a:defRPr>
            </a:lvl2pPr>
          </a:lstStyle>
          <a:p>
            <a:pPr marL="271463" lvl="0" indent="-271463" algn="l" defTabSz="914400" rtl="0" eaLnBrk="1" latinLnBrk="0" hangingPunct="1">
              <a:lnSpc>
                <a:spcPct val="100000"/>
              </a:lnSpc>
              <a:spcBef>
                <a:spcPts val="0"/>
              </a:spcBef>
              <a:spcAft>
                <a:spcPts val="1400"/>
              </a:spcAft>
              <a:buFont typeface="Arial"/>
              <a:buChar char="•"/>
            </a:pPr>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44088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E740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25411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9571" y="4117577"/>
                <a:ext cx="22680" cy="9000"/>
              </a:xfrm>
              <a:prstGeom prst="rect">
                <a:avLst/>
              </a:prstGeom>
            </p:spPr>
          </p:pic>
        </mc:Fallback>
      </mc:AlternateContent>
    </p:spTree>
    <p:extLst>
      <p:ext uri="{BB962C8B-B14F-4D97-AF65-F5344CB8AC3E}">
        <p14:creationId xmlns:p14="http://schemas.microsoft.com/office/powerpoint/2010/main" val="55670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0F9FBD-0C98-441D-8A9D-818A1A7013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Sustainability and the environment</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10" name="Picture 9">
            <a:extLst>
              <a:ext uri="{FF2B5EF4-FFF2-40B4-BE49-F238E27FC236}">
                <a16:creationId xmlns:a16="http://schemas.microsoft.com/office/drawing/2014/main" id="{849136F7-3915-482D-9F2F-1486A19FD3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8119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7AF4D9-CDB2-483B-9CD8-B3B3C17F46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F3444854-2B22-4595-8BD1-33C73A072E9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Sustainability and the environment</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10" name="Picture 9">
            <a:extLst>
              <a:ext uri="{FF2B5EF4-FFF2-40B4-BE49-F238E27FC236}">
                <a16:creationId xmlns:a16="http://schemas.microsoft.com/office/drawing/2014/main" id="{88BE7B51-4429-4555-A13A-72EE9B7266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123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5AD317-4ECE-4476-808D-FD55F51915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a:extLst>
              <a:ext uri="{FF2B5EF4-FFF2-40B4-BE49-F238E27FC236}">
                <a16:creationId xmlns:a16="http://schemas.microsoft.com/office/drawing/2014/main" id="{F236FE95-A7AF-4EA6-BA55-DD4F03F23C1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Sustainability and the environment</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11711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CC775-4DC2-4B03-AB07-41405991CB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2CB7FF"/>
                </a:solidFill>
                <a:latin typeface="Arial"/>
                <a:ea typeface="+mn-ea"/>
                <a:cs typeface="Arial"/>
              </a:defRPr>
            </a:lvl2pPr>
            <a:lvl3pPr marL="723900" indent="-279400">
              <a:lnSpc>
                <a:spcPct val="100000"/>
              </a:lnSpc>
              <a:buFont typeface="Arial"/>
              <a:buChar char="•"/>
              <a:defRPr lang="en-US" sz="2000" kern="1200" baseline="0" dirty="0">
                <a:solidFill>
                  <a:srgbClr val="E7403C"/>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a:extLst>
              <a:ext uri="{FF2B5EF4-FFF2-40B4-BE49-F238E27FC236}">
                <a16:creationId xmlns:a16="http://schemas.microsoft.com/office/drawing/2014/main" id="{0504C32C-7101-4BD4-A44D-340FFDE55CF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Sustainability and the environment</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spTree>
    <p:extLst>
      <p:ext uri="{BB962C8B-B14F-4D97-AF65-F5344CB8AC3E}">
        <p14:creationId xmlns:p14="http://schemas.microsoft.com/office/powerpoint/2010/main" val="246730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98347B-FD27-4054-B3D8-93C6B94DD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3D37E79B-0911-49CF-BBA5-9F8D1780BB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Sustainability and the environment</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1 New and emerging technologies</a:t>
            </a:r>
          </a:p>
        </p:txBody>
      </p:sp>
      <p:pic>
        <p:nvPicPr>
          <p:cNvPr id="7" name="Picture 6">
            <a:extLst>
              <a:ext uri="{FF2B5EF4-FFF2-40B4-BE49-F238E27FC236}">
                <a16:creationId xmlns:a16="http://schemas.microsoft.com/office/drawing/2014/main" id="{5400DACA-6CB8-4CD4-8E3D-0B7BDEDF7B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935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E151163-DB58-40DB-AAB6-BC6651BB0DD3}"/>
              </a:ext>
            </a:extLst>
          </p:cNvPr>
          <p:cNvSpPr>
            <a:spLocks noGrp="1"/>
          </p:cNvSpPr>
          <p:nvPr>
            <p:ph type="body" sz="quarter" idx="4294967295"/>
          </p:nvPr>
        </p:nvSpPr>
        <p:spPr>
          <a:xfrm>
            <a:off x="4800600" y="1841231"/>
            <a:ext cx="2768600" cy="2201863"/>
          </a:xfrm>
          <a:prstGeom prst="rect">
            <a:avLst/>
          </a:prstGeom>
        </p:spPr>
        <p:txBody>
          <a:bodyPr lIns="0"/>
          <a:lstStyle>
            <a:lvl1pPr marL="0" indent="0">
              <a:spcBef>
                <a:spcPts val="1400"/>
              </a:spcBef>
              <a:buNone/>
              <a:defRPr>
                <a:solidFill>
                  <a:schemeClr val="bg1"/>
                </a:solidFill>
              </a:defRPr>
            </a:lvl1pPr>
          </a:lstStyle>
          <a:p>
            <a:pPr>
              <a:lnSpc>
                <a:spcPts val="2600"/>
              </a:lnSpc>
            </a:pPr>
            <a:r>
              <a:rPr lang="en-US" dirty="0">
                <a:latin typeface="Museo 900" panose="02000000000000000000" pitchFamily="2" charset="0"/>
              </a:rPr>
              <a:t>Sustainability and the environment</a:t>
            </a:r>
          </a:p>
          <a:p>
            <a:pPr>
              <a:lnSpc>
                <a:spcPts val="2000"/>
              </a:lnSpc>
              <a:spcBef>
                <a:spcPts val="2600"/>
              </a:spcBef>
            </a:pPr>
            <a:r>
              <a:rPr lang="en-US" sz="2000" dirty="0">
                <a:latin typeface="Museo 100" panose="02000000000000000000" pitchFamily="2" charset="0"/>
              </a:rPr>
              <a:t>Unit 1</a:t>
            </a:r>
            <a:br>
              <a:rPr lang="en-US" sz="2000" dirty="0">
                <a:latin typeface="Museo 100" panose="02000000000000000000" pitchFamily="2" charset="0"/>
              </a:rPr>
            </a:br>
            <a:r>
              <a:rPr lang="en-US" sz="2000" dirty="0">
                <a:latin typeface="Museo 100" panose="02000000000000000000" pitchFamily="2" charset="0"/>
              </a:rPr>
              <a:t>New and emerging technologies</a:t>
            </a:r>
          </a:p>
        </p:txBody>
      </p:sp>
      <p:sp>
        <p:nvSpPr>
          <p:cNvPr id="4" name="Text Placeholder 23">
            <a:extLst>
              <a:ext uri="{FF2B5EF4-FFF2-40B4-BE49-F238E27FC236}">
                <a16:creationId xmlns:a16="http://schemas.microsoft.com/office/drawing/2014/main" id="{29C45A27-2D42-46D4-9094-9BC5B81EC687}"/>
              </a:ext>
            </a:extLst>
          </p:cNvPr>
          <p:cNvSpPr>
            <a:spLocks noGrp="1"/>
          </p:cNvSpPr>
          <p:nvPr>
            <p:ph type="body" sz="quarter" idx="4294967295" hasCustomPrompt="1"/>
          </p:nvPr>
        </p:nvSpPr>
        <p:spPr>
          <a:xfrm>
            <a:off x="1138248" y="4108125"/>
            <a:ext cx="972000" cy="972000"/>
          </a:xfrm>
          <a:prstGeom prst="rect">
            <a:avLst/>
          </a:prstGeom>
          <a:ln w="114300" cmpd="sng">
            <a:solidFill>
              <a:srgbClr val="E03D1A"/>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US" dirty="0">
                <a:solidFill>
                  <a:srgbClr val="E03D1A"/>
                </a:solidFill>
              </a:rPr>
              <a:t>2</a:t>
            </a:r>
          </a:p>
        </p:txBody>
      </p:sp>
      <p:pic>
        <p:nvPicPr>
          <p:cNvPr id="5" name="Picture 4">
            <a:extLst>
              <a:ext uri="{FF2B5EF4-FFF2-40B4-BE49-F238E27FC236}">
                <a16:creationId xmlns:a16="http://schemas.microsoft.com/office/drawing/2014/main" id="{453B136B-1FE8-445C-AE4E-35CBC2C41FB2}"/>
              </a:ext>
            </a:extLst>
          </p:cNvPr>
          <p:cNvPicPr/>
          <p:nvPr/>
        </p:nvPicPr>
        <p:blipFill rotWithShape="1">
          <a:blip r:embed="rId2" cstate="print">
            <a:extLst>
              <a:ext uri="{28A0092B-C50C-407E-A947-70E740481C1C}">
                <a14:useLocalDpi xmlns:a14="http://schemas.microsoft.com/office/drawing/2010/main" val="0"/>
              </a:ext>
            </a:extLst>
          </a:blip>
          <a:srcRect l="3656" t="41709" r="55795" b="36792"/>
          <a:stretch/>
        </p:blipFill>
        <p:spPr bwMode="auto">
          <a:xfrm>
            <a:off x="7295446" y="420565"/>
            <a:ext cx="1848554" cy="757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31FADE-99C2-4D0E-9C06-5635B1B2DE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705"/>
            <a:ext cx="9143999" cy="6207295"/>
          </a:xfrm>
          <a:prstGeom prst="rect">
            <a:avLst/>
          </a:prstGeom>
        </p:spPr>
      </p:pic>
      <p:sp>
        <p:nvSpPr>
          <p:cNvPr id="2" name="Text Placeholder 1">
            <a:extLst>
              <a:ext uri="{FF2B5EF4-FFF2-40B4-BE49-F238E27FC236}">
                <a16:creationId xmlns:a16="http://schemas.microsoft.com/office/drawing/2014/main" id="{CF4F51B8-AA07-4713-8E3F-31D2919FFA92}"/>
              </a:ext>
            </a:extLst>
          </p:cNvPr>
          <p:cNvSpPr>
            <a:spLocks noGrp="1"/>
          </p:cNvSpPr>
          <p:nvPr>
            <p:ph type="body" sz="quarter" idx="13"/>
          </p:nvPr>
        </p:nvSpPr>
        <p:spPr/>
        <p:txBody>
          <a:bodyPr/>
          <a:lstStyle/>
          <a:p>
            <a:r>
              <a:rPr lang="en-GB" dirty="0">
                <a:solidFill>
                  <a:schemeClr val="bg1"/>
                </a:solidFill>
              </a:rPr>
              <a:t>Drilling</a:t>
            </a:r>
          </a:p>
        </p:txBody>
      </p:sp>
      <p:sp>
        <p:nvSpPr>
          <p:cNvPr id="3" name="Text Placeholder 2">
            <a:extLst>
              <a:ext uri="{FF2B5EF4-FFF2-40B4-BE49-F238E27FC236}">
                <a16:creationId xmlns:a16="http://schemas.microsoft.com/office/drawing/2014/main" id="{9E04B42F-21E1-4262-B164-5E38F914F2EA}"/>
              </a:ext>
            </a:extLst>
          </p:cNvPr>
          <p:cNvSpPr>
            <a:spLocks noGrp="1"/>
          </p:cNvSpPr>
          <p:nvPr>
            <p:ph type="body" sz="quarter" idx="14"/>
          </p:nvPr>
        </p:nvSpPr>
        <p:spPr/>
        <p:txBody>
          <a:bodyPr/>
          <a:lstStyle/>
          <a:p>
            <a:r>
              <a:rPr lang="en-GB" dirty="0">
                <a:solidFill>
                  <a:schemeClr val="bg1"/>
                </a:solidFill>
              </a:rPr>
              <a:t>Which fossil fuels are harvested </a:t>
            </a:r>
            <a:br>
              <a:rPr lang="en-GB" dirty="0">
                <a:solidFill>
                  <a:schemeClr val="bg1"/>
                </a:solidFill>
              </a:rPr>
            </a:br>
            <a:r>
              <a:rPr lang="en-GB" dirty="0">
                <a:solidFill>
                  <a:schemeClr val="bg1"/>
                </a:solidFill>
              </a:rPr>
              <a:t>through drilling?</a:t>
            </a:r>
          </a:p>
          <a:p>
            <a:pPr lvl="1"/>
            <a:r>
              <a:rPr lang="en-GB" dirty="0">
                <a:solidFill>
                  <a:schemeClr val="bg1"/>
                </a:solidFill>
              </a:rPr>
              <a:t>Rigs are often set up off-shore</a:t>
            </a:r>
          </a:p>
          <a:p>
            <a:pPr lvl="1"/>
            <a:r>
              <a:rPr lang="en-GB" dirty="0">
                <a:solidFill>
                  <a:srgbClr val="E7403C"/>
                </a:solidFill>
              </a:rPr>
              <a:t>Why do some rigs </a:t>
            </a:r>
            <a:br>
              <a:rPr lang="en-GB" dirty="0">
                <a:solidFill>
                  <a:srgbClr val="E7403C"/>
                </a:solidFill>
              </a:rPr>
            </a:br>
            <a:r>
              <a:rPr lang="en-GB" dirty="0">
                <a:solidFill>
                  <a:srgbClr val="E7403C"/>
                </a:solidFill>
              </a:rPr>
              <a:t>need to be built in </a:t>
            </a:r>
            <a:br>
              <a:rPr lang="en-GB" dirty="0">
                <a:solidFill>
                  <a:srgbClr val="E7403C"/>
                </a:solidFill>
              </a:rPr>
            </a:br>
            <a:r>
              <a:rPr lang="en-GB" dirty="0">
                <a:solidFill>
                  <a:srgbClr val="E7403C"/>
                </a:solidFill>
              </a:rPr>
              <a:t>the sea?</a:t>
            </a:r>
          </a:p>
        </p:txBody>
      </p:sp>
      <p:pic>
        <p:nvPicPr>
          <p:cNvPr id="5" name="Picture 4">
            <a:extLst>
              <a:ext uri="{FF2B5EF4-FFF2-40B4-BE49-F238E27FC236}">
                <a16:creationId xmlns:a16="http://schemas.microsoft.com/office/drawing/2014/main" id="{2BC72847-E93A-4290-AE2B-984D3D999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595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DD3183-6F92-42DB-858A-11FF47084C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8222"/>
            <a:ext cx="9143999" cy="6209778"/>
          </a:xfrm>
          <a:prstGeom prst="rect">
            <a:avLst/>
          </a:prstGeom>
        </p:spPr>
      </p:pic>
      <p:sp>
        <p:nvSpPr>
          <p:cNvPr id="2" name="Text Placeholder 1">
            <a:extLst>
              <a:ext uri="{FF2B5EF4-FFF2-40B4-BE49-F238E27FC236}">
                <a16:creationId xmlns:a16="http://schemas.microsoft.com/office/drawing/2014/main" id="{8204781E-39BD-497D-B103-BC4E22FB0800}"/>
              </a:ext>
            </a:extLst>
          </p:cNvPr>
          <p:cNvSpPr>
            <a:spLocks noGrp="1"/>
          </p:cNvSpPr>
          <p:nvPr>
            <p:ph type="body" sz="quarter" idx="13"/>
          </p:nvPr>
        </p:nvSpPr>
        <p:spPr/>
        <p:txBody>
          <a:bodyPr/>
          <a:lstStyle/>
          <a:p>
            <a:r>
              <a:rPr lang="en-GB" dirty="0">
                <a:solidFill>
                  <a:schemeClr val="bg1"/>
                </a:solidFill>
              </a:rPr>
              <a:t>Deforestation</a:t>
            </a:r>
          </a:p>
        </p:txBody>
      </p:sp>
      <p:sp>
        <p:nvSpPr>
          <p:cNvPr id="3" name="Text Placeholder 2">
            <a:extLst>
              <a:ext uri="{FF2B5EF4-FFF2-40B4-BE49-F238E27FC236}">
                <a16:creationId xmlns:a16="http://schemas.microsoft.com/office/drawing/2014/main" id="{4A06950B-BA4C-44CD-8C51-3D06E03658D1}"/>
              </a:ext>
            </a:extLst>
          </p:cNvPr>
          <p:cNvSpPr>
            <a:spLocks noGrp="1"/>
          </p:cNvSpPr>
          <p:nvPr>
            <p:ph type="body" sz="quarter" idx="14"/>
          </p:nvPr>
        </p:nvSpPr>
        <p:spPr>
          <a:xfrm>
            <a:off x="724280" y="1704179"/>
            <a:ext cx="5886070" cy="3453607"/>
          </a:xfrm>
        </p:spPr>
        <p:txBody>
          <a:bodyPr/>
          <a:lstStyle/>
          <a:p>
            <a:r>
              <a:rPr lang="en-GB" dirty="0"/>
              <a:t>Large areas of forest and rain forest are destroyed to harvest wood and/or make way for farmland</a:t>
            </a:r>
          </a:p>
          <a:p>
            <a:pPr lvl="1"/>
            <a:r>
              <a:rPr lang="en-GB" dirty="0">
                <a:solidFill>
                  <a:srgbClr val="E7403C"/>
                </a:solidFill>
              </a:rPr>
              <a:t>How does this affect biodiversity?</a:t>
            </a:r>
          </a:p>
          <a:p>
            <a:pPr lvl="1"/>
            <a:r>
              <a:rPr lang="en-GB" dirty="0">
                <a:solidFill>
                  <a:srgbClr val="E7403C"/>
                </a:solidFill>
              </a:rPr>
              <a:t>“Slash-and-burn” is a technique used to clear large forested areas. What do you think this means?</a:t>
            </a:r>
          </a:p>
          <a:p>
            <a:pPr lvl="1"/>
            <a:r>
              <a:rPr lang="en-GB" dirty="0">
                <a:solidFill>
                  <a:srgbClr val="E7403C"/>
                </a:solidFill>
              </a:rPr>
              <a:t>How can we source timber more responsibly?</a:t>
            </a:r>
          </a:p>
        </p:txBody>
      </p:sp>
    </p:spTree>
    <p:extLst>
      <p:ext uri="{BB962C8B-B14F-4D97-AF65-F5344CB8AC3E}">
        <p14:creationId xmlns:p14="http://schemas.microsoft.com/office/powerpoint/2010/main" val="71074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3907"/>
            <a:ext cx="9144000" cy="6204857"/>
          </a:xfrm>
          <a:prstGeom prst="rect">
            <a:avLst/>
          </a:prstGeom>
        </p:spPr>
      </p:pic>
      <p:sp>
        <p:nvSpPr>
          <p:cNvPr id="2" name="Text Placeholder 1"/>
          <p:cNvSpPr>
            <a:spLocks noGrp="1"/>
          </p:cNvSpPr>
          <p:nvPr>
            <p:ph type="body" sz="quarter" idx="13"/>
          </p:nvPr>
        </p:nvSpPr>
        <p:spPr/>
        <p:txBody>
          <a:bodyPr/>
          <a:lstStyle/>
          <a:p>
            <a:r>
              <a:rPr lang="en-GB"/>
              <a:t>Renewable energy</a:t>
            </a:r>
          </a:p>
        </p:txBody>
      </p:sp>
      <p:sp>
        <p:nvSpPr>
          <p:cNvPr id="3" name="Text Placeholder 2"/>
          <p:cNvSpPr>
            <a:spLocks noGrp="1"/>
          </p:cNvSpPr>
          <p:nvPr>
            <p:ph type="body" sz="quarter" idx="14"/>
          </p:nvPr>
        </p:nvSpPr>
        <p:spPr>
          <a:xfrm>
            <a:off x="724280" y="1704179"/>
            <a:ext cx="7797230" cy="3453607"/>
          </a:xfrm>
        </p:spPr>
        <p:txBody>
          <a:bodyPr/>
          <a:lstStyle/>
          <a:p>
            <a:r>
              <a:rPr lang="en-GB" dirty="0"/>
              <a:t>Wind, solar, hydroelectric, tidal and biomass</a:t>
            </a:r>
          </a:p>
          <a:p>
            <a:pPr lvl="1"/>
            <a:r>
              <a:rPr lang="en-GB" dirty="0"/>
              <a:t>Energy is used in residential, commercial and industrial situations, and for transportation</a:t>
            </a:r>
          </a:p>
        </p:txBody>
      </p:sp>
      <p:pic>
        <p:nvPicPr>
          <p:cNvPr id="6" name="Picture 5">
            <a:extLst>
              <a:ext uri="{FF2B5EF4-FFF2-40B4-BE49-F238E27FC236}">
                <a16:creationId xmlns:a16="http://schemas.microsoft.com/office/drawing/2014/main" id="{11729545-1B52-427A-83E1-8E8D0FF47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3935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1067" y="2209801"/>
            <a:ext cx="4202933" cy="4648200"/>
          </a:xfrm>
          <a:prstGeom prst="rect">
            <a:avLst/>
          </a:prstGeom>
        </p:spPr>
      </p:pic>
      <p:sp>
        <p:nvSpPr>
          <p:cNvPr id="2" name="Text Placeholder 1"/>
          <p:cNvSpPr>
            <a:spLocks noGrp="1"/>
          </p:cNvSpPr>
          <p:nvPr>
            <p:ph type="body" sz="quarter" idx="13"/>
          </p:nvPr>
        </p:nvSpPr>
        <p:spPr/>
        <p:txBody>
          <a:bodyPr/>
          <a:lstStyle/>
          <a:p>
            <a:r>
              <a:rPr lang="en-GB" dirty="0"/>
              <a:t>Non-finite materials</a:t>
            </a:r>
          </a:p>
        </p:txBody>
      </p:sp>
      <p:sp>
        <p:nvSpPr>
          <p:cNvPr id="3" name="Text Placeholder 2"/>
          <p:cNvSpPr>
            <a:spLocks noGrp="1"/>
          </p:cNvSpPr>
          <p:nvPr>
            <p:ph type="body" sz="quarter" idx="14"/>
          </p:nvPr>
        </p:nvSpPr>
        <p:spPr/>
        <p:txBody>
          <a:bodyPr/>
          <a:lstStyle/>
          <a:p>
            <a:r>
              <a:rPr lang="en-GB" dirty="0"/>
              <a:t>Non-finite resources include those that are unlikely to be exhausted, or those that are replaced faster than we can use them</a:t>
            </a:r>
          </a:p>
          <a:p>
            <a:r>
              <a:rPr lang="en-GB" dirty="0"/>
              <a:t>These include:</a:t>
            </a:r>
          </a:p>
          <a:p>
            <a:pPr lvl="1"/>
            <a:r>
              <a:rPr lang="en-GB" dirty="0"/>
              <a:t>Oxygen</a:t>
            </a:r>
          </a:p>
          <a:p>
            <a:pPr lvl="1"/>
            <a:r>
              <a:rPr lang="en-GB" dirty="0"/>
              <a:t>Water</a:t>
            </a:r>
          </a:p>
          <a:p>
            <a:pPr lvl="1"/>
            <a:r>
              <a:rPr lang="en-GB" dirty="0"/>
              <a:t>Timber</a:t>
            </a:r>
          </a:p>
          <a:p>
            <a:pPr lvl="1"/>
            <a:r>
              <a:rPr lang="en-GB" dirty="0"/>
              <a:t>Leather</a:t>
            </a:r>
          </a:p>
          <a:p>
            <a:pPr lvl="1"/>
            <a:r>
              <a:rPr lang="en-GB" dirty="0">
                <a:solidFill>
                  <a:srgbClr val="E7403C"/>
                </a:solidFill>
              </a:rPr>
              <a:t>Is paper a renewable resource?</a:t>
            </a:r>
          </a:p>
        </p:txBody>
      </p:sp>
      <p:pic>
        <p:nvPicPr>
          <p:cNvPr id="7" name="Picture 6">
            <a:extLst>
              <a:ext uri="{FF2B5EF4-FFF2-40B4-BE49-F238E27FC236}">
                <a16:creationId xmlns:a16="http://schemas.microsoft.com/office/drawing/2014/main" id="{27FE0FB8-3792-4787-9E60-4DF86A65A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4891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081"/>
            <a:ext cx="9144001" cy="6207919"/>
          </a:xfrm>
          <a:prstGeom prst="rect">
            <a:avLst/>
          </a:prstGeom>
        </p:spPr>
      </p:pic>
      <p:sp>
        <p:nvSpPr>
          <p:cNvPr id="2" name="Text Placeholder 1"/>
          <p:cNvSpPr>
            <a:spLocks noGrp="1"/>
          </p:cNvSpPr>
          <p:nvPr>
            <p:ph type="body" sz="quarter" idx="13"/>
          </p:nvPr>
        </p:nvSpPr>
        <p:spPr/>
        <p:txBody>
          <a:bodyPr/>
          <a:lstStyle/>
          <a:p>
            <a:r>
              <a:rPr lang="en-GB" dirty="0"/>
              <a:t>Responsible design</a:t>
            </a:r>
          </a:p>
        </p:txBody>
      </p:sp>
      <p:sp>
        <p:nvSpPr>
          <p:cNvPr id="3" name="Text Placeholder 2"/>
          <p:cNvSpPr>
            <a:spLocks noGrp="1"/>
          </p:cNvSpPr>
          <p:nvPr>
            <p:ph type="body" sz="quarter" idx="14"/>
          </p:nvPr>
        </p:nvSpPr>
        <p:spPr>
          <a:xfrm>
            <a:off x="724280" y="1704179"/>
            <a:ext cx="3304795" cy="3453607"/>
          </a:xfrm>
        </p:spPr>
        <p:txBody>
          <a:bodyPr/>
          <a:lstStyle/>
          <a:p>
            <a:r>
              <a:rPr lang="en-GB" dirty="0"/>
              <a:t>What factors should be considered by responsible designers and manufacturers?</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778910" y="3978877"/>
              <a:ext cx="7560" cy="7560"/>
            </p14:xfrm>
          </p:contentPart>
        </mc:Choice>
        <mc:Fallback xmlns="">
          <p:pic>
            <p:nvPicPr>
              <p:cNvPr id="6" name="Ink 5"/>
              <p:cNvPicPr/>
              <p:nvPr/>
            </p:nvPicPr>
            <p:blipFill>
              <a:blip r:embed="rId4"/>
              <a:stretch>
                <a:fillRect/>
              </a:stretch>
            </p:blipFill>
            <p:spPr>
              <a:xfrm>
                <a:off x="4776390" y="3974719"/>
                <a:ext cx="14040" cy="14364"/>
              </a:xfrm>
              <a:prstGeom prst="rect">
                <a:avLst/>
              </a:prstGeom>
            </p:spPr>
          </p:pic>
        </mc:Fallback>
      </mc:AlternateContent>
    </p:spTree>
    <p:extLst>
      <p:ext uri="{BB962C8B-B14F-4D97-AF65-F5344CB8AC3E}">
        <p14:creationId xmlns:p14="http://schemas.microsoft.com/office/powerpoint/2010/main" val="150178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Responsible design</a:t>
            </a:r>
          </a:p>
        </p:txBody>
      </p:sp>
      <p:sp>
        <p:nvSpPr>
          <p:cNvPr id="3" name="Text Placeholder 2"/>
          <p:cNvSpPr>
            <a:spLocks noGrp="1"/>
          </p:cNvSpPr>
          <p:nvPr>
            <p:ph type="body" sz="quarter" idx="14"/>
          </p:nvPr>
        </p:nvSpPr>
        <p:spPr/>
        <p:txBody>
          <a:bodyPr/>
          <a:lstStyle/>
          <a:p>
            <a:r>
              <a:rPr lang="en-GB" dirty="0"/>
              <a:t>Considerations include:</a:t>
            </a:r>
          </a:p>
          <a:p>
            <a:pPr lvl="1">
              <a:spcAft>
                <a:spcPts val="1000"/>
              </a:spcAft>
            </a:pPr>
            <a:r>
              <a:rPr lang="en-GB" dirty="0"/>
              <a:t>Production techniques that may use non-renewable energy</a:t>
            </a:r>
          </a:p>
          <a:p>
            <a:pPr lvl="1">
              <a:spcAft>
                <a:spcPts val="1000"/>
              </a:spcAft>
            </a:pPr>
            <a:r>
              <a:rPr lang="en-GB" dirty="0"/>
              <a:t>Toxic by-products created in manufacture</a:t>
            </a:r>
          </a:p>
          <a:p>
            <a:pPr lvl="1">
              <a:spcAft>
                <a:spcPts val="1000"/>
              </a:spcAft>
            </a:pPr>
            <a:r>
              <a:rPr lang="en-GB" dirty="0"/>
              <a:t>Environmental impact of mining or harvesting</a:t>
            </a:r>
          </a:p>
          <a:p>
            <a:pPr lvl="1">
              <a:spcAft>
                <a:spcPts val="1000"/>
              </a:spcAft>
            </a:pPr>
            <a:r>
              <a:rPr lang="en-GB" dirty="0"/>
              <a:t>The product itself or production processes may emit CO</a:t>
            </a:r>
            <a:r>
              <a:rPr lang="en-GB" baseline="-25000" dirty="0"/>
              <a:t>2</a:t>
            </a:r>
          </a:p>
          <a:p>
            <a:pPr lvl="1">
              <a:spcAft>
                <a:spcPts val="1000"/>
              </a:spcAft>
            </a:pPr>
            <a:r>
              <a:rPr lang="en-GB" dirty="0"/>
              <a:t>Powering a product may require non-renewable energy</a:t>
            </a:r>
          </a:p>
          <a:p>
            <a:pPr lvl="1">
              <a:spcAft>
                <a:spcPts val="1000"/>
              </a:spcAft>
            </a:pPr>
            <a:r>
              <a:rPr lang="en-GB" dirty="0"/>
              <a:t>Transportation and distribution distance</a:t>
            </a:r>
          </a:p>
          <a:p>
            <a:pPr lvl="1">
              <a:spcAft>
                <a:spcPts val="1000"/>
              </a:spcAft>
            </a:pPr>
            <a:r>
              <a:rPr lang="en-GB" dirty="0"/>
              <a:t>Maintenance and repair costs</a:t>
            </a:r>
          </a:p>
          <a:p>
            <a:pPr lvl="1">
              <a:spcAft>
                <a:spcPts val="1000"/>
              </a:spcAft>
            </a:pPr>
            <a:r>
              <a:rPr lang="en-GB" dirty="0"/>
              <a:t>Welfare of workers in the material supply chain</a:t>
            </a:r>
          </a:p>
          <a:p>
            <a:pPr lvl="1">
              <a:spcAft>
                <a:spcPts val="1000"/>
              </a:spcAft>
            </a:pPr>
            <a:r>
              <a:rPr lang="en-GB" dirty="0"/>
              <a:t>Recyclability at the end of a product’s lifetime</a:t>
            </a:r>
          </a:p>
          <a:p>
            <a:endParaRPr lang="en-GB" dirty="0"/>
          </a:p>
        </p:txBody>
      </p:sp>
    </p:spTree>
    <p:extLst>
      <p:ext uri="{BB962C8B-B14F-4D97-AF65-F5344CB8AC3E}">
        <p14:creationId xmlns:p14="http://schemas.microsoft.com/office/powerpoint/2010/main" val="114495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Generation of waste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6558" y="3456668"/>
            <a:ext cx="4885242" cy="3258457"/>
          </a:xfrm>
          <a:prstGeom prst="rect">
            <a:avLst/>
          </a:prstGeom>
        </p:spPr>
      </p:pic>
      <p:sp>
        <p:nvSpPr>
          <p:cNvPr id="3" name="Text Placeholder 2"/>
          <p:cNvSpPr>
            <a:spLocks noGrp="1"/>
          </p:cNvSpPr>
          <p:nvPr>
            <p:ph type="body" sz="quarter" idx="14"/>
          </p:nvPr>
        </p:nvSpPr>
        <p:spPr/>
        <p:txBody>
          <a:bodyPr/>
          <a:lstStyle/>
          <a:p>
            <a:r>
              <a:rPr lang="en-GB" dirty="0"/>
              <a:t>The production and consumption of resources creates waste</a:t>
            </a:r>
          </a:p>
          <a:p>
            <a:pPr lvl="1"/>
            <a:r>
              <a:rPr lang="en-GB" dirty="0"/>
              <a:t>How we treat and dispose of this waste can dramatically improve its impact on the planet</a:t>
            </a:r>
          </a:p>
          <a:p>
            <a:r>
              <a:rPr lang="en-GB" dirty="0"/>
              <a:t>What impact might the following methods have?</a:t>
            </a:r>
          </a:p>
          <a:p>
            <a:pPr lvl="1"/>
            <a:r>
              <a:rPr lang="en-GB" dirty="0"/>
              <a:t>Incineration / burning</a:t>
            </a:r>
          </a:p>
          <a:p>
            <a:pPr lvl="1"/>
            <a:r>
              <a:rPr lang="en-GB" dirty="0"/>
              <a:t>Landfill / burial</a:t>
            </a:r>
            <a:endParaRPr lang="en-GB" dirty="0">
              <a:solidFill>
                <a:srgbClr val="FF0000"/>
              </a:solidFill>
            </a:endParaRPr>
          </a:p>
          <a:p>
            <a:pPr lvl="1"/>
            <a:r>
              <a:rPr lang="en-GB" dirty="0"/>
              <a:t>Dumping at sea</a:t>
            </a:r>
          </a:p>
          <a:p>
            <a:pPr lvl="1"/>
            <a:r>
              <a:rPr lang="en-GB" dirty="0"/>
              <a:t>Recycling</a:t>
            </a:r>
          </a:p>
          <a:p>
            <a:pPr lvl="1"/>
            <a:endParaRPr lang="en-GB" dirty="0"/>
          </a:p>
          <a:p>
            <a:pPr lvl="1"/>
            <a:endParaRPr lang="en-GB" dirty="0"/>
          </a:p>
        </p:txBody>
      </p:sp>
      <p:pic>
        <p:nvPicPr>
          <p:cNvPr id="6" name="Picture 5">
            <a:extLst>
              <a:ext uri="{FF2B5EF4-FFF2-40B4-BE49-F238E27FC236}">
                <a16:creationId xmlns:a16="http://schemas.microsoft.com/office/drawing/2014/main" id="{D49C6041-15EA-4646-9455-DA41C46CF2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7624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30D66-FB56-44D4-A41C-5958D42CF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511"/>
            <a:ext cx="9144000" cy="6209489"/>
          </a:xfrm>
          <a:prstGeom prst="rect">
            <a:avLst/>
          </a:prstGeom>
        </p:spPr>
      </p:pic>
      <p:sp>
        <p:nvSpPr>
          <p:cNvPr id="2" name="Text Placeholder 1">
            <a:extLst>
              <a:ext uri="{FF2B5EF4-FFF2-40B4-BE49-F238E27FC236}">
                <a16:creationId xmlns:a16="http://schemas.microsoft.com/office/drawing/2014/main" id="{F854841D-93FF-4F00-A784-DC4B25733AAD}"/>
              </a:ext>
            </a:extLst>
          </p:cNvPr>
          <p:cNvSpPr>
            <a:spLocks noGrp="1"/>
          </p:cNvSpPr>
          <p:nvPr>
            <p:ph type="body" sz="quarter" idx="13"/>
          </p:nvPr>
        </p:nvSpPr>
        <p:spPr/>
        <p:txBody>
          <a:bodyPr/>
          <a:lstStyle/>
          <a:p>
            <a:r>
              <a:rPr lang="en-GB" dirty="0"/>
              <a:t>Packaging of goods</a:t>
            </a:r>
          </a:p>
        </p:txBody>
      </p:sp>
      <p:sp>
        <p:nvSpPr>
          <p:cNvPr id="3" name="Text Placeholder 2">
            <a:extLst>
              <a:ext uri="{FF2B5EF4-FFF2-40B4-BE49-F238E27FC236}">
                <a16:creationId xmlns:a16="http://schemas.microsoft.com/office/drawing/2014/main" id="{373D0D87-8F45-4F56-993E-E999065C3EF2}"/>
              </a:ext>
            </a:extLst>
          </p:cNvPr>
          <p:cNvSpPr>
            <a:spLocks noGrp="1"/>
          </p:cNvSpPr>
          <p:nvPr>
            <p:ph type="body" sz="quarter" idx="14"/>
          </p:nvPr>
        </p:nvSpPr>
        <p:spPr>
          <a:xfrm>
            <a:off x="724280" y="1704179"/>
            <a:ext cx="5371720" cy="3453607"/>
          </a:xfrm>
        </p:spPr>
        <p:txBody>
          <a:bodyPr/>
          <a:lstStyle/>
          <a:p>
            <a:r>
              <a:rPr lang="en-GB" dirty="0">
                <a:solidFill>
                  <a:schemeClr val="bg1"/>
                </a:solidFill>
              </a:rPr>
              <a:t>Packaging materials need to be as carefully considered as the products themselves</a:t>
            </a:r>
          </a:p>
          <a:p>
            <a:r>
              <a:rPr lang="en-GB" dirty="0">
                <a:solidFill>
                  <a:schemeClr val="bg1"/>
                </a:solidFill>
              </a:rPr>
              <a:t>Materials that are environmentally friendly to manufacture and dispose of, should be used </a:t>
            </a:r>
          </a:p>
          <a:p>
            <a:pPr lvl="1"/>
            <a:r>
              <a:rPr lang="en-GB" dirty="0">
                <a:solidFill>
                  <a:srgbClr val="074584"/>
                </a:solidFill>
              </a:rPr>
              <a:t>What packaging products cannot be recycled and why?</a:t>
            </a:r>
          </a:p>
          <a:p>
            <a:pPr lvl="1"/>
            <a:r>
              <a:rPr lang="en-GB" dirty="0">
                <a:solidFill>
                  <a:srgbClr val="074584"/>
                </a:solidFill>
              </a:rPr>
              <a:t>Give </a:t>
            </a:r>
            <a:r>
              <a:rPr lang="en-GB" b="1" dirty="0">
                <a:solidFill>
                  <a:srgbClr val="074584"/>
                </a:solidFill>
              </a:rPr>
              <a:t>two</a:t>
            </a:r>
            <a:r>
              <a:rPr lang="en-GB" dirty="0">
                <a:solidFill>
                  <a:srgbClr val="074584"/>
                </a:solidFill>
              </a:rPr>
              <a:t> examples of environmentally unfriendly packaging</a:t>
            </a:r>
          </a:p>
        </p:txBody>
      </p:sp>
      <p:pic>
        <p:nvPicPr>
          <p:cNvPr id="6" name="Picture 5">
            <a:extLst>
              <a:ext uri="{FF2B5EF4-FFF2-40B4-BE49-F238E27FC236}">
                <a16:creationId xmlns:a16="http://schemas.microsoft.com/office/drawing/2014/main" id="{E357FF64-BA39-4741-A878-6DB440973B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27807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AA7EC-65EF-43F4-B963-509C674427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888508"/>
            <a:ext cx="9144000" cy="2969491"/>
          </a:xfrm>
          <a:prstGeom prst="rect">
            <a:avLst/>
          </a:prstGeom>
        </p:spPr>
      </p:pic>
      <p:sp>
        <p:nvSpPr>
          <p:cNvPr id="2" name="Text Placeholder 1">
            <a:extLst>
              <a:ext uri="{FF2B5EF4-FFF2-40B4-BE49-F238E27FC236}">
                <a16:creationId xmlns:a16="http://schemas.microsoft.com/office/drawing/2014/main" id="{FD2626AD-089A-4210-A8A3-6B805A32C9B1}"/>
              </a:ext>
            </a:extLst>
          </p:cNvPr>
          <p:cNvSpPr>
            <a:spLocks noGrp="1"/>
          </p:cNvSpPr>
          <p:nvPr>
            <p:ph type="body" sz="quarter" idx="13"/>
          </p:nvPr>
        </p:nvSpPr>
        <p:spPr/>
        <p:txBody>
          <a:bodyPr/>
          <a:lstStyle/>
          <a:p>
            <a:r>
              <a:rPr lang="en-GB" dirty="0"/>
              <a:t>Materials separation</a:t>
            </a:r>
          </a:p>
        </p:txBody>
      </p:sp>
      <p:sp>
        <p:nvSpPr>
          <p:cNvPr id="3" name="Text Placeholder 2">
            <a:extLst>
              <a:ext uri="{FF2B5EF4-FFF2-40B4-BE49-F238E27FC236}">
                <a16:creationId xmlns:a16="http://schemas.microsoft.com/office/drawing/2014/main" id="{9FF047D5-24A0-4A5F-A1FD-873D9543B54A}"/>
              </a:ext>
            </a:extLst>
          </p:cNvPr>
          <p:cNvSpPr>
            <a:spLocks noGrp="1"/>
          </p:cNvSpPr>
          <p:nvPr>
            <p:ph type="body" sz="quarter" idx="14"/>
          </p:nvPr>
        </p:nvSpPr>
        <p:spPr/>
        <p:txBody>
          <a:bodyPr/>
          <a:lstStyle/>
          <a:p>
            <a:r>
              <a:rPr lang="en-GB" dirty="0"/>
              <a:t>New products should be manufactured in a way that makes them easy to disassemble</a:t>
            </a:r>
          </a:p>
          <a:p>
            <a:pPr lvl="1"/>
            <a:r>
              <a:rPr lang="en-GB" dirty="0"/>
              <a:t>Integrated packaging uses mixed materials, often combined in a way that they cannot easily be separated</a:t>
            </a:r>
          </a:p>
          <a:p>
            <a:pPr lvl="1"/>
            <a:r>
              <a:rPr lang="en-GB" dirty="0">
                <a:solidFill>
                  <a:srgbClr val="E7403C"/>
                </a:solidFill>
              </a:rPr>
              <a:t>What are the implications of this for household recycling?</a:t>
            </a:r>
          </a:p>
          <a:p>
            <a:pPr lvl="1"/>
            <a:endParaRPr lang="en-GB" dirty="0"/>
          </a:p>
        </p:txBody>
      </p:sp>
      <p:pic>
        <p:nvPicPr>
          <p:cNvPr id="5" name="Picture 4">
            <a:extLst>
              <a:ext uri="{FF2B5EF4-FFF2-40B4-BE49-F238E27FC236}">
                <a16:creationId xmlns:a16="http://schemas.microsoft.com/office/drawing/2014/main" id="{72740C19-F94E-46F4-9CE0-F690A60F6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4357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Impact of consumption</a:t>
            </a:r>
          </a:p>
        </p:txBody>
      </p:sp>
      <p:sp>
        <p:nvSpPr>
          <p:cNvPr id="3" name="Text Placeholder 2"/>
          <p:cNvSpPr>
            <a:spLocks noGrp="1"/>
          </p:cNvSpPr>
          <p:nvPr>
            <p:ph type="body" sz="quarter" idx="14"/>
          </p:nvPr>
        </p:nvSpPr>
        <p:spPr/>
        <p:txBody>
          <a:bodyPr/>
          <a:lstStyle/>
          <a:p>
            <a:r>
              <a:rPr lang="en-GB" dirty="0"/>
              <a:t>What happens when waste is liquid, toxic </a:t>
            </a:r>
            <a:br>
              <a:rPr lang="en-GB" dirty="0"/>
            </a:br>
            <a:r>
              <a:rPr lang="en-GB" dirty="0"/>
              <a:t>or radioactive?</a:t>
            </a:r>
          </a:p>
          <a:p>
            <a:pPr lvl="1"/>
            <a:r>
              <a:rPr lang="en-GB" dirty="0"/>
              <a:t>Chemicals can leach into the soil and water courses</a:t>
            </a:r>
          </a:p>
          <a:p>
            <a:pPr lvl="1"/>
            <a:r>
              <a:rPr lang="en-GB" dirty="0"/>
              <a:t>Some industrial waste may be radioactive, particularly from nuclear reactors</a:t>
            </a:r>
          </a:p>
          <a:p>
            <a:pPr lvl="1"/>
            <a:r>
              <a:rPr lang="en-GB" dirty="0">
                <a:solidFill>
                  <a:srgbClr val="E7403C"/>
                </a:solidFill>
              </a:rPr>
              <a:t>What is meant by a radioactive half-life?</a:t>
            </a:r>
          </a:p>
          <a:p>
            <a:pPr lvl="1"/>
            <a:r>
              <a:rPr lang="en-GB" dirty="0">
                <a:solidFill>
                  <a:srgbClr val="E7403C"/>
                </a:solidFill>
              </a:rPr>
              <a:t>How is radioactive waste dealt with?</a:t>
            </a:r>
          </a:p>
        </p:txBody>
      </p:sp>
    </p:spTree>
    <p:extLst>
      <p:ext uri="{BB962C8B-B14F-4D97-AF65-F5344CB8AC3E}">
        <p14:creationId xmlns:p14="http://schemas.microsoft.com/office/powerpoint/2010/main" val="125952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Understand that new and emerging technologies need to be developed in a sustainable way</a:t>
            </a:r>
          </a:p>
          <a:p>
            <a:pPr lvl="0"/>
            <a:r>
              <a:rPr lang="en-GB" dirty="0"/>
              <a:t>Consider the following with regards to sustainability:</a:t>
            </a:r>
          </a:p>
          <a:p>
            <a:pPr marL="628650"/>
            <a:r>
              <a:rPr lang="en-GB" sz="2000" dirty="0"/>
              <a:t>Transportation costs, pollution, the demand on natural resources and the waste generated</a:t>
            </a:r>
          </a:p>
          <a:p>
            <a:r>
              <a:rPr lang="en-GB" dirty="0"/>
              <a:t>Understand the positive and negative impacts that new products can have on the environment including:</a:t>
            </a:r>
          </a:p>
          <a:p>
            <a:pPr marL="628650"/>
            <a:r>
              <a:rPr lang="en-GB" sz="2000" dirty="0"/>
              <a:t>Pollution, waste disposal, materials separation, the transportation of goods around the world and the packaging </a:t>
            </a:r>
            <a:br>
              <a:rPr lang="en-GB" sz="2000" dirty="0"/>
            </a:br>
            <a:r>
              <a:rPr lang="en-GB" sz="2000" dirty="0"/>
              <a:t>of goods</a:t>
            </a:r>
          </a:p>
        </p:txBody>
      </p:sp>
    </p:spTree>
    <p:extLst>
      <p:ext uri="{BB962C8B-B14F-4D97-AF65-F5344CB8AC3E}">
        <p14:creationId xmlns:p14="http://schemas.microsoft.com/office/powerpoint/2010/main" val="130023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4212"/>
          <a:stretch/>
        </p:blipFill>
        <p:spPr>
          <a:xfrm>
            <a:off x="5027866" y="3285354"/>
            <a:ext cx="3456023" cy="2987110"/>
          </a:xfrm>
          <a:prstGeom prst="rect">
            <a:avLst/>
          </a:prstGeom>
        </p:spPr>
      </p:pic>
      <p:sp>
        <p:nvSpPr>
          <p:cNvPr id="2" name="Text Placeholder 1"/>
          <p:cNvSpPr>
            <a:spLocks noGrp="1"/>
          </p:cNvSpPr>
          <p:nvPr>
            <p:ph type="body" sz="quarter" idx="13"/>
          </p:nvPr>
        </p:nvSpPr>
        <p:spPr/>
        <p:txBody>
          <a:bodyPr/>
          <a:lstStyle/>
          <a:p>
            <a:r>
              <a:rPr lang="en-GB"/>
              <a:t>Impact on the enviroment</a:t>
            </a:r>
          </a:p>
        </p:txBody>
      </p:sp>
      <p:sp>
        <p:nvSpPr>
          <p:cNvPr id="3" name="Text Placeholder 2"/>
          <p:cNvSpPr>
            <a:spLocks noGrp="1"/>
          </p:cNvSpPr>
          <p:nvPr>
            <p:ph type="body" sz="quarter" idx="14"/>
          </p:nvPr>
        </p:nvSpPr>
        <p:spPr/>
        <p:txBody>
          <a:bodyPr/>
          <a:lstStyle/>
          <a:p>
            <a:r>
              <a:rPr lang="en-GB" dirty="0"/>
              <a:t>Although now banned in the UK, plastic microbeads are still used in exfoliating scrubs, body washes and toothpaste in certain parts of the world</a:t>
            </a:r>
          </a:p>
          <a:p>
            <a:r>
              <a:rPr lang="en-GB" dirty="0"/>
              <a:t>Microfibres which break free from clothing when </a:t>
            </a:r>
            <a:r>
              <a:rPr lang="en-GB"/>
              <a:t>washed are </a:t>
            </a:r>
            <a:r>
              <a:rPr lang="en-GB" dirty="0"/>
              <a:t>still a major issue</a:t>
            </a:r>
          </a:p>
          <a:p>
            <a:pPr lvl="1"/>
            <a:r>
              <a:rPr lang="en-GB" dirty="0"/>
              <a:t>They have been found inside </a:t>
            </a:r>
            <a:br>
              <a:rPr lang="en-GB" dirty="0"/>
            </a:br>
            <a:r>
              <a:rPr lang="en-GB" dirty="0"/>
              <a:t>deep sea animals and they </a:t>
            </a:r>
            <a:br>
              <a:rPr lang="en-GB" dirty="0"/>
            </a:br>
            <a:r>
              <a:rPr lang="en-GB" dirty="0"/>
              <a:t>are polluting oceans</a:t>
            </a:r>
          </a:p>
          <a:p>
            <a:pPr lvl="1"/>
            <a:r>
              <a:rPr lang="en-GB" dirty="0"/>
              <a:t>Plastics absorb toxins</a:t>
            </a:r>
          </a:p>
          <a:p>
            <a:pPr lvl="1"/>
            <a:r>
              <a:rPr lang="en-GB" dirty="0"/>
              <a:t>Fish eat plastics</a:t>
            </a:r>
          </a:p>
          <a:p>
            <a:pPr lvl="1"/>
            <a:r>
              <a:rPr lang="en-GB" dirty="0"/>
              <a:t>We eat fish. </a:t>
            </a:r>
            <a:r>
              <a:rPr lang="en-GB" dirty="0" err="1"/>
              <a:t>Mmmm</a:t>
            </a:r>
            <a:endParaRPr lang="en-GB" dirty="0"/>
          </a:p>
        </p:txBody>
      </p:sp>
    </p:spTree>
    <p:extLst>
      <p:ext uri="{BB962C8B-B14F-4D97-AF65-F5344CB8AC3E}">
        <p14:creationId xmlns:p14="http://schemas.microsoft.com/office/powerpoint/2010/main" val="326906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Helping the environment</a:t>
            </a:r>
          </a:p>
        </p:txBody>
      </p:sp>
      <p:sp>
        <p:nvSpPr>
          <p:cNvPr id="3" name="Text Placeholder 2"/>
          <p:cNvSpPr>
            <a:spLocks noGrp="1"/>
          </p:cNvSpPr>
          <p:nvPr>
            <p:ph type="body" sz="quarter" idx="14"/>
          </p:nvPr>
        </p:nvSpPr>
        <p:spPr/>
        <p:txBody>
          <a:bodyPr/>
          <a:lstStyle/>
          <a:p>
            <a:r>
              <a:rPr lang="en-GB" dirty="0"/>
              <a:t>Hydrogen fuel cells produce only water as waste</a:t>
            </a:r>
          </a:p>
          <a:p>
            <a:r>
              <a:rPr lang="en-GB" dirty="0"/>
              <a:t>Electronic paper could replace printed paper</a:t>
            </a:r>
          </a:p>
          <a:p>
            <a:pPr lvl="1"/>
            <a:r>
              <a:rPr lang="en-GB" dirty="0">
                <a:solidFill>
                  <a:srgbClr val="E7403C"/>
                </a:solidFill>
              </a:rPr>
              <a:t>What might be the environmental impacts of producing </a:t>
            </a:r>
            <a:br>
              <a:rPr lang="en-GB" dirty="0">
                <a:solidFill>
                  <a:srgbClr val="E7403C"/>
                </a:solidFill>
              </a:rPr>
            </a:br>
            <a:r>
              <a:rPr lang="en-GB" dirty="0">
                <a:solidFill>
                  <a:srgbClr val="E7403C"/>
                </a:solidFill>
              </a:rPr>
              <a:t>these technologies?</a:t>
            </a:r>
          </a:p>
          <a:p>
            <a:pPr lvl="1"/>
            <a:r>
              <a:rPr lang="en-GB" dirty="0">
                <a:solidFill>
                  <a:srgbClr val="E7403C"/>
                </a:solidFill>
              </a:rPr>
              <a:t>How might each of these technologies actually help </a:t>
            </a:r>
            <a:br>
              <a:rPr lang="en-GB" dirty="0">
                <a:solidFill>
                  <a:srgbClr val="E7403C"/>
                </a:solidFill>
              </a:rPr>
            </a:br>
            <a:r>
              <a:rPr lang="en-GB" dirty="0">
                <a:solidFill>
                  <a:srgbClr val="E7403C"/>
                </a:solidFill>
              </a:rPr>
              <a:t>the environment?</a:t>
            </a:r>
          </a:p>
        </p:txBody>
      </p:sp>
    </p:spTree>
    <p:extLst>
      <p:ext uri="{BB962C8B-B14F-4D97-AF65-F5344CB8AC3E}">
        <p14:creationId xmlns:p14="http://schemas.microsoft.com/office/powerpoint/2010/main" val="395531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65286" y="4449192"/>
            <a:ext cx="2287698" cy="2408808"/>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4920" y="4169286"/>
            <a:ext cx="2818892" cy="2114169"/>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122" y="4252811"/>
            <a:ext cx="2919222" cy="1947121"/>
          </a:xfrm>
          <a:prstGeom prst="rect">
            <a:avLst/>
          </a:prstGeom>
        </p:spPr>
      </p:pic>
      <p:sp>
        <p:nvSpPr>
          <p:cNvPr id="2" name="Text Placeholder 1"/>
          <p:cNvSpPr>
            <a:spLocks noGrp="1"/>
          </p:cNvSpPr>
          <p:nvPr>
            <p:ph type="body" sz="quarter" idx="13"/>
          </p:nvPr>
        </p:nvSpPr>
        <p:spPr/>
        <p:txBody>
          <a:bodyPr/>
          <a:lstStyle/>
          <a:p>
            <a:r>
              <a:rPr lang="en-GB"/>
              <a:t>Eco-friendly technology </a:t>
            </a:r>
          </a:p>
        </p:txBody>
      </p:sp>
      <p:sp>
        <p:nvSpPr>
          <p:cNvPr id="3" name="Text Placeholder 2"/>
          <p:cNvSpPr>
            <a:spLocks noGrp="1"/>
          </p:cNvSpPr>
          <p:nvPr>
            <p:ph type="body" sz="quarter" idx="14"/>
          </p:nvPr>
        </p:nvSpPr>
        <p:spPr/>
        <p:txBody>
          <a:bodyPr/>
          <a:lstStyle/>
          <a:p>
            <a:r>
              <a:rPr lang="en-GB" dirty="0"/>
              <a:t>Old technology combined with new ideas can create excellent new products</a:t>
            </a:r>
          </a:p>
          <a:p>
            <a:pPr lvl="1"/>
            <a:r>
              <a:rPr lang="en-GB" dirty="0"/>
              <a:t>The engine has become more and more efficient with refinements and technological developments</a:t>
            </a:r>
          </a:p>
          <a:p>
            <a:pPr lvl="1"/>
            <a:r>
              <a:rPr lang="en-GB" dirty="0">
                <a:solidFill>
                  <a:srgbClr val="E7403C"/>
                </a:solidFill>
              </a:rPr>
              <a:t>Where / how could current technology be developed in the future to do more?</a:t>
            </a:r>
          </a:p>
          <a:p>
            <a:endParaRPr lang="en-GB" dirty="0"/>
          </a:p>
        </p:txBody>
      </p:sp>
      <p:pic>
        <p:nvPicPr>
          <p:cNvPr id="8" name="Picture 7">
            <a:extLst>
              <a:ext uri="{FF2B5EF4-FFF2-40B4-BE49-F238E27FC236}">
                <a16:creationId xmlns:a16="http://schemas.microsoft.com/office/drawing/2014/main" id="{9997FCFA-A6A0-49D8-BCAB-F59792E1B1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9124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Reducing consumption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012" y="3636931"/>
            <a:ext cx="4653005" cy="3080290"/>
          </a:xfrm>
          <a:prstGeom prst="rect">
            <a:avLst/>
          </a:prstGeom>
        </p:spPr>
      </p:pic>
      <p:sp>
        <p:nvSpPr>
          <p:cNvPr id="3" name="Text Placeholder 2"/>
          <p:cNvSpPr>
            <a:spLocks noGrp="1"/>
          </p:cNvSpPr>
          <p:nvPr>
            <p:ph type="body" sz="quarter" idx="14"/>
          </p:nvPr>
        </p:nvSpPr>
        <p:spPr>
          <a:xfrm>
            <a:off x="724280" y="1704179"/>
            <a:ext cx="7886320" cy="3453607"/>
          </a:xfrm>
        </p:spPr>
        <p:txBody>
          <a:bodyPr/>
          <a:lstStyle/>
          <a:p>
            <a:r>
              <a:rPr lang="en-GB" dirty="0"/>
              <a:t>Digitisation and consolidation of many devices in one</a:t>
            </a:r>
          </a:p>
          <a:p>
            <a:pPr lvl="1"/>
            <a:r>
              <a:rPr lang="en-GB" dirty="0"/>
              <a:t>Reading a book, playing a CD and taking a photo can all be done with one device, without requiring any more raw material</a:t>
            </a:r>
          </a:p>
          <a:p>
            <a:pPr lvl="1"/>
            <a:r>
              <a:rPr lang="en-GB" dirty="0"/>
              <a:t>Devices also combine Sat Nav systems, calculators, torches, watches, alarm clocks and more</a:t>
            </a:r>
          </a:p>
        </p:txBody>
      </p:sp>
    </p:spTree>
    <p:extLst>
      <p:ext uri="{BB962C8B-B14F-4D97-AF65-F5344CB8AC3E}">
        <p14:creationId xmlns:p14="http://schemas.microsoft.com/office/powerpoint/2010/main" val="326485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FBB11-3759-4516-AF9E-119F2F0285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569"/>
            <a:ext cx="9144000" cy="6210431"/>
          </a:xfrm>
          <a:prstGeom prst="rect">
            <a:avLst/>
          </a:prstGeom>
        </p:spPr>
      </p:pic>
      <p:sp>
        <p:nvSpPr>
          <p:cNvPr id="2" name="Text Placeholder 1">
            <a:extLst>
              <a:ext uri="{FF2B5EF4-FFF2-40B4-BE49-F238E27FC236}">
                <a16:creationId xmlns:a16="http://schemas.microsoft.com/office/drawing/2014/main" id="{D387C5B6-14CD-4EDF-B7C0-586014314975}"/>
              </a:ext>
            </a:extLst>
          </p:cNvPr>
          <p:cNvSpPr>
            <a:spLocks noGrp="1"/>
          </p:cNvSpPr>
          <p:nvPr>
            <p:ph type="body" sz="quarter" idx="13"/>
          </p:nvPr>
        </p:nvSpPr>
        <p:spPr/>
        <p:txBody>
          <a:bodyPr/>
          <a:lstStyle/>
          <a:p>
            <a:r>
              <a:rPr lang="en-GB" dirty="0">
                <a:solidFill>
                  <a:schemeClr val="bg1"/>
                </a:solidFill>
              </a:rPr>
              <a:t>Transportation</a:t>
            </a:r>
          </a:p>
        </p:txBody>
      </p:sp>
      <p:sp>
        <p:nvSpPr>
          <p:cNvPr id="3" name="Text Placeholder 2">
            <a:extLst>
              <a:ext uri="{FF2B5EF4-FFF2-40B4-BE49-F238E27FC236}">
                <a16:creationId xmlns:a16="http://schemas.microsoft.com/office/drawing/2014/main" id="{EB2F1738-FACF-4B13-A2D5-172602B3F7FA}"/>
              </a:ext>
            </a:extLst>
          </p:cNvPr>
          <p:cNvSpPr>
            <a:spLocks noGrp="1"/>
          </p:cNvSpPr>
          <p:nvPr>
            <p:ph type="body" sz="quarter" idx="14"/>
          </p:nvPr>
        </p:nvSpPr>
        <p:spPr>
          <a:xfrm>
            <a:off x="724280" y="1704179"/>
            <a:ext cx="4127120" cy="3453607"/>
          </a:xfrm>
        </p:spPr>
        <p:txBody>
          <a:bodyPr/>
          <a:lstStyle/>
          <a:p>
            <a:r>
              <a:rPr lang="en-GB" dirty="0">
                <a:solidFill>
                  <a:schemeClr val="bg1"/>
                </a:solidFill>
              </a:rPr>
              <a:t>The transportation of goods around the world has significant economic and environmental cost</a:t>
            </a:r>
          </a:p>
          <a:p>
            <a:pPr lvl="1"/>
            <a:r>
              <a:rPr lang="en-GB" dirty="0">
                <a:solidFill>
                  <a:schemeClr val="bg1"/>
                </a:solidFill>
              </a:rPr>
              <a:t>Moving goods requires enormous amounts of energy</a:t>
            </a:r>
          </a:p>
          <a:p>
            <a:pPr lvl="1"/>
            <a:r>
              <a:rPr lang="en-GB" dirty="0">
                <a:solidFill>
                  <a:schemeClr val="bg1"/>
                </a:solidFill>
              </a:rPr>
              <a:t>What methods of transport have the most detrimental environmental impact?</a:t>
            </a:r>
          </a:p>
          <a:p>
            <a:pPr lvl="1"/>
            <a:r>
              <a:rPr lang="en-GB" dirty="0">
                <a:solidFill>
                  <a:schemeClr val="bg1"/>
                </a:solidFill>
              </a:rPr>
              <a:t>How can the environmental costs of transportation </a:t>
            </a:r>
            <a:br>
              <a:rPr lang="en-GB" dirty="0">
                <a:solidFill>
                  <a:schemeClr val="bg1"/>
                </a:solidFill>
              </a:rPr>
            </a:br>
            <a:r>
              <a:rPr lang="en-GB" dirty="0">
                <a:solidFill>
                  <a:schemeClr val="bg1"/>
                </a:solidFill>
              </a:rPr>
              <a:t>be reduced? </a:t>
            </a:r>
          </a:p>
        </p:txBody>
      </p:sp>
    </p:spTree>
    <p:extLst>
      <p:ext uri="{BB962C8B-B14F-4D97-AF65-F5344CB8AC3E}">
        <p14:creationId xmlns:p14="http://schemas.microsoft.com/office/powerpoint/2010/main" val="3727484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3" name="Text Placeholder 2"/>
          <p:cNvSpPr>
            <a:spLocks noGrp="1"/>
          </p:cNvSpPr>
          <p:nvPr>
            <p:ph type="body" sz="quarter" idx="14"/>
          </p:nvPr>
        </p:nvSpPr>
        <p:spPr/>
        <p:txBody>
          <a:bodyPr/>
          <a:lstStyle/>
          <a:p>
            <a:r>
              <a:rPr lang="en-GB" dirty="0"/>
              <a:t>Complete the tasks</a:t>
            </a:r>
            <a:r>
              <a:rPr lang="en-GB" b="1" dirty="0"/>
              <a:t> </a:t>
            </a:r>
            <a:r>
              <a:rPr lang="en-GB" dirty="0"/>
              <a:t>on your Worksheet</a:t>
            </a:r>
          </a:p>
        </p:txBody>
      </p:sp>
    </p:spTree>
    <p:extLst>
      <p:ext uri="{BB962C8B-B14F-4D97-AF65-F5344CB8AC3E}">
        <p14:creationId xmlns:p14="http://schemas.microsoft.com/office/powerpoint/2010/main" val="130903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Fragile Earth</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29112" y="3007519"/>
            <a:ext cx="4814887" cy="3850481"/>
          </a:xfrm>
          <a:prstGeom prst="rect">
            <a:avLst/>
          </a:prstGeom>
        </p:spPr>
      </p:pic>
      <p:sp>
        <p:nvSpPr>
          <p:cNvPr id="3" name="Text Placeholder 2"/>
          <p:cNvSpPr>
            <a:spLocks noGrp="1"/>
          </p:cNvSpPr>
          <p:nvPr>
            <p:ph type="body" sz="quarter" idx="14"/>
          </p:nvPr>
        </p:nvSpPr>
        <p:spPr/>
        <p:txBody>
          <a:bodyPr/>
          <a:lstStyle/>
          <a:p>
            <a:r>
              <a:rPr lang="en-GB" dirty="0"/>
              <a:t>Our planet is a well-balanced eco-system</a:t>
            </a:r>
          </a:p>
          <a:p>
            <a:r>
              <a:rPr lang="en-GB" dirty="0"/>
              <a:t>Our consumption of the Earth’s resources is damaging our environment</a:t>
            </a:r>
          </a:p>
          <a:p>
            <a:pPr lvl="1"/>
            <a:r>
              <a:rPr lang="en-GB" dirty="0"/>
              <a:t>In 1960 the world population </a:t>
            </a:r>
            <a:br>
              <a:rPr lang="en-GB" dirty="0"/>
            </a:br>
            <a:r>
              <a:rPr lang="en-GB" dirty="0"/>
              <a:t>was 3 billion; in 2015 it had </a:t>
            </a:r>
            <a:br>
              <a:rPr lang="en-GB" dirty="0"/>
            </a:br>
            <a:r>
              <a:rPr lang="en-GB" dirty="0"/>
              <a:t>grown to 7.4 billion</a:t>
            </a:r>
          </a:p>
          <a:p>
            <a:pPr lvl="1"/>
            <a:r>
              <a:rPr lang="en-GB" dirty="0"/>
              <a:t>It is predicted to hit 9.7 billion </a:t>
            </a:r>
            <a:br>
              <a:rPr lang="en-GB" dirty="0"/>
            </a:br>
            <a:r>
              <a:rPr lang="en-GB" dirty="0"/>
              <a:t>by 2050</a:t>
            </a:r>
          </a:p>
          <a:p>
            <a:pPr lvl="2"/>
            <a:r>
              <a:rPr lang="en-GB" dirty="0"/>
              <a:t>How can new technologies</a:t>
            </a:r>
            <a:br>
              <a:rPr lang="en-GB" dirty="0"/>
            </a:br>
            <a:r>
              <a:rPr lang="en-GB" dirty="0"/>
              <a:t>help the environment and </a:t>
            </a:r>
            <a:br>
              <a:rPr lang="en-GB" dirty="0"/>
            </a:br>
            <a:r>
              <a:rPr lang="en-GB" dirty="0"/>
              <a:t>address the sustainability </a:t>
            </a:r>
            <a:br>
              <a:rPr lang="en-GB" dirty="0"/>
            </a:br>
            <a:r>
              <a:rPr lang="en-GB" dirty="0"/>
              <a:t>of resources?</a:t>
            </a:r>
          </a:p>
          <a:p>
            <a:pPr lvl="1"/>
            <a:endParaRPr lang="en-GB" dirty="0"/>
          </a:p>
        </p:txBody>
      </p:sp>
      <p:pic>
        <p:nvPicPr>
          <p:cNvPr id="7" name="Picture 6">
            <a:extLst>
              <a:ext uri="{FF2B5EF4-FFF2-40B4-BE49-F238E27FC236}">
                <a16:creationId xmlns:a16="http://schemas.microsoft.com/office/drawing/2014/main" id="{85499CAC-8B2D-4B35-902C-DB6A657F5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6963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76849" y="3650457"/>
            <a:ext cx="3867151" cy="2636044"/>
          </a:xfrm>
          <a:prstGeom prst="rect">
            <a:avLst/>
          </a:prstGeom>
        </p:spPr>
      </p:pic>
      <p:sp>
        <p:nvSpPr>
          <p:cNvPr id="2" name="Text Placeholder 1"/>
          <p:cNvSpPr>
            <a:spLocks noGrp="1"/>
          </p:cNvSpPr>
          <p:nvPr>
            <p:ph type="body" sz="quarter" idx="13"/>
          </p:nvPr>
        </p:nvSpPr>
        <p:spPr/>
        <p:txBody>
          <a:bodyPr/>
          <a:lstStyle/>
          <a:p>
            <a:r>
              <a:rPr lang="en-GB"/>
              <a:t>Sustainability of raw materials</a:t>
            </a:r>
          </a:p>
        </p:txBody>
      </p:sp>
      <p:sp>
        <p:nvSpPr>
          <p:cNvPr id="3" name="Text Placeholder 2"/>
          <p:cNvSpPr>
            <a:spLocks noGrp="1"/>
          </p:cNvSpPr>
          <p:nvPr>
            <p:ph type="body" sz="quarter" idx="14"/>
          </p:nvPr>
        </p:nvSpPr>
        <p:spPr>
          <a:xfrm>
            <a:off x="724280" y="1704179"/>
            <a:ext cx="7797230" cy="4353721"/>
          </a:xfrm>
        </p:spPr>
        <p:txBody>
          <a:bodyPr/>
          <a:lstStyle/>
          <a:p>
            <a:r>
              <a:rPr lang="en-GB" dirty="0"/>
              <a:t>Finite (non-renewable) resources and fossil fuels:</a:t>
            </a:r>
          </a:p>
          <a:p>
            <a:pPr lvl="1"/>
            <a:r>
              <a:rPr lang="en-GB" dirty="0"/>
              <a:t>are being used faster than they are naturally replaced</a:t>
            </a:r>
          </a:p>
          <a:p>
            <a:pPr lvl="1"/>
            <a:r>
              <a:rPr lang="en-GB" dirty="0"/>
              <a:t>include coal, gas and oil</a:t>
            </a:r>
          </a:p>
          <a:p>
            <a:r>
              <a:rPr lang="en-GB" dirty="0"/>
              <a:t>84% of our energy comes from </a:t>
            </a:r>
            <a:br>
              <a:rPr lang="en-GB" dirty="0"/>
            </a:br>
            <a:r>
              <a:rPr lang="en-GB" dirty="0"/>
              <a:t>non-renewable sources</a:t>
            </a:r>
          </a:p>
          <a:p>
            <a:pPr lvl="1"/>
            <a:r>
              <a:rPr lang="en-GB" dirty="0"/>
              <a:t>Governments are working hard to </a:t>
            </a:r>
            <a:br>
              <a:rPr lang="en-GB" dirty="0"/>
            </a:br>
            <a:r>
              <a:rPr lang="en-GB" dirty="0"/>
              <a:t>reduce this through harnessing </a:t>
            </a:r>
            <a:br>
              <a:rPr lang="en-GB" dirty="0"/>
            </a:br>
            <a:r>
              <a:rPr lang="en-GB" dirty="0"/>
              <a:t>more non-finite energy sources</a:t>
            </a:r>
          </a:p>
        </p:txBody>
      </p:sp>
    </p:spTree>
    <p:extLst>
      <p:ext uri="{BB962C8B-B14F-4D97-AF65-F5344CB8AC3E}">
        <p14:creationId xmlns:p14="http://schemas.microsoft.com/office/powerpoint/2010/main" val="63636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642938"/>
            <a:ext cx="9144001" cy="6215062"/>
          </a:xfrm>
          <a:prstGeom prst="rect">
            <a:avLst/>
          </a:prstGeom>
        </p:spPr>
      </p:pic>
      <p:sp>
        <p:nvSpPr>
          <p:cNvPr id="8" name="Text Placeholder 7">
            <a:extLst>
              <a:ext uri="{FF2B5EF4-FFF2-40B4-BE49-F238E27FC236}">
                <a16:creationId xmlns:a16="http://schemas.microsoft.com/office/drawing/2014/main" id="{E1D3A8E0-C48A-4524-8A13-79E954263DF2}"/>
              </a:ext>
            </a:extLst>
          </p:cNvPr>
          <p:cNvSpPr>
            <a:spLocks noGrp="1"/>
          </p:cNvSpPr>
          <p:nvPr>
            <p:ph type="body" sz="quarter" idx="13"/>
          </p:nvPr>
        </p:nvSpPr>
        <p:spPr/>
        <p:txBody>
          <a:bodyPr/>
          <a:lstStyle/>
          <a:p>
            <a:r>
              <a:rPr lang="en-GB"/>
              <a:t>Atmospheric pollution</a:t>
            </a:r>
          </a:p>
          <a:p>
            <a:endParaRPr lang="en-GB" dirty="0"/>
          </a:p>
        </p:txBody>
      </p:sp>
      <p:sp>
        <p:nvSpPr>
          <p:cNvPr id="3" name="Text Placeholder 2"/>
          <p:cNvSpPr>
            <a:spLocks noGrp="1"/>
          </p:cNvSpPr>
          <p:nvPr>
            <p:ph type="body" sz="quarter" idx="14"/>
          </p:nvPr>
        </p:nvSpPr>
        <p:spPr>
          <a:xfrm>
            <a:off x="724280" y="1704179"/>
            <a:ext cx="4609720" cy="3453607"/>
          </a:xfrm>
        </p:spPr>
        <p:txBody>
          <a:bodyPr/>
          <a:lstStyle/>
          <a:p>
            <a:r>
              <a:rPr lang="en-GB" dirty="0"/>
              <a:t>The quality of our air can be affected by industrial pollution</a:t>
            </a:r>
          </a:p>
          <a:p>
            <a:pPr lvl="1"/>
            <a:r>
              <a:rPr lang="en-GB" dirty="0">
                <a:solidFill>
                  <a:srgbClr val="E7403C"/>
                </a:solidFill>
              </a:rPr>
              <a:t>How does air pollution affect us?</a:t>
            </a:r>
          </a:p>
          <a:p>
            <a:pPr lvl="1"/>
            <a:r>
              <a:rPr lang="en-GB" dirty="0">
                <a:solidFill>
                  <a:srgbClr val="E7403C"/>
                </a:solidFill>
              </a:rPr>
              <a:t>What are the effects of atmospheric pollution on </a:t>
            </a:r>
            <a:br>
              <a:rPr lang="en-GB" dirty="0">
                <a:solidFill>
                  <a:srgbClr val="E7403C"/>
                </a:solidFill>
              </a:rPr>
            </a:br>
            <a:r>
              <a:rPr lang="en-GB" dirty="0">
                <a:solidFill>
                  <a:srgbClr val="E7403C"/>
                </a:solidFill>
              </a:rPr>
              <a:t>the planet?</a:t>
            </a:r>
          </a:p>
          <a:p>
            <a:pPr lvl="1"/>
            <a:r>
              <a:rPr lang="en-GB" dirty="0">
                <a:solidFill>
                  <a:srgbClr val="E7403C"/>
                </a:solidFill>
              </a:rPr>
              <a:t>What can be done to reverse </a:t>
            </a:r>
            <a:br>
              <a:rPr lang="en-GB" dirty="0">
                <a:solidFill>
                  <a:srgbClr val="E7403C"/>
                </a:solidFill>
              </a:rPr>
            </a:br>
            <a:r>
              <a:rPr lang="en-GB" dirty="0">
                <a:solidFill>
                  <a:srgbClr val="E7403C"/>
                </a:solidFill>
              </a:rPr>
              <a:t>and prevent pollution?</a:t>
            </a:r>
          </a:p>
          <a:p>
            <a:pPr lvl="1"/>
            <a:endParaRPr lang="en-GB" dirty="0"/>
          </a:p>
        </p:txBody>
      </p:sp>
      <p:pic>
        <p:nvPicPr>
          <p:cNvPr id="6" name="Picture 5">
            <a:extLst>
              <a:ext uri="{FF2B5EF4-FFF2-40B4-BE49-F238E27FC236}">
                <a16:creationId xmlns:a16="http://schemas.microsoft.com/office/drawing/2014/main" id="{A07E0EB3-7A18-4E62-AF7F-04CD67B0D4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09643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A5DE62-8E6C-42E2-9351-935FF5D5FB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0307" y="1241619"/>
            <a:ext cx="4183693" cy="4989786"/>
          </a:xfrm>
          <a:prstGeom prst="rect">
            <a:avLst/>
          </a:prstGeom>
        </p:spPr>
      </p:pic>
      <p:sp>
        <p:nvSpPr>
          <p:cNvPr id="2" name="Text Placeholder 1">
            <a:extLst>
              <a:ext uri="{FF2B5EF4-FFF2-40B4-BE49-F238E27FC236}">
                <a16:creationId xmlns:a16="http://schemas.microsoft.com/office/drawing/2014/main" id="{FC6B8D63-A51F-4B31-9D15-888B7612E8F2}"/>
              </a:ext>
            </a:extLst>
          </p:cNvPr>
          <p:cNvSpPr>
            <a:spLocks noGrp="1"/>
          </p:cNvSpPr>
          <p:nvPr>
            <p:ph type="body" sz="quarter" idx="13"/>
          </p:nvPr>
        </p:nvSpPr>
        <p:spPr/>
        <p:txBody>
          <a:bodyPr/>
          <a:lstStyle/>
          <a:p>
            <a:r>
              <a:rPr lang="en-GB"/>
              <a:t>Oceanic pollution</a:t>
            </a:r>
            <a:endParaRPr lang="en-GB" dirty="0"/>
          </a:p>
        </p:txBody>
      </p:sp>
      <p:sp>
        <p:nvSpPr>
          <p:cNvPr id="3" name="Text Placeholder 2">
            <a:extLst>
              <a:ext uri="{FF2B5EF4-FFF2-40B4-BE49-F238E27FC236}">
                <a16:creationId xmlns:a16="http://schemas.microsoft.com/office/drawing/2014/main" id="{112B3447-418D-4443-994F-516F79C42E20}"/>
              </a:ext>
            </a:extLst>
          </p:cNvPr>
          <p:cNvSpPr>
            <a:spLocks noGrp="1"/>
          </p:cNvSpPr>
          <p:nvPr>
            <p:ph type="body" sz="quarter" idx="14"/>
          </p:nvPr>
        </p:nvSpPr>
        <p:spPr>
          <a:xfrm>
            <a:off x="724279" y="1704179"/>
            <a:ext cx="5962271" cy="4435364"/>
          </a:xfrm>
        </p:spPr>
        <p:txBody>
          <a:bodyPr/>
          <a:lstStyle/>
          <a:p>
            <a:r>
              <a:rPr lang="en-GB" dirty="0"/>
              <a:t>The pollution of waterways and oceans is caused by the mismanagement of toxic by-products</a:t>
            </a:r>
          </a:p>
          <a:p>
            <a:pPr lvl="1"/>
            <a:r>
              <a:rPr lang="en-GB" dirty="0"/>
              <a:t>Oceanic pollutants might be toxins </a:t>
            </a:r>
            <a:br>
              <a:rPr lang="en-GB" dirty="0"/>
            </a:br>
            <a:r>
              <a:rPr lang="en-GB" dirty="0"/>
              <a:t>such as fertilisers, dyes, chemicals </a:t>
            </a:r>
            <a:br>
              <a:rPr lang="en-GB" dirty="0"/>
            </a:br>
            <a:r>
              <a:rPr lang="en-GB" dirty="0"/>
              <a:t>and microplastics being released </a:t>
            </a:r>
            <a:br>
              <a:rPr lang="en-GB" dirty="0"/>
            </a:br>
            <a:r>
              <a:rPr lang="en-GB" dirty="0"/>
              <a:t>or washed into the water system</a:t>
            </a:r>
          </a:p>
          <a:p>
            <a:pPr lvl="1"/>
            <a:r>
              <a:rPr lang="en-GB" dirty="0">
                <a:solidFill>
                  <a:srgbClr val="E7403C"/>
                </a:solidFill>
              </a:rPr>
              <a:t>Why are polymer based </a:t>
            </a:r>
            <a:br>
              <a:rPr lang="en-GB" dirty="0">
                <a:solidFill>
                  <a:srgbClr val="E7403C"/>
                </a:solidFill>
              </a:rPr>
            </a:br>
            <a:r>
              <a:rPr lang="en-GB" dirty="0">
                <a:solidFill>
                  <a:srgbClr val="E7403C"/>
                </a:solidFill>
              </a:rPr>
              <a:t>products particularly damaging </a:t>
            </a:r>
            <a:br>
              <a:rPr lang="en-GB" dirty="0">
                <a:solidFill>
                  <a:srgbClr val="E7403C"/>
                </a:solidFill>
              </a:rPr>
            </a:br>
            <a:r>
              <a:rPr lang="en-GB" dirty="0">
                <a:solidFill>
                  <a:srgbClr val="E7403C"/>
                </a:solidFill>
              </a:rPr>
              <a:t>to our oceans compared to </a:t>
            </a:r>
            <a:br>
              <a:rPr lang="en-GB" dirty="0">
                <a:solidFill>
                  <a:srgbClr val="E7403C"/>
                </a:solidFill>
              </a:rPr>
            </a:br>
            <a:r>
              <a:rPr lang="en-GB" dirty="0">
                <a:solidFill>
                  <a:srgbClr val="E7403C"/>
                </a:solidFill>
              </a:rPr>
              <a:t>wood or metal?</a:t>
            </a:r>
          </a:p>
        </p:txBody>
      </p:sp>
    </p:spTree>
    <p:extLst>
      <p:ext uri="{BB962C8B-B14F-4D97-AF65-F5344CB8AC3E}">
        <p14:creationId xmlns:p14="http://schemas.microsoft.com/office/powerpoint/2010/main" val="73517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92AFD6-AAF2-41AF-A1C2-0C32AAB395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511"/>
            <a:ext cx="9144000" cy="6209489"/>
          </a:xfrm>
          <a:prstGeom prst="rect">
            <a:avLst/>
          </a:prstGeom>
        </p:spPr>
      </p:pic>
      <p:sp>
        <p:nvSpPr>
          <p:cNvPr id="2" name="Text Placeholder 1">
            <a:extLst>
              <a:ext uri="{FF2B5EF4-FFF2-40B4-BE49-F238E27FC236}">
                <a16:creationId xmlns:a16="http://schemas.microsoft.com/office/drawing/2014/main" id="{E476ECB8-0C4A-4DD0-A5C7-30727902D082}"/>
              </a:ext>
            </a:extLst>
          </p:cNvPr>
          <p:cNvSpPr>
            <a:spLocks noGrp="1"/>
          </p:cNvSpPr>
          <p:nvPr>
            <p:ph type="body" sz="quarter" idx="13"/>
          </p:nvPr>
        </p:nvSpPr>
        <p:spPr/>
        <p:txBody>
          <a:bodyPr/>
          <a:lstStyle/>
          <a:p>
            <a:r>
              <a:rPr lang="en-GB" dirty="0">
                <a:solidFill>
                  <a:schemeClr val="bg1"/>
                </a:solidFill>
              </a:rPr>
              <a:t>Demand on natural resources</a:t>
            </a:r>
          </a:p>
        </p:txBody>
      </p:sp>
      <p:sp>
        <p:nvSpPr>
          <p:cNvPr id="3" name="Text Placeholder 2">
            <a:extLst>
              <a:ext uri="{FF2B5EF4-FFF2-40B4-BE49-F238E27FC236}">
                <a16:creationId xmlns:a16="http://schemas.microsoft.com/office/drawing/2014/main" id="{E2E63CD8-3153-4924-8F2F-87A4A3449F99}"/>
              </a:ext>
            </a:extLst>
          </p:cNvPr>
          <p:cNvSpPr>
            <a:spLocks noGrp="1"/>
          </p:cNvSpPr>
          <p:nvPr>
            <p:ph type="body" sz="quarter" idx="14"/>
          </p:nvPr>
        </p:nvSpPr>
        <p:spPr/>
        <p:txBody>
          <a:bodyPr/>
          <a:lstStyle/>
          <a:p>
            <a:r>
              <a:rPr lang="en-GB" dirty="0">
                <a:solidFill>
                  <a:schemeClr val="bg1"/>
                </a:solidFill>
              </a:rPr>
              <a:t>The development and use of new technologies is affecting the demand for natural resources</a:t>
            </a:r>
          </a:p>
          <a:p>
            <a:pPr lvl="1"/>
            <a:r>
              <a:rPr lang="en-GB" dirty="0">
                <a:solidFill>
                  <a:schemeClr val="bg1"/>
                </a:solidFill>
              </a:rPr>
              <a:t>Demand for fossil fuels is falling owing to renewable alternatives, government initiatives and incentives</a:t>
            </a:r>
          </a:p>
          <a:p>
            <a:pPr lvl="1"/>
            <a:r>
              <a:rPr lang="en-GB" dirty="0">
                <a:solidFill>
                  <a:schemeClr val="bg1"/>
                </a:solidFill>
              </a:rPr>
              <a:t>Why is the demand for fresh water </a:t>
            </a:r>
            <a:br>
              <a:rPr lang="en-GB" dirty="0">
                <a:solidFill>
                  <a:schemeClr val="bg1"/>
                </a:solidFill>
              </a:rPr>
            </a:br>
            <a:r>
              <a:rPr lang="en-GB" dirty="0">
                <a:solidFill>
                  <a:schemeClr val="bg1"/>
                </a:solidFill>
              </a:rPr>
              <a:t>expected to increase?</a:t>
            </a:r>
          </a:p>
        </p:txBody>
      </p:sp>
      <p:pic>
        <p:nvPicPr>
          <p:cNvPr id="5" name="Picture 4">
            <a:extLst>
              <a:ext uri="{FF2B5EF4-FFF2-40B4-BE49-F238E27FC236}">
                <a16:creationId xmlns:a16="http://schemas.microsoft.com/office/drawing/2014/main" id="{367CADD9-2F39-48B7-91C9-D02E2F8B6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265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CA7CF-46CD-40AF-A36C-712A642364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80" y="647438"/>
            <a:ext cx="9143620" cy="6210562"/>
          </a:xfrm>
          <a:prstGeom prst="rect">
            <a:avLst/>
          </a:prstGeom>
        </p:spPr>
      </p:pic>
      <p:sp>
        <p:nvSpPr>
          <p:cNvPr id="2" name="Text Placeholder 1">
            <a:extLst>
              <a:ext uri="{FF2B5EF4-FFF2-40B4-BE49-F238E27FC236}">
                <a16:creationId xmlns:a16="http://schemas.microsoft.com/office/drawing/2014/main" id="{8C21586B-1559-4D6A-99E7-DA46C723156B}"/>
              </a:ext>
            </a:extLst>
          </p:cNvPr>
          <p:cNvSpPr>
            <a:spLocks noGrp="1"/>
          </p:cNvSpPr>
          <p:nvPr>
            <p:ph type="body" sz="quarter" idx="13"/>
          </p:nvPr>
        </p:nvSpPr>
        <p:spPr/>
        <p:txBody>
          <a:bodyPr/>
          <a:lstStyle/>
          <a:p>
            <a:r>
              <a:rPr lang="en-GB" dirty="0">
                <a:solidFill>
                  <a:schemeClr val="bg1"/>
                </a:solidFill>
              </a:rPr>
              <a:t>Farming</a:t>
            </a:r>
          </a:p>
        </p:txBody>
      </p:sp>
      <p:sp>
        <p:nvSpPr>
          <p:cNvPr id="3" name="Text Placeholder 2">
            <a:extLst>
              <a:ext uri="{FF2B5EF4-FFF2-40B4-BE49-F238E27FC236}">
                <a16:creationId xmlns:a16="http://schemas.microsoft.com/office/drawing/2014/main" id="{C52A0965-1528-4AE4-89C9-4C9198C7C22B}"/>
              </a:ext>
            </a:extLst>
          </p:cNvPr>
          <p:cNvSpPr>
            <a:spLocks noGrp="1"/>
          </p:cNvSpPr>
          <p:nvPr>
            <p:ph type="body" sz="quarter" idx="14"/>
          </p:nvPr>
        </p:nvSpPr>
        <p:spPr>
          <a:xfrm>
            <a:off x="724280" y="1704179"/>
            <a:ext cx="7657720" cy="3453607"/>
          </a:xfrm>
        </p:spPr>
        <p:txBody>
          <a:bodyPr/>
          <a:lstStyle/>
          <a:p>
            <a:r>
              <a:rPr lang="en-GB" dirty="0">
                <a:solidFill>
                  <a:schemeClr val="bg1"/>
                </a:solidFill>
              </a:rPr>
              <a:t>It is estimated that 15% of greenhouse gas emissions are generated from farming</a:t>
            </a:r>
          </a:p>
          <a:p>
            <a:pPr lvl="1"/>
            <a:r>
              <a:rPr lang="en-GB" dirty="0">
                <a:solidFill>
                  <a:schemeClr val="bg1"/>
                </a:solidFill>
              </a:rPr>
              <a:t>What kinds of chemicals are </a:t>
            </a:r>
            <a:br>
              <a:rPr lang="en-GB" dirty="0">
                <a:solidFill>
                  <a:schemeClr val="bg1"/>
                </a:solidFill>
              </a:rPr>
            </a:br>
            <a:r>
              <a:rPr lang="en-GB" dirty="0">
                <a:solidFill>
                  <a:schemeClr val="bg1"/>
                </a:solidFill>
              </a:rPr>
              <a:t>used to increase yield?</a:t>
            </a:r>
          </a:p>
          <a:p>
            <a:pPr lvl="1"/>
            <a:r>
              <a:rPr lang="en-GB" dirty="0">
                <a:solidFill>
                  <a:schemeClr val="bg1"/>
                </a:solidFill>
              </a:rPr>
              <a:t>As populations grow and </a:t>
            </a:r>
            <a:br>
              <a:rPr lang="en-GB" dirty="0">
                <a:solidFill>
                  <a:schemeClr val="bg1"/>
                </a:solidFill>
              </a:rPr>
            </a:br>
            <a:r>
              <a:rPr lang="en-GB" dirty="0">
                <a:solidFill>
                  <a:schemeClr val="bg1"/>
                </a:solidFill>
              </a:rPr>
              <a:t>the demand for meat </a:t>
            </a:r>
            <a:br>
              <a:rPr lang="en-GB" dirty="0">
                <a:solidFill>
                  <a:schemeClr val="bg1"/>
                </a:solidFill>
              </a:rPr>
            </a:br>
            <a:r>
              <a:rPr lang="en-GB" dirty="0">
                <a:solidFill>
                  <a:schemeClr val="bg1"/>
                </a:solidFill>
              </a:rPr>
              <a:t>increases, so too do the</a:t>
            </a:r>
            <a:br>
              <a:rPr lang="en-GB" dirty="0">
                <a:solidFill>
                  <a:schemeClr val="bg1"/>
                </a:solidFill>
              </a:rPr>
            </a:br>
            <a:r>
              <a:rPr lang="en-GB" dirty="0">
                <a:solidFill>
                  <a:schemeClr val="bg1"/>
                </a:solidFill>
              </a:rPr>
              <a:t>negative effects of farming</a:t>
            </a:r>
          </a:p>
          <a:p>
            <a:pPr lvl="1"/>
            <a:r>
              <a:rPr lang="en-GB" dirty="0">
                <a:solidFill>
                  <a:schemeClr val="bg1"/>
                </a:solidFill>
              </a:rPr>
              <a:t>Farming is used to grow</a:t>
            </a:r>
            <a:br>
              <a:rPr lang="en-GB" dirty="0">
                <a:solidFill>
                  <a:schemeClr val="bg1"/>
                </a:solidFill>
              </a:rPr>
            </a:br>
            <a:r>
              <a:rPr lang="en-GB" dirty="0">
                <a:solidFill>
                  <a:schemeClr val="bg1"/>
                </a:solidFill>
              </a:rPr>
              <a:t>crops for biofuels such </a:t>
            </a:r>
            <a:br>
              <a:rPr lang="en-GB" dirty="0">
                <a:solidFill>
                  <a:schemeClr val="bg1"/>
                </a:solidFill>
              </a:rPr>
            </a:br>
            <a:r>
              <a:rPr lang="en-GB" dirty="0">
                <a:solidFill>
                  <a:schemeClr val="bg1"/>
                </a:solidFill>
              </a:rPr>
              <a:t>as oilseed rape </a:t>
            </a:r>
          </a:p>
        </p:txBody>
      </p:sp>
      <p:pic>
        <p:nvPicPr>
          <p:cNvPr id="6" name="Picture 5">
            <a:extLst>
              <a:ext uri="{FF2B5EF4-FFF2-40B4-BE49-F238E27FC236}">
                <a16:creationId xmlns:a16="http://schemas.microsoft.com/office/drawing/2014/main" id="{A96E12E9-FA07-4F76-B1DD-4E71FF23C9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78034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F5293-5FC1-4655-9AB3-CDA294AF2A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701"/>
            <a:ext cx="9144000" cy="6210300"/>
          </a:xfrm>
          <a:prstGeom prst="rect">
            <a:avLst/>
          </a:prstGeom>
        </p:spPr>
      </p:pic>
      <p:sp>
        <p:nvSpPr>
          <p:cNvPr id="2" name="Text Placeholder 1">
            <a:extLst>
              <a:ext uri="{FF2B5EF4-FFF2-40B4-BE49-F238E27FC236}">
                <a16:creationId xmlns:a16="http://schemas.microsoft.com/office/drawing/2014/main" id="{5AD9AE11-71B6-4DE6-8E5C-02B3B3C26019}"/>
              </a:ext>
            </a:extLst>
          </p:cNvPr>
          <p:cNvSpPr>
            <a:spLocks noGrp="1"/>
          </p:cNvSpPr>
          <p:nvPr>
            <p:ph type="body" sz="quarter" idx="13"/>
          </p:nvPr>
        </p:nvSpPr>
        <p:spPr/>
        <p:txBody>
          <a:bodyPr/>
          <a:lstStyle/>
          <a:p>
            <a:r>
              <a:rPr lang="en-GB">
                <a:solidFill>
                  <a:schemeClr val="bg1"/>
                </a:solidFill>
              </a:rPr>
              <a:t>Mining</a:t>
            </a:r>
            <a:endParaRPr lang="en-GB" dirty="0">
              <a:solidFill>
                <a:schemeClr val="bg1"/>
              </a:solidFill>
            </a:endParaRPr>
          </a:p>
        </p:txBody>
      </p:sp>
      <p:sp>
        <p:nvSpPr>
          <p:cNvPr id="3" name="Text Placeholder 2">
            <a:extLst>
              <a:ext uri="{FF2B5EF4-FFF2-40B4-BE49-F238E27FC236}">
                <a16:creationId xmlns:a16="http://schemas.microsoft.com/office/drawing/2014/main" id="{1B462C62-75E4-4817-8F85-2DBF1925075E}"/>
              </a:ext>
            </a:extLst>
          </p:cNvPr>
          <p:cNvSpPr>
            <a:spLocks noGrp="1"/>
          </p:cNvSpPr>
          <p:nvPr>
            <p:ph type="body" sz="quarter" idx="14"/>
          </p:nvPr>
        </p:nvSpPr>
        <p:spPr>
          <a:xfrm>
            <a:off x="724280" y="1704179"/>
            <a:ext cx="7797230" cy="3453607"/>
          </a:xfrm>
        </p:spPr>
        <p:txBody>
          <a:bodyPr/>
          <a:lstStyle/>
          <a:p>
            <a:r>
              <a:rPr lang="en-GB" dirty="0">
                <a:solidFill>
                  <a:schemeClr val="bg1"/>
                </a:solidFill>
              </a:rPr>
              <a:t>What kinds of rock and </a:t>
            </a:r>
            <a:br>
              <a:rPr lang="en-GB" dirty="0">
                <a:solidFill>
                  <a:schemeClr val="bg1"/>
                </a:solidFill>
              </a:rPr>
            </a:br>
            <a:r>
              <a:rPr lang="en-GB" dirty="0">
                <a:solidFill>
                  <a:schemeClr val="bg1"/>
                </a:solidFill>
              </a:rPr>
              <a:t>minerals come from mines?</a:t>
            </a:r>
          </a:p>
          <a:p>
            <a:pPr lvl="1"/>
            <a:r>
              <a:rPr lang="en-GB" dirty="0"/>
              <a:t>What are the different </a:t>
            </a:r>
            <a:br>
              <a:rPr lang="en-GB" dirty="0"/>
            </a:br>
            <a:r>
              <a:rPr lang="en-GB" dirty="0"/>
              <a:t>challenges faced for </a:t>
            </a:r>
            <a:br>
              <a:rPr lang="en-GB" dirty="0"/>
            </a:br>
            <a:r>
              <a:rPr lang="en-GB" dirty="0"/>
              <a:t>surface mining and </a:t>
            </a:r>
            <a:br>
              <a:rPr lang="en-GB" dirty="0"/>
            </a:br>
            <a:r>
              <a:rPr lang="en-GB" dirty="0"/>
              <a:t>underground mining?</a:t>
            </a:r>
          </a:p>
          <a:p>
            <a:pPr lvl="1"/>
            <a:r>
              <a:rPr lang="en-GB" dirty="0"/>
              <a:t>What are the </a:t>
            </a:r>
            <a:br>
              <a:rPr lang="en-GB" dirty="0"/>
            </a:br>
            <a:r>
              <a:rPr lang="en-GB" dirty="0"/>
              <a:t>negative impacts </a:t>
            </a:r>
            <a:br>
              <a:rPr lang="en-GB" dirty="0"/>
            </a:br>
            <a:r>
              <a:rPr lang="en-GB" dirty="0"/>
              <a:t>of mining?</a:t>
            </a:r>
          </a:p>
          <a:p>
            <a:pPr lvl="1"/>
            <a:endParaRPr lang="en-GB" dirty="0"/>
          </a:p>
        </p:txBody>
      </p:sp>
      <p:pic>
        <p:nvPicPr>
          <p:cNvPr id="7" name="Picture 6">
            <a:extLst>
              <a:ext uri="{FF2B5EF4-FFF2-40B4-BE49-F238E27FC236}">
                <a16:creationId xmlns:a16="http://schemas.microsoft.com/office/drawing/2014/main" id="{26C73580-017F-48AD-A4D6-60B8D6D5E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561127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483de9a-2ba1-4959-88bb-f3451e19ec44" xsi:nil="true"/>
    <_ip_UnifiedCompliancePolicyProperties xmlns="http://schemas.microsoft.com/sharepoint/v3" xsi:nil="true"/>
    <lcf76f155ced4ddcb4097134ff3c332f xmlns="df668d58-cf24-47fc-8a4e-31b453aaa72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654C50E327D94891FA12F2EE905218" ma:contentTypeVersion="20" ma:contentTypeDescription="Create a new document." ma:contentTypeScope="" ma:versionID="19d6b4a5ee7e1e761efe10a65b7cf903">
  <xsd:schema xmlns:xsd="http://www.w3.org/2001/XMLSchema" xmlns:xs="http://www.w3.org/2001/XMLSchema" xmlns:p="http://schemas.microsoft.com/office/2006/metadata/properties" xmlns:ns1="http://schemas.microsoft.com/sharepoint/v3" xmlns:ns2="df668d58-cf24-47fc-8a4e-31b453aaa727" xmlns:ns3="e483de9a-2ba1-4959-88bb-f3451e19ec44" targetNamespace="http://schemas.microsoft.com/office/2006/metadata/properties" ma:root="true" ma:fieldsID="a9ec2758b36791324d38d520d4328ac8" ns1:_="" ns2:_="" ns3:_="">
    <xsd:import namespace="http://schemas.microsoft.com/sharepoint/v3"/>
    <xsd:import namespace="df668d58-cf24-47fc-8a4e-31b453aaa727"/>
    <xsd:import namespace="e483de9a-2ba1-4959-88bb-f3451e19ec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668d58-cf24-47fc-8a4e-31b453aaa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83de9a-2ba1-4959-88bb-f3451e19ec4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3b8994-6283-48d3-80c3-4f6989f14e23}" ma:internalName="TaxCatchAll" ma:showField="CatchAllData" ma:web="e483de9a-2ba1-4959-88bb-f3451e19e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4FCD0-0F18-4BEB-9B84-C21112952E37}">
  <ds:schemaRefs>
    <ds:schemaRef ds:uri="http://schemas.microsoft.com/sharepoint/v3/contenttype/forms"/>
  </ds:schemaRefs>
</ds:datastoreItem>
</file>

<file path=customXml/itemProps2.xml><?xml version="1.0" encoding="utf-8"?>
<ds:datastoreItem xmlns:ds="http://schemas.openxmlformats.org/officeDocument/2006/customXml" ds:itemID="{CDE8E46D-5E8F-4719-997F-0377978B175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7E17CB9D-FCED-448A-9986-6917A7799A4B}"/>
</file>

<file path=docProps/app.xml><?xml version="1.0" encoding="utf-8"?>
<Properties xmlns="http://schemas.openxmlformats.org/officeDocument/2006/extended-properties" xmlns:vt="http://schemas.openxmlformats.org/officeDocument/2006/docPropsVTypes">
  <TotalTime>6447</TotalTime>
  <Words>806</Words>
  <Application>Microsoft Office PowerPoint</Application>
  <PresentationFormat>On-screen Show (4:3)</PresentationFormat>
  <Paragraphs>126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Museo 500</vt:lpstr>
      <vt:lpstr>Museo 100</vt:lpstr>
      <vt:lpstr>Museo 700</vt:lpstr>
      <vt:lpstr>Calibri</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Andy Gray</cp:lastModifiedBy>
  <cp:revision>201</cp:revision>
  <dcterms:created xsi:type="dcterms:W3CDTF">2016-09-28T14:39:23Z</dcterms:created>
  <dcterms:modified xsi:type="dcterms:W3CDTF">2019-05-31T09:51:54Z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0x010100E9654C50E327D94891FA12F2EE905218</vt:lpwstr>
  </property>
</Properties>
</file>