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97" r:id="rId8"/>
    <p:sldId id="270" r:id="rId9"/>
    <p:sldId id="269" r:id="rId10"/>
    <p:sldId id="275" r:id="rId11"/>
    <p:sldId id="279" r:id="rId12"/>
    <p:sldId id="280" r:id="rId13"/>
    <p:sldId id="281" r:id="rId14"/>
    <p:sldId id="282" r:id="rId15"/>
    <p:sldId id="283" r:id="rId16"/>
    <p:sldId id="284" r:id="rId17"/>
    <p:sldId id="285" r:id="rId18"/>
    <p:sldId id="286" r:id="rId19"/>
    <p:sldId id="287" r:id="rId20"/>
    <p:sldId id="298" r:id="rId21"/>
    <p:sldId id="290" r:id="rId22"/>
    <p:sldId id="291" r:id="rId23"/>
    <p:sldId id="292" r:id="rId24"/>
    <p:sldId id="299" r:id="rId25"/>
    <p:sldId id="300" r:id="rId26"/>
    <p:sldId id="295" r:id="rId27"/>
    <p:sldId id="260" r:id="rId28"/>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useo 100" panose="02000000000000000000" pitchFamily="2" charset="0"/>
      <p:regular r:id="rId33"/>
    </p:embeddedFont>
    <p:embeddedFont>
      <p:font typeface="Museo 500" panose="02000000000000000000" pitchFamily="2" charset="0"/>
      <p:regular r:id="rId34"/>
    </p:embeddedFont>
    <p:embeddedFont>
      <p:font typeface="Museo 700" panose="02000000000000000000" pitchFamily="2" charset="0"/>
      <p:bold r:id="rId35"/>
    </p:embeddedFont>
    <p:embeddedFont>
      <p:font typeface="Museo 900" panose="02000000000000000000" pitchFamily="2"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11"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4F7"/>
    <a:srgbClr val="E7403C"/>
    <a:srgbClr val="2CB7FF"/>
    <a:srgbClr val="E03D1A"/>
    <a:srgbClr val="C9A340"/>
    <a:srgbClr val="CAEAFE"/>
    <a:srgbClr val="08172C"/>
    <a:srgbClr val="030406"/>
    <a:srgbClr val="FCFC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3" autoAdjust="0"/>
    <p:restoredTop sz="94660"/>
  </p:normalViewPr>
  <p:slideViewPr>
    <p:cSldViewPr snapToGrid="0">
      <p:cViewPr varScale="1">
        <p:scale>
          <a:sx n="150" d="100"/>
          <a:sy n="150" d="100"/>
        </p:scale>
        <p:origin x="1914" y="132"/>
      </p:cViewPr>
      <p:guideLst/>
    </p:cSldViewPr>
  </p:slideViewPr>
  <p:notesTextViewPr>
    <p:cViewPr>
      <p:scale>
        <a:sx n="1" d="1"/>
        <a:sy n="1" d="1"/>
      </p:scale>
      <p:origin x="0" y="0"/>
    </p:cViewPr>
  </p:notesTextViewPr>
  <p:sorterViewPr>
    <p:cViewPr varScale="1">
      <p:scale>
        <a:sx n="1" d="1"/>
        <a:sy n="1" d="1"/>
      </p:scale>
      <p:origin x="0" y="-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6B8536A3-CD98-4363-BF5B-7C1CB0B7266B}"/>
  </pc:docChgLst>
  <pc:docChgLst>
    <pc:chgData name="Leonora Sheppard" userId="3688f6d8-1f97-408e-a4fe-cc859c551ddb" providerId="ADAL" clId="{80D075ED-8157-44A1-A02E-4F961D94AA51}"/>
  </pc:docChgLst>
  <pc:docChgLst>
    <pc:chgData name="Andy Gray" userId="3900aca3-aa6e-4813-b4e0-c02f9e48a0aa" providerId="ADAL" clId="{63237461-B20A-41CD-917D-FFB04373330E}"/>
    <pc:docChg chg="modSld">
      <pc:chgData name="Andy Gray" userId="3900aca3-aa6e-4813-b4e0-c02f9e48a0aa" providerId="ADAL" clId="{63237461-B20A-41CD-917D-FFB04373330E}" dt="2019-05-31T09:54:16.310" v="0"/>
      <pc:docMkLst>
        <pc:docMk/>
      </pc:docMkLst>
      <pc:sldChg chg="addSp">
        <pc:chgData name="Andy Gray" userId="3900aca3-aa6e-4813-b4e0-c02f9e48a0aa" providerId="ADAL" clId="{63237461-B20A-41CD-917D-FFB04373330E}" dt="2019-05-31T09:54:16.310" v="0"/>
        <pc:sldMkLst>
          <pc:docMk/>
          <pc:sldMk cId="1268254584" sldId="256"/>
        </pc:sldMkLst>
        <pc:picChg chg="add">
          <ac:chgData name="Andy Gray" userId="3900aca3-aa6e-4813-b4e0-c02f9e48a0aa" providerId="ADAL" clId="{63237461-B20A-41CD-917D-FFB04373330E}" dt="2019-05-31T09:54:16.310" v="0"/>
          <ac:picMkLst>
            <pc:docMk/>
            <pc:sldMk cId="1268254584" sldId="256"/>
            <ac:picMk id="4" creationId="{E8AAF1A9-D18E-4DCE-8B66-F1FDED97AEA4}"/>
          </ac:picMkLst>
        </pc:picChg>
      </pc:sldChg>
    </pc:docChg>
  </pc:docChgLst>
  <pc:docChgLst>
    <pc:chgData name="Mike Ross" userId="7954c944-6085-4b08-be0b-82a8f61afa5b" providerId="ADAL" clId="{FD5FF83F-8F73-471E-99F5-EAEEEE0D66AE}"/>
  </pc:docChgLst>
  <pc:docChgLst>
    <pc:chgData name="Mike Ross" userId="7954c944-6085-4b08-be0b-82a8f61afa5b" providerId="ADAL" clId="{FE5FE94B-E9FA-4ECC-98C1-7EEACBDF9EE7}"/>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2081E-0EB7-42DA-B4B8-53BA96A1B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4">
            <a:extLst>
              <a:ext uri="{FF2B5EF4-FFF2-40B4-BE49-F238E27FC236}">
                <a16:creationId xmlns:a16="http://schemas.microsoft.com/office/drawing/2014/main" id="{6946D4EE-01D8-4D63-B099-D26BB9AFD0AD}"/>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rPr>
              <a:t>Edexcel</a:t>
            </a: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2CB7FF"/>
                </a:solidFill>
                <a:effectLst/>
                <a:uLnTx/>
                <a:uFillTx/>
                <a:latin typeface="Museo 100" panose="02000000000000000000" pitchFamily="50" charset="0"/>
                <a:ea typeface="+mn-ea"/>
                <a:cs typeface="Arial"/>
              </a:rPr>
              <a:t>1DT0</a:t>
            </a:r>
            <a:endParaRPr kumimoji="0" lang="en-US" sz="2500" b="0" i="0" u="none" strike="noStrike" kern="1200" cap="none" spc="0" normalizeH="0" baseline="0" noProof="0" dirty="0">
              <a:ln>
                <a:noFill/>
              </a:ln>
              <a:solidFill>
                <a:srgbClr val="E03D1A"/>
              </a:solidFill>
              <a:effectLst/>
              <a:uLnTx/>
              <a:uFillTx/>
              <a:latin typeface="Museo 100" panose="02000000000000000000" pitchFamily="50" charset="0"/>
              <a:ea typeface="+mn-ea"/>
              <a:cs typeface="Arial"/>
            </a:endParaRPr>
          </a:p>
        </p:txBody>
      </p:sp>
      <p:cxnSp>
        <p:nvCxnSpPr>
          <p:cNvPr id="14" name="Straight Connector 13"/>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4966AF27-5401-40E0-A060-923DB0F4E068}"/>
              </a:ext>
            </a:extLst>
          </p:cNvPr>
          <p:cNvSpPr>
            <a:spLocks noGrp="1"/>
          </p:cNvSpPr>
          <p:nvPr>
            <p:ph type="body" sz="quarter" idx="11" hasCustomPrompt="1"/>
          </p:nvPr>
        </p:nvSpPr>
        <p:spPr>
          <a:xfrm>
            <a:off x="4800600" y="1866631"/>
            <a:ext cx="2768600" cy="2460569"/>
          </a:xfrm>
          <a:prstGeom prst="rect">
            <a:avLst/>
          </a:prstGeom>
        </p:spPr>
        <p:txBody>
          <a:bodyPr/>
          <a:lstStyle>
            <a:lvl1pPr marL="0" indent="0">
              <a:spcBef>
                <a:spcPts val="800"/>
              </a:spcBef>
              <a:buNone/>
              <a:defRPr sz="2800">
                <a:solidFill>
                  <a:schemeClr val="bg1"/>
                </a:solidFill>
              </a:defRPr>
            </a:lvl1pPr>
          </a:lstStyle>
          <a:p>
            <a:r>
              <a:rPr lang="en-US" dirty="0">
                <a:latin typeface="Museo 900" panose="02000000000000000000" pitchFamily="2" charset="0"/>
              </a:rPr>
              <a:t>Production techniques and systems</a:t>
            </a:r>
          </a:p>
          <a:p>
            <a:r>
              <a:rPr lang="en-US" sz="2000" dirty="0">
                <a:latin typeface="Museo 100" panose="02000000000000000000" pitchFamily="2" charset="0"/>
              </a:rPr>
              <a:t>Unit 1</a:t>
            </a:r>
            <a:br>
              <a:rPr lang="en-US" sz="2000" dirty="0">
                <a:latin typeface="Museo 100" panose="02000000000000000000" pitchFamily="2" charset="0"/>
              </a:rPr>
            </a:br>
            <a:r>
              <a:rPr lang="en-US" sz="2000" dirty="0">
                <a:latin typeface="Museo 100" panose="02000000000000000000" pitchFamily="2" charset="0"/>
              </a:rPr>
              <a:t>New and emerging technologies</a:t>
            </a:r>
          </a:p>
        </p:txBody>
      </p:sp>
      <p:sp>
        <p:nvSpPr>
          <p:cNvPr id="15" name="Text Placeholder 23">
            <a:extLst>
              <a:ext uri="{FF2B5EF4-FFF2-40B4-BE49-F238E27FC236}">
                <a16:creationId xmlns:a16="http://schemas.microsoft.com/office/drawing/2014/main" id="{0EF8ADA4-82F5-4D6F-AB47-9FAD49E6EC18}"/>
              </a:ext>
            </a:extLst>
          </p:cNvPr>
          <p:cNvSpPr>
            <a:spLocks noGrp="1"/>
          </p:cNvSpPr>
          <p:nvPr>
            <p:ph type="body" sz="quarter" idx="12" hasCustomPrompt="1"/>
          </p:nvPr>
        </p:nvSpPr>
        <p:spPr>
          <a:xfrm>
            <a:off x="1122565" y="4117892"/>
            <a:ext cx="972000" cy="972000"/>
          </a:xfrm>
          <a:prstGeom prst="rect">
            <a:avLst/>
          </a:prstGeom>
          <a:ln w="114300" cmpd="sng">
            <a:solidFill>
              <a:srgbClr val="E7403C"/>
            </a:solidFill>
            <a:miter lim="800000"/>
          </a:ln>
        </p:spPr>
        <p:txBody>
          <a:bodyPr vert="horz" lIns="0" tIns="0" rIns="0" bIns="0" anchor="ctr" anchorCtr="0"/>
          <a:lstStyle>
            <a:lvl1pPr marL="0" indent="0" algn="ctr">
              <a:buNone/>
              <a:defRPr sz="4500" b="1">
                <a:solidFill>
                  <a:srgbClr val="E7403C"/>
                </a:solidFill>
                <a:latin typeface="Arial"/>
                <a:cs typeface="Arial"/>
              </a:defRPr>
            </a:lvl1pPr>
          </a:lstStyle>
          <a:p>
            <a:pPr lvl="0"/>
            <a:r>
              <a:rPr lang="en-US" dirty="0"/>
              <a:t>4</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7403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95227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B7F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D5FC60-122E-4D48-B058-A21996FD3F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Production techniques and systems</a:t>
            </a: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pic>
        <p:nvPicPr>
          <p:cNvPr id="11" name="Picture 10">
            <a:extLst>
              <a:ext uri="{FF2B5EF4-FFF2-40B4-BE49-F238E27FC236}">
                <a16:creationId xmlns:a16="http://schemas.microsoft.com/office/drawing/2014/main" id="{9CBEC24A-BC3E-47F9-8D7B-6C13F83157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894491-E99F-48F8-A412-42C86EEAFA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0A125ACC-3046-4656-AE36-5E06C430EF2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Production techniques and systems</a:t>
            </a: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pic>
        <p:nvPicPr>
          <p:cNvPr id="10" name="Picture 9">
            <a:extLst>
              <a:ext uri="{FF2B5EF4-FFF2-40B4-BE49-F238E27FC236}">
                <a16:creationId xmlns:a16="http://schemas.microsoft.com/office/drawing/2014/main" id="{6430D5B5-9416-48F8-9415-C29603C476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FE650-92BE-4D43-BCDE-500000FBCD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a:extLst>
              <a:ext uri="{FF2B5EF4-FFF2-40B4-BE49-F238E27FC236}">
                <a16:creationId xmlns:a16="http://schemas.microsoft.com/office/drawing/2014/main" id="{7D7A2F8C-9671-4B9D-8EC7-7E1F8FE2D9F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Production techniques and systems</a:t>
            </a: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031FB-1AE1-4E67-938A-BDA6404FD7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FF377981-A078-44A9-87D1-35D0403F654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Production techniques and systems</a:t>
            </a: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1B5E84-CC57-4B99-8D77-B39A826954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C9444917-BFE9-43EE-AC66-D1352B39775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Production techniques and systems</a:t>
            </a: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pic>
        <p:nvPicPr>
          <p:cNvPr id="6" name="Picture 5">
            <a:extLst>
              <a:ext uri="{FF2B5EF4-FFF2-40B4-BE49-F238E27FC236}">
                <a16:creationId xmlns:a16="http://schemas.microsoft.com/office/drawing/2014/main" id="{6E368CCD-2927-483B-841B-FA50E2EE90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800600" y="1841231"/>
            <a:ext cx="2768600" cy="2587186"/>
          </a:xfrm>
          <a:prstGeom prst="rect">
            <a:avLst/>
          </a:prstGeom>
        </p:spPr>
        <p:txBody>
          <a:bodyPr/>
          <a:lstStyle/>
          <a:p>
            <a:pPr marL="0" indent="0">
              <a:buNone/>
            </a:pPr>
            <a:r>
              <a:rPr lang="en-US" dirty="0">
                <a:solidFill>
                  <a:schemeClr val="bg1"/>
                </a:solidFill>
                <a:latin typeface="Museo 900" panose="02000000000000000000" pitchFamily="2" charset="0"/>
              </a:rPr>
              <a:t>Production techniques and systems</a:t>
            </a:r>
          </a:p>
          <a:p>
            <a:pPr marL="0" indent="0">
              <a:buNone/>
            </a:pPr>
            <a:r>
              <a:rPr lang="en-US" sz="2000" dirty="0">
                <a:solidFill>
                  <a:schemeClr val="bg1"/>
                </a:solidFill>
                <a:latin typeface="Museo 100" panose="02000000000000000000" pitchFamily="50" charset="0"/>
              </a:rPr>
              <a:t>Unit 1</a:t>
            </a:r>
            <a:br>
              <a:rPr lang="en-US" sz="2000" dirty="0">
                <a:solidFill>
                  <a:schemeClr val="bg1"/>
                </a:solidFill>
                <a:latin typeface="Museo 100" panose="02000000000000000000" pitchFamily="50" charset="0"/>
              </a:rPr>
            </a:br>
            <a:r>
              <a:rPr lang="en-US" sz="2000" dirty="0">
                <a:solidFill>
                  <a:schemeClr val="bg1"/>
                </a:solidFill>
                <a:latin typeface="Museo 100" panose="02000000000000000000" pitchFamily="50" charset="0"/>
              </a:rPr>
              <a:t>New and emerging technologies</a:t>
            </a:r>
          </a:p>
        </p:txBody>
      </p:sp>
      <p:sp>
        <p:nvSpPr>
          <p:cNvPr id="5" name="Text Placeholder 23">
            <a:extLst>
              <a:ext uri="{FF2B5EF4-FFF2-40B4-BE49-F238E27FC236}">
                <a16:creationId xmlns:a16="http://schemas.microsoft.com/office/drawing/2014/main" id="{1ADF16A4-07FA-4599-8067-60C79E3FB6B8}"/>
              </a:ext>
            </a:extLst>
          </p:cNvPr>
          <p:cNvSpPr>
            <a:spLocks noGrp="1"/>
          </p:cNvSpPr>
          <p:nvPr>
            <p:ph type="body" sz="quarter" idx="4294967295" hasCustomPrompt="1"/>
          </p:nvPr>
        </p:nvSpPr>
        <p:spPr>
          <a:xfrm>
            <a:off x="1115166" y="4117650"/>
            <a:ext cx="972000" cy="972000"/>
          </a:xfrm>
          <a:prstGeom prst="rect">
            <a:avLst/>
          </a:prstGeom>
          <a:ln w="114300" cmpd="sng">
            <a:solidFill>
              <a:srgbClr val="E03D1A"/>
            </a:solidFill>
            <a:miter lim="800000"/>
          </a:ln>
        </p:spPr>
        <p:txBody>
          <a:bodyPr vert="horz" lIns="0" tIns="0" rIns="0" bIns="0" anchor="ctr" anchorCtr="0"/>
          <a:lstStyle>
            <a:lvl1pPr marL="0" indent="0" algn="ctr">
              <a:buNone/>
              <a:defRPr sz="4500" b="1">
                <a:solidFill>
                  <a:srgbClr val="E03D1A"/>
                </a:solidFill>
                <a:latin typeface="Arial"/>
                <a:cs typeface="Arial"/>
              </a:defRPr>
            </a:lvl1pPr>
          </a:lstStyle>
          <a:p>
            <a:pPr lvl="0"/>
            <a:r>
              <a:rPr lang="en-US" dirty="0"/>
              <a:t>4</a:t>
            </a:r>
          </a:p>
        </p:txBody>
      </p:sp>
      <p:pic>
        <p:nvPicPr>
          <p:cNvPr id="4" name="Picture 3">
            <a:extLst>
              <a:ext uri="{FF2B5EF4-FFF2-40B4-BE49-F238E27FC236}">
                <a16:creationId xmlns:a16="http://schemas.microsoft.com/office/drawing/2014/main" id="{E8AAF1A9-D18E-4DCE-8B66-F1FDED97AEA4}"/>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295446" y="420565"/>
            <a:ext cx="1848554" cy="757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B0CC69D-A6A5-4805-B661-7F8A2A89506C}"/>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608737" y="3562154"/>
            <a:ext cx="2061535" cy="2061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79B23F51-80CB-4111-8B46-BA626B9292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16200000">
            <a:off x="5255311" y="3707377"/>
            <a:ext cx="2194584" cy="1057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A8A56405-91C5-4DEF-A744-5E2B3D2E0216}"/>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935525" y="4093344"/>
            <a:ext cx="1985430" cy="13242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A17CE401-5127-4081-833E-B275C1455839}"/>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471633" y="4171168"/>
            <a:ext cx="2651798" cy="176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D94E738-6FD9-49B9-A03A-73200776991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75517" y="4027890"/>
            <a:ext cx="1534491" cy="147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Production volumes</a:t>
            </a:r>
            <a:endParaRPr lang="en-GB" dirty="0">
              <a:solidFill>
                <a:srgbClr val="FF0000"/>
              </a:solidFill>
            </a:endParaRPr>
          </a:p>
        </p:txBody>
      </p:sp>
      <p:sp>
        <p:nvSpPr>
          <p:cNvPr id="3" name="Text Placeholder 2"/>
          <p:cNvSpPr>
            <a:spLocks noGrp="1"/>
          </p:cNvSpPr>
          <p:nvPr>
            <p:ph type="body" sz="quarter" idx="14"/>
          </p:nvPr>
        </p:nvSpPr>
        <p:spPr>
          <a:xfrm>
            <a:off x="724280" y="1704180"/>
            <a:ext cx="7797230" cy="2113513"/>
          </a:xfrm>
        </p:spPr>
        <p:txBody>
          <a:bodyPr/>
          <a:lstStyle/>
          <a:p>
            <a:r>
              <a:rPr lang="en-GB" dirty="0"/>
              <a:t>How did you decide where to place the objects?</a:t>
            </a:r>
          </a:p>
          <a:p>
            <a:pPr lvl="1"/>
            <a:r>
              <a:rPr lang="en-GB" dirty="0">
                <a:solidFill>
                  <a:srgbClr val="E7403C"/>
                </a:solidFill>
              </a:rPr>
              <a:t>Why do we produce products in different volumes?</a:t>
            </a:r>
          </a:p>
          <a:p>
            <a:pPr lvl="1"/>
            <a:r>
              <a:rPr lang="en-GB" dirty="0">
                <a:solidFill>
                  <a:srgbClr val="E7403C"/>
                </a:solidFill>
              </a:rPr>
              <a:t>How were these products made?</a:t>
            </a:r>
          </a:p>
          <a:p>
            <a:pPr lvl="1"/>
            <a:r>
              <a:rPr lang="en-GB" dirty="0">
                <a:solidFill>
                  <a:srgbClr val="E7403C"/>
                </a:solidFill>
              </a:rPr>
              <a:t>How do production volumes affect </a:t>
            </a:r>
            <a:br>
              <a:rPr lang="en-GB" dirty="0">
                <a:solidFill>
                  <a:srgbClr val="E7403C"/>
                </a:solidFill>
              </a:rPr>
            </a:br>
            <a:r>
              <a:rPr lang="en-GB" dirty="0">
                <a:solidFill>
                  <a:srgbClr val="E7403C"/>
                </a:solidFill>
              </a:rPr>
              <a:t>production techniques?</a:t>
            </a:r>
          </a:p>
        </p:txBody>
      </p:sp>
      <p:grpSp>
        <p:nvGrpSpPr>
          <p:cNvPr id="18" name="Group 17">
            <a:extLst>
              <a:ext uri="{FF2B5EF4-FFF2-40B4-BE49-F238E27FC236}">
                <a16:creationId xmlns:a16="http://schemas.microsoft.com/office/drawing/2014/main" id="{F63682A7-6183-45A6-AE77-45DCEBDF5149}"/>
              </a:ext>
            </a:extLst>
          </p:cNvPr>
          <p:cNvGrpSpPr/>
          <p:nvPr/>
        </p:nvGrpSpPr>
        <p:grpSpPr>
          <a:xfrm>
            <a:off x="851149" y="5589759"/>
            <a:ext cx="7532863" cy="681441"/>
            <a:chOff x="724280" y="5284959"/>
            <a:chExt cx="7532863" cy="681441"/>
          </a:xfrm>
        </p:grpSpPr>
        <p:sp>
          <p:nvSpPr>
            <p:cNvPr id="19" name="TextBox 18">
              <a:extLst>
                <a:ext uri="{FF2B5EF4-FFF2-40B4-BE49-F238E27FC236}">
                  <a16:creationId xmlns:a16="http://schemas.microsoft.com/office/drawing/2014/main" id="{FCA2244C-210D-463B-B984-EB7F149A6BB8}"/>
                </a:ext>
              </a:extLst>
            </p:cNvPr>
            <p:cNvSpPr txBox="1"/>
            <p:nvPr/>
          </p:nvSpPr>
          <p:spPr>
            <a:xfrm>
              <a:off x="6967458" y="5352820"/>
              <a:ext cx="1289685" cy="523220"/>
            </a:xfrm>
            <a:prstGeom prst="rect">
              <a:avLst/>
            </a:prstGeom>
            <a:noFill/>
          </p:spPr>
          <p:txBody>
            <a:bodyPr wrap="square" rtlCol="0">
              <a:spAutoFit/>
            </a:bodyPr>
            <a:lstStyle/>
            <a:p>
              <a:pPr algn="ctr"/>
              <a:r>
                <a:rPr lang="en-GB" sz="2800" b="1" dirty="0">
                  <a:solidFill>
                    <a:srgbClr val="2CB7FF"/>
                  </a:solidFill>
                  <a:latin typeface="Arial" panose="020B0604020202020204" pitchFamily="34" charset="0"/>
                  <a:cs typeface="Arial" panose="020B0604020202020204" pitchFamily="34" charset="0"/>
                </a:rPr>
                <a:t>One</a:t>
              </a:r>
            </a:p>
          </p:txBody>
        </p:sp>
        <p:sp>
          <p:nvSpPr>
            <p:cNvPr id="20" name="TextBox 19">
              <a:extLst>
                <a:ext uri="{FF2B5EF4-FFF2-40B4-BE49-F238E27FC236}">
                  <a16:creationId xmlns:a16="http://schemas.microsoft.com/office/drawing/2014/main" id="{52D40C9F-D336-45F4-8689-E8EDB514D549}"/>
                </a:ext>
              </a:extLst>
            </p:cNvPr>
            <p:cNvSpPr txBox="1"/>
            <p:nvPr/>
          </p:nvSpPr>
          <p:spPr>
            <a:xfrm>
              <a:off x="724280" y="5352820"/>
              <a:ext cx="1289685" cy="523220"/>
            </a:xfrm>
            <a:prstGeom prst="rect">
              <a:avLst/>
            </a:prstGeom>
            <a:noFill/>
          </p:spPr>
          <p:txBody>
            <a:bodyPr wrap="square" rtlCol="0">
              <a:spAutoFit/>
            </a:bodyPr>
            <a:lstStyle/>
            <a:p>
              <a:r>
                <a:rPr lang="en-GB" sz="2800" b="1" dirty="0">
                  <a:solidFill>
                    <a:srgbClr val="2CB7FF"/>
                  </a:solidFill>
                  <a:latin typeface="Arial" panose="020B0604020202020204" pitchFamily="34" charset="0"/>
                  <a:cs typeface="Arial" panose="020B0604020202020204" pitchFamily="34" charset="0"/>
                </a:rPr>
                <a:t>Many</a:t>
              </a:r>
            </a:p>
          </p:txBody>
        </p:sp>
        <p:sp>
          <p:nvSpPr>
            <p:cNvPr id="21" name="Isosceles Triangle 20">
              <a:extLst>
                <a:ext uri="{FF2B5EF4-FFF2-40B4-BE49-F238E27FC236}">
                  <a16:creationId xmlns:a16="http://schemas.microsoft.com/office/drawing/2014/main" id="{37A101B1-3401-4377-9EBE-051A0F83812E}"/>
                </a:ext>
              </a:extLst>
            </p:cNvPr>
            <p:cNvSpPr/>
            <p:nvPr/>
          </p:nvSpPr>
          <p:spPr>
            <a:xfrm rot="5400000">
              <a:off x="4149991" y="2974242"/>
              <a:ext cx="681441" cy="5302875"/>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D0D9"/>
                </a:solidFill>
              </a:endParaRPr>
            </a:p>
          </p:txBody>
        </p:sp>
      </p:grpSp>
      <p:pic>
        <p:nvPicPr>
          <p:cNvPr id="22" name="Graphic 21">
            <a:extLst>
              <a:ext uri="{FF2B5EF4-FFF2-40B4-BE49-F238E27FC236}">
                <a16:creationId xmlns:a16="http://schemas.microsoft.com/office/drawing/2014/main" id="{EFA2B99C-46E7-4812-910F-7E017634F0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07533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Scales of production</a:t>
            </a:r>
            <a:endParaRPr lang="en-GB" dirty="0"/>
          </a:p>
        </p:txBody>
      </p:sp>
      <p:sp>
        <p:nvSpPr>
          <p:cNvPr id="3" name="Text Placeholder 2"/>
          <p:cNvSpPr>
            <a:spLocks noGrp="1"/>
          </p:cNvSpPr>
          <p:nvPr>
            <p:ph type="body" sz="quarter" idx="14"/>
          </p:nvPr>
        </p:nvSpPr>
        <p:spPr/>
        <p:txBody>
          <a:bodyPr/>
          <a:lstStyle/>
          <a:p>
            <a:r>
              <a:rPr lang="en-GB"/>
              <a:t>Some products are manufactured in huge volumes, whereas for other products, only one unit is made</a:t>
            </a:r>
          </a:p>
          <a:p>
            <a:r>
              <a:rPr lang="en-GB"/>
              <a:t>There are four different </a:t>
            </a:r>
            <a:r>
              <a:rPr lang="en-GB" b="1"/>
              <a:t>scales of production</a:t>
            </a:r>
            <a:r>
              <a:rPr lang="en-GB"/>
              <a:t>:</a:t>
            </a:r>
          </a:p>
          <a:p>
            <a:pPr lvl="1"/>
            <a:r>
              <a:rPr lang="en-GB"/>
              <a:t>One-off production</a:t>
            </a:r>
          </a:p>
          <a:p>
            <a:pPr lvl="1"/>
            <a:r>
              <a:rPr lang="en-GB"/>
              <a:t>Batch production</a:t>
            </a:r>
          </a:p>
          <a:p>
            <a:pPr lvl="1"/>
            <a:r>
              <a:rPr lang="en-GB"/>
              <a:t>Mass production</a:t>
            </a:r>
          </a:p>
          <a:p>
            <a:pPr lvl="1"/>
            <a:r>
              <a:rPr lang="en-GB"/>
              <a:t>Continuous production</a:t>
            </a:r>
            <a:endParaRPr lang="en-GB" dirty="0"/>
          </a:p>
        </p:txBody>
      </p:sp>
    </p:spTree>
    <p:extLst>
      <p:ext uri="{BB962C8B-B14F-4D97-AF65-F5344CB8AC3E}">
        <p14:creationId xmlns:p14="http://schemas.microsoft.com/office/powerpoint/2010/main" val="16513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9584F4-B7CC-4371-B0C5-2ED9BB3AE7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0" y="644229"/>
            <a:ext cx="9144000" cy="6213771"/>
          </a:xfrm>
          <a:prstGeom prst="rect">
            <a:avLst/>
          </a:prstGeom>
        </p:spPr>
      </p:pic>
      <p:sp>
        <p:nvSpPr>
          <p:cNvPr id="2" name="Text Placeholder 1">
            <a:extLst>
              <a:ext uri="{FF2B5EF4-FFF2-40B4-BE49-F238E27FC236}">
                <a16:creationId xmlns:a16="http://schemas.microsoft.com/office/drawing/2014/main" id="{BB857982-0E52-4214-BBB3-44E5E5D65CBA}"/>
              </a:ext>
            </a:extLst>
          </p:cNvPr>
          <p:cNvSpPr>
            <a:spLocks noGrp="1"/>
          </p:cNvSpPr>
          <p:nvPr>
            <p:ph type="body" sz="quarter" idx="13"/>
          </p:nvPr>
        </p:nvSpPr>
        <p:spPr/>
        <p:txBody>
          <a:bodyPr/>
          <a:lstStyle/>
          <a:p>
            <a:r>
              <a:rPr lang="en-GB" dirty="0"/>
              <a:t>One-off production</a:t>
            </a:r>
          </a:p>
        </p:txBody>
      </p:sp>
      <p:sp>
        <p:nvSpPr>
          <p:cNvPr id="3" name="Text Placeholder 2">
            <a:extLst>
              <a:ext uri="{FF2B5EF4-FFF2-40B4-BE49-F238E27FC236}">
                <a16:creationId xmlns:a16="http://schemas.microsoft.com/office/drawing/2014/main" id="{DEC46A1C-54AB-4017-8B72-A4695BAF997E}"/>
              </a:ext>
            </a:extLst>
          </p:cNvPr>
          <p:cNvSpPr>
            <a:spLocks noGrp="1"/>
          </p:cNvSpPr>
          <p:nvPr>
            <p:ph type="body" sz="quarter" idx="14"/>
          </p:nvPr>
        </p:nvSpPr>
        <p:spPr>
          <a:xfrm>
            <a:off x="724280" y="1704179"/>
            <a:ext cx="5962270" cy="3453607"/>
          </a:xfrm>
        </p:spPr>
        <p:txBody>
          <a:bodyPr/>
          <a:lstStyle/>
          <a:p>
            <a:r>
              <a:rPr lang="en-GB" dirty="0"/>
              <a:t>A single product or </a:t>
            </a:r>
            <a:r>
              <a:rPr lang="en-GB" b="1" dirty="0"/>
              <a:t>unit</a:t>
            </a:r>
            <a:r>
              <a:rPr lang="en-GB" dirty="0"/>
              <a:t> is made</a:t>
            </a:r>
          </a:p>
          <a:p>
            <a:r>
              <a:rPr lang="en-GB" dirty="0"/>
              <a:t>One-off production is suitable for prototypes and when a product </a:t>
            </a:r>
            <a:br>
              <a:rPr lang="en-GB" dirty="0"/>
            </a:br>
            <a:r>
              <a:rPr lang="en-GB" dirty="0"/>
              <a:t>is designed for a client with </a:t>
            </a:r>
            <a:br>
              <a:rPr lang="en-GB" dirty="0"/>
            </a:br>
            <a:r>
              <a:rPr lang="en-GB" dirty="0"/>
              <a:t>specific needs</a:t>
            </a:r>
          </a:p>
          <a:p>
            <a:pPr lvl="1"/>
            <a:r>
              <a:rPr lang="en-GB" dirty="0">
                <a:solidFill>
                  <a:srgbClr val="002060"/>
                </a:solidFill>
              </a:rPr>
              <a:t>Why might one-off production be </a:t>
            </a:r>
            <a:br>
              <a:rPr lang="en-GB" dirty="0">
                <a:solidFill>
                  <a:srgbClr val="002060"/>
                </a:solidFill>
              </a:rPr>
            </a:br>
            <a:r>
              <a:rPr lang="en-GB" dirty="0">
                <a:solidFill>
                  <a:srgbClr val="002060"/>
                </a:solidFill>
              </a:rPr>
              <a:t>linked with design for disability?</a:t>
            </a:r>
          </a:p>
          <a:p>
            <a:pPr lvl="1"/>
            <a:r>
              <a:rPr lang="en-GB" dirty="0">
                <a:solidFill>
                  <a:srgbClr val="002060"/>
                </a:solidFill>
              </a:rPr>
              <a:t>Suggest </a:t>
            </a:r>
            <a:r>
              <a:rPr lang="en-GB" b="1" dirty="0">
                <a:solidFill>
                  <a:srgbClr val="002060"/>
                </a:solidFill>
              </a:rPr>
              <a:t>two</a:t>
            </a:r>
            <a:r>
              <a:rPr lang="en-GB" dirty="0">
                <a:solidFill>
                  <a:srgbClr val="002060"/>
                </a:solidFill>
              </a:rPr>
              <a:t> other examples of </a:t>
            </a:r>
            <a:br>
              <a:rPr lang="en-GB" dirty="0">
                <a:solidFill>
                  <a:srgbClr val="002060"/>
                </a:solidFill>
              </a:rPr>
            </a:br>
            <a:r>
              <a:rPr lang="en-GB" dirty="0">
                <a:solidFill>
                  <a:srgbClr val="002060"/>
                </a:solidFill>
              </a:rPr>
              <a:t>one-off products?</a:t>
            </a:r>
          </a:p>
          <a:p>
            <a:pPr lvl="1"/>
            <a:r>
              <a:rPr lang="en-GB" dirty="0">
                <a:solidFill>
                  <a:srgbClr val="002060"/>
                </a:solidFill>
              </a:rPr>
              <a:t>Why do one-off products have a </a:t>
            </a:r>
            <a:br>
              <a:rPr lang="en-GB" dirty="0">
                <a:solidFill>
                  <a:srgbClr val="002060"/>
                </a:solidFill>
              </a:rPr>
            </a:br>
            <a:r>
              <a:rPr lang="en-GB" dirty="0">
                <a:solidFill>
                  <a:srgbClr val="002060"/>
                </a:solidFill>
              </a:rPr>
              <a:t>high unit cost?</a:t>
            </a:r>
          </a:p>
        </p:txBody>
      </p:sp>
    </p:spTree>
    <p:extLst>
      <p:ext uri="{BB962C8B-B14F-4D97-AF65-F5344CB8AC3E}">
        <p14:creationId xmlns:p14="http://schemas.microsoft.com/office/powerpoint/2010/main" val="343599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5F52B6-A962-4663-B9AD-2B2A5F5888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6701" y="2021106"/>
            <a:ext cx="6597299" cy="4836895"/>
          </a:xfrm>
          <a:prstGeom prst="rect">
            <a:avLst/>
          </a:prstGeom>
        </p:spPr>
      </p:pic>
      <p:sp>
        <p:nvSpPr>
          <p:cNvPr id="2" name="Text Placeholder 1">
            <a:extLst>
              <a:ext uri="{FF2B5EF4-FFF2-40B4-BE49-F238E27FC236}">
                <a16:creationId xmlns:a16="http://schemas.microsoft.com/office/drawing/2014/main" id="{BAD4146E-C55E-4968-B9CF-8AFE94DFD554}"/>
              </a:ext>
            </a:extLst>
          </p:cNvPr>
          <p:cNvSpPr>
            <a:spLocks noGrp="1"/>
          </p:cNvSpPr>
          <p:nvPr>
            <p:ph type="body" sz="quarter" idx="13"/>
          </p:nvPr>
        </p:nvSpPr>
        <p:spPr/>
        <p:txBody>
          <a:bodyPr/>
          <a:lstStyle/>
          <a:p>
            <a:r>
              <a:rPr lang="en-GB" dirty="0"/>
              <a:t>Prototypes and 3D printing</a:t>
            </a:r>
          </a:p>
        </p:txBody>
      </p:sp>
      <p:sp>
        <p:nvSpPr>
          <p:cNvPr id="3" name="Text Placeholder 2">
            <a:extLst>
              <a:ext uri="{FF2B5EF4-FFF2-40B4-BE49-F238E27FC236}">
                <a16:creationId xmlns:a16="http://schemas.microsoft.com/office/drawing/2014/main" id="{512000B3-3BDE-4C53-829B-F34CB5585819}"/>
              </a:ext>
            </a:extLst>
          </p:cNvPr>
          <p:cNvSpPr>
            <a:spLocks noGrp="1"/>
          </p:cNvSpPr>
          <p:nvPr>
            <p:ph type="body" sz="quarter" idx="14"/>
          </p:nvPr>
        </p:nvSpPr>
        <p:spPr/>
        <p:txBody>
          <a:bodyPr/>
          <a:lstStyle/>
          <a:p>
            <a:r>
              <a:rPr lang="en-GB" dirty="0"/>
              <a:t>Prototypes are classified as one-off </a:t>
            </a:r>
            <a:br>
              <a:rPr lang="en-GB" dirty="0"/>
            </a:br>
            <a:r>
              <a:rPr lang="en-GB" dirty="0"/>
              <a:t>products and 3D printing is often used </a:t>
            </a:r>
            <a:br>
              <a:rPr lang="en-GB" dirty="0"/>
            </a:br>
            <a:r>
              <a:rPr lang="en-GB" dirty="0"/>
              <a:t>to manufacture them </a:t>
            </a:r>
          </a:p>
          <a:p>
            <a:pPr lvl="1"/>
            <a:r>
              <a:rPr lang="en-GB" dirty="0">
                <a:solidFill>
                  <a:srgbClr val="E7403C"/>
                </a:solidFill>
              </a:rPr>
              <a:t>What makes 3D printing a suitable </a:t>
            </a:r>
            <a:br>
              <a:rPr lang="en-GB" dirty="0">
                <a:solidFill>
                  <a:srgbClr val="E7403C"/>
                </a:solidFill>
              </a:rPr>
            </a:br>
            <a:r>
              <a:rPr lang="en-GB" dirty="0">
                <a:solidFill>
                  <a:srgbClr val="E7403C"/>
                </a:solidFill>
              </a:rPr>
              <a:t>process for one-off production?</a:t>
            </a:r>
          </a:p>
        </p:txBody>
      </p:sp>
      <p:pic>
        <p:nvPicPr>
          <p:cNvPr id="9" name="Picture 8">
            <a:extLst>
              <a:ext uri="{FF2B5EF4-FFF2-40B4-BE49-F238E27FC236}">
                <a16:creationId xmlns:a16="http://schemas.microsoft.com/office/drawing/2014/main" id="{AD33406D-5037-4B89-809A-30F59A0EB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4800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CB36A-F14E-4484-846B-75497476D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929"/>
            <a:ext cx="9144000" cy="6209071"/>
          </a:xfrm>
          <a:prstGeom prst="rect">
            <a:avLst/>
          </a:prstGeom>
        </p:spPr>
      </p:pic>
      <p:sp>
        <p:nvSpPr>
          <p:cNvPr id="2" name="Text Placeholder 1">
            <a:extLst>
              <a:ext uri="{FF2B5EF4-FFF2-40B4-BE49-F238E27FC236}">
                <a16:creationId xmlns:a16="http://schemas.microsoft.com/office/drawing/2014/main" id="{9DF4F747-25C9-4628-88BF-FD034F1C6A0A}"/>
              </a:ext>
            </a:extLst>
          </p:cNvPr>
          <p:cNvSpPr>
            <a:spLocks noGrp="1"/>
          </p:cNvSpPr>
          <p:nvPr>
            <p:ph type="body" sz="quarter" idx="13"/>
          </p:nvPr>
        </p:nvSpPr>
        <p:spPr/>
        <p:txBody>
          <a:bodyPr/>
          <a:lstStyle/>
          <a:p>
            <a:r>
              <a:rPr lang="en-GB">
                <a:solidFill>
                  <a:schemeClr val="bg1"/>
                </a:solidFill>
              </a:rPr>
              <a:t>Personalisation and</a:t>
            </a:r>
            <a:br>
              <a:rPr lang="en-GB">
                <a:solidFill>
                  <a:schemeClr val="bg1"/>
                </a:solidFill>
              </a:rPr>
            </a:br>
            <a:r>
              <a:rPr lang="en-GB">
                <a:solidFill>
                  <a:schemeClr val="bg1"/>
                </a:solidFill>
              </a:rPr>
              <a:t>one-off products</a:t>
            </a:r>
            <a:endParaRPr lang="en-GB" dirty="0">
              <a:solidFill>
                <a:schemeClr val="bg1"/>
              </a:solidFill>
            </a:endParaRPr>
          </a:p>
        </p:txBody>
      </p:sp>
      <p:sp>
        <p:nvSpPr>
          <p:cNvPr id="3" name="Text Placeholder 2">
            <a:extLst>
              <a:ext uri="{FF2B5EF4-FFF2-40B4-BE49-F238E27FC236}">
                <a16:creationId xmlns:a16="http://schemas.microsoft.com/office/drawing/2014/main" id="{6B1B5175-E445-4CE0-86A1-E3C373529C8E}"/>
              </a:ext>
            </a:extLst>
          </p:cNvPr>
          <p:cNvSpPr>
            <a:spLocks noGrp="1"/>
          </p:cNvSpPr>
          <p:nvPr>
            <p:ph type="body" sz="quarter" idx="14"/>
          </p:nvPr>
        </p:nvSpPr>
        <p:spPr>
          <a:xfrm>
            <a:off x="724280" y="2182056"/>
            <a:ext cx="5046095" cy="3453607"/>
          </a:xfrm>
        </p:spPr>
        <p:txBody>
          <a:bodyPr/>
          <a:lstStyle/>
          <a:p>
            <a:r>
              <a:rPr lang="en-GB" dirty="0">
                <a:solidFill>
                  <a:schemeClr val="bg1"/>
                </a:solidFill>
              </a:rPr>
              <a:t>What is the difference between one-off and personalisation?</a:t>
            </a:r>
          </a:p>
          <a:p>
            <a:pPr lvl="1"/>
            <a:r>
              <a:rPr lang="en-GB" dirty="0"/>
              <a:t>Complete Worksheet </a:t>
            </a:r>
            <a:r>
              <a:rPr lang="en-GB" b="1" dirty="0"/>
              <a:t>Task 2</a:t>
            </a:r>
            <a:endParaRPr lang="en-GB" dirty="0"/>
          </a:p>
        </p:txBody>
      </p:sp>
      <p:pic>
        <p:nvPicPr>
          <p:cNvPr id="8" name="Picture 7">
            <a:extLst>
              <a:ext uri="{FF2B5EF4-FFF2-40B4-BE49-F238E27FC236}">
                <a16:creationId xmlns:a16="http://schemas.microsoft.com/office/drawing/2014/main" id="{B705716C-D6BC-4927-B420-D63835171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8104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979B1-96DE-46B1-A13A-EC5DC8CE2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7702"/>
            <a:ext cx="9143999" cy="6204941"/>
          </a:xfrm>
          <a:prstGeom prst="rect">
            <a:avLst/>
          </a:prstGeom>
        </p:spPr>
      </p:pic>
      <p:sp>
        <p:nvSpPr>
          <p:cNvPr id="10" name="Rectangle 9">
            <a:extLst>
              <a:ext uri="{FF2B5EF4-FFF2-40B4-BE49-F238E27FC236}">
                <a16:creationId xmlns:a16="http://schemas.microsoft.com/office/drawing/2014/main" id="{5571293B-EBB9-46AC-B974-3501E8B4290A}"/>
              </a:ext>
            </a:extLst>
          </p:cNvPr>
          <p:cNvSpPr/>
          <p:nvPr/>
        </p:nvSpPr>
        <p:spPr>
          <a:xfrm>
            <a:off x="0" y="641367"/>
            <a:ext cx="7061200" cy="6211276"/>
          </a:xfrm>
          <a:prstGeom prst="rect">
            <a:avLst/>
          </a:prstGeom>
          <a:gradFill flip="none" rotWithShape="1">
            <a:gsLst>
              <a:gs pos="0">
                <a:schemeClr val="tx1">
                  <a:alpha val="53000"/>
                </a:schemeClr>
              </a:gs>
              <a:gs pos="92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E20D5413-CF7A-4531-94CE-E9E99A3C98D2}"/>
              </a:ext>
            </a:extLst>
          </p:cNvPr>
          <p:cNvSpPr>
            <a:spLocks noGrp="1"/>
          </p:cNvSpPr>
          <p:nvPr>
            <p:ph type="body" sz="quarter" idx="13"/>
          </p:nvPr>
        </p:nvSpPr>
        <p:spPr/>
        <p:txBody>
          <a:bodyPr/>
          <a:lstStyle/>
          <a:p>
            <a:r>
              <a:rPr lang="en-GB" dirty="0">
                <a:solidFill>
                  <a:schemeClr val="bg1"/>
                </a:solidFill>
              </a:rPr>
              <a:t>Batch production</a:t>
            </a:r>
          </a:p>
        </p:txBody>
      </p:sp>
      <p:sp>
        <p:nvSpPr>
          <p:cNvPr id="12" name="Text Placeholder 11">
            <a:extLst>
              <a:ext uri="{FF2B5EF4-FFF2-40B4-BE49-F238E27FC236}">
                <a16:creationId xmlns:a16="http://schemas.microsoft.com/office/drawing/2014/main" id="{2D602465-F0F7-4E81-8004-C655FFB58527}"/>
              </a:ext>
            </a:extLst>
          </p:cNvPr>
          <p:cNvSpPr>
            <a:spLocks noGrp="1"/>
          </p:cNvSpPr>
          <p:nvPr>
            <p:ph type="body" sz="quarter" idx="14"/>
          </p:nvPr>
        </p:nvSpPr>
        <p:spPr>
          <a:xfrm>
            <a:off x="724280" y="1704179"/>
            <a:ext cx="4907263" cy="3453607"/>
          </a:xfrm>
        </p:spPr>
        <p:txBody>
          <a:bodyPr/>
          <a:lstStyle/>
          <a:p>
            <a:r>
              <a:rPr lang="en-GB" dirty="0">
                <a:solidFill>
                  <a:schemeClr val="bg1"/>
                </a:solidFill>
              </a:rPr>
              <a:t>More than one unit is produced at a time in a set or batch e.g. confectionary, newspapers</a:t>
            </a:r>
            <a:br>
              <a:rPr lang="en-GB" dirty="0">
                <a:solidFill>
                  <a:schemeClr val="bg1"/>
                </a:solidFill>
              </a:rPr>
            </a:br>
            <a:r>
              <a:rPr lang="en-GB" dirty="0">
                <a:solidFill>
                  <a:schemeClr val="bg1"/>
                </a:solidFill>
              </a:rPr>
              <a:t>or furniture items</a:t>
            </a:r>
          </a:p>
          <a:p>
            <a:r>
              <a:rPr lang="en-GB" dirty="0">
                <a:solidFill>
                  <a:schemeClr val="bg1"/>
                </a:solidFill>
              </a:rPr>
              <a:t>Patterns, templates or </a:t>
            </a:r>
            <a:r>
              <a:rPr lang="en-GB" b="1" dirty="0">
                <a:solidFill>
                  <a:schemeClr val="bg1"/>
                </a:solidFill>
              </a:rPr>
              <a:t>jigs</a:t>
            </a:r>
            <a:r>
              <a:rPr lang="en-GB" dirty="0">
                <a:solidFill>
                  <a:schemeClr val="bg1"/>
                </a:solidFill>
              </a:rPr>
              <a:t> are </a:t>
            </a:r>
            <a:br>
              <a:rPr lang="en-GB" dirty="0">
                <a:solidFill>
                  <a:schemeClr val="bg1"/>
                </a:solidFill>
              </a:rPr>
            </a:br>
            <a:r>
              <a:rPr lang="en-GB" dirty="0">
                <a:solidFill>
                  <a:schemeClr val="bg1"/>
                </a:solidFill>
              </a:rPr>
              <a:t>used to increase efficiency</a:t>
            </a:r>
          </a:p>
          <a:p>
            <a:r>
              <a:rPr lang="en-GB" dirty="0">
                <a:solidFill>
                  <a:schemeClr val="bg1"/>
                </a:solidFill>
              </a:rPr>
              <a:t>Production lines are </a:t>
            </a:r>
            <a:r>
              <a:rPr lang="en-GB" b="1" dirty="0">
                <a:solidFill>
                  <a:schemeClr val="bg1"/>
                </a:solidFill>
              </a:rPr>
              <a:t>flexible</a:t>
            </a:r>
            <a:r>
              <a:rPr lang="en-GB" dirty="0">
                <a:solidFill>
                  <a:schemeClr val="bg1"/>
                </a:solidFill>
              </a:rPr>
              <a:t> </a:t>
            </a:r>
            <a:br>
              <a:rPr lang="en-GB" dirty="0">
                <a:solidFill>
                  <a:schemeClr val="bg1"/>
                </a:solidFill>
              </a:rPr>
            </a:br>
            <a:r>
              <a:rPr lang="en-GB" dirty="0">
                <a:solidFill>
                  <a:schemeClr val="bg1"/>
                </a:solidFill>
              </a:rPr>
              <a:t>and generally enable shorter </a:t>
            </a:r>
            <a:br>
              <a:rPr lang="en-GB" dirty="0">
                <a:solidFill>
                  <a:schemeClr val="bg1"/>
                </a:solidFill>
              </a:rPr>
            </a:br>
            <a:r>
              <a:rPr lang="en-GB" b="1" dirty="0">
                <a:solidFill>
                  <a:schemeClr val="bg1"/>
                </a:solidFill>
              </a:rPr>
              <a:t>lead times</a:t>
            </a:r>
            <a:endParaRPr lang="en-GB" dirty="0">
              <a:solidFill>
                <a:schemeClr val="bg1"/>
              </a:solidFill>
            </a:endParaRPr>
          </a:p>
          <a:p>
            <a:pPr lvl="1"/>
            <a:r>
              <a:rPr lang="en-GB" dirty="0">
                <a:solidFill>
                  <a:srgbClr val="E7403C"/>
                </a:solidFill>
              </a:rPr>
              <a:t>Why are seasonal products suitable </a:t>
            </a:r>
            <a:br>
              <a:rPr lang="en-GB" dirty="0">
                <a:solidFill>
                  <a:srgbClr val="E7403C"/>
                </a:solidFill>
              </a:rPr>
            </a:br>
            <a:r>
              <a:rPr lang="en-GB" dirty="0">
                <a:solidFill>
                  <a:srgbClr val="E7403C"/>
                </a:solidFill>
              </a:rPr>
              <a:t>for batch production?</a:t>
            </a:r>
          </a:p>
          <a:p>
            <a:endParaRPr lang="en-GB" dirty="0">
              <a:solidFill>
                <a:schemeClr val="bg1"/>
              </a:solidFill>
            </a:endParaRPr>
          </a:p>
        </p:txBody>
      </p:sp>
    </p:spTree>
    <p:extLst>
      <p:ext uri="{BB962C8B-B14F-4D97-AF65-F5344CB8AC3E}">
        <p14:creationId xmlns:p14="http://schemas.microsoft.com/office/powerpoint/2010/main" val="97939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96C7B-BB99-401A-9249-28EE8EEB74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5"/>
          <a:stretch/>
        </p:blipFill>
        <p:spPr>
          <a:xfrm flipH="1">
            <a:off x="-21562" y="644977"/>
            <a:ext cx="9165562" cy="6213023"/>
          </a:xfrm>
          <a:prstGeom prst="rect">
            <a:avLst/>
          </a:prstGeom>
        </p:spPr>
      </p:pic>
      <p:sp>
        <p:nvSpPr>
          <p:cNvPr id="2" name="Text Placeholder 1">
            <a:extLst>
              <a:ext uri="{FF2B5EF4-FFF2-40B4-BE49-F238E27FC236}">
                <a16:creationId xmlns:a16="http://schemas.microsoft.com/office/drawing/2014/main" id="{1B1183A8-46F9-4AED-BE80-E883AE5DB3B6}"/>
              </a:ext>
            </a:extLst>
          </p:cNvPr>
          <p:cNvSpPr>
            <a:spLocks noGrp="1"/>
          </p:cNvSpPr>
          <p:nvPr>
            <p:ph type="body" sz="quarter" idx="13"/>
          </p:nvPr>
        </p:nvSpPr>
        <p:spPr/>
        <p:txBody>
          <a:bodyPr/>
          <a:lstStyle/>
          <a:p>
            <a:r>
              <a:rPr lang="en-GB" dirty="0"/>
              <a:t>Jigs, patterns </a:t>
            </a:r>
            <a:br>
              <a:rPr lang="en-GB" dirty="0"/>
            </a:br>
            <a:r>
              <a:rPr lang="en-GB" dirty="0"/>
              <a:t>and templates</a:t>
            </a:r>
          </a:p>
        </p:txBody>
      </p:sp>
      <p:sp>
        <p:nvSpPr>
          <p:cNvPr id="3" name="Text Placeholder 2">
            <a:extLst>
              <a:ext uri="{FF2B5EF4-FFF2-40B4-BE49-F238E27FC236}">
                <a16:creationId xmlns:a16="http://schemas.microsoft.com/office/drawing/2014/main" id="{4B099CC8-A544-4103-8586-C9E6C2D5A143}"/>
              </a:ext>
            </a:extLst>
          </p:cNvPr>
          <p:cNvSpPr>
            <a:spLocks noGrp="1"/>
          </p:cNvSpPr>
          <p:nvPr>
            <p:ph type="body" sz="quarter" idx="14"/>
          </p:nvPr>
        </p:nvSpPr>
        <p:spPr>
          <a:xfrm>
            <a:off x="724280" y="2162629"/>
            <a:ext cx="7797230" cy="2995157"/>
          </a:xfrm>
        </p:spPr>
        <p:txBody>
          <a:bodyPr/>
          <a:lstStyle/>
          <a:p>
            <a:r>
              <a:rPr lang="en-GB" dirty="0"/>
              <a:t>Jigs and patterns can be made or </a:t>
            </a:r>
            <a:br>
              <a:rPr lang="en-GB" dirty="0"/>
            </a:br>
            <a:r>
              <a:rPr lang="en-GB" dirty="0"/>
              <a:t>bought in to speed up a process</a:t>
            </a:r>
          </a:p>
          <a:p>
            <a:pPr lvl="1"/>
            <a:r>
              <a:rPr lang="en-GB" dirty="0">
                <a:solidFill>
                  <a:srgbClr val="E7403C"/>
                </a:solidFill>
              </a:rPr>
              <a:t>They can help to perform repetitive </a:t>
            </a:r>
            <a:br>
              <a:rPr lang="en-GB" dirty="0">
                <a:solidFill>
                  <a:srgbClr val="E7403C"/>
                </a:solidFill>
              </a:rPr>
            </a:br>
            <a:r>
              <a:rPr lang="en-GB" dirty="0">
                <a:solidFill>
                  <a:srgbClr val="E7403C"/>
                </a:solidFill>
              </a:rPr>
              <a:t>or awkward tasks accurately</a:t>
            </a:r>
          </a:p>
          <a:p>
            <a:r>
              <a:rPr lang="en-GB" dirty="0"/>
              <a:t>Jigs can be used in one-off,  </a:t>
            </a:r>
            <a:br>
              <a:rPr lang="en-GB" dirty="0"/>
            </a:br>
            <a:r>
              <a:rPr lang="en-GB" dirty="0"/>
              <a:t>and batch production </a:t>
            </a:r>
          </a:p>
          <a:p>
            <a:pPr lvl="1"/>
            <a:r>
              <a:rPr lang="en-GB" dirty="0">
                <a:solidFill>
                  <a:srgbClr val="E7403C"/>
                </a:solidFill>
              </a:rPr>
              <a:t>How do jigs make production</a:t>
            </a:r>
            <a:br>
              <a:rPr lang="en-GB" dirty="0">
                <a:solidFill>
                  <a:srgbClr val="E7403C"/>
                </a:solidFill>
              </a:rPr>
            </a:br>
            <a:r>
              <a:rPr lang="en-GB" dirty="0">
                <a:solidFill>
                  <a:srgbClr val="E7403C"/>
                </a:solidFill>
              </a:rPr>
              <a:t>faster and more accurate?</a:t>
            </a:r>
          </a:p>
          <a:p>
            <a:pPr lvl="1"/>
            <a:r>
              <a:rPr lang="en-GB" dirty="0">
                <a:solidFill>
                  <a:srgbClr val="E7403C"/>
                </a:solidFill>
              </a:rPr>
              <a:t>How could jigs help </a:t>
            </a:r>
            <a:br>
              <a:rPr lang="en-GB" dirty="0">
                <a:solidFill>
                  <a:srgbClr val="E7403C"/>
                </a:solidFill>
              </a:rPr>
            </a:br>
            <a:r>
              <a:rPr lang="en-GB" dirty="0">
                <a:solidFill>
                  <a:srgbClr val="E7403C"/>
                </a:solidFill>
              </a:rPr>
              <a:t>reduce waste?</a:t>
            </a:r>
          </a:p>
        </p:txBody>
      </p:sp>
      <p:pic>
        <p:nvPicPr>
          <p:cNvPr id="7" name="Picture 6">
            <a:extLst>
              <a:ext uri="{FF2B5EF4-FFF2-40B4-BE49-F238E27FC236}">
                <a16:creationId xmlns:a16="http://schemas.microsoft.com/office/drawing/2014/main" id="{6D021497-C311-4D1F-89A2-71E35E9C6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3451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215E7-8D43-471B-A32B-4DB173ED6253}"/>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BEEF142C-08A0-4E80-B29C-DF44A9FEA3C4}"/>
              </a:ext>
            </a:extLst>
          </p:cNvPr>
          <p:cNvSpPr>
            <a:spLocks noGrp="1"/>
          </p:cNvSpPr>
          <p:nvPr>
            <p:ph type="body" sz="quarter" idx="14"/>
          </p:nvPr>
        </p:nvSpPr>
        <p:spPr/>
        <p:txBody>
          <a:bodyPr/>
          <a:lstStyle/>
          <a:p>
            <a:r>
              <a:rPr lang="en-GB" dirty="0"/>
              <a:t>Complete </a:t>
            </a:r>
            <a:r>
              <a:rPr lang="en-GB" b="1" dirty="0"/>
              <a:t>Task 2</a:t>
            </a:r>
          </a:p>
          <a:p>
            <a:r>
              <a:rPr lang="en-GB" dirty="0"/>
              <a:t>Study the jigs, patterns, templates and stencils in </a:t>
            </a:r>
            <a:r>
              <a:rPr lang="en-GB" b="1" dirty="0"/>
              <a:t>Task 3</a:t>
            </a:r>
            <a:r>
              <a:rPr lang="en-GB" dirty="0"/>
              <a:t> and explain what each one is designed to do</a:t>
            </a:r>
          </a:p>
        </p:txBody>
      </p:sp>
    </p:spTree>
    <p:extLst>
      <p:ext uri="{BB962C8B-B14F-4D97-AF65-F5344CB8AC3E}">
        <p14:creationId xmlns:p14="http://schemas.microsoft.com/office/powerpoint/2010/main" val="337881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E4F9AB-B393-443F-9D53-8610A3E374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165" y="647700"/>
            <a:ext cx="9150163" cy="6210300"/>
          </a:xfrm>
          <a:prstGeom prst="rect">
            <a:avLst/>
          </a:prstGeom>
        </p:spPr>
      </p:pic>
      <p:sp>
        <p:nvSpPr>
          <p:cNvPr id="2" name="Text Placeholder 1">
            <a:extLst>
              <a:ext uri="{FF2B5EF4-FFF2-40B4-BE49-F238E27FC236}">
                <a16:creationId xmlns:a16="http://schemas.microsoft.com/office/drawing/2014/main" id="{33DBFFE0-DF0C-43D4-9376-DAB0BB5AB715}"/>
              </a:ext>
            </a:extLst>
          </p:cNvPr>
          <p:cNvSpPr>
            <a:spLocks noGrp="1"/>
          </p:cNvSpPr>
          <p:nvPr>
            <p:ph type="body" sz="quarter" idx="13"/>
          </p:nvPr>
        </p:nvSpPr>
        <p:spPr/>
        <p:txBody>
          <a:bodyPr/>
          <a:lstStyle/>
          <a:p>
            <a:r>
              <a:rPr lang="en-GB" dirty="0"/>
              <a:t>Mass production</a:t>
            </a:r>
          </a:p>
        </p:txBody>
      </p:sp>
      <p:sp>
        <p:nvSpPr>
          <p:cNvPr id="3" name="Text Placeholder 2">
            <a:extLst>
              <a:ext uri="{FF2B5EF4-FFF2-40B4-BE49-F238E27FC236}">
                <a16:creationId xmlns:a16="http://schemas.microsoft.com/office/drawing/2014/main" id="{3CB3DA70-D23F-4EB9-BE3D-66482369D250}"/>
              </a:ext>
            </a:extLst>
          </p:cNvPr>
          <p:cNvSpPr>
            <a:spLocks noGrp="1"/>
          </p:cNvSpPr>
          <p:nvPr>
            <p:ph type="body" sz="quarter" idx="14"/>
          </p:nvPr>
        </p:nvSpPr>
        <p:spPr/>
        <p:txBody>
          <a:bodyPr/>
          <a:lstStyle/>
          <a:p>
            <a:r>
              <a:rPr lang="en-GB" dirty="0"/>
              <a:t>Mass produced products are made in large volumes, in factories with a high level of automation and very few, if any, processes completed by hand</a:t>
            </a:r>
          </a:p>
          <a:p>
            <a:r>
              <a:rPr lang="en-GB" b="1" dirty="0"/>
              <a:t>High set-up costs </a:t>
            </a:r>
            <a:r>
              <a:rPr lang="en-GB" dirty="0"/>
              <a:t>and </a:t>
            </a:r>
            <a:r>
              <a:rPr lang="en-GB" b="1" dirty="0"/>
              <a:t>low unit costs </a:t>
            </a:r>
            <a:br>
              <a:rPr lang="en-GB" dirty="0"/>
            </a:br>
            <a:r>
              <a:rPr lang="en-GB" dirty="0"/>
              <a:t>characterise mass production</a:t>
            </a:r>
          </a:p>
          <a:p>
            <a:pPr lvl="1"/>
            <a:r>
              <a:rPr lang="en-GB" dirty="0">
                <a:solidFill>
                  <a:srgbClr val="F6F4F7"/>
                </a:solidFill>
              </a:rPr>
              <a:t>Give </a:t>
            </a:r>
            <a:r>
              <a:rPr lang="en-GB" b="1" dirty="0">
                <a:solidFill>
                  <a:srgbClr val="F6F4F7"/>
                </a:solidFill>
              </a:rPr>
              <a:t>three</a:t>
            </a:r>
            <a:r>
              <a:rPr lang="en-GB" dirty="0">
                <a:solidFill>
                  <a:srgbClr val="F6F4F7"/>
                </a:solidFill>
              </a:rPr>
              <a:t> examples of mass </a:t>
            </a:r>
            <a:br>
              <a:rPr lang="en-GB" dirty="0">
                <a:solidFill>
                  <a:srgbClr val="F6F4F7"/>
                </a:solidFill>
              </a:rPr>
            </a:br>
            <a:r>
              <a:rPr lang="en-GB" dirty="0">
                <a:solidFill>
                  <a:srgbClr val="F6F4F7"/>
                </a:solidFill>
              </a:rPr>
              <a:t>produced products</a:t>
            </a:r>
          </a:p>
          <a:p>
            <a:pPr lvl="1"/>
            <a:r>
              <a:rPr lang="en-GB" dirty="0">
                <a:solidFill>
                  <a:srgbClr val="F6F4F7"/>
                </a:solidFill>
              </a:rPr>
              <a:t>Why are mass production lines </a:t>
            </a:r>
            <a:br>
              <a:rPr lang="en-GB" dirty="0">
                <a:solidFill>
                  <a:srgbClr val="F6F4F7"/>
                </a:solidFill>
              </a:rPr>
            </a:br>
            <a:r>
              <a:rPr lang="en-GB" dirty="0">
                <a:solidFill>
                  <a:srgbClr val="F6F4F7"/>
                </a:solidFill>
              </a:rPr>
              <a:t>less flexible than those for </a:t>
            </a:r>
            <a:br>
              <a:rPr lang="en-GB" dirty="0">
                <a:solidFill>
                  <a:srgbClr val="F6F4F7"/>
                </a:solidFill>
              </a:rPr>
            </a:br>
            <a:r>
              <a:rPr lang="en-GB" dirty="0">
                <a:solidFill>
                  <a:srgbClr val="F6F4F7"/>
                </a:solidFill>
              </a:rPr>
              <a:t>one-off or batch production?</a:t>
            </a:r>
          </a:p>
        </p:txBody>
      </p:sp>
      <p:pic>
        <p:nvPicPr>
          <p:cNvPr id="6" name="Picture 5">
            <a:extLst>
              <a:ext uri="{FF2B5EF4-FFF2-40B4-BE49-F238E27FC236}">
                <a16:creationId xmlns:a16="http://schemas.microsoft.com/office/drawing/2014/main" id="{D1DF8AC8-263C-45CC-A9F9-E447823A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1342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83DD5C-B54B-4FB8-87A8-18D18EBB3C1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476751" y="644063"/>
            <a:ext cx="4667060" cy="3588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7B39BE91-EF25-4DB8-8AB0-CDFCA412DA00}"/>
              </a:ext>
            </a:extLst>
          </p:cNvPr>
          <p:cNvSpPr>
            <a:spLocks noGrp="1"/>
          </p:cNvSpPr>
          <p:nvPr>
            <p:ph type="body" sz="quarter" idx="13"/>
          </p:nvPr>
        </p:nvSpPr>
        <p:spPr/>
        <p:txBody>
          <a:bodyPr/>
          <a:lstStyle/>
          <a:p>
            <a:r>
              <a:rPr lang="en-GB" dirty="0"/>
              <a:t>Set-up costs</a:t>
            </a:r>
          </a:p>
        </p:txBody>
      </p:sp>
      <p:sp>
        <p:nvSpPr>
          <p:cNvPr id="3" name="Text Placeholder 2">
            <a:extLst>
              <a:ext uri="{FF2B5EF4-FFF2-40B4-BE49-F238E27FC236}">
                <a16:creationId xmlns:a16="http://schemas.microsoft.com/office/drawing/2014/main" id="{795D8733-6AE3-467F-AB16-3740AD404AD8}"/>
              </a:ext>
            </a:extLst>
          </p:cNvPr>
          <p:cNvSpPr>
            <a:spLocks noGrp="1"/>
          </p:cNvSpPr>
          <p:nvPr>
            <p:ph type="body" sz="quarter" idx="14"/>
          </p:nvPr>
        </p:nvSpPr>
        <p:spPr/>
        <p:txBody>
          <a:bodyPr/>
          <a:lstStyle/>
          <a:p>
            <a:r>
              <a:rPr lang="en-GB" dirty="0"/>
              <a:t>The more automation in a </a:t>
            </a:r>
            <a:br>
              <a:rPr lang="en-GB" dirty="0"/>
            </a:br>
            <a:r>
              <a:rPr lang="en-GB" dirty="0"/>
              <a:t>production line, the higher </a:t>
            </a:r>
            <a:br>
              <a:rPr lang="en-GB" dirty="0"/>
            </a:br>
            <a:r>
              <a:rPr lang="en-GB" dirty="0"/>
              <a:t>the set-up costs will be</a:t>
            </a:r>
          </a:p>
          <a:p>
            <a:r>
              <a:rPr lang="en-GB" dirty="0">
                <a:solidFill>
                  <a:schemeClr val="tx1"/>
                </a:solidFill>
              </a:rPr>
              <a:t>Products made using complex </a:t>
            </a:r>
            <a:br>
              <a:rPr lang="en-GB" dirty="0">
                <a:solidFill>
                  <a:schemeClr val="tx1"/>
                </a:solidFill>
              </a:rPr>
            </a:br>
            <a:r>
              <a:rPr lang="en-GB" dirty="0">
                <a:solidFill>
                  <a:schemeClr val="tx1"/>
                </a:solidFill>
              </a:rPr>
              <a:t>industrial machinery will often</a:t>
            </a:r>
            <a:br>
              <a:rPr lang="en-GB" dirty="0">
                <a:solidFill>
                  <a:schemeClr val="tx1"/>
                </a:solidFill>
              </a:rPr>
            </a:br>
            <a:r>
              <a:rPr lang="en-GB" dirty="0">
                <a:solidFill>
                  <a:schemeClr val="tx1"/>
                </a:solidFill>
              </a:rPr>
              <a:t>be mass produced</a:t>
            </a:r>
          </a:p>
          <a:p>
            <a:pPr lvl="1"/>
            <a:r>
              <a:rPr lang="en-GB" dirty="0">
                <a:solidFill>
                  <a:srgbClr val="E7403C"/>
                </a:solidFill>
              </a:rPr>
              <a:t>Which industrial processes or industrially manufactured products have high set-up costs?</a:t>
            </a:r>
          </a:p>
          <a:p>
            <a:pPr lvl="1"/>
            <a:r>
              <a:rPr lang="en-GB" dirty="0">
                <a:solidFill>
                  <a:srgbClr val="E7403C"/>
                </a:solidFill>
              </a:rPr>
              <a:t>How can a manufacturer justify the high set-up costs of mass produced products?</a:t>
            </a:r>
          </a:p>
        </p:txBody>
      </p:sp>
    </p:spTree>
    <p:extLst>
      <p:ext uri="{BB962C8B-B14F-4D97-AF65-F5344CB8AC3E}">
        <p14:creationId xmlns:p14="http://schemas.microsoft.com/office/powerpoint/2010/main" val="234151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7861300" cy="3764551"/>
          </a:xfrm>
        </p:spPr>
        <p:txBody>
          <a:bodyPr/>
          <a:lstStyle/>
          <a:p>
            <a:pPr lvl="0"/>
            <a:r>
              <a:rPr lang="en-GB" dirty="0">
                <a:effectLst/>
              </a:rPr>
              <a:t>Understand the advantages and disadvantages of standardised design and components </a:t>
            </a:r>
          </a:p>
          <a:p>
            <a:r>
              <a:rPr lang="en-GB" dirty="0">
                <a:effectLst/>
              </a:rPr>
              <a:t>Understand how Just In Time (JIT) and lean manufacturing contribute to manufacturing efficiencies</a:t>
            </a:r>
          </a:p>
          <a:p>
            <a:r>
              <a:rPr lang="en-GB" dirty="0">
                <a:effectLst/>
              </a:rPr>
              <a:t>Understand how products are produced in </a:t>
            </a:r>
            <a:br>
              <a:rPr lang="en-GB" dirty="0">
                <a:effectLst/>
              </a:rPr>
            </a:br>
            <a:r>
              <a:rPr lang="en-GB" dirty="0">
                <a:effectLst/>
              </a:rPr>
              <a:t>different volumes</a:t>
            </a:r>
          </a:p>
          <a:p>
            <a:r>
              <a:rPr lang="en-GB" dirty="0">
                <a:effectLst/>
              </a:rPr>
              <a:t>Explain when and why different manufacturing methods are used for different production volumes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3002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4F7"/>
        </a:solidFill>
        <a:effectLst/>
      </p:bgPr>
    </p:bg>
    <p:spTree>
      <p:nvGrpSpPr>
        <p:cNvPr id="1" name=""/>
        <p:cNvGrpSpPr/>
        <p:nvPr/>
      </p:nvGrpSpPr>
      <p:grpSpPr>
        <a:xfrm>
          <a:off x="0" y="0"/>
          <a:ext cx="0" cy="0"/>
          <a:chOff x="0" y="0"/>
          <a:chExt cx="0" cy="0"/>
        </a:xfrm>
      </p:grpSpPr>
      <p:pic>
        <p:nvPicPr>
          <p:cNvPr id="10" name="Picture 9" descr="A close up of a device&#10;&#10;Description generated with high confidence">
            <a:extLst>
              <a:ext uri="{FF2B5EF4-FFF2-40B4-BE49-F238E27FC236}">
                <a16:creationId xmlns:a16="http://schemas.microsoft.com/office/drawing/2014/main" id="{0E8EB18C-EBE1-49D8-B4B3-157DA7E75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73581" y="661635"/>
            <a:ext cx="5770419" cy="5987517"/>
          </a:xfrm>
          <a:prstGeom prst="rect">
            <a:avLst/>
          </a:prstGeom>
        </p:spPr>
      </p:pic>
      <p:sp>
        <p:nvSpPr>
          <p:cNvPr id="2" name="Text Placeholder 1">
            <a:extLst>
              <a:ext uri="{FF2B5EF4-FFF2-40B4-BE49-F238E27FC236}">
                <a16:creationId xmlns:a16="http://schemas.microsoft.com/office/drawing/2014/main" id="{3BDA2DE5-8E22-4023-AA09-1E9BB2E867B7}"/>
              </a:ext>
            </a:extLst>
          </p:cNvPr>
          <p:cNvSpPr>
            <a:spLocks noGrp="1"/>
          </p:cNvSpPr>
          <p:nvPr>
            <p:ph type="body" sz="quarter" idx="13"/>
          </p:nvPr>
        </p:nvSpPr>
        <p:spPr/>
        <p:txBody>
          <a:bodyPr/>
          <a:lstStyle/>
          <a:p>
            <a:r>
              <a:rPr lang="en-GB"/>
              <a:t>Continuous production</a:t>
            </a:r>
            <a:endParaRPr lang="en-GB" dirty="0"/>
          </a:p>
        </p:txBody>
      </p:sp>
      <p:sp>
        <p:nvSpPr>
          <p:cNvPr id="3" name="Text Placeholder 2">
            <a:extLst>
              <a:ext uri="{FF2B5EF4-FFF2-40B4-BE49-F238E27FC236}">
                <a16:creationId xmlns:a16="http://schemas.microsoft.com/office/drawing/2014/main" id="{3B7F36E8-DDF0-4919-B068-964D8E06B75D}"/>
              </a:ext>
            </a:extLst>
          </p:cNvPr>
          <p:cNvSpPr>
            <a:spLocks noGrp="1"/>
          </p:cNvSpPr>
          <p:nvPr>
            <p:ph type="body" sz="quarter" idx="14"/>
          </p:nvPr>
        </p:nvSpPr>
        <p:spPr>
          <a:xfrm>
            <a:off x="724280" y="1704179"/>
            <a:ext cx="6129102" cy="3453607"/>
          </a:xfrm>
        </p:spPr>
        <p:txBody>
          <a:bodyPr/>
          <a:lstStyle/>
          <a:p>
            <a:r>
              <a:rPr lang="en-GB" dirty="0"/>
              <a:t>A continuous production line </a:t>
            </a:r>
            <a:br>
              <a:rPr lang="en-GB" dirty="0"/>
            </a:br>
            <a:r>
              <a:rPr lang="en-GB" dirty="0"/>
              <a:t>is run non-stop, 24 hours </a:t>
            </a:r>
            <a:br>
              <a:rPr lang="en-GB" dirty="0"/>
            </a:br>
            <a:r>
              <a:rPr lang="en-GB" dirty="0"/>
              <a:t>a day, 7 days a week, </a:t>
            </a:r>
            <a:br>
              <a:rPr lang="en-GB" dirty="0"/>
            </a:br>
            <a:r>
              <a:rPr lang="en-GB" dirty="0"/>
              <a:t>manufacturing products to </a:t>
            </a:r>
            <a:br>
              <a:rPr lang="en-GB" dirty="0"/>
            </a:br>
            <a:r>
              <a:rPr lang="en-GB" dirty="0"/>
              <a:t>meet a constant demand</a:t>
            </a:r>
          </a:p>
          <a:p>
            <a:pPr lvl="1"/>
            <a:r>
              <a:rPr lang="en-GB" dirty="0">
                <a:solidFill>
                  <a:srgbClr val="E7403C"/>
                </a:solidFill>
              </a:rPr>
              <a:t>What types of products </a:t>
            </a:r>
            <a:br>
              <a:rPr lang="en-GB" dirty="0">
                <a:solidFill>
                  <a:srgbClr val="E7403C"/>
                </a:solidFill>
              </a:rPr>
            </a:br>
            <a:r>
              <a:rPr lang="en-GB" dirty="0">
                <a:solidFill>
                  <a:srgbClr val="E7403C"/>
                </a:solidFill>
              </a:rPr>
              <a:t>would be suitable for </a:t>
            </a:r>
            <a:br>
              <a:rPr lang="en-GB" dirty="0">
                <a:solidFill>
                  <a:srgbClr val="E7403C"/>
                </a:solidFill>
              </a:rPr>
            </a:br>
            <a:r>
              <a:rPr lang="en-GB" dirty="0">
                <a:solidFill>
                  <a:srgbClr val="E7403C"/>
                </a:solidFill>
              </a:rPr>
              <a:t>continuous production?</a:t>
            </a:r>
          </a:p>
          <a:p>
            <a:pPr lvl="1"/>
            <a:r>
              <a:rPr lang="en-GB" dirty="0">
                <a:solidFill>
                  <a:srgbClr val="E7403C"/>
                </a:solidFill>
              </a:rPr>
              <a:t>How labour intensive are </a:t>
            </a:r>
            <a:br>
              <a:rPr lang="en-GB" dirty="0">
                <a:solidFill>
                  <a:srgbClr val="E7403C"/>
                </a:solidFill>
              </a:rPr>
            </a:br>
            <a:r>
              <a:rPr lang="en-GB" dirty="0">
                <a:solidFill>
                  <a:srgbClr val="E7403C"/>
                </a:solidFill>
              </a:rPr>
              <a:t>continuous production lines?</a:t>
            </a:r>
          </a:p>
          <a:p>
            <a:pPr lvl="1"/>
            <a:r>
              <a:rPr lang="en-GB" dirty="0">
                <a:solidFill>
                  <a:srgbClr val="E7403C"/>
                </a:solidFill>
              </a:rPr>
              <a:t>How does this affect unit and set-up costs?</a:t>
            </a:r>
          </a:p>
        </p:txBody>
      </p:sp>
      <p:pic>
        <p:nvPicPr>
          <p:cNvPr id="11" name="Picture 10">
            <a:extLst>
              <a:ext uri="{FF2B5EF4-FFF2-40B4-BE49-F238E27FC236}">
                <a16:creationId xmlns:a16="http://schemas.microsoft.com/office/drawing/2014/main" id="{24F29F29-E83F-4307-97CE-9205D0984E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6753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FCE92BF5-3446-4DDF-A97F-4E030BBAE6C0}"/>
              </a:ext>
            </a:extLst>
          </p:cNvPr>
          <p:cNvSpPr txBox="1">
            <a:spLocks noChangeArrowheads="1"/>
          </p:cNvSpPr>
          <p:nvPr/>
        </p:nvSpPr>
        <p:spPr bwMode="auto">
          <a:xfrm>
            <a:off x="859686" y="4830875"/>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Handmade</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 Box 25">
            <a:extLst>
              <a:ext uri="{FF2B5EF4-FFF2-40B4-BE49-F238E27FC236}">
                <a16:creationId xmlns:a16="http://schemas.microsoft.com/office/drawing/2014/main" id="{3373397E-60DB-4FBD-AFFF-FDFB110C3A60}"/>
              </a:ext>
            </a:extLst>
          </p:cNvPr>
          <p:cNvSpPr txBox="1">
            <a:spLocks noChangeArrowheads="1"/>
          </p:cNvSpPr>
          <p:nvPr/>
        </p:nvSpPr>
        <p:spPr bwMode="auto">
          <a:xfrm>
            <a:off x="6658716" y="4830876"/>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Automated</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27">
            <a:extLst>
              <a:ext uri="{FF2B5EF4-FFF2-40B4-BE49-F238E27FC236}">
                <a16:creationId xmlns:a16="http://schemas.microsoft.com/office/drawing/2014/main" id="{DDB1948F-370C-404E-902F-89910A8C49AC}"/>
              </a:ext>
            </a:extLst>
          </p:cNvPr>
          <p:cNvSpPr txBox="1">
            <a:spLocks noChangeArrowheads="1"/>
          </p:cNvSpPr>
          <p:nvPr/>
        </p:nvSpPr>
        <p:spPr bwMode="auto">
          <a:xfrm>
            <a:off x="678438" y="5483657"/>
            <a:ext cx="2080171" cy="65519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 Box 28">
            <a:extLst>
              <a:ext uri="{FF2B5EF4-FFF2-40B4-BE49-F238E27FC236}">
                <a16:creationId xmlns:a16="http://schemas.microsoft.com/office/drawing/2014/main" id="{D331D8A6-D89F-4C88-9047-E8BB1FEE3958}"/>
              </a:ext>
            </a:extLst>
          </p:cNvPr>
          <p:cNvSpPr txBox="1">
            <a:spLocks noChangeArrowheads="1"/>
          </p:cNvSpPr>
          <p:nvPr/>
        </p:nvSpPr>
        <p:spPr bwMode="auto">
          <a:xfrm>
            <a:off x="6354777" y="5420322"/>
            <a:ext cx="2325553" cy="78187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 Box 4096">
            <a:extLst>
              <a:ext uri="{FF2B5EF4-FFF2-40B4-BE49-F238E27FC236}">
                <a16:creationId xmlns:a16="http://schemas.microsoft.com/office/drawing/2014/main" id="{CC495E6F-9C57-4741-8AD7-8147B98043DF}"/>
              </a:ext>
            </a:extLst>
          </p:cNvPr>
          <p:cNvSpPr txBox="1">
            <a:spLocks noChangeArrowheads="1"/>
          </p:cNvSpPr>
          <p:nvPr/>
        </p:nvSpPr>
        <p:spPr bwMode="auto">
          <a:xfrm>
            <a:off x="859686" y="2676051"/>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Box 4097">
            <a:extLst>
              <a:ext uri="{FF2B5EF4-FFF2-40B4-BE49-F238E27FC236}">
                <a16:creationId xmlns:a16="http://schemas.microsoft.com/office/drawing/2014/main" id="{523304A0-068C-4DC3-85C0-827D02331DA1}"/>
              </a:ext>
            </a:extLst>
          </p:cNvPr>
          <p:cNvSpPr txBox="1">
            <a:spLocks noChangeArrowheads="1"/>
          </p:cNvSpPr>
          <p:nvPr/>
        </p:nvSpPr>
        <p:spPr bwMode="auto">
          <a:xfrm>
            <a:off x="6658716" y="2649065"/>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8C72EBA4-14E6-4D19-9457-EA7290C606F6}"/>
              </a:ext>
            </a:extLst>
          </p:cNvPr>
          <p:cNvCxnSpPr>
            <a:cxnSpLocks/>
          </p:cNvCxnSpPr>
          <p:nvPr/>
        </p:nvCxnSpPr>
        <p:spPr>
          <a:xfrm>
            <a:off x="2875812" y="2856231"/>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4101">
            <a:extLst>
              <a:ext uri="{FF2B5EF4-FFF2-40B4-BE49-F238E27FC236}">
                <a16:creationId xmlns:a16="http://schemas.microsoft.com/office/drawing/2014/main" id="{F4D32FBD-7BD9-4CD4-A60D-9939B3971D1C}"/>
              </a:ext>
            </a:extLst>
          </p:cNvPr>
          <p:cNvSpPr txBox="1">
            <a:spLocks noChangeArrowheads="1"/>
          </p:cNvSpPr>
          <p:nvPr/>
        </p:nvSpPr>
        <p:spPr bwMode="auto">
          <a:xfrm>
            <a:off x="859686" y="3352325"/>
            <a:ext cx="1717675" cy="323367"/>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Text Box 4102">
            <a:extLst>
              <a:ext uri="{FF2B5EF4-FFF2-40B4-BE49-F238E27FC236}">
                <a16:creationId xmlns:a16="http://schemas.microsoft.com/office/drawing/2014/main" id="{7CB9A6A1-1D21-46EB-9040-269B40C3362F}"/>
              </a:ext>
            </a:extLst>
          </p:cNvPr>
          <p:cNvSpPr txBox="1">
            <a:spLocks noChangeArrowheads="1"/>
          </p:cNvSpPr>
          <p:nvPr/>
        </p:nvSpPr>
        <p:spPr bwMode="auto">
          <a:xfrm>
            <a:off x="6658716" y="3366755"/>
            <a:ext cx="1717675" cy="35142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Text Box 4104">
            <a:extLst>
              <a:ext uri="{FF2B5EF4-FFF2-40B4-BE49-F238E27FC236}">
                <a16:creationId xmlns:a16="http://schemas.microsoft.com/office/drawing/2014/main" id="{827E6EC5-4133-4705-BF2C-33BD63BBA921}"/>
              </a:ext>
            </a:extLst>
          </p:cNvPr>
          <p:cNvSpPr txBox="1">
            <a:spLocks noChangeArrowheads="1"/>
          </p:cNvSpPr>
          <p:nvPr/>
        </p:nvSpPr>
        <p:spPr bwMode="auto">
          <a:xfrm>
            <a:off x="859686" y="3974719"/>
            <a:ext cx="1717675" cy="62899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Maximum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 Box 4105">
            <a:extLst>
              <a:ext uri="{FF2B5EF4-FFF2-40B4-BE49-F238E27FC236}">
                <a16:creationId xmlns:a16="http://schemas.microsoft.com/office/drawing/2014/main" id="{FD65AAF6-E809-4B38-9311-5930B0F8482B}"/>
              </a:ext>
            </a:extLst>
          </p:cNvPr>
          <p:cNvSpPr txBox="1">
            <a:spLocks noChangeArrowheads="1"/>
          </p:cNvSpPr>
          <p:nvPr/>
        </p:nvSpPr>
        <p:spPr bwMode="auto">
          <a:xfrm>
            <a:off x="6658716" y="3956155"/>
            <a:ext cx="1717675" cy="66611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6">
            <a:extLst>
              <a:ext uri="{FF2B5EF4-FFF2-40B4-BE49-F238E27FC236}">
                <a16:creationId xmlns:a16="http://schemas.microsoft.com/office/drawing/2014/main" id="{E7980498-42F7-487A-8441-1C159D59316E}"/>
              </a:ext>
            </a:extLst>
          </p:cNvPr>
          <p:cNvSpPr>
            <a:spLocks noChangeArrowheads="1"/>
          </p:cNvSpPr>
          <p:nvPr/>
        </p:nvSpPr>
        <p:spPr bwMode="auto">
          <a:xfrm>
            <a:off x="15137" y="8779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7" name="Straight Arrow Connector 26">
            <a:extLst>
              <a:ext uri="{FF2B5EF4-FFF2-40B4-BE49-F238E27FC236}">
                <a16:creationId xmlns:a16="http://schemas.microsoft.com/office/drawing/2014/main" id="{A96D12D1-66B0-4AF4-A9D2-DD06E0646535}"/>
              </a:ext>
            </a:extLst>
          </p:cNvPr>
          <p:cNvCxnSpPr>
            <a:cxnSpLocks/>
          </p:cNvCxnSpPr>
          <p:nvPr/>
        </p:nvCxnSpPr>
        <p:spPr>
          <a:xfrm>
            <a:off x="2875812" y="3586090"/>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018663-B908-47D3-A62B-AB8D588DCB28}"/>
              </a:ext>
            </a:extLst>
          </p:cNvPr>
          <p:cNvCxnSpPr>
            <a:cxnSpLocks/>
          </p:cNvCxnSpPr>
          <p:nvPr/>
        </p:nvCxnSpPr>
        <p:spPr>
          <a:xfrm>
            <a:off x="2875812" y="4315949"/>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2FA1C0-80BA-408C-9395-83F33D59B8D9}"/>
              </a:ext>
            </a:extLst>
          </p:cNvPr>
          <p:cNvCxnSpPr>
            <a:cxnSpLocks/>
          </p:cNvCxnSpPr>
          <p:nvPr/>
        </p:nvCxnSpPr>
        <p:spPr>
          <a:xfrm>
            <a:off x="2875812" y="5045808"/>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3F807B6-3002-46FC-B479-245FB359E8A5}"/>
              </a:ext>
            </a:extLst>
          </p:cNvPr>
          <p:cNvCxnSpPr>
            <a:cxnSpLocks/>
          </p:cNvCxnSpPr>
          <p:nvPr/>
        </p:nvCxnSpPr>
        <p:spPr>
          <a:xfrm>
            <a:off x="2875812" y="5775667"/>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FD4ADA5-8005-4577-AE4C-2DB5BCE47318}"/>
              </a:ext>
            </a:extLst>
          </p:cNvPr>
          <p:cNvSpPr/>
          <p:nvPr/>
        </p:nvSpPr>
        <p:spPr>
          <a:xfrm>
            <a:off x="3396335" y="2724334"/>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4" name="Multiplication Sign 23">
            <a:extLst>
              <a:ext uri="{FF2B5EF4-FFF2-40B4-BE49-F238E27FC236}">
                <a16:creationId xmlns:a16="http://schemas.microsoft.com/office/drawing/2014/main" id="{D6041BEA-E381-4AD2-AB0B-AC361BB8BE1C}"/>
              </a:ext>
            </a:extLst>
          </p:cNvPr>
          <p:cNvSpPr/>
          <p:nvPr/>
        </p:nvSpPr>
        <p:spPr>
          <a:xfrm>
            <a:off x="3276461" y="3338132"/>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257F907-0688-4C49-9AEB-C542AACD6FF4}"/>
              </a:ext>
            </a:extLst>
          </p:cNvPr>
          <p:cNvSpPr>
            <a:spLocks noGrp="1"/>
          </p:cNvSpPr>
          <p:nvPr>
            <p:ph type="body" sz="quarter" idx="13"/>
          </p:nvPr>
        </p:nvSpPr>
        <p:spPr/>
        <p:txBody>
          <a:bodyPr/>
          <a:lstStyle/>
          <a:p>
            <a:r>
              <a:rPr lang="en-GB" dirty="0"/>
              <a:t>Where do they fit on the scale?</a:t>
            </a:r>
          </a:p>
          <a:p>
            <a:endParaRPr lang="en-GB" dirty="0"/>
          </a:p>
        </p:txBody>
      </p:sp>
      <p:sp>
        <p:nvSpPr>
          <p:cNvPr id="55" name="Text Placeholder 2">
            <a:extLst>
              <a:ext uri="{FF2B5EF4-FFF2-40B4-BE49-F238E27FC236}">
                <a16:creationId xmlns:a16="http://schemas.microsoft.com/office/drawing/2014/main" id="{1693C1B7-6CCB-4290-8DB0-48EF2D511CCC}"/>
              </a:ext>
            </a:extLst>
          </p:cNvPr>
          <p:cNvSpPr txBox="1">
            <a:spLocks/>
          </p:cNvSpPr>
          <p:nvPr/>
        </p:nvSpPr>
        <p:spPr>
          <a:xfrm>
            <a:off x="2940076" y="1785607"/>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Batch</a:t>
            </a:r>
          </a:p>
        </p:txBody>
      </p:sp>
      <p:sp>
        <p:nvSpPr>
          <p:cNvPr id="57" name="Text Placeholder 2">
            <a:extLst>
              <a:ext uri="{FF2B5EF4-FFF2-40B4-BE49-F238E27FC236}">
                <a16:creationId xmlns:a16="http://schemas.microsoft.com/office/drawing/2014/main" id="{8697E115-4E78-49A0-A5FD-698073782B79}"/>
              </a:ext>
            </a:extLst>
          </p:cNvPr>
          <p:cNvSpPr txBox="1">
            <a:spLocks/>
          </p:cNvSpPr>
          <p:nvPr/>
        </p:nvSpPr>
        <p:spPr>
          <a:xfrm>
            <a:off x="4706249" y="1785607"/>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Mass</a:t>
            </a:r>
          </a:p>
        </p:txBody>
      </p:sp>
      <p:sp>
        <p:nvSpPr>
          <p:cNvPr id="58" name="Text Placeholder 2">
            <a:extLst>
              <a:ext uri="{FF2B5EF4-FFF2-40B4-BE49-F238E27FC236}">
                <a16:creationId xmlns:a16="http://schemas.microsoft.com/office/drawing/2014/main" id="{FEAF27D2-D2B8-48BF-929E-1ABA829012A9}"/>
              </a:ext>
            </a:extLst>
          </p:cNvPr>
          <p:cNvSpPr txBox="1">
            <a:spLocks/>
          </p:cNvSpPr>
          <p:nvPr/>
        </p:nvSpPr>
        <p:spPr>
          <a:xfrm>
            <a:off x="6472422" y="1785607"/>
            <a:ext cx="1268186"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Continuous</a:t>
            </a:r>
          </a:p>
        </p:txBody>
      </p:sp>
      <p:sp>
        <p:nvSpPr>
          <p:cNvPr id="59" name="Oval 58">
            <a:extLst>
              <a:ext uri="{FF2B5EF4-FFF2-40B4-BE49-F238E27FC236}">
                <a16:creationId xmlns:a16="http://schemas.microsoft.com/office/drawing/2014/main" id="{86951190-A5FB-47EF-9DD0-7FC7248F3080}"/>
              </a:ext>
            </a:extLst>
          </p:cNvPr>
          <p:cNvSpPr/>
          <p:nvPr/>
        </p:nvSpPr>
        <p:spPr>
          <a:xfrm>
            <a:off x="2021795" y="1853362"/>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Isosceles Triangle 59">
            <a:extLst>
              <a:ext uri="{FF2B5EF4-FFF2-40B4-BE49-F238E27FC236}">
                <a16:creationId xmlns:a16="http://schemas.microsoft.com/office/drawing/2014/main" id="{BE1EA4AE-FF54-4A28-B269-AB280F919704}"/>
              </a:ext>
            </a:extLst>
          </p:cNvPr>
          <p:cNvSpPr/>
          <p:nvPr/>
        </p:nvSpPr>
        <p:spPr>
          <a:xfrm>
            <a:off x="3553728" y="1867046"/>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Rectangle 60">
            <a:extLst>
              <a:ext uri="{FF2B5EF4-FFF2-40B4-BE49-F238E27FC236}">
                <a16:creationId xmlns:a16="http://schemas.microsoft.com/office/drawing/2014/main" id="{73D9DF0B-C88B-4E5E-B63E-AD300C44BF15}"/>
              </a:ext>
            </a:extLst>
          </p:cNvPr>
          <p:cNvSpPr/>
          <p:nvPr/>
        </p:nvSpPr>
        <p:spPr>
          <a:xfrm>
            <a:off x="5351314" y="1832562"/>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Multiplication Sign 61">
            <a:extLst>
              <a:ext uri="{FF2B5EF4-FFF2-40B4-BE49-F238E27FC236}">
                <a16:creationId xmlns:a16="http://schemas.microsoft.com/office/drawing/2014/main" id="{7045E4AF-4921-47E3-93F3-AA68A1D94386}"/>
              </a:ext>
            </a:extLst>
          </p:cNvPr>
          <p:cNvSpPr/>
          <p:nvPr/>
        </p:nvSpPr>
        <p:spPr>
          <a:xfrm>
            <a:off x="7483891" y="1733488"/>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Text Placeholder 2">
            <a:extLst>
              <a:ext uri="{FF2B5EF4-FFF2-40B4-BE49-F238E27FC236}">
                <a16:creationId xmlns:a16="http://schemas.microsoft.com/office/drawing/2014/main" id="{17000824-564B-422B-882A-C47CA57280CF}"/>
              </a:ext>
            </a:extLst>
          </p:cNvPr>
          <p:cNvSpPr>
            <a:spLocks noGrp="1"/>
          </p:cNvSpPr>
          <p:nvPr>
            <p:ph type="body" sz="quarter" idx="14"/>
          </p:nvPr>
        </p:nvSpPr>
        <p:spPr>
          <a:xfrm>
            <a:off x="1173903" y="1785607"/>
            <a:ext cx="1015851" cy="409195"/>
          </a:xfrm>
        </p:spPr>
        <p:txBody>
          <a:bodyPr anchor="ctr"/>
          <a:lstStyle/>
          <a:p>
            <a:pPr marL="0" indent="0">
              <a:buNone/>
            </a:pPr>
            <a:r>
              <a:rPr lang="en-GB" sz="1400" b="1" dirty="0">
                <a:latin typeface="Arial" panose="020B0604020202020204" pitchFamily="34" charset="0"/>
                <a:cs typeface="Arial" panose="020B0604020202020204" pitchFamily="34" charset="0"/>
              </a:rPr>
              <a:t>One-off</a:t>
            </a:r>
          </a:p>
        </p:txBody>
      </p:sp>
    </p:spTree>
    <p:extLst>
      <p:ext uri="{BB962C8B-B14F-4D97-AF65-F5344CB8AC3E}">
        <p14:creationId xmlns:p14="http://schemas.microsoft.com/office/powerpoint/2010/main" val="287415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FCE92BF5-3446-4DDF-A97F-4E030BBAE6C0}"/>
              </a:ext>
            </a:extLst>
          </p:cNvPr>
          <p:cNvSpPr txBox="1">
            <a:spLocks noChangeArrowheads="1"/>
          </p:cNvSpPr>
          <p:nvPr/>
        </p:nvSpPr>
        <p:spPr bwMode="auto">
          <a:xfrm>
            <a:off x="859686" y="4830875"/>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Handmade</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 Box 25">
            <a:extLst>
              <a:ext uri="{FF2B5EF4-FFF2-40B4-BE49-F238E27FC236}">
                <a16:creationId xmlns:a16="http://schemas.microsoft.com/office/drawing/2014/main" id="{3373397E-60DB-4FBD-AFFF-FDFB110C3A60}"/>
              </a:ext>
            </a:extLst>
          </p:cNvPr>
          <p:cNvSpPr txBox="1">
            <a:spLocks noChangeArrowheads="1"/>
          </p:cNvSpPr>
          <p:nvPr/>
        </p:nvSpPr>
        <p:spPr bwMode="auto">
          <a:xfrm>
            <a:off x="6658716" y="4830876"/>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Automated</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27">
            <a:extLst>
              <a:ext uri="{FF2B5EF4-FFF2-40B4-BE49-F238E27FC236}">
                <a16:creationId xmlns:a16="http://schemas.microsoft.com/office/drawing/2014/main" id="{DDB1948F-370C-404E-902F-89910A8C49AC}"/>
              </a:ext>
            </a:extLst>
          </p:cNvPr>
          <p:cNvSpPr txBox="1">
            <a:spLocks noChangeArrowheads="1"/>
          </p:cNvSpPr>
          <p:nvPr/>
        </p:nvSpPr>
        <p:spPr bwMode="auto">
          <a:xfrm>
            <a:off x="678438" y="5483657"/>
            <a:ext cx="2080171" cy="65519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 Box 28">
            <a:extLst>
              <a:ext uri="{FF2B5EF4-FFF2-40B4-BE49-F238E27FC236}">
                <a16:creationId xmlns:a16="http://schemas.microsoft.com/office/drawing/2014/main" id="{D331D8A6-D89F-4C88-9047-E8BB1FEE3958}"/>
              </a:ext>
            </a:extLst>
          </p:cNvPr>
          <p:cNvSpPr txBox="1">
            <a:spLocks noChangeArrowheads="1"/>
          </p:cNvSpPr>
          <p:nvPr/>
        </p:nvSpPr>
        <p:spPr bwMode="auto">
          <a:xfrm>
            <a:off x="6354777" y="5420322"/>
            <a:ext cx="2325553" cy="78187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Unskilled workers / operators</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 Box 4096">
            <a:extLst>
              <a:ext uri="{FF2B5EF4-FFF2-40B4-BE49-F238E27FC236}">
                <a16:creationId xmlns:a16="http://schemas.microsoft.com/office/drawing/2014/main" id="{CC495E6F-9C57-4741-8AD7-8147B98043DF}"/>
              </a:ext>
            </a:extLst>
          </p:cNvPr>
          <p:cNvSpPr txBox="1">
            <a:spLocks noChangeArrowheads="1"/>
          </p:cNvSpPr>
          <p:nvPr/>
        </p:nvSpPr>
        <p:spPr bwMode="auto">
          <a:xfrm>
            <a:off x="859686" y="2676051"/>
            <a:ext cx="1717675" cy="36036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Box 4097">
            <a:extLst>
              <a:ext uri="{FF2B5EF4-FFF2-40B4-BE49-F238E27FC236}">
                <a16:creationId xmlns:a16="http://schemas.microsoft.com/office/drawing/2014/main" id="{523304A0-068C-4DC3-85C0-827D02331DA1}"/>
              </a:ext>
            </a:extLst>
          </p:cNvPr>
          <p:cNvSpPr txBox="1">
            <a:spLocks noChangeArrowheads="1"/>
          </p:cNvSpPr>
          <p:nvPr/>
        </p:nvSpPr>
        <p:spPr bwMode="auto">
          <a:xfrm>
            <a:off x="6658716" y="2649065"/>
            <a:ext cx="1717675" cy="36035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unit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8C72EBA4-14E6-4D19-9457-EA7290C606F6}"/>
              </a:ext>
            </a:extLst>
          </p:cNvPr>
          <p:cNvCxnSpPr>
            <a:cxnSpLocks/>
          </p:cNvCxnSpPr>
          <p:nvPr/>
        </p:nvCxnSpPr>
        <p:spPr>
          <a:xfrm>
            <a:off x="2875812" y="2856231"/>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4101">
            <a:extLst>
              <a:ext uri="{FF2B5EF4-FFF2-40B4-BE49-F238E27FC236}">
                <a16:creationId xmlns:a16="http://schemas.microsoft.com/office/drawing/2014/main" id="{F4D32FBD-7BD9-4CD4-A60D-9939B3971D1C}"/>
              </a:ext>
            </a:extLst>
          </p:cNvPr>
          <p:cNvSpPr txBox="1">
            <a:spLocks noChangeArrowheads="1"/>
          </p:cNvSpPr>
          <p:nvPr/>
        </p:nvSpPr>
        <p:spPr bwMode="auto">
          <a:xfrm>
            <a:off x="859686" y="3352325"/>
            <a:ext cx="1717675" cy="323367"/>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High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Text Box 4102">
            <a:extLst>
              <a:ext uri="{FF2B5EF4-FFF2-40B4-BE49-F238E27FC236}">
                <a16:creationId xmlns:a16="http://schemas.microsoft.com/office/drawing/2014/main" id="{7CB9A6A1-1D21-46EB-9040-269B40C3362F}"/>
              </a:ext>
            </a:extLst>
          </p:cNvPr>
          <p:cNvSpPr txBox="1">
            <a:spLocks noChangeArrowheads="1"/>
          </p:cNvSpPr>
          <p:nvPr/>
        </p:nvSpPr>
        <p:spPr bwMode="auto">
          <a:xfrm>
            <a:off x="6658716" y="3366755"/>
            <a:ext cx="1717675" cy="35142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Low set up cost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Text Box 4104">
            <a:extLst>
              <a:ext uri="{FF2B5EF4-FFF2-40B4-BE49-F238E27FC236}">
                <a16:creationId xmlns:a16="http://schemas.microsoft.com/office/drawing/2014/main" id="{827E6EC5-4133-4705-BF2C-33BD63BBA921}"/>
              </a:ext>
            </a:extLst>
          </p:cNvPr>
          <p:cNvSpPr txBox="1">
            <a:spLocks noChangeArrowheads="1"/>
          </p:cNvSpPr>
          <p:nvPr/>
        </p:nvSpPr>
        <p:spPr bwMode="auto">
          <a:xfrm>
            <a:off x="859686" y="3974719"/>
            <a:ext cx="1717675" cy="628991"/>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Maximum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 Box 4105">
            <a:extLst>
              <a:ext uri="{FF2B5EF4-FFF2-40B4-BE49-F238E27FC236}">
                <a16:creationId xmlns:a16="http://schemas.microsoft.com/office/drawing/2014/main" id="{FD65AAF6-E809-4B38-9311-5930B0F8482B}"/>
              </a:ext>
            </a:extLst>
          </p:cNvPr>
          <p:cNvSpPr txBox="1">
            <a:spLocks noChangeArrowheads="1"/>
          </p:cNvSpPr>
          <p:nvPr/>
        </p:nvSpPr>
        <p:spPr bwMode="auto">
          <a:xfrm>
            <a:off x="6658716" y="3956155"/>
            <a:ext cx="1717675" cy="666119"/>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Minimum flexibility</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6">
            <a:extLst>
              <a:ext uri="{FF2B5EF4-FFF2-40B4-BE49-F238E27FC236}">
                <a16:creationId xmlns:a16="http://schemas.microsoft.com/office/drawing/2014/main" id="{E7980498-42F7-487A-8441-1C159D59316E}"/>
              </a:ext>
            </a:extLst>
          </p:cNvPr>
          <p:cNvSpPr>
            <a:spLocks noChangeArrowheads="1"/>
          </p:cNvSpPr>
          <p:nvPr/>
        </p:nvSpPr>
        <p:spPr bwMode="auto">
          <a:xfrm>
            <a:off x="15137" y="8779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7" name="Straight Arrow Connector 26">
            <a:extLst>
              <a:ext uri="{FF2B5EF4-FFF2-40B4-BE49-F238E27FC236}">
                <a16:creationId xmlns:a16="http://schemas.microsoft.com/office/drawing/2014/main" id="{A96D12D1-66B0-4AF4-A9D2-DD06E0646535}"/>
              </a:ext>
            </a:extLst>
          </p:cNvPr>
          <p:cNvCxnSpPr>
            <a:cxnSpLocks/>
          </p:cNvCxnSpPr>
          <p:nvPr/>
        </p:nvCxnSpPr>
        <p:spPr>
          <a:xfrm>
            <a:off x="2875812" y="3586090"/>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018663-B908-47D3-A62B-AB8D588DCB28}"/>
              </a:ext>
            </a:extLst>
          </p:cNvPr>
          <p:cNvCxnSpPr>
            <a:cxnSpLocks/>
          </p:cNvCxnSpPr>
          <p:nvPr/>
        </p:nvCxnSpPr>
        <p:spPr>
          <a:xfrm>
            <a:off x="2875812" y="4315949"/>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2FA1C0-80BA-408C-9395-83F33D59B8D9}"/>
              </a:ext>
            </a:extLst>
          </p:cNvPr>
          <p:cNvCxnSpPr>
            <a:cxnSpLocks/>
          </p:cNvCxnSpPr>
          <p:nvPr/>
        </p:nvCxnSpPr>
        <p:spPr>
          <a:xfrm>
            <a:off x="2875812" y="5045808"/>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3F807B6-3002-46FC-B479-245FB359E8A5}"/>
              </a:ext>
            </a:extLst>
          </p:cNvPr>
          <p:cNvCxnSpPr>
            <a:cxnSpLocks/>
          </p:cNvCxnSpPr>
          <p:nvPr/>
        </p:nvCxnSpPr>
        <p:spPr>
          <a:xfrm>
            <a:off x="2875812" y="5775667"/>
            <a:ext cx="3422650" cy="0"/>
          </a:xfrm>
          <a:prstGeom prst="straightConnector1">
            <a:avLst/>
          </a:prstGeom>
          <a:ln w="38100">
            <a:solidFill>
              <a:srgbClr val="2CB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FD4ADA5-8005-4577-AE4C-2DB5BCE47318}"/>
              </a:ext>
            </a:extLst>
          </p:cNvPr>
          <p:cNvSpPr/>
          <p:nvPr/>
        </p:nvSpPr>
        <p:spPr>
          <a:xfrm>
            <a:off x="3396335" y="2724334"/>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7E91096D-7C5A-4DC1-8B5A-76C4100D4CAD}"/>
              </a:ext>
            </a:extLst>
          </p:cNvPr>
          <p:cNvSpPr/>
          <p:nvPr/>
        </p:nvSpPr>
        <p:spPr>
          <a:xfrm>
            <a:off x="3396335" y="4177623"/>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8DB6EE5-E328-47CB-897B-82BA7BE4B29F}"/>
              </a:ext>
            </a:extLst>
          </p:cNvPr>
          <p:cNvSpPr/>
          <p:nvPr/>
        </p:nvSpPr>
        <p:spPr>
          <a:xfrm>
            <a:off x="3396335" y="4903587"/>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E9D9E878-8A22-4E74-B761-DCE04EBE9E3D}"/>
              </a:ext>
            </a:extLst>
          </p:cNvPr>
          <p:cNvSpPr/>
          <p:nvPr/>
        </p:nvSpPr>
        <p:spPr>
          <a:xfrm>
            <a:off x="3396335" y="5638824"/>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4" name="Multiplication Sign 23">
            <a:extLst>
              <a:ext uri="{FF2B5EF4-FFF2-40B4-BE49-F238E27FC236}">
                <a16:creationId xmlns:a16="http://schemas.microsoft.com/office/drawing/2014/main" id="{D6041BEA-E381-4AD2-AB0B-AC361BB8BE1C}"/>
              </a:ext>
            </a:extLst>
          </p:cNvPr>
          <p:cNvSpPr/>
          <p:nvPr/>
        </p:nvSpPr>
        <p:spPr>
          <a:xfrm>
            <a:off x="3276461" y="3338132"/>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5" name="Multiplication Sign 24">
            <a:extLst>
              <a:ext uri="{FF2B5EF4-FFF2-40B4-BE49-F238E27FC236}">
                <a16:creationId xmlns:a16="http://schemas.microsoft.com/office/drawing/2014/main" id="{03196D17-D9FA-4953-843F-E59E2956C6EC}"/>
              </a:ext>
            </a:extLst>
          </p:cNvPr>
          <p:cNvSpPr/>
          <p:nvPr/>
        </p:nvSpPr>
        <p:spPr>
          <a:xfrm>
            <a:off x="5459032" y="2606027"/>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6B826624-CBAB-4F4B-AB10-B8D48170013A}"/>
              </a:ext>
            </a:extLst>
          </p:cNvPr>
          <p:cNvSpPr/>
          <p:nvPr/>
        </p:nvSpPr>
        <p:spPr>
          <a:xfrm>
            <a:off x="5578906" y="3424163"/>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2" name="Multiplication Sign 31">
            <a:extLst>
              <a:ext uri="{FF2B5EF4-FFF2-40B4-BE49-F238E27FC236}">
                <a16:creationId xmlns:a16="http://schemas.microsoft.com/office/drawing/2014/main" id="{1CCA8740-3C73-47D1-87DF-CF13E7EB2557}"/>
              </a:ext>
            </a:extLst>
          </p:cNvPr>
          <p:cNvSpPr/>
          <p:nvPr/>
        </p:nvSpPr>
        <p:spPr>
          <a:xfrm>
            <a:off x="5459032" y="4057967"/>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3" name="Multiplication Sign 32">
            <a:extLst>
              <a:ext uri="{FF2B5EF4-FFF2-40B4-BE49-F238E27FC236}">
                <a16:creationId xmlns:a16="http://schemas.microsoft.com/office/drawing/2014/main" id="{54AD0E14-944A-4711-BB7A-39C32999DBAF}"/>
              </a:ext>
            </a:extLst>
          </p:cNvPr>
          <p:cNvSpPr/>
          <p:nvPr/>
        </p:nvSpPr>
        <p:spPr>
          <a:xfrm>
            <a:off x="5459032" y="4783743"/>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4" name="Isosceles Triangle 33">
            <a:extLst>
              <a:ext uri="{FF2B5EF4-FFF2-40B4-BE49-F238E27FC236}">
                <a16:creationId xmlns:a16="http://schemas.microsoft.com/office/drawing/2014/main" id="{190893E1-674D-41AF-AEF0-30EDF8C0A10B}"/>
              </a:ext>
            </a:extLst>
          </p:cNvPr>
          <p:cNvSpPr/>
          <p:nvPr/>
        </p:nvSpPr>
        <p:spPr>
          <a:xfrm>
            <a:off x="4054766" y="2728658"/>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5" name="Isosceles Triangle 34">
            <a:extLst>
              <a:ext uri="{FF2B5EF4-FFF2-40B4-BE49-F238E27FC236}">
                <a16:creationId xmlns:a16="http://schemas.microsoft.com/office/drawing/2014/main" id="{30362C1F-CD17-438A-9A0D-DB1300483291}"/>
              </a:ext>
            </a:extLst>
          </p:cNvPr>
          <p:cNvSpPr/>
          <p:nvPr/>
        </p:nvSpPr>
        <p:spPr>
          <a:xfrm>
            <a:off x="4054766" y="4182694"/>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6" name="Isosceles Triangle 35">
            <a:extLst>
              <a:ext uri="{FF2B5EF4-FFF2-40B4-BE49-F238E27FC236}">
                <a16:creationId xmlns:a16="http://schemas.microsoft.com/office/drawing/2014/main" id="{F9E82F91-5305-40FC-AC33-CE0E27AA8CEA}"/>
              </a:ext>
            </a:extLst>
          </p:cNvPr>
          <p:cNvSpPr/>
          <p:nvPr/>
        </p:nvSpPr>
        <p:spPr>
          <a:xfrm>
            <a:off x="4054766" y="4917487"/>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7" name="Isosceles Triangle 36">
            <a:extLst>
              <a:ext uri="{FF2B5EF4-FFF2-40B4-BE49-F238E27FC236}">
                <a16:creationId xmlns:a16="http://schemas.microsoft.com/office/drawing/2014/main" id="{9539CE57-AA00-4F0D-9D6F-19821C3844E4}"/>
              </a:ext>
            </a:extLst>
          </p:cNvPr>
          <p:cNvSpPr/>
          <p:nvPr/>
        </p:nvSpPr>
        <p:spPr>
          <a:xfrm>
            <a:off x="4054766" y="5645600"/>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0B7E3F2B-F4BF-48E4-94D9-483DAE2D588A}"/>
              </a:ext>
            </a:extLst>
          </p:cNvPr>
          <p:cNvSpPr/>
          <p:nvPr/>
        </p:nvSpPr>
        <p:spPr>
          <a:xfrm>
            <a:off x="4039987" y="3421359"/>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3E312FA-2674-4D66-BE6F-D1523C30E571}"/>
              </a:ext>
            </a:extLst>
          </p:cNvPr>
          <p:cNvSpPr/>
          <p:nvPr/>
        </p:nvSpPr>
        <p:spPr>
          <a:xfrm>
            <a:off x="4800362" y="2696420"/>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06D5C5E2-7EF5-4AA9-8CB9-C61143F3A67F}"/>
              </a:ext>
            </a:extLst>
          </p:cNvPr>
          <p:cNvSpPr/>
          <p:nvPr/>
        </p:nvSpPr>
        <p:spPr>
          <a:xfrm>
            <a:off x="4815141" y="3460602"/>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0049D47-5008-4AB2-9956-07B768121343}"/>
              </a:ext>
            </a:extLst>
          </p:cNvPr>
          <p:cNvSpPr/>
          <p:nvPr/>
        </p:nvSpPr>
        <p:spPr>
          <a:xfrm>
            <a:off x="4800362" y="4143693"/>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B9B2432-40C3-4DD1-A761-89B2B0317B9B}"/>
              </a:ext>
            </a:extLst>
          </p:cNvPr>
          <p:cNvSpPr/>
          <p:nvPr/>
        </p:nvSpPr>
        <p:spPr>
          <a:xfrm>
            <a:off x="4800362" y="4894727"/>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52" name="Multiplication Sign 51">
            <a:extLst>
              <a:ext uri="{FF2B5EF4-FFF2-40B4-BE49-F238E27FC236}">
                <a16:creationId xmlns:a16="http://schemas.microsoft.com/office/drawing/2014/main" id="{5571EE31-6449-46B6-B85E-ABE7DFE24336}"/>
              </a:ext>
            </a:extLst>
          </p:cNvPr>
          <p:cNvSpPr/>
          <p:nvPr/>
        </p:nvSpPr>
        <p:spPr>
          <a:xfrm>
            <a:off x="5459032" y="5513601"/>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4ABAEE1-1D61-4F70-BD6C-B93A6499E0FD}"/>
              </a:ext>
            </a:extLst>
          </p:cNvPr>
          <p:cNvSpPr/>
          <p:nvPr/>
        </p:nvSpPr>
        <p:spPr>
          <a:xfrm>
            <a:off x="4800362" y="5624585"/>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257F907-0688-4C49-9AEB-C542AACD6FF4}"/>
              </a:ext>
            </a:extLst>
          </p:cNvPr>
          <p:cNvSpPr>
            <a:spLocks noGrp="1"/>
          </p:cNvSpPr>
          <p:nvPr>
            <p:ph type="body" sz="quarter" idx="13"/>
          </p:nvPr>
        </p:nvSpPr>
        <p:spPr/>
        <p:txBody>
          <a:bodyPr/>
          <a:lstStyle/>
          <a:p>
            <a:r>
              <a:rPr lang="en-GB" dirty="0"/>
              <a:t>Where do they fit?</a:t>
            </a:r>
          </a:p>
          <a:p>
            <a:endParaRPr lang="en-GB" dirty="0"/>
          </a:p>
        </p:txBody>
      </p:sp>
      <p:pic>
        <p:nvPicPr>
          <p:cNvPr id="56" name="Graphic 55">
            <a:extLst>
              <a:ext uri="{FF2B5EF4-FFF2-40B4-BE49-F238E27FC236}">
                <a16:creationId xmlns:a16="http://schemas.microsoft.com/office/drawing/2014/main" id="{FDD66A5B-B230-40CD-B041-1A0B1E4BF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
        <p:nvSpPr>
          <p:cNvPr id="55" name="Text Placeholder 2">
            <a:extLst>
              <a:ext uri="{FF2B5EF4-FFF2-40B4-BE49-F238E27FC236}">
                <a16:creationId xmlns:a16="http://schemas.microsoft.com/office/drawing/2014/main" id="{1693C1B7-6CCB-4290-8DB0-48EF2D511CCC}"/>
              </a:ext>
            </a:extLst>
          </p:cNvPr>
          <p:cNvSpPr txBox="1">
            <a:spLocks/>
          </p:cNvSpPr>
          <p:nvPr/>
        </p:nvSpPr>
        <p:spPr>
          <a:xfrm>
            <a:off x="2940076" y="1785607"/>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Batch</a:t>
            </a:r>
          </a:p>
        </p:txBody>
      </p:sp>
      <p:sp>
        <p:nvSpPr>
          <p:cNvPr id="57" name="Text Placeholder 2">
            <a:extLst>
              <a:ext uri="{FF2B5EF4-FFF2-40B4-BE49-F238E27FC236}">
                <a16:creationId xmlns:a16="http://schemas.microsoft.com/office/drawing/2014/main" id="{8697E115-4E78-49A0-A5FD-698073782B79}"/>
              </a:ext>
            </a:extLst>
          </p:cNvPr>
          <p:cNvSpPr txBox="1">
            <a:spLocks/>
          </p:cNvSpPr>
          <p:nvPr/>
        </p:nvSpPr>
        <p:spPr>
          <a:xfrm>
            <a:off x="4706249" y="1785607"/>
            <a:ext cx="1015851"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Mass</a:t>
            </a:r>
          </a:p>
        </p:txBody>
      </p:sp>
      <p:sp>
        <p:nvSpPr>
          <p:cNvPr id="58" name="Text Placeholder 2">
            <a:extLst>
              <a:ext uri="{FF2B5EF4-FFF2-40B4-BE49-F238E27FC236}">
                <a16:creationId xmlns:a16="http://schemas.microsoft.com/office/drawing/2014/main" id="{FEAF27D2-D2B8-48BF-929E-1ABA829012A9}"/>
              </a:ext>
            </a:extLst>
          </p:cNvPr>
          <p:cNvSpPr txBox="1">
            <a:spLocks/>
          </p:cNvSpPr>
          <p:nvPr/>
        </p:nvSpPr>
        <p:spPr>
          <a:xfrm>
            <a:off x="6472422" y="1785607"/>
            <a:ext cx="1268186" cy="409195"/>
          </a:xfrm>
          <a:prstGeom prst="rect">
            <a:avLst/>
          </a:prstGeom>
        </p:spPr>
        <p:txBody>
          <a:bodyPr vert="horz" lIns="0" tIns="0" anchor="ctr"/>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FD0D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495C6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1400" b="1" dirty="0"/>
              <a:t>Continuous</a:t>
            </a:r>
          </a:p>
        </p:txBody>
      </p:sp>
      <p:sp>
        <p:nvSpPr>
          <p:cNvPr id="59" name="Oval 58">
            <a:extLst>
              <a:ext uri="{FF2B5EF4-FFF2-40B4-BE49-F238E27FC236}">
                <a16:creationId xmlns:a16="http://schemas.microsoft.com/office/drawing/2014/main" id="{86951190-A5FB-47EF-9DD0-7FC7248F3080}"/>
              </a:ext>
            </a:extLst>
          </p:cNvPr>
          <p:cNvSpPr/>
          <p:nvPr/>
        </p:nvSpPr>
        <p:spPr>
          <a:xfrm>
            <a:off x="2021795" y="1853362"/>
            <a:ext cx="273685" cy="273685"/>
          </a:xfrm>
          <a:prstGeom prst="ellips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Isosceles Triangle 59">
            <a:extLst>
              <a:ext uri="{FF2B5EF4-FFF2-40B4-BE49-F238E27FC236}">
                <a16:creationId xmlns:a16="http://schemas.microsoft.com/office/drawing/2014/main" id="{BE1EA4AE-FF54-4A28-B269-AB280F919704}"/>
              </a:ext>
            </a:extLst>
          </p:cNvPr>
          <p:cNvSpPr/>
          <p:nvPr/>
        </p:nvSpPr>
        <p:spPr>
          <a:xfrm>
            <a:off x="3553728" y="1867046"/>
            <a:ext cx="285727" cy="246316"/>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Rectangle 60">
            <a:extLst>
              <a:ext uri="{FF2B5EF4-FFF2-40B4-BE49-F238E27FC236}">
                <a16:creationId xmlns:a16="http://schemas.microsoft.com/office/drawing/2014/main" id="{73D9DF0B-C88B-4E5E-B63E-AD300C44BF15}"/>
              </a:ext>
            </a:extLst>
          </p:cNvPr>
          <p:cNvSpPr/>
          <p:nvPr/>
        </p:nvSpPr>
        <p:spPr>
          <a:xfrm>
            <a:off x="5351314" y="1832562"/>
            <a:ext cx="315285" cy="315285"/>
          </a:xfrm>
          <a:prstGeom prst="rect">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Multiplication Sign 61">
            <a:extLst>
              <a:ext uri="{FF2B5EF4-FFF2-40B4-BE49-F238E27FC236}">
                <a16:creationId xmlns:a16="http://schemas.microsoft.com/office/drawing/2014/main" id="{7045E4AF-4921-47E3-93F3-AA68A1D94386}"/>
              </a:ext>
            </a:extLst>
          </p:cNvPr>
          <p:cNvSpPr/>
          <p:nvPr/>
        </p:nvSpPr>
        <p:spPr>
          <a:xfrm>
            <a:off x="7483891" y="1733488"/>
            <a:ext cx="513433" cy="513433"/>
          </a:xfrm>
          <a:prstGeom prst="mathMultiply">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Text Placeholder 2">
            <a:extLst>
              <a:ext uri="{FF2B5EF4-FFF2-40B4-BE49-F238E27FC236}">
                <a16:creationId xmlns:a16="http://schemas.microsoft.com/office/drawing/2014/main" id="{17000824-564B-422B-882A-C47CA57280CF}"/>
              </a:ext>
            </a:extLst>
          </p:cNvPr>
          <p:cNvSpPr>
            <a:spLocks noGrp="1"/>
          </p:cNvSpPr>
          <p:nvPr>
            <p:ph type="body" sz="quarter" idx="14"/>
          </p:nvPr>
        </p:nvSpPr>
        <p:spPr>
          <a:xfrm>
            <a:off x="1173903" y="1785607"/>
            <a:ext cx="1015851" cy="409195"/>
          </a:xfrm>
        </p:spPr>
        <p:txBody>
          <a:bodyPr anchor="ctr"/>
          <a:lstStyle/>
          <a:p>
            <a:pPr marL="0" indent="0">
              <a:buNone/>
            </a:pPr>
            <a:r>
              <a:rPr lang="en-GB" sz="1400" b="1" dirty="0">
                <a:latin typeface="Arial" panose="020B0604020202020204" pitchFamily="34" charset="0"/>
                <a:cs typeface="Arial" panose="020B0604020202020204" pitchFamily="34" charset="0"/>
              </a:rPr>
              <a:t>One-off</a:t>
            </a:r>
          </a:p>
        </p:txBody>
      </p:sp>
    </p:spTree>
    <p:extLst>
      <p:ext uri="{BB962C8B-B14F-4D97-AF65-F5344CB8AC3E}">
        <p14:creationId xmlns:p14="http://schemas.microsoft.com/office/powerpoint/2010/main" val="36696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87C4E6-4252-4975-9F73-345727253346}"/>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16BF0395-C877-48B8-902A-B8B9AB63508B}"/>
              </a:ext>
            </a:extLst>
          </p:cNvPr>
          <p:cNvSpPr>
            <a:spLocks noGrp="1"/>
          </p:cNvSpPr>
          <p:nvPr>
            <p:ph type="body" sz="quarter" idx="14"/>
          </p:nvPr>
        </p:nvSpPr>
        <p:spPr/>
        <p:txBody>
          <a:bodyPr/>
          <a:lstStyle/>
          <a:p>
            <a:r>
              <a:rPr lang="en-GB" dirty="0"/>
              <a:t>A variety of different manufacturing techniques have been covered:</a:t>
            </a:r>
          </a:p>
          <a:p>
            <a:pPr lvl="1">
              <a:spcAft>
                <a:spcPts val="1000"/>
              </a:spcAft>
            </a:pPr>
            <a:r>
              <a:rPr lang="en-GB" dirty="0"/>
              <a:t>Manufacturing by hand</a:t>
            </a:r>
          </a:p>
          <a:p>
            <a:pPr lvl="1">
              <a:spcAft>
                <a:spcPts val="1000"/>
              </a:spcAft>
            </a:pPr>
            <a:r>
              <a:rPr lang="en-GB" dirty="0"/>
              <a:t>3D printing</a:t>
            </a:r>
          </a:p>
          <a:p>
            <a:pPr lvl="1">
              <a:spcAft>
                <a:spcPts val="1000"/>
              </a:spcAft>
            </a:pPr>
            <a:r>
              <a:rPr lang="en-GB" dirty="0"/>
              <a:t>Injection moulding</a:t>
            </a:r>
          </a:p>
          <a:p>
            <a:pPr lvl="1">
              <a:spcAft>
                <a:spcPts val="1000"/>
              </a:spcAft>
            </a:pPr>
            <a:r>
              <a:rPr lang="en-GB" dirty="0"/>
              <a:t>Robotics</a:t>
            </a:r>
          </a:p>
          <a:p>
            <a:r>
              <a:rPr lang="en-GB" dirty="0"/>
              <a:t>Complete </a:t>
            </a:r>
            <a:r>
              <a:rPr lang="en-GB" b="1" dirty="0"/>
              <a:t>Worksheet Tasks 4 </a:t>
            </a:r>
            <a:r>
              <a:rPr lang="en-GB" dirty="0"/>
              <a:t>and</a:t>
            </a:r>
            <a:r>
              <a:rPr lang="en-GB" b="1" dirty="0"/>
              <a:t> 5</a:t>
            </a:r>
            <a:endParaRPr lang="en-GB" dirty="0"/>
          </a:p>
        </p:txBody>
      </p:sp>
    </p:spTree>
    <p:extLst>
      <p:ext uri="{BB962C8B-B14F-4D97-AF65-F5344CB8AC3E}">
        <p14:creationId xmlns:p14="http://schemas.microsoft.com/office/powerpoint/2010/main" val="416477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A417D-BAF6-40EC-86C3-36621C16DC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70" y="725475"/>
            <a:ext cx="9068430" cy="6132526"/>
          </a:xfrm>
          <a:prstGeom prst="rect">
            <a:avLst/>
          </a:prstGeom>
        </p:spPr>
      </p:pic>
      <p:sp>
        <p:nvSpPr>
          <p:cNvPr id="4" name="Text Placeholder 3">
            <a:extLst>
              <a:ext uri="{FF2B5EF4-FFF2-40B4-BE49-F238E27FC236}">
                <a16:creationId xmlns:a16="http://schemas.microsoft.com/office/drawing/2014/main" id="{C066802D-8A76-4AB1-9E18-EAC1110E09BB}"/>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5995713E-E4A7-4548-9821-0026874C30A3}"/>
              </a:ext>
            </a:extLst>
          </p:cNvPr>
          <p:cNvSpPr>
            <a:spLocks noGrp="1"/>
          </p:cNvSpPr>
          <p:nvPr>
            <p:ph type="body" sz="quarter" idx="14"/>
          </p:nvPr>
        </p:nvSpPr>
        <p:spPr/>
        <p:txBody>
          <a:bodyPr/>
          <a:lstStyle/>
          <a:p>
            <a:r>
              <a:rPr lang="en-GB" dirty="0"/>
              <a:t>Why do many schools and portable classrooms share the same or similar designs?</a:t>
            </a:r>
          </a:p>
          <a:p>
            <a:pPr lvl="1"/>
            <a:r>
              <a:rPr lang="en-GB" dirty="0">
                <a:solidFill>
                  <a:srgbClr val="E7403C"/>
                </a:solidFill>
              </a:rPr>
              <a:t>What advantages are there in standardising the design and building of new schools and portable classrooms?</a:t>
            </a:r>
          </a:p>
          <a:p>
            <a:pPr lvl="1"/>
            <a:endParaRPr lang="en-GB" dirty="0"/>
          </a:p>
        </p:txBody>
      </p:sp>
      <p:pic>
        <p:nvPicPr>
          <p:cNvPr id="7" name="Picture 6">
            <a:extLst>
              <a:ext uri="{FF2B5EF4-FFF2-40B4-BE49-F238E27FC236}">
                <a16:creationId xmlns:a16="http://schemas.microsoft.com/office/drawing/2014/main" id="{9A5089A0-16CA-4398-AC7A-94710F65B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798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DC03D-F4A8-4009-9B3C-91133271BB22}"/>
              </a:ext>
            </a:extLst>
          </p:cNvPr>
          <p:cNvSpPr>
            <a:spLocks noGrp="1"/>
          </p:cNvSpPr>
          <p:nvPr>
            <p:ph type="body" sz="quarter" idx="13"/>
          </p:nvPr>
        </p:nvSpPr>
        <p:spPr/>
        <p:txBody>
          <a:bodyPr/>
          <a:lstStyle/>
          <a:p>
            <a:r>
              <a:rPr lang="en-GB" dirty="0"/>
              <a:t>Standardised components</a:t>
            </a:r>
          </a:p>
        </p:txBody>
      </p:sp>
      <p:sp>
        <p:nvSpPr>
          <p:cNvPr id="3" name="Text Placeholder 2">
            <a:extLst>
              <a:ext uri="{FF2B5EF4-FFF2-40B4-BE49-F238E27FC236}">
                <a16:creationId xmlns:a16="http://schemas.microsoft.com/office/drawing/2014/main" id="{EEA45CCE-3194-420A-A0E4-DBF111A7397A}"/>
              </a:ext>
            </a:extLst>
          </p:cNvPr>
          <p:cNvSpPr>
            <a:spLocks noGrp="1"/>
          </p:cNvSpPr>
          <p:nvPr>
            <p:ph type="body" sz="quarter" idx="14"/>
          </p:nvPr>
        </p:nvSpPr>
        <p:spPr>
          <a:xfrm>
            <a:off x="724280" y="1704179"/>
            <a:ext cx="5925715" cy="3453607"/>
          </a:xfrm>
        </p:spPr>
        <p:txBody>
          <a:bodyPr/>
          <a:lstStyle/>
          <a:p>
            <a:r>
              <a:rPr lang="en-GB" dirty="0"/>
              <a:t>Standard components of a part or product can be outsourced</a:t>
            </a:r>
          </a:p>
          <a:p>
            <a:pPr lvl="1"/>
            <a:r>
              <a:rPr lang="en-GB" dirty="0"/>
              <a:t>This can speed up manufacture</a:t>
            </a:r>
          </a:p>
          <a:p>
            <a:pPr lvl="1"/>
            <a:r>
              <a:rPr lang="en-GB" dirty="0"/>
              <a:t>Reduce costs</a:t>
            </a:r>
          </a:p>
          <a:p>
            <a:pPr lvl="1"/>
            <a:r>
              <a:rPr lang="en-GB" dirty="0"/>
              <a:t>Negate the need for maintenance</a:t>
            </a:r>
          </a:p>
          <a:p>
            <a:r>
              <a:rPr lang="en-GB" dirty="0"/>
              <a:t>Which of these cable connections are standard components?</a:t>
            </a:r>
          </a:p>
          <a:p>
            <a:pPr lvl="1"/>
            <a:r>
              <a:rPr lang="en-GB" dirty="0">
                <a:solidFill>
                  <a:srgbClr val="E7403C"/>
                </a:solidFill>
              </a:rPr>
              <a:t>What is the advantage to the company?</a:t>
            </a:r>
          </a:p>
          <a:p>
            <a:pPr lvl="1"/>
            <a:r>
              <a:rPr lang="en-GB" dirty="0">
                <a:solidFill>
                  <a:srgbClr val="E7403C"/>
                </a:solidFill>
              </a:rPr>
              <a:t>What is the advantage to the user?</a:t>
            </a:r>
          </a:p>
        </p:txBody>
      </p:sp>
      <p:pic>
        <p:nvPicPr>
          <p:cNvPr id="6" name="Picture 5">
            <a:extLst>
              <a:ext uri="{FF2B5EF4-FFF2-40B4-BE49-F238E27FC236}">
                <a16:creationId xmlns:a16="http://schemas.microsoft.com/office/drawing/2014/main" id="{B08F586D-33A7-4C3D-8430-4BC0DEF6BF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989" y="1564035"/>
            <a:ext cx="2133012" cy="4421718"/>
          </a:xfrm>
          <a:prstGeom prst="rect">
            <a:avLst/>
          </a:prstGeom>
        </p:spPr>
      </p:pic>
    </p:spTree>
    <p:extLst>
      <p:ext uri="{BB962C8B-B14F-4D97-AF65-F5344CB8AC3E}">
        <p14:creationId xmlns:p14="http://schemas.microsoft.com/office/powerpoint/2010/main" val="134827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3A3979-A4AE-4B3F-B344-79DDFCB154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7092" y="3047999"/>
            <a:ext cx="5086908" cy="3815181"/>
          </a:xfrm>
          <a:prstGeom prst="rect">
            <a:avLst/>
          </a:prstGeom>
        </p:spPr>
      </p:pic>
      <p:sp>
        <p:nvSpPr>
          <p:cNvPr id="2" name="Text Placeholder 1"/>
          <p:cNvSpPr>
            <a:spLocks noGrp="1"/>
          </p:cNvSpPr>
          <p:nvPr>
            <p:ph type="body" sz="quarter" idx="13"/>
          </p:nvPr>
        </p:nvSpPr>
        <p:spPr/>
        <p:txBody>
          <a:bodyPr/>
          <a:lstStyle/>
          <a:p>
            <a:r>
              <a:rPr lang="en-GB" dirty="0"/>
              <a:t>Lean manufacturing</a:t>
            </a:r>
          </a:p>
        </p:txBody>
      </p:sp>
      <p:sp>
        <p:nvSpPr>
          <p:cNvPr id="3" name="Text Placeholder 2"/>
          <p:cNvSpPr>
            <a:spLocks noGrp="1"/>
          </p:cNvSpPr>
          <p:nvPr>
            <p:ph type="body" sz="quarter" idx="14"/>
          </p:nvPr>
        </p:nvSpPr>
        <p:spPr/>
        <p:txBody>
          <a:bodyPr/>
          <a:lstStyle/>
          <a:p>
            <a:r>
              <a:rPr lang="en-GB" dirty="0"/>
              <a:t>‘Lean’ is based on a philosophy created by Toyota</a:t>
            </a:r>
          </a:p>
          <a:p>
            <a:r>
              <a:rPr lang="en-GB" dirty="0"/>
              <a:t>It aims to manufacture products just before they are required to eliminate areas of waste including:</a:t>
            </a:r>
          </a:p>
          <a:p>
            <a:pPr lvl="1"/>
            <a:r>
              <a:rPr lang="en-GB" dirty="0"/>
              <a:t>Overproduction </a:t>
            </a:r>
          </a:p>
          <a:p>
            <a:pPr lvl="1"/>
            <a:r>
              <a:rPr lang="en-GB" dirty="0"/>
              <a:t>Waiting </a:t>
            </a:r>
          </a:p>
          <a:p>
            <a:pPr lvl="1"/>
            <a:r>
              <a:rPr lang="en-GB" dirty="0"/>
              <a:t>Transportation </a:t>
            </a:r>
          </a:p>
          <a:p>
            <a:pPr lvl="1"/>
            <a:r>
              <a:rPr lang="en-GB" dirty="0"/>
              <a:t>Inappropriate processing </a:t>
            </a:r>
          </a:p>
          <a:p>
            <a:pPr lvl="1"/>
            <a:r>
              <a:rPr lang="en-GB" dirty="0"/>
              <a:t>Excessive inventory</a:t>
            </a:r>
          </a:p>
          <a:p>
            <a:pPr lvl="1"/>
            <a:r>
              <a:rPr lang="en-GB" dirty="0"/>
              <a:t>Unnecessary motion </a:t>
            </a:r>
          </a:p>
          <a:p>
            <a:pPr lvl="1"/>
            <a:r>
              <a:rPr lang="en-GB" dirty="0"/>
              <a:t>Defects</a:t>
            </a:r>
          </a:p>
        </p:txBody>
      </p:sp>
    </p:spTree>
    <p:extLst>
      <p:ext uri="{BB962C8B-B14F-4D97-AF65-F5344CB8AC3E}">
        <p14:creationId xmlns:p14="http://schemas.microsoft.com/office/powerpoint/2010/main" val="136246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105399" y="2801053"/>
            <a:ext cx="3695699" cy="3848100"/>
          </a:xfrm>
          <a:prstGeom prst="rect">
            <a:avLst/>
          </a:prstGeom>
        </p:spPr>
      </p:pic>
      <p:sp>
        <p:nvSpPr>
          <p:cNvPr id="2" name="Text Placeholder 1"/>
          <p:cNvSpPr>
            <a:spLocks noGrp="1"/>
          </p:cNvSpPr>
          <p:nvPr>
            <p:ph type="body" sz="quarter" idx="13"/>
          </p:nvPr>
        </p:nvSpPr>
        <p:spPr/>
        <p:txBody>
          <a:bodyPr/>
          <a:lstStyle/>
          <a:p>
            <a:r>
              <a:rPr lang="en-GB" dirty="0"/>
              <a:t>Just In Time (JIT) production</a:t>
            </a:r>
          </a:p>
        </p:txBody>
      </p:sp>
      <p:sp>
        <p:nvSpPr>
          <p:cNvPr id="3" name="Text Placeholder 2"/>
          <p:cNvSpPr>
            <a:spLocks noGrp="1"/>
          </p:cNvSpPr>
          <p:nvPr>
            <p:ph type="body" sz="quarter" idx="14"/>
          </p:nvPr>
        </p:nvSpPr>
        <p:spPr>
          <a:xfrm>
            <a:off x="724280" y="1704179"/>
            <a:ext cx="7797230" cy="4182271"/>
          </a:xfrm>
        </p:spPr>
        <p:txBody>
          <a:bodyPr/>
          <a:lstStyle/>
          <a:p>
            <a:r>
              <a:rPr lang="en-GB" dirty="0"/>
              <a:t>Items are created as they are demanded</a:t>
            </a:r>
          </a:p>
          <a:p>
            <a:r>
              <a:rPr lang="en-GB" dirty="0"/>
              <a:t>No surplus stock of raw material, components or finished parts are kept</a:t>
            </a:r>
          </a:p>
          <a:p>
            <a:pPr lvl="1"/>
            <a:r>
              <a:rPr lang="en-GB" dirty="0">
                <a:solidFill>
                  <a:srgbClr val="E7403C"/>
                </a:solidFill>
              </a:rPr>
              <a:t>What are the benefits of not holding stock?</a:t>
            </a:r>
          </a:p>
          <a:p>
            <a:pPr lvl="1"/>
            <a:r>
              <a:rPr lang="en-GB" dirty="0">
                <a:solidFill>
                  <a:srgbClr val="E7403C"/>
                </a:solidFill>
              </a:rPr>
              <a:t>What are the drawbacks of ordering parts </a:t>
            </a:r>
            <a:br>
              <a:rPr lang="en-GB" dirty="0">
                <a:solidFill>
                  <a:srgbClr val="E7403C"/>
                </a:solidFill>
              </a:rPr>
            </a:br>
            <a:r>
              <a:rPr lang="en-GB" dirty="0">
                <a:solidFill>
                  <a:srgbClr val="E7403C"/>
                </a:solidFill>
              </a:rPr>
              <a:t>as you need them?</a:t>
            </a:r>
          </a:p>
          <a:p>
            <a:pPr lvl="1"/>
            <a:r>
              <a:rPr lang="en-GB" dirty="0">
                <a:solidFill>
                  <a:srgbClr val="E7403C"/>
                </a:solidFill>
              </a:rPr>
              <a:t>What are the potential problems of relying </a:t>
            </a:r>
            <a:br>
              <a:rPr lang="en-GB" dirty="0">
                <a:solidFill>
                  <a:srgbClr val="E7403C"/>
                </a:solidFill>
              </a:rPr>
            </a:br>
            <a:r>
              <a:rPr lang="en-GB" dirty="0">
                <a:solidFill>
                  <a:srgbClr val="E7403C"/>
                </a:solidFill>
              </a:rPr>
              <a:t>on ‘just in time’ deliveries of materials?</a:t>
            </a:r>
          </a:p>
          <a:p>
            <a:pPr lvl="1"/>
            <a:r>
              <a:rPr lang="en-GB" dirty="0">
                <a:solidFill>
                  <a:srgbClr val="E7403C"/>
                </a:solidFill>
              </a:rPr>
              <a:t>How do JIT systems subscribe to the </a:t>
            </a:r>
            <a:br>
              <a:rPr lang="en-GB" dirty="0">
                <a:solidFill>
                  <a:srgbClr val="E7403C"/>
                </a:solidFill>
              </a:rPr>
            </a:br>
            <a:r>
              <a:rPr lang="en-GB" dirty="0">
                <a:solidFill>
                  <a:srgbClr val="E7403C"/>
                </a:solidFill>
              </a:rPr>
              <a:t>ethos of ‘lean’ manufacturing?</a:t>
            </a:r>
          </a:p>
          <a:p>
            <a:pPr lvl="1"/>
            <a:endParaRPr lang="en-GB" dirty="0"/>
          </a:p>
        </p:txBody>
      </p:sp>
      <p:pic>
        <p:nvPicPr>
          <p:cNvPr id="7" name="Picture 6">
            <a:extLst>
              <a:ext uri="{FF2B5EF4-FFF2-40B4-BE49-F238E27FC236}">
                <a16:creationId xmlns:a16="http://schemas.microsoft.com/office/drawing/2014/main" id="{BC91A52B-442B-48E0-BB8F-3D28ED579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620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Advantages and disadvantages</a:t>
            </a:r>
            <a:endParaRPr lang="en-GB" dirty="0"/>
          </a:p>
        </p:txBody>
      </p:sp>
      <p:sp>
        <p:nvSpPr>
          <p:cNvPr id="6" name="Text Placeholder 5"/>
          <p:cNvSpPr>
            <a:spLocks noGrp="1"/>
          </p:cNvSpPr>
          <p:nvPr>
            <p:ph type="body" sz="quarter" idx="14"/>
          </p:nvPr>
        </p:nvSpPr>
        <p:spPr/>
        <p:txBody>
          <a:bodyPr/>
          <a:lstStyle/>
          <a:p>
            <a:r>
              <a:rPr lang="en-GB" dirty="0"/>
              <a:t>The advantages of Just in Time manufacturing include:</a:t>
            </a:r>
          </a:p>
        </p:txBody>
      </p:sp>
      <p:graphicFrame>
        <p:nvGraphicFramePr>
          <p:cNvPr id="4" name="Table 3"/>
          <p:cNvGraphicFramePr>
            <a:graphicFrameLocks noGrp="1"/>
          </p:cNvGraphicFramePr>
          <p:nvPr>
            <p:extLst>
              <p:ext uri="{D42A27DB-BD31-4B8C-83A1-F6EECF244321}">
                <p14:modId xmlns:p14="http://schemas.microsoft.com/office/powerpoint/2010/main" val="2920952840"/>
              </p:ext>
            </p:extLst>
          </p:nvPr>
        </p:nvGraphicFramePr>
        <p:xfrm>
          <a:off x="724279" y="2796222"/>
          <a:ext cx="7724395" cy="2558146"/>
        </p:xfrm>
        <a:graphic>
          <a:graphicData uri="http://schemas.openxmlformats.org/drawingml/2006/table">
            <a:tbl>
              <a:tblPr firstRow="1" firstCol="1" bandRow="1">
                <a:tableStyleId>{5C22544A-7EE6-4342-B048-85BDC9FD1C3A}</a:tableStyleId>
              </a:tblPr>
              <a:tblGrid>
                <a:gridCol w="3761102">
                  <a:extLst>
                    <a:ext uri="{9D8B030D-6E8A-4147-A177-3AD203B41FA5}">
                      <a16:colId xmlns:a16="http://schemas.microsoft.com/office/drawing/2014/main" val="4230766348"/>
                    </a:ext>
                  </a:extLst>
                </a:gridCol>
                <a:gridCol w="3963293">
                  <a:extLst>
                    <a:ext uri="{9D8B030D-6E8A-4147-A177-3AD203B41FA5}">
                      <a16:colId xmlns:a16="http://schemas.microsoft.com/office/drawing/2014/main" val="319863997"/>
                    </a:ext>
                  </a:extLst>
                </a:gridCol>
              </a:tblGrid>
              <a:tr h="398146">
                <a:tc>
                  <a:txBody>
                    <a:bodyPr/>
                    <a:lstStyle/>
                    <a:p>
                      <a:pPr>
                        <a:lnSpc>
                          <a:spcPct val="107000"/>
                        </a:lnSpc>
                        <a:spcAft>
                          <a:spcPts val="600"/>
                        </a:spcAft>
                        <a:tabLst>
                          <a:tab pos="270510" algn="l"/>
                          <a:tab pos="540385" algn="l"/>
                          <a:tab pos="810260" algn="l"/>
                          <a:tab pos="5671185" algn="r"/>
                        </a:tabLst>
                      </a:pPr>
                      <a:r>
                        <a:rPr lang="en-GB" sz="2000" b="1" dirty="0">
                          <a:solidFill>
                            <a:schemeClr val="bg1"/>
                          </a:solidFill>
                          <a:effectLst/>
                          <a:latin typeface="Arial" panose="020B0604020202020204" pitchFamily="34" charset="0"/>
                          <a:cs typeface="Arial" panose="020B0604020202020204" pitchFamily="34" charset="0"/>
                        </a:rPr>
                        <a:t>Advantages of JIT</a:t>
                      </a:r>
                      <a:endPar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rgbClr val="E7403C"/>
                      </a:solidFill>
                      <a:prstDash val="solid"/>
                      <a:round/>
                      <a:headEnd type="none" w="med" len="med"/>
                      <a:tailEnd type="none" w="med" len="med"/>
                    </a:lnR>
                    <a:lnT w="12700" cmpd="sng">
                      <a:noFill/>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solidFill>
                      <a:srgbClr val="E7403C"/>
                    </a:solidFill>
                  </a:tcPr>
                </a:tc>
                <a:tc>
                  <a:txBody>
                    <a:bodyPr/>
                    <a:lstStyle/>
                    <a:p>
                      <a:pPr>
                        <a:lnSpc>
                          <a:spcPct val="107000"/>
                        </a:lnSpc>
                        <a:spcAft>
                          <a:spcPts val="600"/>
                        </a:spcAft>
                        <a:tabLst>
                          <a:tab pos="270510" algn="l"/>
                          <a:tab pos="540385" algn="l"/>
                          <a:tab pos="810260" algn="l"/>
                          <a:tab pos="5671185" algn="r"/>
                        </a:tabLst>
                      </a:pPr>
                      <a:r>
                        <a:rPr lang="en-GB" sz="2000" b="1" dirty="0">
                          <a:solidFill>
                            <a:schemeClr val="bg1"/>
                          </a:solidFill>
                          <a:effectLst/>
                          <a:latin typeface="Arial" panose="020B0604020202020204" pitchFamily="34" charset="0"/>
                          <a:cs typeface="Arial" panose="020B0604020202020204" pitchFamily="34" charset="0"/>
                        </a:rPr>
                        <a:t>Disadvantages of JIT</a:t>
                      </a:r>
                      <a:endPar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E7403C"/>
                      </a:solidFill>
                      <a:prstDash val="solid"/>
                      <a:round/>
                      <a:headEnd type="none" w="med" len="med"/>
                      <a:tailEnd type="none" w="med" len="med"/>
                    </a:lnL>
                    <a:lnR w="12700" cmpd="sng">
                      <a:noFill/>
                    </a:lnR>
                    <a:lnT w="12700" cmpd="sng">
                      <a:noFill/>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solidFill>
                      <a:srgbClr val="E7403C"/>
                    </a:solidFill>
                  </a:tcPr>
                </a:tc>
                <a:extLst>
                  <a:ext uri="{0D108BD9-81ED-4DB2-BD59-A6C34878D82A}">
                    <a16:rowId xmlns:a16="http://schemas.microsoft.com/office/drawing/2014/main" val="3540576408"/>
                  </a:ext>
                </a:extLst>
              </a:tr>
              <a:tr h="720000">
                <a:tc>
                  <a:txBody>
                    <a:bodyPr/>
                    <a:lstStyle/>
                    <a:p>
                      <a:pPr marL="20955">
                        <a:lnSpc>
                          <a:spcPct val="107000"/>
                        </a:lnSpc>
                        <a:spcAft>
                          <a:spcPts val="600"/>
                        </a:spcAft>
                        <a:tabLst>
                          <a:tab pos="540385" algn="l"/>
                          <a:tab pos="810260" algn="l"/>
                          <a:tab pos="5671185" algn="r"/>
                        </a:tabLst>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No warehousing costs</a:t>
                      </a:r>
                    </a:p>
                  </a:txBody>
                  <a:tcPr marL="68580" marR="68580" marT="0" marB="0" anchor="ctr">
                    <a:lnL w="12700" cmpd="sng">
                      <a:noFill/>
                    </a:lnL>
                    <a:lnR w="12700" cap="flat" cmpd="sng" algn="ctr">
                      <a:solidFill>
                        <a:srgbClr val="E7403C"/>
                      </a:solidFill>
                      <a:prstDash val="solid"/>
                      <a:round/>
                      <a:headEnd type="none" w="med" len="med"/>
                      <a:tailEnd type="none" w="med" len="med"/>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4765">
                        <a:lnSpc>
                          <a:spcPct val="107000"/>
                        </a:lnSpc>
                        <a:spcAft>
                          <a:spcPts val="600"/>
                        </a:spcAft>
                        <a:tabLst>
                          <a:tab pos="540385" algn="l"/>
                          <a:tab pos="810260" algn="l"/>
                          <a:tab pos="5671185" algn="r"/>
                        </a:tabLst>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Reliant on a high quality supply chain</a:t>
                      </a:r>
                    </a:p>
                  </a:txBody>
                  <a:tcPr marL="68580" marR="68580" marT="0" marB="0" anchor="ctr">
                    <a:lnL w="12700" cap="flat" cmpd="sng" algn="ctr">
                      <a:solidFill>
                        <a:srgbClr val="E7403C"/>
                      </a:solidFill>
                      <a:prstDash val="solid"/>
                      <a:round/>
                      <a:headEnd type="none" w="med" len="med"/>
                      <a:tailEnd type="none" w="med" len="med"/>
                    </a:lnL>
                    <a:lnR w="12700" cmpd="sng">
                      <a:noFill/>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175752"/>
                  </a:ext>
                </a:extLst>
              </a:tr>
              <a:tr h="720000">
                <a:tc>
                  <a:txBody>
                    <a:bodyPr/>
                    <a:lstStyle/>
                    <a:p>
                      <a:pPr marL="20955" marR="0" lvl="0" indent="0" algn="l" defTabSz="914400" rtl="0" eaLnBrk="1" fontAlgn="auto" latinLnBrk="0" hangingPunct="1">
                        <a:lnSpc>
                          <a:spcPct val="107000"/>
                        </a:lnSpc>
                        <a:spcBef>
                          <a:spcPts val="0"/>
                        </a:spcBef>
                        <a:spcAft>
                          <a:spcPts val="600"/>
                        </a:spcAft>
                        <a:buClrTx/>
                        <a:buSzTx/>
                        <a:buFontTx/>
                        <a:buNone/>
                        <a:tabLst>
                          <a:tab pos="540385" algn="l"/>
                          <a:tab pos="810260" algn="l"/>
                          <a:tab pos="5671185" algn="r"/>
                        </a:tabLst>
                        <a:defRPr/>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Orders are secured before outlay on parts and materials is required</a:t>
                      </a:r>
                    </a:p>
                  </a:txBody>
                  <a:tcPr marL="68580" marR="68580" marT="0" marB="0" anchor="ctr">
                    <a:lnL w="12700" cmpd="sng">
                      <a:noFill/>
                    </a:lnL>
                    <a:lnR w="12700" cap="flat" cmpd="sng" algn="ctr">
                      <a:solidFill>
                        <a:srgbClr val="E7403C"/>
                      </a:solidFill>
                      <a:prstDash val="solid"/>
                      <a:round/>
                      <a:headEnd type="none" w="med" len="med"/>
                      <a:tailEnd type="none" w="med" len="med"/>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4765">
                        <a:lnSpc>
                          <a:spcPct val="107000"/>
                        </a:lnSpc>
                        <a:spcAft>
                          <a:spcPts val="600"/>
                        </a:spcAft>
                        <a:tabLst>
                          <a:tab pos="540385" algn="l"/>
                          <a:tab pos="810260" algn="l"/>
                          <a:tab pos="5671185" algn="r"/>
                        </a:tabLst>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Stock is not available immediately off-the-shelf for purchase</a:t>
                      </a:r>
                    </a:p>
                  </a:txBody>
                  <a:tcPr marL="68580" marR="68580" marT="0" marB="0" anchor="ctr">
                    <a:lnL w="12700" cap="flat" cmpd="sng" algn="ctr">
                      <a:solidFill>
                        <a:srgbClr val="E7403C"/>
                      </a:solidFill>
                      <a:prstDash val="solid"/>
                      <a:round/>
                      <a:headEnd type="none" w="med" len="med"/>
                      <a:tailEnd type="none" w="med" len="med"/>
                    </a:lnL>
                    <a:lnR w="12700" cmpd="sng">
                      <a:noFill/>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2874133"/>
                  </a:ext>
                </a:extLst>
              </a:tr>
              <a:tr h="720000">
                <a:tc>
                  <a:txBody>
                    <a:bodyPr/>
                    <a:lstStyle/>
                    <a:p>
                      <a:pPr marL="20955" marR="0" lvl="0" indent="0" algn="l" defTabSz="914400" rtl="0" eaLnBrk="1" fontAlgn="auto" latinLnBrk="0" hangingPunct="1">
                        <a:lnSpc>
                          <a:spcPct val="107000"/>
                        </a:lnSpc>
                        <a:spcBef>
                          <a:spcPts val="0"/>
                        </a:spcBef>
                        <a:spcAft>
                          <a:spcPts val="600"/>
                        </a:spcAft>
                        <a:buClrTx/>
                        <a:buSzTx/>
                        <a:buFontTx/>
                        <a:buNone/>
                        <a:tabLst>
                          <a:tab pos="540385" algn="l"/>
                          <a:tab pos="810260" algn="l"/>
                          <a:tab pos="5671185" algn="r"/>
                        </a:tabLst>
                        <a:defRPr/>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Stock does not become obsolete, damaged or deteriorated</a:t>
                      </a:r>
                    </a:p>
                  </a:txBody>
                  <a:tcPr marL="68580" marR="68580" marT="0" marB="0" anchor="ctr">
                    <a:lnL w="12700" cmpd="sng">
                      <a:noFill/>
                    </a:lnL>
                    <a:lnR w="12700" cap="flat" cmpd="sng" algn="ctr">
                      <a:solidFill>
                        <a:srgbClr val="E7403C"/>
                      </a:solidFill>
                      <a:prstDash val="solid"/>
                      <a:round/>
                      <a:headEnd type="none" w="med" len="med"/>
                      <a:tailEnd type="none" w="med" len="med"/>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4765">
                        <a:lnSpc>
                          <a:spcPct val="107000"/>
                        </a:lnSpc>
                        <a:spcAft>
                          <a:spcPts val="600"/>
                        </a:spcAft>
                        <a:tabLst>
                          <a:tab pos="540385" algn="l"/>
                          <a:tab pos="810260" algn="l"/>
                          <a:tab pos="5671185" algn="r"/>
                        </a:tabLst>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Fewer benefits from bulk purchasing</a:t>
                      </a:r>
                    </a:p>
                  </a:txBody>
                  <a:tcPr marL="68580" marR="68580" marT="0" marB="0" anchor="ctr">
                    <a:lnL w="12700" cap="flat" cmpd="sng" algn="ctr">
                      <a:solidFill>
                        <a:srgbClr val="E7403C"/>
                      </a:solidFill>
                      <a:prstDash val="solid"/>
                      <a:round/>
                      <a:headEnd type="none" w="med" len="med"/>
                      <a:tailEnd type="none" w="med" len="med"/>
                    </a:lnL>
                    <a:lnR w="12700" cmpd="sng">
                      <a:noFill/>
                    </a:lnR>
                    <a:lnT w="12700" cap="flat" cmpd="sng" algn="ctr">
                      <a:solidFill>
                        <a:srgbClr val="E7403C"/>
                      </a:solidFill>
                      <a:prstDash val="solid"/>
                      <a:round/>
                      <a:headEnd type="none" w="med" len="med"/>
                      <a:tailEnd type="none" w="med" len="med"/>
                    </a:lnT>
                    <a:lnB w="12700" cap="flat" cmpd="sng" algn="ctr">
                      <a:solidFill>
                        <a:srgbClr val="E740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994660"/>
                  </a:ext>
                </a:extLst>
              </a:tr>
            </a:tbl>
          </a:graphicData>
        </a:graphic>
      </p:graphicFrame>
    </p:spTree>
    <p:extLst>
      <p:ext uri="{BB962C8B-B14F-4D97-AF65-F5344CB8AC3E}">
        <p14:creationId xmlns:p14="http://schemas.microsoft.com/office/powerpoint/2010/main" val="225917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Manufacturing techniques</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of </a:t>
            </a:r>
            <a:r>
              <a:rPr lang="en-GB" b="1" dirty="0"/>
              <a:t>Worksheet 4</a:t>
            </a:r>
          </a:p>
        </p:txBody>
      </p:sp>
    </p:spTree>
    <p:extLst>
      <p:ext uri="{BB962C8B-B14F-4D97-AF65-F5344CB8AC3E}">
        <p14:creationId xmlns:p14="http://schemas.microsoft.com/office/powerpoint/2010/main" val="383828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6FFBFC4B-0EE0-4522-B65C-C0272003DCE2}"/>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950709" y="2337216"/>
            <a:ext cx="2701936" cy="27019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C990610-D3A1-4789-918E-67C1F5F74D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16200000">
            <a:off x="5321996" y="3279655"/>
            <a:ext cx="2937905" cy="1416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C5DD613E-C541-4F78-A3FB-1EF9500E8271}"/>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675268" y="2157145"/>
            <a:ext cx="2869658" cy="19140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D6E3E506-611D-4818-90C1-B76515A485BC}"/>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67663" y="4040314"/>
            <a:ext cx="3175158" cy="21178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17364A03-5831-4602-8C65-E0590E4A3FB4}"/>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645162" y="3764604"/>
            <a:ext cx="1972595" cy="1895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Production volumes</a:t>
            </a:r>
          </a:p>
        </p:txBody>
      </p:sp>
      <p:sp>
        <p:nvSpPr>
          <p:cNvPr id="9" name="Text Placeholder 8">
            <a:extLst>
              <a:ext uri="{FF2B5EF4-FFF2-40B4-BE49-F238E27FC236}">
                <a16:creationId xmlns:a16="http://schemas.microsoft.com/office/drawing/2014/main" id="{96DC4E36-C694-4077-AD97-C48FC0719957}"/>
              </a:ext>
            </a:extLst>
          </p:cNvPr>
          <p:cNvSpPr>
            <a:spLocks noGrp="1"/>
          </p:cNvSpPr>
          <p:nvPr>
            <p:ph type="body" sz="quarter" idx="14"/>
          </p:nvPr>
        </p:nvSpPr>
        <p:spPr/>
        <p:txBody>
          <a:bodyPr/>
          <a:lstStyle/>
          <a:p>
            <a:r>
              <a:rPr lang="en-GB" dirty="0"/>
              <a:t>Put the following items in order by the volume manufactured:</a:t>
            </a:r>
          </a:p>
        </p:txBody>
      </p:sp>
      <p:grpSp>
        <p:nvGrpSpPr>
          <p:cNvPr id="10" name="Group 9">
            <a:extLst>
              <a:ext uri="{FF2B5EF4-FFF2-40B4-BE49-F238E27FC236}">
                <a16:creationId xmlns:a16="http://schemas.microsoft.com/office/drawing/2014/main" id="{EBF3BC36-BEAF-427C-B2B3-6C232981ECD2}"/>
              </a:ext>
            </a:extLst>
          </p:cNvPr>
          <p:cNvGrpSpPr/>
          <p:nvPr/>
        </p:nvGrpSpPr>
        <p:grpSpPr>
          <a:xfrm>
            <a:off x="851149" y="5589759"/>
            <a:ext cx="7532863" cy="681441"/>
            <a:chOff x="724280" y="5284959"/>
            <a:chExt cx="7532863" cy="681441"/>
          </a:xfrm>
        </p:grpSpPr>
        <p:sp>
          <p:nvSpPr>
            <p:cNvPr id="5" name="TextBox 4">
              <a:extLst>
                <a:ext uri="{FF2B5EF4-FFF2-40B4-BE49-F238E27FC236}">
                  <a16:creationId xmlns:a16="http://schemas.microsoft.com/office/drawing/2014/main" id="{2CD07385-3795-40E3-945C-907905CD49E1}"/>
                </a:ext>
              </a:extLst>
            </p:cNvPr>
            <p:cNvSpPr txBox="1"/>
            <p:nvPr/>
          </p:nvSpPr>
          <p:spPr>
            <a:xfrm>
              <a:off x="6967458" y="5352820"/>
              <a:ext cx="1289685" cy="523220"/>
            </a:xfrm>
            <a:prstGeom prst="rect">
              <a:avLst/>
            </a:prstGeom>
            <a:noFill/>
          </p:spPr>
          <p:txBody>
            <a:bodyPr wrap="square" rtlCol="0">
              <a:spAutoFit/>
            </a:bodyPr>
            <a:lstStyle/>
            <a:p>
              <a:pPr algn="ctr"/>
              <a:r>
                <a:rPr lang="en-GB" sz="2800" b="1" dirty="0">
                  <a:solidFill>
                    <a:srgbClr val="2CB7FF"/>
                  </a:solidFill>
                  <a:latin typeface="Arial" panose="020B0604020202020204" pitchFamily="34" charset="0"/>
                  <a:cs typeface="Arial" panose="020B0604020202020204" pitchFamily="34" charset="0"/>
                </a:rPr>
                <a:t>One</a:t>
              </a:r>
            </a:p>
          </p:txBody>
        </p:sp>
        <p:sp>
          <p:nvSpPr>
            <p:cNvPr id="8" name="TextBox 7">
              <a:extLst>
                <a:ext uri="{FF2B5EF4-FFF2-40B4-BE49-F238E27FC236}">
                  <a16:creationId xmlns:a16="http://schemas.microsoft.com/office/drawing/2014/main" id="{0ECD9452-0EF3-4997-AFBA-A8028E4D741E}"/>
                </a:ext>
              </a:extLst>
            </p:cNvPr>
            <p:cNvSpPr txBox="1"/>
            <p:nvPr/>
          </p:nvSpPr>
          <p:spPr>
            <a:xfrm>
              <a:off x="724280" y="5352820"/>
              <a:ext cx="1289685" cy="523220"/>
            </a:xfrm>
            <a:prstGeom prst="rect">
              <a:avLst/>
            </a:prstGeom>
            <a:noFill/>
          </p:spPr>
          <p:txBody>
            <a:bodyPr wrap="square" rtlCol="0">
              <a:spAutoFit/>
            </a:bodyPr>
            <a:lstStyle/>
            <a:p>
              <a:r>
                <a:rPr lang="en-GB" sz="2800" b="1" dirty="0">
                  <a:solidFill>
                    <a:srgbClr val="2CB7FF"/>
                  </a:solidFill>
                  <a:latin typeface="Arial" panose="020B0604020202020204" pitchFamily="34" charset="0"/>
                  <a:cs typeface="Arial" panose="020B0604020202020204" pitchFamily="34" charset="0"/>
                </a:rPr>
                <a:t>Many</a:t>
              </a:r>
            </a:p>
          </p:txBody>
        </p:sp>
        <p:sp>
          <p:nvSpPr>
            <p:cNvPr id="4" name="Isosceles Triangle 3">
              <a:extLst>
                <a:ext uri="{FF2B5EF4-FFF2-40B4-BE49-F238E27FC236}">
                  <a16:creationId xmlns:a16="http://schemas.microsoft.com/office/drawing/2014/main" id="{71FADA58-CBA5-4D26-991F-03B4F9D654D9}"/>
                </a:ext>
              </a:extLst>
            </p:cNvPr>
            <p:cNvSpPr/>
            <p:nvPr/>
          </p:nvSpPr>
          <p:spPr>
            <a:xfrm rot="5400000">
              <a:off x="4149991" y="2974242"/>
              <a:ext cx="681441" cy="5302875"/>
            </a:xfrm>
            <a:prstGeom prst="triangle">
              <a:avLst/>
            </a:prstGeom>
            <a:solidFill>
              <a:srgbClr val="E74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D0D9"/>
                </a:solidFill>
              </a:endParaRPr>
            </a:p>
          </p:txBody>
        </p:sp>
      </p:grpSp>
    </p:spTree>
    <p:extLst>
      <p:ext uri="{BB962C8B-B14F-4D97-AF65-F5344CB8AC3E}">
        <p14:creationId xmlns:p14="http://schemas.microsoft.com/office/powerpoint/2010/main" val="71549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2B654-5FC4-49F5-A2B7-D173A0A543BD}"/>
</file>

<file path=customXml/itemProps2.xml><?xml version="1.0" encoding="utf-8"?>
<ds:datastoreItem xmlns:ds="http://schemas.openxmlformats.org/officeDocument/2006/customXml" ds:itemID="{0B8EA5A6-FF7A-4EF2-91A1-E0A979BC4DFE}">
  <ds:schemaRefs>
    <ds:schemaRef ds:uri="http://schemas.microsoft.com/office/2006/documentManagement/types"/>
    <ds:schemaRef ds:uri="http://schemas.openxmlformats.org/package/2006/metadata/core-properties"/>
    <ds:schemaRef ds:uri="94dce8ab-38ff-4714-b1ed-1fc5e4d9abd1"/>
    <ds:schemaRef ds:uri="http://purl.org/dc/dcmitype/"/>
    <ds:schemaRef ds:uri="http://purl.org/dc/elements/1.1/"/>
    <ds:schemaRef ds:uri="http://schemas.microsoft.com/office/2006/metadata/properties"/>
    <ds:schemaRef ds:uri="http://schemas.microsoft.com/office/infopath/2007/PartnerControls"/>
    <ds:schemaRef ds:uri="1ef05dc5-97a2-498b-bf7c-bd189143a1ff"/>
    <ds:schemaRef ds:uri="http://www.w3.org/XML/1998/namespace"/>
    <ds:schemaRef ds:uri="http://purl.org/dc/terms/"/>
  </ds:schemaRefs>
</ds:datastoreItem>
</file>

<file path=customXml/itemProps3.xml><?xml version="1.0" encoding="utf-8"?>
<ds:datastoreItem xmlns:ds="http://schemas.openxmlformats.org/officeDocument/2006/customXml" ds:itemID="{988CE4F1-09C3-43E3-95DD-561A62A708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7222</TotalTime>
  <Words>612</Words>
  <Application>Microsoft Office PowerPoint</Application>
  <PresentationFormat>On-screen Show (4:3)</PresentationFormat>
  <Paragraphs>144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Museo 500</vt:lpstr>
      <vt:lpstr>Museo 100</vt:lpstr>
      <vt:lpstr>Calibri</vt:lpstr>
      <vt:lpstr>Museo 700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Andy Gray</cp:lastModifiedBy>
  <cp:revision>184</cp:revision>
  <dcterms:created xsi:type="dcterms:W3CDTF">2016-09-28T14:39:23Z</dcterms:created>
  <dcterms:modified xsi:type="dcterms:W3CDTF">2019-05-31T09:54:19Z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ies>
</file>