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418429-E99D-4BB0-B220-51D88626BDC5}">
  <a:tblStyle styleId="{53418429-E99D-4BB0-B220-51D88626BDC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0ccfe484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0ccfe484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b0ccfe484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b0ccfe484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0ccfe484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0ccfe484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0ccfe484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b0ccfe484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b0ccfe484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b0ccfe484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0ccfe4846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0ccfe4846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b0ccfe4846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b0ccfe4846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0ccfe4846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b0ccfe4846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317800" y="227800"/>
            <a:ext cx="428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55" name="Google Shape;55;p13"/>
          <p:cNvPicPr preferRelativeResize="0"/>
          <p:nvPr/>
        </p:nvPicPr>
        <p:blipFill>
          <a:blip r:embed="rId3">
            <a:alphaModFix/>
          </a:blip>
          <a:stretch>
            <a:fillRect/>
          </a:stretch>
        </p:blipFill>
        <p:spPr>
          <a:xfrm>
            <a:off x="135325" y="553750"/>
            <a:ext cx="7860774" cy="4454950"/>
          </a:xfrm>
          <a:prstGeom prst="rect">
            <a:avLst/>
          </a:prstGeom>
          <a:noFill/>
          <a:ln>
            <a:noFill/>
          </a:ln>
        </p:spPr>
      </p:pic>
      <p:sp>
        <p:nvSpPr>
          <p:cNvPr id="56" name="Google Shape;56;p13"/>
          <p:cNvSpPr txBox="1"/>
          <p:nvPr/>
        </p:nvSpPr>
        <p:spPr>
          <a:xfrm>
            <a:off x="30050" y="77250"/>
            <a:ext cx="9114000" cy="305400"/>
          </a:xfrm>
          <a:prstGeom prst="rect">
            <a:avLst/>
          </a:prstGeom>
          <a:solidFill>
            <a:schemeClr val="lt2"/>
          </a:solidFill>
          <a:ln cap="flat" cmpd="sng" w="1905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3.1 DEVELOPMENT</a:t>
            </a:r>
            <a:endParaRPr b="1"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p:nvPr/>
        </p:nvSpPr>
        <p:spPr>
          <a:xfrm>
            <a:off x="119175" y="2001600"/>
            <a:ext cx="3540000" cy="30735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4"/>
          <p:cNvSpPr/>
          <p:nvPr/>
        </p:nvSpPr>
        <p:spPr>
          <a:xfrm>
            <a:off x="117325" y="472575"/>
            <a:ext cx="8931000" cy="14391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4"/>
          <p:cNvSpPr txBox="1"/>
          <p:nvPr/>
        </p:nvSpPr>
        <p:spPr>
          <a:xfrm>
            <a:off x="130350" y="472575"/>
            <a:ext cx="8568900" cy="143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000">
                <a:solidFill>
                  <a:srgbClr val="323232"/>
                </a:solidFill>
              </a:rPr>
              <a:t>Development </a:t>
            </a:r>
            <a:r>
              <a:rPr lang="en-GB" sz="1000">
                <a:solidFill>
                  <a:srgbClr val="323232"/>
                </a:solidFill>
              </a:rPr>
              <a:t>is the progress that a country makes to improve the quality of life for its population and make the country more independent </a:t>
            </a:r>
            <a:endParaRPr sz="1000">
              <a:solidFill>
                <a:srgbClr val="323232"/>
              </a:solidFill>
            </a:endParaRPr>
          </a:p>
          <a:p>
            <a:pPr indent="-292100" lvl="0" marL="457200" rtl="0" algn="l">
              <a:lnSpc>
                <a:spcPct val="100000"/>
              </a:lnSpc>
              <a:spcBef>
                <a:spcPts val="0"/>
              </a:spcBef>
              <a:spcAft>
                <a:spcPts val="0"/>
              </a:spcAft>
              <a:buClr>
                <a:srgbClr val="323232"/>
              </a:buClr>
              <a:buSzPts val="1000"/>
              <a:buChar char="●"/>
            </a:pPr>
            <a:r>
              <a:rPr b="1" lang="en-GB" sz="1000">
                <a:solidFill>
                  <a:srgbClr val="323232"/>
                </a:solidFill>
              </a:rPr>
              <a:t>Physical </a:t>
            </a:r>
            <a:r>
              <a:rPr lang="en-GB" sz="1000">
                <a:solidFill>
                  <a:srgbClr val="323232"/>
                </a:solidFill>
              </a:rPr>
              <a:t>- Water supply, housing, power and heat, climate, diet and nutrition etc</a:t>
            </a:r>
            <a:endParaRPr sz="1000">
              <a:solidFill>
                <a:srgbClr val="323232"/>
              </a:solidFill>
            </a:endParaRPr>
          </a:p>
          <a:p>
            <a:pPr indent="-292100" lvl="0" marL="457200" rtl="0" algn="l">
              <a:lnSpc>
                <a:spcPct val="100000"/>
              </a:lnSpc>
              <a:spcBef>
                <a:spcPts val="0"/>
              </a:spcBef>
              <a:spcAft>
                <a:spcPts val="0"/>
              </a:spcAft>
              <a:buClr>
                <a:srgbClr val="323232"/>
              </a:buClr>
              <a:buSzPts val="1000"/>
              <a:buChar char="●"/>
            </a:pPr>
            <a:r>
              <a:rPr b="1" lang="en-GB" sz="1000">
                <a:solidFill>
                  <a:srgbClr val="323232"/>
                </a:solidFill>
              </a:rPr>
              <a:t>Social/Psychological </a:t>
            </a:r>
            <a:r>
              <a:rPr lang="en-GB" sz="1000">
                <a:solidFill>
                  <a:srgbClr val="323232"/>
                </a:solidFill>
              </a:rPr>
              <a:t>- Family and friends, education, health, happiness, security, freedom etc. </a:t>
            </a:r>
            <a:endParaRPr sz="1000">
              <a:solidFill>
                <a:srgbClr val="323232"/>
              </a:solidFill>
            </a:endParaRPr>
          </a:p>
          <a:p>
            <a:pPr indent="-292100" lvl="0" marL="457200" rtl="0" algn="l">
              <a:lnSpc>
                <a:spcPct val="100000"/>
              </a:lnSpc>
              <a:spcBef>
                <a:spcPts val="0"/>
              </a:spcBef>
              <a:spcAft>
                <a:spcPts val="0"/>
              </a:spcAft>
              <a:buClr>
                <a:srgbClr val="323232"/>
              </a:buClr>
              <a:buSzPts val="1000"/>
              <a:buChar char="●"/>
            </a:pPr>
            <a:r>
              <a:rPr b="1" lang="en-GB" sz="1000">
                <a:solidFill>
                  <a:srgbClr val="323232"/>
                </a:solidFill>
              </a:rPr>
              <a:t>Economic -</a:t>
            </a:r>
            <a:r>
              <a:rPr lang="en-GB" sz="1000">
                <a:solidFill>
                  <a:srgbClr val="323232"/>
                </a:solidFill>
              </a:rPr>
              <a:t> Income, job security, standard of living, mobility etc</a:t>
            </a:r>
            <a:endParaRPr sz="1000">
              <a:solidFill>
                <a:srgbClr val="323232"/>
              </a:solidFill>
            </a:endParaRPr>
          </a:p>
          <a:p>
            <a:pPr indent="0" lvl="0" marL="0" rtl="0" algn="l">
              <a:lnSpc>
                <a:spcPct val="100000"/>
              </a:lnSpc>
              <a:spcBef>
                <a:spcPts val="0"/>
              </a:spcBef>
              <a:spcAft>
                <a:spcPts val="0"/>
              </a:spcAft>
              <a:buNone/>
            </a:pPr>
            <a:r>
              <a:t/>
            </a:r>
            <a:endParaRPr sz="1000">
              <a:solidFill>
                <a:srgbClr val="323232"/>
              </a:solidFill>
            </a:endParaRPr>
          </a:p>
          <a:p>
            <a:pPr indent="0" lvl="0" marL="0" rtl="0" algn="l">
              <a:lnSpc>
                <a:spcPct val="100000"/>
              </a:lnSpc>
              <a:spcBef>
                <a:spcPts val="0"/>
              </a:spcBef>
              <a:spcAft>
                <a:spcPts val="0"/>
              </a:spcAft>
              <a:buNone/>
            </a:pPr>
            <a:r>
              <a:rPr b="1" lang="en-GB" sz="1000">
                <a:solidFill>
                  <a:srgbClr val="323232"/>
                </a:solidFill>
              </a:rPr>
              <a:t>LEDC: </a:t>
            </a:r>
            <a:r>
              <a:rPr lang="en-GB" sz="1000">
                <a:solidFill>
                  <a:srgbClr val="323232"/>
                </a:solidFill>
              </a:rPr>
              <a:t>Less Economically Developed Country </a:t>
            </a:r>
            <a:endParaRPr sz="1000">
              <a:solidFill>
                <a:srgbClr val="323232"/>
              </a:solidFill>
            </a:endParaRPr>
          </a:p>
          <a:p>
            <a:pPr indent="0" lvl="0" marL="0" rtl="0" algn="l">
              <a:lnSpc>
                <a:spcPct val="100000"/>
              </a:lnSpc>
              <a:spcBef>
                <a:spcPts val="0"/>
              </a:spcBef>
              <a:spcAft>
                <a:spcPts val="0"/>
              </a:spcAft>
              <a:buNone/>
            </a:pPr>
            <a:r>
              <a:rPr b="1" lang="en-GB" sz="1000">
                <a:solidFill>
                  <a:srgbClr val="323232"/>
                </a:solidFill>
              </a:rPr>
              <a:t>NIC: </a:t>
            </a:r>
            <a:r>
              <a:rPr lang="en-GB" sz="1000">
                <a:solidFill>
                  <a:srgbClr val="323232"/>
                </a:solidFill>
              </a:rPr>
              <a:t>Newly Industrialised Country </a:t>
            </a:r>
            <a:endParaRPr sz="1000">
              <a:solidFill>
                <a:srgbClr val="323232"/>
              </a:solidFill>
            </a:endParaRPr>
          </a:p>
          <a:p>
            <a:pPr indent="0" lvl="0" marL="0" rtl="0" algn="l">
              <a:lnSpc>
                <a:spcPct val="100000"/>
              </a:lnSpc>
              <a:spcBef>
                <a:spcPts val="0"/>
              </a:spcBef>
              <a:spcAft>
                <a:spcPts val="0"/>
              </a:spcAft>
              <a:buNone/>
            </a:pPr>
            <a:r>
              <a:rPr b="1" lang="en-GB" sz="1000">
                <a:solidFill>
                  <a:srgbClr val="323232"/>
                </a:solidFill>
              </a:rPr>
              <a:t>MEDC: More Econ</a:t>
            </a:r>
            <a:r>
              <a:rPr lang="en-GB" sz="1000">
                <a:solidFill>
                  <a:srgbClr val="323232"/>
                </a:solidFill>
              </a:rPr>
              <a:t>omically Developed Country</a:t>
            </a:r>
            <a:endParaRPr sz="1000">
              <a:solidFill>
                <a:srgbClr val="323232"/>
              </a:solidFill>
            </a:endParaRPr>
          </a:p>
        </p:txBody>
      </p:sp>
      <p:sp>
        <p:nvSpPr>
          <p:cNvPr id="64" name="Google Shape;64;p14"/>
          <p:cNvSpPr txBox="1"/>
          <p:nvPr/>
        </p:nvSpPr>
        <p:spPr>
          <a:xfrm>
            <a:off x="119176" y="2001600"/>
            <a:ext cx="3596400" cy="5232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200"/>
              </a:spcBef>
              <a:spcAft>
                <a:spcPts val="200"/>
              </a:spcAft>
              <a:buNone/>
            </a:pPr>
            <a:r>
              <a:rPr b="1" lang="en-GB" sz="1000">
                <a:solidFill>
                  <a:srgbClr val="323232"/>
                </a:solidFill>
                <a:highlight>
                  <a:srgbClr val="FFFFFF"/>
                </a:highlight>
              </a:rPr>
              <a:t>Cycle of wealth: </a:t>
            </a:r>
            <a:r>
              <a:rPr lang="en-GB" sz="1000">
                <a:solidFill>
                  <a:srgbClr val="323232"/>
                </a:solidFill>
                <a:highlight>
                  <a:srgbClr val="FFFFFF"/>
                </a:highlight>
              </a:rPr>
              <a:t>One of the key indicators of development is the cycle of wealth also known as multiplier effect. </a:t>
            </a:r>
            <a:endParaRPr sz="1000">
              <a:solidFill>
                <a:srgbClr val="323232"/>
              </a:solidFill>
              <a:highlight>
                <a:srgbClr val="FFFFFF"/>
              </a:highlight>
            </a:endParaRPr>
          </a:p>
        </p:txBody>
      </p:sp>
      <p:graphicFrame>
        <p:nvGraphicFramePr>
          <p:cNvPr id="65" name="Google Shape;65;p14"/>
          <p:cNvGraphicFramePr/>
          <p:nvPr/>
        </p:nvGraphicFramePr>
        <p:xfrm>
          <a:off x="3715675" y="2001600"/>
          <a:ext cx="3000000" cy="3000000"/>
        </p:xfrm>
        <a:graphic>
          <a:graphicData uri="http://schemas.openxmlformats.org/drawingml/2006/table">
            <a:tbl>
              <a:tblPr>
                <a:noFill/>
                <a:tableStyleId>{53418429-E99D-4BB0-B220-51D88626BDC5}</a:tableStyleId>
              </a:tblPr>
              <a:tblGrid>
                <a:gridCol w="1374600"/>
                <a:gridCol w="3958050"/>
              </a:tblGrid>
              <a:tr h="321500">
                <a:tc gridSpan="2">
                  <a:txBody>
                    <a:bodyPr/>
                    <a:lstStyle/>
                    <a:p>
                      <a:pPr indent="0" lvl="0" marL="0" rtl="0" algn="ctr">
                        <a:spcBef>
                          <a:spcPts val="0"/>
                        </a:spcBef>
                        <a:spcAft>
                          <a:spcPts val="0"/>
                        </a:spcAft>
                        <a:buNone/>
                      </a:pPr>
                      <a:r>
                        <a:rPr b="1" lang="en-GB" sz="1000"/>
                        <a:t>Development Indicators </a:t>
                      </a:r>
                      <a:endParaRPr b="1"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hMerge="1"/>
              </a:tr>
              <a:tr h="452675">
                <a:tc>
                  <a:txBody>
                    <a:bodyPr/>
                    <a:lstStyle/>
                    <a:p>
                      <a:pPr indent="0" lvl="0" marL="0" rtl="0" algn="l">
                        <a:spcBef>
                          <a:spcPts val="0"/>
                        </a:spcBef>
                        <a:spcAft>
                          <a:spcPts val="0"/>
                        </a:spcAft>
                        <a:buNone/>
                      </a:pPr>
                      <a:r>
                        <a:rPr lang="en-GB" sz="1000"/>
                        <a:t>GNP per capita</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rgbClr val="202124"/>
                          </a:solidFill>
                          <a:highlight>
                            <a:srgbClr val="FFFFFF"/>
                          </a:highlight>
                        </a:rPr>
                        <a:t>T</a:t>
                      </a:r>
                      <a:r>
                        <a:rPr lang="en-GB" sz="1000">
                          <a:solidFill>
                            <a:srgbClr val="040C28"/>
                          </a:solidFill>
                        </a:rPr>
                        <a:t>he dollar value of a country's final output of goods and services in a year, divided by its population</a:t>
                      </a:r>
                      <a:r>
                        <a:rPr lang="en-GB" sz="1000">
                          <a:solidFill>
                            <a:srgbClr val="202124"/>
                          </a:solidFill>
                          <a:highlight>
                            <a:srgbClr val="FFFFFF"/>
                          </a:highlight>
                        </a:rPr>
                        <a:t>.</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429675">
                <a:tc>
                  <a:txBody>
                    <a:bodyPr/>
                    <a:lstStyle/>
                    <a:p>
                      <a:pPr indent="0" lvl="0" marL="0" rtl="0" algn="l">
                        <a:spcBef>
                          <a:spcPts val="0"/>
                        </a:spcBef>
                        <a:spcAft>
                          <a:spcPts val="0"/>
                        </a:spcAft>
                        <a:buNone/>
                      </a:pPr>
                      <a:r>
                        <a:rPr lang="en-GB" sz="1000">
                          <a:solidFill>
                            <a:schemeClr val="dk1"/>
                          </a:solidFill>
                        </a:rPr>
                        <a:t>GDP per capita </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rgbClr val="323232"/>
                          </a:solidFill>
                        </a:rPr>
                        <a:t>The total value of goods and services produced within a country in a year divided by the population of the country</a:t>
                      </a:r>
                      <a:endParaRPr sz="1000">
                        <a:solidFill>
                          <a:srgbClr val="202124"/>
                        </a:solidFill>
                        <a:highlight>
                          <a:srgbClr val="FFFFFF"/>
                        </a:highlight>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21500">
                <a:tc>
                  <a:txBody>
                    <a:bodyPr/>
                    <a:lstStyle/>
                    <a:p>
                      <a:pPr indent="0" lvl="0" marL="0" rtl="0" algn="l">
                        <a:spcBef>
                          <a:spcPts val="0"/>
                        </a:spcBef>
                        <a:spcAft>
                          <a:spcPts val="0"/>
                        </a:spcAft>
                        <a:buNone/>
                      </a:pPr>
                      <a:r>
                        <a:rPr lang="en-GB" sz="1000"/>
                        <a:t>Literacy rate </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000"/>
                        <a:t>% of adults who can read and write </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21500">
                <a:tc>
                  <a:txBody>
                    <a:bodyPr/>
                    <a:lstStyle/>
                    <a:p>
                      <a:pPr indent="0" lvl="0" marL="0" rtl="0" algn="l">
                        <a:spcBef>
                          <a:spcPts val="0"/>
                        </a:spcBef>
                        <a:spcAft>
                          <a:spcPts val="0"/>
                        </a:spcAft>
                        <a:buNone/>
                      </a:pPr>
                      <a:r>
                        <a:rPr lang="en-GB" sz="1000"/>
                        <a:t>Life expectancy</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000"/>
                        <a:t>Average age a person can expect to live </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467650">
                <a:tc>
                  <a:txBody>
                    <a:bodyPr/>
                    <a:lstStyle/>
                    <a:p>
                      <a:pPr indent="0" lvl="0" marL="0" rtl="0" algn="l">
                        <a:spcBef>
                          <a:spcPts val="0"/>
                        </a:spcBef>
                        <a:spcAft>
                          <a:spcPts val="0"/>
                        </a:spcAft>
                        <a:buNone/>
                      </a:pPr>
                      <a:r>
                        <a:rPr lang="en-GB" sz="1000"/>
                        <a:t>Human Development Index (HDI)</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000"/>
                        <a:t>A composite indicator that takes into account: life expectancy, literacy rate and GNI per capita. </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467650">
                <a:tc>
                  <a:txBody>
                    <a:bodyPr/>
                    <a:lstStyle/>
                    <a:p>
                      <a:pPr indent="0" lvl="0" marL="0" rtl="0" algn="l">
                        <a:spcBef>
                          <a:spcPts val="0"/>
                        </a:spcBef>
                        <a:spcAft>
                          <a:spcPts val="0"/>
                        </a:spcAft>
                        <a:buNone/>
                      </a:pPr>
                      <a:r>
                        <a:rPr lang="en-GB" sz="1000"/>
                        <a:t>Infant Mortality rate </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000"/>
                        <a:t>The number of babies who die before they reach the age of 1, per 1000 babies </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bl>
          </a:graphicData>
        </a:graphic>
      </p:graphicFrame>
      <p:pic>
        <p:nvPicPr>
          <p:cNvPr id="66" name="Google Shape;66;p14"/>
          <p:cNvPicPr preferRelativeResize="0"/>
          <p:nvPr/>
        </p:nvPicPr>
        <p:blipFill>
          <a:blip r:embed="rId3">
            <a:alphaModFix/>
          </a:blip>
          <a:stretch>
            <a:fillRect/>
          </a:stretch>
        </p:blipFill>
        <p:spPr>
          <a:xfrm>
            <a:off x="541000" y="2524788"/>
            <a:ext cx="2752725" cy="2352675"/>
          </a:xfrm>
          <a:prstGeom prst="rect">
            <a:avLst/>
          </a:prstGeom>
          <a:noFill/>
          <a:ln>
            <a:noFill/>
          </a:ln>
        </p:spPr>
      </p:pic>
      <p:sp>
        <p:nvSpPr>
          <p:cNvPr id="67" name="Google Shape;67;p14"/>
          <p:cNvSpPr txBox="1"/>
          <p:nvPr/>
        </p:nvSpPr>
        <p:spPr>
          <a:xfrm>
            <a:off x="117325" y="77250"/>
            <a:ext cx="8931000" cy="305400"/>
          </a:xfrm>
          <a:prstGeom prst="rect">
            <a:avLst/>
          </a:prstGeom>
          <a:solidFill>
            <a:schemeClr val="lt2"/>
          </a:solidFill>
          <a:ln cap="flat" cmpd="sng" w="1905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3.1 DEVELOPMENT</a:t>
            </a:r>
            <a:endParaRPr b="1"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nvSpPr>
        <p:spPr>
          <a:xfrm>
            <a:off x="117325" y="77250"/>
            <a:ext cx="8931000" cy="305400"/>
          </a:xfrm>
          <a:prstGeom prst="rect">
            <a:avLst/>
          </a:prstGeom>
          <a:solidFill>
            <a:schemeClr val="lt2"/>
          </a:solidFill>
          <a:ln cap="flat" cmpd="sng" w="19050">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3.1 DEVELOPMENT</a:t>
            </a:r>
            <a:endParaRPr b="1" sz="1100"/>
          </a:p>
        </p:txBody>
      </p:sp>
      <p:sp>
        <p:nvSpPr>
          <p:cNvPr id="73" name="Google Shape;73;p15"/>
          <p:cNvSpPr txBox="1"/>
          <p:nvPr/>
        </p:nvSpPr>
        <p:spPr>
          <a:xfrm>
            <a:off x="130350" y="472575"/>
            <a:ext cx="8568900" cy="33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sz="1000">
              <a:solidFill>
                <a:srgbClr val="323232"/>
              </a:solidFill>
            </a:endParaRPr>
          </a:p>
        </p:txBody>
      </p:sp>
      <p:sp>
        <p:nvSpPr>
          <p:cNvPr id="74" name="Google Shape;74;p15"/>
          <p:cNvSpPr txBox="1"/>
          <p:nvPr/>
        </p:nvSpPr>
        <p:spPr>
          <a:xfrm>
            <a:off x="131550" y="427613"/>
            <a:ext cx="8880900" cy="5232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200"/>
              </a:spcBef>
              <a:spcAft>
                <a:spcPts val="200"/>
              </a:spcAft>
              <a:buNone/>
            </a:pPr>
            <a:r>
              <a:rPr b="1" lang="en-GB" sz="1000">
                <a:solidFill>
                  <a:srgbClr val="323232"/>
                </a:solidFill>
                <a:highlight>
                  <a:srgbClr val="FFFFFF"/>
                </a:highlight>
              </a:rPr>
              <a:t>The development gap: i</a:t>
            </a:r>
            <a:r>
              <a:rPr lang="en-GB" sz="1000">
                <a:solidFill>
                  <a:srgbClr val="323232"/>
                </a:solidFill>
                <a:highlight>
                  <a:srgbClr val="FFFFFF"/>
                </a:highlight>
              </a:rPr>
              <a:t>is the difference in levels of development between the least developed and most developed countries in the world. There are many factors which lead to the differences in development</a:t>
            </a:r>
            <a:endParaRPr sz="1000">
              <a:solidFill>
                <a:srgbClr val="323232"/>
              </a:solidFill>
              <a:highlight>
                <a:srgbClr val="FFFFFF"/>
              </a:highlight>
            </a:endParaRPr>
          </a:p>
        </p:txBody>
      </p:sp>
      <p:pic>
        <p:nvPicPr>
          <p:cNvPr id="75" name="Google Shape;75;p15"/>
          <p:cNvPicPr preferRelativeResize="0"/>
          <p:nvPr/>
        </p:nvPicPr>
        <p:blipFill>
          <a:blip r:embed="rId3">
            <a:alphaModFix/>
          </a:blip>
          <a:stretch>
            <a:fillRect/>
          </a:stretch>
        </p:blipFill>
        <p:spPr>
          <a:xfrm>
            <a:off x="2421300" y="1018625"/>
            <a:ext cx="4482824" cy="2153800"/>
          </a:xfrm>
          <a:prstGeom prst="rect">
            <a:avLst/>
          </a:prstGeom>
          <a:noFill/>
          <a:ln>
            <a:noFill/>
          </a:ln>
        </p:spPr>
      </p:pic>
      <p:sp>
        <p:nvSpPr>
          <p:cNvPr id="76" name="Google Shape;76;p15"/>
          <p:cNvSpPr txBox="1"/>
          <p:nvPr/>
        </p:nvSpPr>
        <p:spPr>
          <a:xfrm>
            <a:off x="131550" y="1040700"/>
            <a:ext cx="2289900" cy="226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000">
                <a:solidFill>
                  <a:schemeClr val="dk1"/>
                </a:solidFill>
                <a:highlight>
                  <a:srgbClr val="FFFFFF"/>
                </a:highlight>
              </a:rPr>
              <a:t>Physical geography</a:t>
            </a:r>
            <a:endParaRPr b="1" sz="1000">
              <a:solidFill>
                <a:schemeClr val="dk1"/>
              </a:solidFill>
              <a:highlight>
                <a:srgbClr val="FFFFFF"/>
              </a:highlight>
            </a:endParaRPr>
          </a:p>
          <a:p>
            <a:pPr indent="0" lvl="0" marL="0" rtl="0" algn="l">
              <a:lnSpc>
                <a:spcPct val="115000"/>
              </a:lnSpc>
              <a:spcBef>
                <a:spcPts val="1200"/>
              </a:spcBef>
              <a:spcAft>
                <a:spcPts val="0"/>
              </a:spcAft>
              <a:buNone/>
            </a:pPr>
            <a:r>
              <a:rPr b="1" lang="en-GB" sz="1000">
                <a:solidFill>
                  <a:schemeClr val="dk1"/>
                </a:solidFill>
                <a:highlight>
                  <a:srgbClr val="FFFFFF"/>
                </a:highlight>
              </a:rPr>
              <a:t>Landlocked</a:t>
            </a:r>
            <a:r>
              <a:rPr lang="en-GB" sz="1000">
                <a:solidFill>
                  <a:schemeClr val="dk1"/>
                </a:solidFill>
                <a:highlight>
                  <a:srgbClr val="FFFFFF"/>
                </a:highlight>
              </a:rPr>
              <a:t> countries find trade more difficult and so often develop more slowly</a:t>
            </a:r>
            <a:endParaRPr sz="1000">
              <a:solidFill>
                <a:schemeClr val="dk1"/>
              </a:solidFill>
              <a:highlight>
                <a:srgbClr val="FFFFFF"/>
              </a:highlight>
            </a:endParaRPr>
          </a:p>
          <a:p>
            <a:pPr indent="0" lvl="0" marL="0" rtl="0" algn="l">
              <a:lnSpc>
                <a:spcPct val="115000"/>
              </a:lnSpc>
              <a:spcBef>
                <a:spcPts val="0"/>
              </a:spcBef>
              <a:spcAft>
                <a:spcPts val="0"/>
              </a:spcAft>
              <a:buNone/>
            </a:pPr>
            <a:r>
              <a:rPr b="1" lang="en-GB" sz="1000">
                <a:solidFill>
                  <a:schemeClr val="dk1"/>
                </a:solidFill>
                <a:highlight>
                  <a:srgbClr val="FFFFFF"/>
                </a:highlight>
              </a:rPr>
              <a:t>Small countries </a:t>
            </a:r>
            <a:r>
              <a:rPr lang="en-GB" sz="1000">
                <a:solidFill>
                  <a:schemeClr val="dk1"/>
                </a:solidFill>
                <a:highlight>
                  <a:srgbClr val="FFFFFF"/>
                </a:highlight>
              </a:rPr>
              <a:t>develop more slowly due to have fewer human and natural resources</a:t>
            </a:r>
            <a:endParaRPr sz="1000">
              <a:solidFill>
                <a:schemeClr val="dk1"/>
              </a:solidFill>
              <a:highlight>
                <a:srgbClr val="FFFFFF"/>
              </a:highlight>
            </a:endParaRPr>
          </a:p>
          <a:p>
            <a:pPr indent="0" lvl="0" marL="0" rtl="0" algn="l">
              <a:lnSpc>
                <a:spcPct val="115000"/>
              </a:lnSpc>
              <a:spcBef>
                <a:spcPts val="0"/>
              </a:spcBef>
              <a:spcAft>
                <a:spcPts val="0"/>
              </a:spcAft>
              <a:buNone/>
            </a:pPr>
            <a:r>
              <a:rPr b="1" lang="en-GB" sz="1000">
                <a:solidFill>
                  <a:schemeClr val="dk1"/>
                </a:solidFill>
                <a:highlight>
                  <a:srgbClr val="FFFFFF"/>
                </a:highlight>
              </a:rPr>
              <a:t>Extreme climates </a:t>
            </a:r>
            <a:r>
              <a:rPr lang="en-GB" sz="1000">
                <a:solidFill>
                  <a:schemeClr val="dk1"/>
                </a:solidFill>
                <a:highlight>
                  <a:srgbClr val="FFFFFF"/>
                </a:highlight>
              </a:rPr>
              <a:t>results</a:t>
            </a:r>
            <a:r>
              <a:rPr lang="en-GB" sz="1000">
                <a:solidFill>
                  <a:schemeClr val="dk1"/>
                </a:solidFill>
                <a:highlight>
                  <a:srgbClr val="FFFFFF"/>
                </a:highlight>
              </a:rPr>
              <a:t> in slower development</a:t>
            </a:r>
            <a:endParaRPr sz="1000">
              <a:solidFill>
                <a:schemeClr val="dk1"/>
              </a:solidFill>
              <a:highlight>
                <a:srgbClr val="FFFFFF"/>
              </a:highlight>
            </a:endParaRPr>
          </a:p>
          <a:p>
            <a:pPr indent="0" lvl="0" marL="0" rtl="0" algn="l">
              <a:lnSpc>
                <a:spcPct val="115000"/>
              </a:lnSpc>
              <a:spcBef>
                <a:spcPts val="0"/>
              </a:spcBef>
              <a:spcAft>
                <a:spcPts val="0"/>
              </a:spcAft>
              <a:buNone/>
            </a:pPr>
            <a:r>
              <a:rPr b="1" lang="en-GB" sz="1000">
                <a:solidFill>
                  <a:schemeClr val="dk1"/>
                </a:solidFill>
                <a:highlight>
                  <a:srgbClr val="FFFFFF"/>
                </a:highlight>
              </a:rPr>
              <a:t>Availability</a:t>
            </a:r>
            <a:r>
              <a:rPr b="1" lang="en-GB" sz="1000">
                <a:solidFill>
                  <a:schemeClr val="dk1"/>
                </a:solidFill>
                <a:highlight>
                  <a:srgbClr val="FFFFFF"/>
                </a:highlight>
              </a:rPr>
              <a:t> of natural resources </a:t>
            </a:r>
            <a:r>
              <a:rPr lang="en-GB" sz="1000">
                <a:solidFill>
                  <a:schemeClr val="dk1"/>
                </a:solidFill>
                <a:highlight>
                  <a:srgbClr val="FFFFFF"/>
                </a:highlight>
              </a:rPr>
              <a:t>such as water, soil, fossil fuels etc, </a:t>
            </a:r>
            <a:endParaRPr sz="1000">
              <a:solidFill>
                <a:schemeClr val="dk1"/>
              </a:solidFill>
              <a:highlight>
                <a:srgbClr val="FFFFFF"/>
              </a:highlight>
            </a:endParaRPr>
          </a:p>
        </p:txBody>
      </p:sp>
      <p:sp>
        <p:nvSpPr>
          <p:cNvPr id="77" name="Google Shape;77;p15"/>
          <p:cNvSpPr txBox="1"/>
          <p:nvPr/>
        </p:nvSpPr>
        <p:spPr>
          <a:xfrm>
            <a:off x="131550" y="3348275"/>
            <a:ext cx="2169900" cy="173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highlight>
                  <a:srgbClr val="FFFFFF"/>
                </a:highlight>
              </a:rPr>
              <a:t>Demography</a:t>
            </a:r>
            <a:endParaRPr b="1" sz="1000">
              <a:solidFill>
                <a:schemeClr val="dk1"/>
              </a:solidFill>
              <a:highlight>
                <a:srgbClr val="FFFFFF"/>
              </a:highlight>
            </a:endParaRPr>
          </a:p>
          <a:p>
            <a:pPr indent="0" lvl="0" marL="0" rtl="0" algn="l">
              <a:lnSpc>
                <a:spcPct val="115000"/>
              </a:lnSpc>
              <a:spcBef>
                <a:spcPts val="0"/>
              </a:spcBef>
              <a:spcAft>
                <a:spcPts val="0"/>
              </a:spcAft>
              <a:buNone/>
            </a:pPr>
            <a:r>
              <a:t/>
            </a:r>
            <a:endParaRPr b="1" sz="1000">
              <a:solidFill>
                <a:schemeClr val="dk1"/>
              </a:solidFill>
              <a:highlight>
                <a:srgbClr val="FFFFFF"/>
              </a:highlight>
            </a:endParaRPr>
          </a:p>
          <a:p>
            <a:pPr indent="0" lvl="0" marL="0" rtl="0" algn="l">
              <a:lnSpc>
                <a:spcPct val="115000"/>
              </a:lnSpc>
              <a:spcBef>
                <a:spcPts val="0"/>
              </a:spcBef>
              <a:spcAft>
                <a:spcPts val="0"/>
              </a:spcAft>
              <a:buNone/>
            </a:pPr>
            <a:r>
              <a:rPr b="1" lang="en-GB" sz="1000">
                <a:solidFill>
                  <a:schemeClr val="dk1"/>
                </a:solidFill>
                <a:highlight>
                  <a:srgbClr val="FFFFFF"/>
                </a:highlight>
              </a:rPr>
              <a:t>P</a:t>
            </a:r>
            <a:r>
              <a:rPr b="1" lang="en-GB" sz="1000">
                <a:solidFill>
                  <a:schemeClr val="dk1"/>
                </a:solidFill>
                <a:highlight>
                  <a:srgbClr val="FFFFFF"/>
                </a:highlight>
              </a:rPr>
              <a:t>opulation structure of a country:</a:t>
            </a:r>
            <a:r>
              <a:rPr lang="en-GB" sz="1000">
                <a:solidFill>
                  <a:schemeClr val="dk1"/>
                </a:solidFill>
                <a:highlight>
                  <a:srgbClr val="FFFFFF"/>
                </a:highlight>
              </a:rPr>
              <a:t> The birth and death rates, as well as immigration, affect the available workforce</a:t>
            </a:r>
            <a:endParaRPr sz="1000">
              <a:solidFill>
                <a:schemeClr val="dk1"/>
              </a:solidFill>
              <a:highlight>
                <a:srgbClr val="FFFFFF"/>
              </a:highlight>
            </a:endParaRPr>
          </a:p>
          <a:p>
            <a:pPr indent="0" lvl="0" marL="0" rtl="0" algn="l">
              <a:lnSpc>
                <a:spcPct val="115000"/>
              </a:lnSpc>
              <a:spcBef>
                <a:spcPts val="0"/>
              </a:spcBef>
              <a:spcAft>
                <a:spcPts val="0"/>
              </a:spcAft>
              <a:buNone/>
            </a:pPr>
            <a:r>
              <a:rPr b="1" lang="en-GB" sz="1000">
                <a:solidFill>
                  <a:schemeClr val="dk1"/>
                </a:solidFill>
                <a:highlight>
                  <a:srgbClr val="FFFFFF"/>
                </a:highlight>
              </a:rPr>
              <a:t>Fallen Birth rates: </a:t>
            </a:r>
            <a:r>
              <a:rPr lang="en-GB" sz="1000">
                <a:solidFill>
                  <a:schemeClr val="dk1"/>
                </a:solidFill>
                <a:highlight>
                  <a:srgbClr val="FFFFFF"/>
                </a:highlight>
              </a:rPr>
              <a:t> where </a:t>
            </a:r>
            <a:r>
              <a:rPr lang="en-GB" sz="1000">
                <a:solidFill>
                  <a:schemeClr val="dk1"/>
                </a:solidFill>
                <a:highlight>
                  <a:srgbClr val="FFFFFF"/>
                </a:highlight>
              </a:rPr>
              <a:t>birth rates have fallen the most, show the highest rates of grow</a:t>
            </a:r>
            <a:endParaRPr sz="1000">
              <a:solidFill>
                <a:schemeClr val="dk1"/>
              </a:solidFill>
              <a:highlight>
                <a:srgbClr val="FFFFFF"/>
              </a:highlight>
            </a:endParaRPr>
          </a:p>
        </p:txBody>
      </p:sp>
      <p:sp>
        <p:nvSpPr>
          <p:cNvPr id="78" name="Google Shape;78;p15"/>
          <p:cNvSpPr txBox="1"/>
          <p:nvPr/>
        </p:nvSpPr>
        <p:spPr>
          <a:xfrm>
            <a:off x="2464775" y="3379775"/>
            <a:ext cx="2441100" cy="17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000">
                <a:solidFill>
                  <a:schemeClr val="dk1"/>
                </a:solidFill>
                <a:highlight>
                  <a:srgbClr val="FFFFFF"/>
                </a:highlight>
              </a:rPr>
              <a:t>Technology</a:t>
            </a:r>
            <a:endParaRPr b="1" sz="1000">
              <a:solidFill>
                <a:schemeClr val="dk1"/>
              </a:solidFill>
              <a:highlight>
                <a:srgbClr val="FFFFFF"/>
              </a:highlight>
            </a:endParaRPr>
          </a:p>
          <a:p>
            <a:pPr indent="0" lvl="0" marL="0" rtl="0" algn="l">
              <a:lnSpc>
                <a:spcPct val="115000"/>
              </a:lnSpc>
              <a:spcBef>
                <a:spcPts val="1200"/>
              </a:spcBef>
              <a:spcAft>
                <a:spcPts val="0"/>
              </a:spcAft>
              <a:buNone/>
            </a:pPr>
            <a:r>
              <a:rPr b="1" lang="en-GB" sz="1000">
                <a:solidFill>
                  <a:schemeClr val="dk1"/>
                </a:solidFill>
                <a:highlight>
                  <a:srgbClr val="FFFFFF"/>
                </a:highlight>
              </a:rPr>
              <a:t>Increase resources:</a:t>
            </a:r>
            <a:r>
              <a:rPr b="1" lang="en-GB" sz="1000">
                <a:solidFill>
                  <a:schemeClr val="dk1"/>
                </a:solidFill>
                <a:highlight>
                  <a:srgbClr val="FFFFFF"/>
                </a:highlight>
              </a:rPr>
              <a:t> </a:t>
            </a:r>
            <a:r>
              <a:rPr lang="en-GB" sz="1000">
                <a:solidFill>
                  <a:schemeClr val="dk1"/>
                </a:solidFill>
                <a:highlight>
                  <a:srgbClr val="FFFFFF"/>
                </a:highlight>
              </a:rPr>
              <a:t>water, food and energy security</a:t>
            </a:r>
            <a:endParaRPr sz="1000">
              <a:solidFill>
                <a:schemeClr val="dk1"/>
              </a:solidFill>
              <a:highlight>
                <a:srgbClr val="FFFFFF"/>
              </a:highlight>
            </a:endParaRPr>
          </a:p>
          <a:p>
            <a:pPr indent="0" lvl="0" marL="0" rtl="0" algn="l">
              <a:lnSpc>
                <a:spcPct val="115000"/>
              </a:lnSpc>
              <a:spcBef>
                <a:spcPts val="0"/>
              </a:spcBef>
              <a:spcAft>
                <a:spcPts val="0"/>
              </a:spcAft>
              <a:buNone/>
            </a:pPr>
            <a:r>
              <a:rPr b="1" lang="en-GB" sz="1000">
                <a:solidFill>
                  <a:schemeClr val="dk1"/>
                </a:solidFill>
                <a:highlight>
                  <a:srgbClr val="FFFFFF"/>
                </a:highlight>
              </a:rPr>
              <a:t>Mechanisation:</a:t>
            </a:r>
            <a:r>
              <a:rPr lang="en-GB" sz="1000">
                <a:solidFill>
                  <a:schemeClr val="dk1"/>
                </a:solidFill>
                <a:highlight>
                  <a:srgbClr val="FFFFFF"/>
                </a:highlight>
              </a:rPr>
              <a:t> of farming increases yields and improved land surveying may reveal more energy sources</a:t>
            </a:r>
            <a:endParaRPr sz="1000">
              <a:solidFill>
                <a:schemeClr val="dk1"/>
              </a:solidFill>
              <a:highlight>
                <a:srgbClr val="FFFFFF"/>
              </a:highlight>
            </a:endParaRPr>
          </a:p>
          <a:p>
            <a:pPr indent="0" lvl="0" marL="0" rtl="0" algn="l">
              <a:lnSpc>
                <a:spcPct val="115000"/>
              </a:lnSpc>
              <a:spcBef>
                <a:spcPts val="0"/>
              </a:spcBef>
              <a:spcAft>
                <a:spcPts val="0"/>
              </a:spcAft>
              <a:buNone/>
            </a:pPr>
            <a:r>
              <a:rPr b="1" lang="en-GB" sz="1000">
                <a:solidFill>
                  <a:schemeClr val="dk1"/>
                </a:solidFill>
                <a:highlight>
                  <a:srgbClr val="FFFFFF"/>
                </a:highlight>
              </a:rPr>
              <a:t>Efficiency: </a:t>
            </a:r>
            <a:r>
              <a:rPr lang="en-GB" sz="1000">
                <a:solidFill>
                  <a:schemeClr val="dk1"/>
                </a:solidFill>
                <a:highlight>
                  <a:srgbClr val="FFFFFF"/>
                </a:highlight>
              </a:rPr>
              <a:t>can also mean that existing resources are used more efficiently</a:t>
            </a:r>
            <a:endParaRPr sz="1000">
              <a:solidFill>
                <a:schemeClr val="dk1"/>
              </a:solidFill>
              <a:highlight>
                <a:srgbClr val="FFFFFF"/>
              </a:highlight>
            </a:endParaRPr>
          </a:p>
        </p:txBody>
      </p:sp>
      <p:sp>
        <p:nvSpPr>
          <p:cNvPr id="79" name="Google Shape;79;p15"/>
          <p:cNvSpPr txBox="1"/>
          <p:nvPr/>
        </p:nvSpPr>
        <p:spPr>
          <a:xfrm>
            <a:off x="4982400" y="3379775"/>
            <a:ext cx="1994700" cy="170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rPr>
              <a:t>Social</a:t>
            </a:r>
            <a:r>
              <a:rPr lang="en-GB" sz="1000">
                <a:solidFill>
                  <a:schemeClr val="dk1"/>
                </a:solidFill>
              </a:rPr>
              <a:t>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b="1" lang="en-GB" sz="1000">
                <a:solidFill>
                  <a:schemeClr val="dk1"/>
                </a:solidFill>
              </a:rPr>
              <a:t>Levels of education:</a:t>
            </a:r>
            <a:r>
              <a:rPr lang="en-GB" sz="1000">
                <a:solidFill>
                  <a:schemeClr val="dk1"/>
                </a:solidFill>
              </a:rPr>
              <a:t> affect the skills people have. The more educated a population is the more a country will develop</a:t>
            </a:r>
            <a:endParaRPr sz="1000">
              <a:solidFill>
                <a:schemeClr val="dk1"/>
              </a:solidFill>
            </a:endParaRPr>
          </a:p>
          <a:p>
            <a:pPr indent="0" lvl="0" marL="0" rtl="0" algn="l">
              <a:lnSpc>
                <a:spcPct val="115000"/>
              </a:lnSpc>
              <a:spcBef>
                <a:spcPts val="0"/>
              </a:spcBef>
              <a:spcAft>
                <a:spcPts val="0"/>
              </a:spcAft>
              <a:buNone/>
            </a:pPr>
            <a:r>
              <a:rPr b="1" lang="en-GB" sz="1000">
                <a:solidFill>
                  <a:schemeClr val="dk1"/>
                </a:solidFill>
              </a:rPr>
              <a:t>Healthcare: </a:t>
            </a:r>
            <a:r>
              <a:rPr lang="en-GB" sz="1000">
                <a:solidFill>
                  <a:schemeClr val="dk1"/>
                </a:solidFill>
              </a:rPr>
              <a:t>affects how well people are which affects their ability to work</a:t>
            </a:r>
            <a:endParaRPr sz="1000">
              <a:solidFill>
                <a:schemeClr val="dk1"/>
              </a:solidFill>
            </a:endParaRPr>
          </a:p>
        </p:txBody>
      </p:sp>
      <p:sp>
        <p:nvSpPr>
          <p:cNvPr id="80" name="Google Shape;80;p15"/>
          <p:cNvSpPr txBox="1"/>
          <p:nvPr/>
        </p:nvSpPr>
        <p:spPr>
          <a:xfrm>
            <a:off x="7053625" y="2471475"/>
            <a:ext cx="1994700" cy="259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highlight>
                  <a:srgbClr val="FFFFFF"/>
                </a:highlight>
              </a:rPr>
              <a:t>Government policies</a:t>
            </a:r>
            <a:endParaRPr b="1" sz="1000">
              <a:solidFill>
                <a:schemeClr val="dk1"/>
              </a:solidFill>
              <a:highlight>
                <a:srgbClr val="FFFFFF"/>
              </a:highlight>
            </a:endParaRPr>
          </a:p>
          <a:p>
            <a:pPr indent="0" lvl="0" marL="0" rtl="0" algn="l">
              <a:spcBef>
                <a:spcPts val="0"/>
              </a:spcBef>
              <a:spcAft>
                <a:spcPts val="0"/>
              </a:spcAft>
              <a:buNone/>
            </a:pPr>
            <a:r>
              <a:t/>
            </a:r>
            <a:endParaRPr sz="1000">
              <a:solidFill>
                <a:schemeClr val="dk1"/>
              </a:solidFill>
              <a:highlight>
                <a:srgbClr val="FFFFFF"/>
              </a:highlight>
            </a:endParaRPr>
          </a:p>
          <a:p>
            <a:pPr indent="0" lvl="0" marL="0" rtl="0" algn="l">
              <a:lnSpc>
                <a:spcPct val="115000"/>
              </a:lnSpc>
              <a:spcBef>
                <a:spcPts val="0"/>
              </a:spcBef>
              <a:spcAft>
                <a:spcPts val="0"/>
              </a:spcAft>
              <a:buNone/>
            </a:pPr>
            <a:r>
              <a:rPr b="1" lang="en-GB" sz="1000">
                <a:solidFill>
                  <a:schemeClr val="dk1"/>
                </a:solidFill>
                <a:highlight>
                  <a:srgbClr val="FFFFFF"/>
                </a:highlight>
              </a:rPr>
              <a:t>Stable government:</a:t>
            </a:r>
            <a:r>
              <a:rPr lang="en-GB" sz="1000">
                <a:solidFill>
                  <a:schemeClr val="dk1"/>
                </a:solidFill>
                <a:highlight>
                  <a:srgbClr val="FFFFFF"/>
                </a:highlight>
              </a:rPr>
              <a:t> can have a significant impact on development and human welfare</a:t>
            </a:r>
            <a:endParaRPr sz="1000">
              <a:solidFill>
                <a:schemeClr val="dk1"/>
              </a:solidFill>
              <a:highlight>
                <a:srgbClr val="FFFFFF"/>
              </a:highlight>
            </a:endParaRPr>
          </a:p>
          <a:p>
            <a:pPr indent="0" lvl="0" marL="0" rtl="0" algn="l">
              <a:lnSpc>
                <a:spcPct val="115000"/>
              </a:lnSpc>
              <a:spcBef>
                <a:spcPts val="0"/>
              </a:spcBef>
              <a:spcAft>
                <a:spcPts val="0"/>
              </a:spcAft>
              <a:buNone/>
            </a:pPr>
            <a:r>
              <a:rPr b="1" lang="en-GB" sz="1000">
                <a:solidFill>
                  <a:schemeClr val="dk1"/>
                </a:solidFill>
                <a:highlight>
                  <a:srgbClr val="FFFFFF"/>
                </a:highlight>
              </a:rPr>
              <a:t>Democracy: </a:t>
            </a:r>
            <a:r>
              <a:rPr lang="en-GB" sz="1000">
                <a:solidFill>
                  <a:schemeClr val="dk1"/>
                </a:solidFill>
                <a:highlight>
                  <a:srgbClr val="FFFFFF"/>
                </a:highlight>
              </a:rPr>
              <a:t>Development and human welfare are greatest where there is a elected government</a:t>
            </a:r>
            <a:endParaRPr sz="1000">
              <a:solidFill>
                <a:schemeClr val="dk1"/>
              </a:solidFill>
              <a:highlight>
                <a:srgbClr val="FFFFFF"/>
              </a:highlight>
            </a:endParaRPr>
          </a:p>
          <a:p>
            <a:pPr indent="0" lvl="0" marL="0" rtl="0" algn="l">
              <a:lnSpc>
                <a:spcPct val="115000"/>
              </a:lnSpc>
              <a:spcBef>
                <a:spcPts val="0"/>
              </a:spcBef>
              <a:spcAft>
                <a:spcPts val="0"/>
              </a:spcAft>
              <a:buNone/>
            </a:pPr>
            <a:r>
              <a:rPr b="1" lang="en-GB" sz="1000">
                <a:solidFill>
                  <a:schemeClr val="dk1"/>
                </a:solidFill>
                <a:highlight>
                  <a:srgbClr val="FFFFFF"/>
                </a:highlight>
              </a:rPr>
              <a:t>Corrupt governments: </a:t>
            </a:r>
            <a:r>
              <a:rPr lang="en-GB" sz="1000">
                <a:solidFill>
                  <a:schemeClr val="dk1"/>
                </a:solidFill>
                <a:highlight>
                  <a:srgbClr val="FFFFFF"/>
                </a:highlight>
              </a:rPr>
              <a:t>do not invest in the country's development or in improving the quality of life for the population</a:t>
            </a:r>
            <a:endParaRPr sz="1000">
              <a:solidFill>
                <a:schemeClr val="dk1"/>
              </a:solidFill>
              <a:highlight>
                <a:srgbClr val="FFFFFF"/>
              </a:highlight>
            </a:endParaRPr>
          </a:p>
        </p:txBody>
      </p:sp>
      <p:sp>
        <p:nvSpPr>
          <p:cNvPr id="81" name="Google Shape;81;p15"/>
          <p:cNvSpPr txBox="1"/>
          <p:nvPr/>
        </p:nvSpPr>
        <p:spPr>
          <a:xfrm>
            <a:off x="7094425" y="995800"/>
            <a:ext cx="19131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dk1"/>
                </a:solidFill>
              </a:rPr>
              <a:t>Economic </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b="1" lang="en-GB" sz="1000">
                <a:solidFill>
                  <a:schemeClr val="dk1"/>
                </a:solidFill>
              </a:rPr>
              <a:t>Trade Policies:</a:t>
            </a:r>
            <a:r>
              <a:rPr lang="en-GB" sz="1000">
                <a:solidFill>
                  <a:schemeClr val="dk1"/>
                </a:solidFill>
              </a:rPr>
              <a:t> T</a:t>
            </a:r>
            <a:r>
              <a:rPr lang="en-GB" sz="1000">
                <a:solidFill>
                  <a:schemeClr val="dk1"/>
                </a:solidFill>
              </a:rPr>
              <a:t>he economic policy of c</a:t>
            </a:r>
            <a:r>
              <a:rPr lang="en-GB" sz="1000">
                <a:solidFill>
                  <a:schemeClr val="dk1"/>
                </a:solidFill>
              </a:rPr>
              <a:t>ountry al</a:t>
            </a:r>
            <a:r>
              <a:rPr lang="en-GB" sz="1000">
                <a:solidFill>
                  <a:schemeClr val="dk1"/>
                </a:solidFill>
              </a:rPr>
              <a:t>so impacts development. Countries open to trade develop faster than countries that are closed to trade</a:t>
            </a:r>
            <a:endParaRPr>
              <a:solidFill>
                <a:schemeClr val="dk1"/>
              </a:solidFill>
            </a:endParaRPr>
          </a:p>
        </p:txBody>
      </p:sp>
      <p:sp>
        <p:nvSpPr>
          <p:cNvPr id="82" name="Google Shape;82;p15"/>
          <p:cNvSpPr/>
          <p:nvPr/>
        </p:nvSpPr>
        <p:spPr>
          <a:xfrm>
            <a:off x="117325" y="472575"/>
            <a:ext cx="8931000" cy="4782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5"/>
          <p:cNvSpPr/>
          <p:nvPr/>
        </p:nvSpPr>
        <p:spPr>
          <a:xfrm>
            <a:off x="106500" y="1040700"/>
            <a:ext cx="2289900" cy="22626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5"/>
          <p:cNvSpPr/>
          <p:nvPr/>
        </p:nvSpPr>
        <p:spPr>
          <a:xfrm>
            <a:off x="106500" y="3393175"/>
            <a:ext cx="2289900" cy="17040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5"/>
          <p:cNvSpPr/>
          <p:nvPr/>
        </p:nvSpPr>
        <p:spPr>
          <a:xfrm>
            <a:off x="4974250" y="3379775"/>
            <a:ext cx="1994700" cy="17040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5"/>
          <p:cNvSpPr/>
          <p:nvPr/>
        </p:nvSpPr>
        <p:spPr>
          <a:xfrm>
            <a:off x="7053625" y="2519575"/>
            <a:ext cx="1994700" cy="25455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5"/>
          <p:cNvSpPr/>
          <p:nvPr/>
        </p:nvSpPr>
        <p:spPr>
          <a:xfrm>
            <a:off x="7053625" y="1040700"/>
            <a:ext cx="1994700" cy="13710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5"/>
          <p:cNvSpPr/>
          <p:nvPr/>
        </p:nvSpPr>
        <p:spPr>
          <a:xfrm>
            <a:off x="2464775" y="3379775"/>
            <a:ext cx="2441100" cy="17040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nvSpPr>
        <p:spPr>
          <a:xfrm>
            <a:off x="117325" y="77250"/>
            <a:ext cx="8931000" cy="305400"/>
          </a:xfrm>
          <a:prstGeom prst="rect">
            <a:avLst/>
          </a:prstGeom>
          <a:solidFill>
            <a:schemeClr val="lt2"/>
          </a:solidFill>
          <a:ln cap="flat" cmpd="sng" w="19050">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3.1 </a:t>
            </a:r>
            <a:r>
              <a:rPr b="1" lang="en-GB" sz="1100">
                <a:solidFill>
                  <a:schemeClr val="dk1"/>
                </a:solidFill>
              </a:rPr>
              <a:t>DEVELOPMENT</a:t>
            </a:r>
            <a:endParaRPr b="1" sz="1100"/>
          </a:p>
        </p:txBody>
      </p:sp>
      <p:sp>
        <p:nvSpPr>
          <p:cNvPr id="94" name="Google Shape;94;p16"/>
          <p:cNvSpPr txBox="1"/>
          <p:nvPr/>
        </p:nvSpPr>
        <p:spPr>
          <a:xfrm>
            <a:off x="130350" y="472575"/>
            <a:ext cx="8568900" cy="33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sz="1000">
              <a:solidFill>
                <a:srgbClr val="323232"/>
              </a:solidFill>
            </a:endParaRPr>
          </a:p>
        </p:txBody>
      </p:sp>
      <p:sp>
        <p:nvSpPr>
          <p:cNvPr id="95" name="Google Shape;95;p16"/>
          <p:cNvSpPr txBox="1"/>
          <p:nvPr/>
        </p:nvSpPr>
        <p:spPr>
          <a:xfrm>
            <a:off x="117325" y="427613"/>
            <a:ext cx="5586000" cy="17238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0"/>
              </a:spcAft>
              <a:buNone/>
            </a:pPr>
            <a:r>
              <a:rPr b="1" lang="en-GB" sz="1000">
                <a:solidFill>
                  <a:schemeClr val="dk1"/>
                </a:solidFill>
                <a:highlight>
                  <a:srgbClr val="FFFFFF"/>
                </a:highlight>
              </a:rPr>
              <a:t>Causes of regional inequalities</a:t>
            </a:r>
            <a:endParaRPr b="1" sz="1000">
              <a:solidFill>
                <a:schemeClr val="dk1"/>
              </a:solidFill>
              <a:highlight>
                <a:srgbClr val="FFFFFF"/>
              </a:highlight>
            </a:endParaRPr>
          </a:p>
          <a:p>
            <a:pPr indent="0" lvl="0" marL="0" rtl="0" algn="l">
              <a:lnSpc>
                <a:spcPct val="100000"/>
              </a:lnSpc>
              <a:spcBef>
                <a:spcPts val="0"/>
              </a:spcBef>
              <a:spcAft>
                <a:spcPts val="0"/>
              </a:spcAft>
              <a:buNone/>
            </a:pPr>
            <a:r>
              <a:t/>
            </a:r>
            <a:endParaRPr b="1" sz="1000">
              <a:solidFill>
                <a:schemeClr val="dk1"/>
              </a:solidFill>
              <a:highlight>
                <a:srgbClr val="FFFFFF"/>
              </a:highlight>
            </a:endParaRPr>
          </a:p>
          <a:p>
            <a:pPr indent="0" lvl="0" marL="0" rtl="0" algn="l">
              <a:lnSpc>
                <a:spcPct val="100000"/>
              </a:lnSpc>
              <a:spcBef>
                <a:spcPts val="0"/>
              </a:spcBef>
              <a:spcAft>
                <a:spcPts val="0"/>
              </a:spcAft>
              <a:buNone/>
            </a:pPr>
            <a:r>
              <a:rPr b="1" lang="en-GB" sz="1000">
                <a:solidFill>
                  <a:schemeClr val="dk1"/>
                </a:solidFill>
                <a:highlight>
                  <a:srgbClr val="FFFFFF"/>
                </a:highlight>
              </a:rPr>
              <a:t>Residence - </a:t>
            </a:r>
            <a:r>
              <a:rPr lang="en-GB" sz="1000">
                <a:solidFill>
                  <a:schemeClr val="dk1"/>
                </a:solidFill>
                <a:highlight>
                  <a:srgbClr val="FFFFFF"/>
                </a:highlight>
              </a:rPr>
              <a:t>Urban areas generally attract greater levels of investment leading to increased business and incomes: There may also be inequality within the urban area</a:t>
            </a:r>
            <a:endParaRPr sz="1000">
              <a:solidFill>
                <a:schemeClr val="dk1"/>
              </a:solidFill>
              <a:highlight>
                <a:srgbClr val="FFFFFF"/>
              </a:highlight>
            </a:endParaRPr>
          </a:p>
          <a:p>
            <a:pPr indent="0" lvl="0" marL="0" rtl="0" algn="l">
              <a:lnSpc>
                <a:spcPct val="100000"/>
              </a:lnSpc>
              <a:spcBef>
                <a:spcPts val="0"/>
              </a:spcBef>
              <a:spcAft>
                <a:spcPts val="0"/>
              </a:spcAft>
              <a:buNone/>
            </a:pPr>
            <a:r>
              <a:rPr b="1" lang="en-GB" sz="1000">
                <a:solidFill>
                  <a:schemeClr val="dk1"/>
                </a:solidFill>
                <a:highlight>
                  <a:srgbClr val="FFFFFF"/>
                </a:highlight>
              </a:rPr>
              <a:t>Ethnicity -</a:t>
            </a:r>
            <a:r>
              <a:rPr lang="en-GB" sz="1000">
                <a:solidFill>
                  <a:schemeClr val="dk1"/>
                </a:solidFill>
                <a:highlight>
                  <a:srgbClr val="FFFFFF"/>
                </a:highlight>
              </a:rPr>
              <a:t> Discrimination can result in ethnic groups having income levels significantly below the dominant groups within a country. This reduces the opportunities open to these groups</a:t>
            </a:r>
            <a:endParaRPr sz="1000">
              <a:solidFill>
                <a:schemeClr val="dk1"/>
              </a:solidFill>
              <a:highlight>
                <a:srgbClr val="FFFFFF"/>
              </a:highlight>
            </a:endParaRPr>
          </a:p>
          <a:p>
            <a:pPr indent="0" lvl="0" marL="0" rtl="0" algn="l">
              <a:lnSpc>
                <a:spcPct val="100000"/>
              </a:lnSpc>
              <a:spcBef>
                <a:spcPts val="0"/>
              </a:spcBef>
              <a:spcAft>
                <a:spcPts val="0"/>
              </a:spcAft>
              <a:buNone/>
            </a:pPr>
            <a:r>
              <a:rPr b="1" lang="en-GB" sz="1000">
                <a:solidFill>
                  <a:schemeClr val="dk1"/>
                </a:solidFill>
                <a:highlight>
                  <a:srgbClr val="FFFFFF"/>
                </a:highlight>
              </a:rPr>
              <a:t>Employment </a:t>
            </a:r>
            <a:r>
              <a:rPr lang="en-GB" sz="1000">
                <a:solidFill>
                  <a:schemeClr val="dk1"/>
                </a:solidFill>
                <a:highlight>
                  <a:srgbClr val="FFFFFF"/>
                </a:highlight>
              </a:rPr>
              <a:t>- The split between formal and informal employment impacts incomes. Formal jobs usually have higher incomes and greater benefits, such as holidays and sick pay</a:t>
            </a:r>
            <a:endParaRPr sz="1000">
              <a:solidFill>
                <a:schemeClr val="dk1"/>
              </a:solidFill>
              <a:highlight>
                <a:srgbClr val="FFFFFF"/>
              </a:highlight>
            </a:endParaRPr>
          </a:p>
          <a:p>
            <a:pPr indent="0" lvl="0" marL="0" rtl="0" algn="l">
              <a:lnSpc>
                <a:spcPct val="100000"/>
              </a:lnSpc>
              <a:spcBef>
                <a:spcPts val="0"/>
              </a:spcBef>
              <a:spcAft>
                <a:spcPts val="0"/>
              </a:spcAft>
              <a:buNone/>
            </a:pPr>
            <a:r>
              <a:rPr b="1" lang="en-GB" sz="1000">
                <a:solidFill>
                  <a:schemeClr val="dk1"/>
                </a:solidFill>
                <a:highlight>
                  <a:srgbClr val="FFFFFF"/>
                </a:highlight>
              </a:rPr>
              <a:t>Education </a:t>
            </a:r>
            <a:r>
              <a:rPr lang="en-GB" sz="1000">
                <a:solidFill>
                  <a:schemeClr val="dk1"/>
                </a:solidFill>
                <a:highlight>
                  <a:srgbClr val="FFFFFF"/>
                </a:highlight>
              </a:rPr>
              <a:t>- Those with higher levels of education usually gain higher paying employment </a:t>
            </a:r>
            <a:endParaRPr sz="1000">
              <a:solidFill>
                <a:schemeClr val="dk1"/>
              </a:solidFill>
              <a:highlight>
                <a:srgbClr val="FFFFFF"/>
              </a:highlight>
            </a:endParaRPr>
          </a:p>
          <a:p>
            <a:pPr indent="0" lvl="0" marL="0" rtl="0" algn="l">
              <a:lnSpc>
                <a:spcPct val="100000"/>
              </a:lnSpc>
              <a:spcBef>
                <a:spcPts val="0"/>
              </a:spcBef>
              <a:spcAft>
                <a:spcPts val="0"/>
              </a:spcAft>
              <a:buNone/>
            </a:pPr>
            <a:r>
              <a:rPr b="1" lang="en-GB" sz="1000">
                <a:solidFill>
                  <a:schemeClr val="dk1"/>
                </a:solidFill>
                <a:highlight>
                  <a:srgbClr val="FFFFFF"/>
                </a:highlight>
              </a:rPr>
              <a:t>Land ownership -</a:t>
            </a:r>
            <a:r>
              <a:rPr lang="en-GB" sz="1000">
                <a:solidFill>
                  <a:schemeClr val="dk1"/>
                </a:solidFill>
                <a:highlight>
                  <a:srgbClr val="FFFFFF"/>
                </a:highlight>
              </a:rPr>
              <a:t>Inequalities in land ownership are strongly linked to inequalities in income</a:t>
            </a:r>
            <a:endParaRPr sz="1000">
              <a:solidFill>
                <a:schemeClr val="dk1"/>
              </a:solidFill>
              <a:highlight>
                <a:srgbClr val="FFFFFF"/>
              </a:highlight>
            </a:endParaRPr>
          </a:p>
        </p:txBody>
      </p:sp>
      <p:pic>
        <p:nvPicPr>
          <p:cNvPr id="96" name="Google Shape;96;p16"/>
          <p:cNvPicPr preferRelativeResize="0"/>
          <p:nvPr/>
        </p:nvPicPr>
        <p:blipFill rotWithShape="1">
          <a:blip r:embed="rId3">
            <a:alphaModFix/>
          </a:blip>
          <a:srcRect b="4452" l="0" r="0" t="0"/>
          <a:stretch/>
        </p:blipFill>
        <p:spPr>
          <a:xfrm>
            <a:off x="5556450" y="472575"/>
            <a:ext cx="3504950" cy="4585452"/>
          </a:xfrm>
          <a:prstGeom prst="rect">
            <a:avLst/>
          </a:prstGeom>
          <a:noFill/>
          <a:ln>
            <a:noFill/>
          </a:ln>
        </p:spPr>
      </p:pic>
      <p:pic>
        <p:nvPicPr>
          <p:cNvPr id="97" name="Google Shape;97;p16"/>
          <p:cNvPicPr preferRelativeResize="0"/>
          <p:nvPr/>
        </p:nvPicPr>
        <p:blipFill rotWithShape="1">
          <a:blip r:embed="rId4">
            <a:alphaModFix/>
          </a:blip>
          <a:srcRect b="12671" l="0" r="0" t="3132"/>
          <a:stretch/>
        </p:blipFill>
        <p:spPr>
          <a:xfrm>
            <a:off x="130350" y="2196375"/>
            <a:ext cx="5426101" cy="2861651"/>
          </a:xfrm>
          <a:prstGeom prst="rect">
            <a:avLst/>
          </a:prstGeom>
          <a:noFill/>
          <a:ln>
            <a:noFill/>
          </a:ln>
        </p:spPr>
      </p:pic>
      <p:sp>
        <p:nvSpPr>
          <p:cNvPr id="98" name="Google Shape;98;p16"/>
          <p:cNvSpPr/>
          <p:nvPr/>
        </p:nvSpPr>
        <p:spPr>
          <a:xfrm>
            <a:off x="117325" y="472575"/>
            <a:ext cx="5426100" cy="16179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nvSpPr>
        <p:spPr>
          <a:xfrm>
            <a:off x="117325" y="77250"/>
            <a:ext cx="8931000" cy="305400"/>
          </a:xfrm>
          <a:prstGeom prst="rect">
            <a:avLst/>
          </a:prstGeom>
          <a:solidFill>
            <a:schemeClr val="lt2"/>
          </a:solidFill>
          <a:ln cap="flat" cmpd="sng" w="19050">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3.1 </a:t>
            </a:r>
            <a:r>
              <a:rPr b="1" lang="en-GB" sz="1100">
                <a:solidFill>
                  <a:schemeClr val="dk1"/>
                </a:solidFill>
              </a:rPr>
              <a:t>DEVELOPMENT</a:t>
            </a:r>
            <a:endParaRPr b="1" sz="1100"/>
          </a:p>
        </p:txBody>
      </p:sp>
      <p:sp>
        <p:nvSpPr>
          <p:cNvPr id="104" name="Google Shape;104;p17"/>
          <p:cNvSpPr txBox="1"/>
          <p:nvPr/>
        </p:nvSpPr>
        <p:spPr>
          <a:xfrm>
            <a:off x="130350" y="472575"/>
            <a:ext cx="8568900" cy="33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sz="1000">
              <a:solidFill>
                <a:srgbClr val="323232"/>
              </a:solidFill>
            </a:endParaRPr>
          </a:p>
        </p:txBody>
      </p:sp>
      <p:sp>
        <p:nvSpPr>
          <p:cNvPr id="105" name="Google Shape;105;p17"/>
          <p:cNvSpPr txBox="1"/>
          <p:nvPr/>
        </p:nvSpPr>
        <p:spPr>
          <a:xfrm>
            <a:off x="117325" y="472563"/>
            <a:ext cx="3987300" cy="131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sz="1000">
                <a:solidFill>
                  <a:schemeClr val="dk1"/>
                </a:solidFill>
                <a:highlight>
                  <a:srgbClr val="FFFFFF"/>
                </a:highlight>
              </a:rPr>
              <a:t>Economic Sectors</a:t>
            </a:r>
            <a:endParaRPr b="1" sz="1000">
              <a:solidFill>
                <a:schemeClr val="dk1"/>
              </a:solidFill>
              <a:highlight>
                <a:srgbClr val="FFFFFF"/>
              </a:highlight>
            </a:endParaRPr>
          </a:p>
          <a:p>
            <a:pPr indent="0" lvl="0" marL="0" rtl="0" algn="l">
              <a:lnSpc>
                <a:spcPct val="100000"/>
              </a:lnSpc>
              <a:spcBef>
                <a:spcPts val="400"/>
              </a:spcBef>
              <a:spcAft>
                <a:spcPts val="0"/>
              </a:spcAft>
              <a:buNone/>
            </a:pPr>
            <a:r>
              <a:rPr lang="en-GB" sz="1000">
                <a:solidFill>
                  <a:schemeClr val="dk1"/>
                </a:solidFill>
                <a:highlight>
                  <a:srgbClr val="FFFFFF"/>
                </a:highlight>
              </a:rPr>
              <a:t>Economic activities can be grouped into four sectors:</a:t>
            </a:r>
            <a:endParaRPr sz="1000">
              <a:solidFill>
                <a:schemeClr val="dk1"/>
              </a:solidFill>
              <a:highlight>
                <a:srgbClr val="FFFFFF"/>
              </a:highlight>
            </a:endParaRPr>
          </a:p>
          <a:p>
            <a:pPr indent="-292100" lvl="0" marL="457200" rtl="0" algn="l">
              <a:lnSpc>
                <a:spcPct val="100000"/>
              </a:lnSpc>
              <a:spcBef>
                <a:spcPts val="1200"/>
              </a:spcBef>
              <a:spcAft>
                <a:spcPts val="0"/>
              </a:spcAft>
              <a:buClr>
                <a:schemeClr val="dk1"/>
              </a:buClr>
              <a:buSzPts val="1000"/>
              <a:buChar char="●"/>
            </a:pPr>
            <a:r>
              <a:rPr lang="en-GB" sz="1000">
                <a:solidFill>
                  <a:schemeClr val="dk1"/>
                </a:solidFill>
                <a:highlight>
                  <a:srgbClr val="FFFFFF"/>
                </a:highlight>
              </a:rPr>
              <a:t>Primary - mining, fishing, farming etc.</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Secondary - factory workers, clothing, steel production etc.</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Tertiary - nurses, lawyers, teachers, shop assistants, chefs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Quaternary - hi-tech scientists, research and development</a:t>
            </a:r>
            <a:endParaRPr sz="1000">
              <a:solidFill>
                <a:schemeClr val="dk1"/>
              </a:solidFill>
              <a:highlight>
                <a:srgbClr val="FFFFFF"/>
              </a:highlight>
            </a:endParaRPr>
          </a:p>
        </p:txBody>
      </p:sp>
      <p:sp>
        <p:nvSpPr>
          <p:cNvPr id="106" name="Google Shape;106;p17"/>
          <p:cNvSpPr txBox="1"/>
          <p:nvPr/>
        </p:nvSpPr>
        <p:spPr>
          <a:xfrm>
            <a:off x="117325" y="1830925"/>
            <a:ext cx="4879500" cy="3314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GB" sz="1000">
                <a:solidFill>
                  <a:schemeClr val="dk1"/>
                </a:solidFill>
                <a:highlight>
                  <a:srgbClr val="FFFFFF"/>
                </a:highlight>
              </a:rPr>
              <a:t>Employment in Economic Sectors</a:t>
            </a:r>
            <a:endParaRPr sz="1000">
              <a:solidFill>
                <a:schemeClr val="dk1"/>
              </a:solidFill>
              <a:highlight>
                <a:srgbClr val="FFFFFF"/>
              </a:highlight>
            </a:endParaRPr>
          </a:p>
          <a:p>
            <a:pPr indent="0" lvl="0" marL="0" rtl="0" algn="l">
              <a:lnSpc>
                <a:spcPct val="100000"/>
              </a:lnSpc>
              <a:spcBef>
                <a:spcPts val="400"/>
              </a:spcBef>
              <a:spcAft>
                <a:spcPts val="0"/>
              </a:spcAft>
              <a:buNone/>
            </a:pPr>
            <a:r>
              <a:rPr lang="en-GB" sz="1000">
                <a:solidFill>
                  <a:schemeClr val="dk1"/>
                </a:solidFill>
                <a:highlight>
                  <a:srgbClr val="FFFFFF"/>
                </a:highlight>
              </a:rPr>
              <a:t>Economic sectors are an indicator of a country's economic development using either:</a:t>
            </a:r>
            <a:endParaRPr sz="1000">
              <a:solidFill>
                <a:schemeClr val="dk1"/>
              </a:solidFill>
              <a:highlight>
                <a:srgbClr val="FFFFFF"/>
              </a:highlight>
            </a:endParaRPr>
          </a:p>
          <a:p>
            <a:pPr indent="-292100" lvl="0" marL="457200" rtl="0" algn="l">
              <a:lnSpc>
                <a:spcPct val="100000"/>
              </a:lnSpc>
              <a:spcBef>
                <a:spcPts val="1200"/>
              </a:spcBef>
              <a:spcAft>
                <a:spcPts val="0"/>
              </a:spcAft>
              <a:buClr>
                <a:schemeClr val="dk1"/>
              </a:buClr>
              <a:buSzPts val="1000"/>
              <a:buChar char="●"/>
            </a:pPr>
            <a:r>
              <a:rPr lang="en-GB" sz="1000">
                <a:solidFill>
                  <a:schemeClr val="dk1"/>
                </a:solidFill>
                <a:highlight>
                  <a:srgbClr val="FFFFFF"/>
                </a:highlight>
              </a:rPr>
              <a:t>The amount each sector contributes to the Gross Domestic Product (GDP)</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The percentage of the population they employ </a:t>
            </a:r>
            <a:endParaRPr sz="1000">
              <a:solidFill>
                <a:schemeClr val="dk1"/>
              </a:solidFill>
              <a:highlight>
                <a:srgbClr val="FFFFFF"/>
              </a:highlight>
            </a:endParaRPr>
          </a:p>
          <a:p>
            <a:pPr indent="0" lvl="0" marL="0" rtl="0" algn="l">
              <a:lnSpc>
                <a:spcPct val="100000"/>
              </a:lnSpc>
              <a:spcBef>
                <a:spcPts val="1200"/>
              </a:spcBef>
              <a:spcAft>
                <a:spcPts val="0"/>
              </a:spcAft>
              <a:buNone/>
            </a:pPr>
            <a:r>
              <a:rPr lang="en-GB" sz="1000">
                <a:solidFill>
                  <a:schemeClr val="dk1"/>
                </a:solidFill>
                <a:highlight>
                  <a:srgbClr val="FFFFFF"/>
                </a:highlight>
              </a:rPr>
              <a:t>The proportions of each economic sector GDP and employment changes over time:</a:t>
            </a:r>
            <a:endParaRPr sz="1000">
              <a:solidFill>
                <a:schemeClr val="dk1"/>
              </a:solidFill>
              <a:highlight>
                <a:srgbClr val="FFFFFF"/>
              </a:highlight>
            </a:endParaRPr>
          </a:p>
          <a:p>
            <a:pPr indent="-292100" lvl="0" marL="457200" rtl="0" algn="l">
              <a:lnSpc>
                <a:spcPct val="100000"/>
              </a:lnSpc>
              <a:spcBef>
                <a:spcPts val="1200"/>
              </a:spcBef>
              <a:spcAft>
                <a:spcPts val="0"/>
              </a:spcAft>
              <a:buClr>
                <a:schemeClr val="dk1"/>
              </a:buClr>
              <a:buSzPts val="1000"/>
              <a:buChar char="●"/>
            </a:pPr>
            <a:r>
              <a:rPr lang="en-GB" sz="1000">
                <a:solidFill>
                  <a:schemeClr val="dk1"/>
                </a:solidFill>
                <a:highlight>
                  <a:srgbClr val="FFFFFF"/>
                </a:highlight>
              </a:rPr>
              <a:t>In the pre-industrial period, the primary sector dominates with steady increases in the secondary and tertiary sectors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As countries develop the reliance on the primary sector for GDP and employment rapidly decreases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During the industrial period the amount of GDP and employment in the secondary sector increases to become dominant and then decreases. The primary sector continues to decrease and tertiary sector increases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In the post-industrial phase, the tertiary and quaternary sectors increase whilst the secondary and primary sectors decrease. </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The tertiary sector dominates employment and GDP in the post-industrial period</a:t>
            </a:r>
            <a:endParaRPr sz="1000">
              <a:solidFill>
                <a:schemeClr val="dk1"/>
              </a:solidFill>
              <a:highlight>
                <a:srgbClr val="FFFFFF"/>
              </a:highlight>
            </a:endParaRPr>
          </a:p>
        </p:txBody>
      </p:sp>
      <p:pic>
        <p:nvPicPr>
          <p:cNvPr id="107" name="Google Shape;107;p17"/>
          <p:cNvPicPr preferRelativeResize="0"/>
          <p:nvPr/>
        </p:nvPicPr>
        <p:blipFill>
          <a:blip r:embed="rId3">
            <a:alphaModFix/>
          </a:blip>
          <a:stretch>
            <a:fillRect/>
          </a:stretch>
        </p:blipFill>
        <p:spPr>
          <a:xfrm>
            <a:off x="5410225" y="2634425"/>
            <a:ext cx="3584350" cy="2349100"/>
          </a:xfrm>
          <a:prstGeom prst="rect">
            <a:avLst/>
          </a:prstGeom>
          <a:noFill/>
          <a:ln>
            <a:noFill/>
          </a:ln>
        </p:spPr>
      </p:pic>
      <p:pic>
        <p:nvPicPr>
          <p:cNvPr id="108" name="Google Shape;108;p17"/>
          <p:cNvPicPr preferRelativeResize="0"/>
          <p:nvPr/>
        </p:nvPicPr>
        <p:blipFill>
          <a:blip r:embed="rId4">
            <a:alphaModFix/>
          </a:blip>
          <a:stretch>
            <a:fillRect/>
          </a:stretch>
        </p:blipFill>
        <p:spPr>
          <a:xfrm>
            <a:off x="5290200" y="472575"/>
            <a:ext cx="3758125" cy="2071925"/>
          </a:xfrm>
          <a:prstGeom prst="rect">
            <a:avLst/>
          </a:prstGeom>
          <a:noFill/>
          <a:ln>
            <a:noFill/>
          </a:ln>
        </p:spPr>
      </p:pic>
      <p:sp>
        <p:nvSpPr>
          <p:cNvPr id="109" name="Google Shape;109;p17"/>
          <p:cNvSpPr/>
          <p:nvPr/>
        </p:nvSpPr>
        <p:spPr>
          <a:xfrm>
            <a:off x="117325" y="472575"/>
            <a:ext cx="5066400" cy="12555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7"/>
          <p:cNvSpPr/>
          <p:nvPr/>
        </p:nvSpPr>
        <p:spPr>
          <a:xfrm>
            <a:off x="117325" y="1818000"/>
            <a:ext cx="5066400" cy="32550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nvSpPr>
        <p:spPr>
          <a:xfrm>
            <a:off x="106500" y="79350"/>
            <a:ext cx="8931000" cy="305400"/>
          </a:xfrm>
          <a:prstGeom prst="rect">
            <a:avLst/>
          </a:prstGeom>
          <a:solidFill>
            <a:schemeClr val="lt2"/>
          </a:solidFill>
          <a:ln cap="flat" cmpd="sng" w="19050">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t>IGCSE GEOGRAPHY 0460: 3.1 DEVELOPMENT</a:t>
            </a:r>
            <a:endParaRPr b="1" sz="1000"/>
          </a:p>
        </p:txBody>
      </p:sp>
      <p:sp>
        <p:nvSpPr>
          <p:cNvPr id="116" name="Google Shape;116;p18"/>
          <p:cNvSpPr txBox="1"/>
          <p:nvPr/>
        </p:nvSpPr>
        <p:spPr>
          <a:xfrm>
            <a:off x="130350" y="472575"/>
            <a:ext cx="8568900" cy="33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sz="1000">
              <a:solidFill>
                <a:srgbClr val="323232"/>
              </a:solidFill>
            </a:endParaRPr>
          </a:p>
        </p:txBody>
      </p:sp>
      <p:sp>
        <p:nvSpPr>
          <p:cNvPr id="117" name="Google Shape;117;p18"/>
          <p:cNvSpPr txBox="1"/>
          <p:nvPr/>
        </p:nvSpPr>
        <p:spPr>
          <a:xfrm>
            <a:off x="130350" y="472575"/>
            <a:ext cx="4267200" cy="2801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1000">
                <a:solidFill>
                  <a:schemeClr val="dk1"/>
                </a:solidFill>
                <a:highlight>
                  <a:srgbClr val="FFFFFF"/>
                </a:highlight>
              </a:rPr>
              <a:t>Globalisation is where the world has become more interconnected through the processes of </a:t>
            </a:r>
            <a:r>
              <a:rPr b="1" lang="en-GB" sz="1000">
                <a:solidFill>
                  <a:schemeClr val="dk1"/>
                </a:solidFill>
                <a:highlight>
                  <a:srgbClr val="FFFFFF"/>
                </a:highlight>
              </a:rPr>
              <a:t>three T’s: Trade, Transport and Technology.</a:t>
            </a:r>
            <a:endParaRPr b="1" sz="1000">
              <a:solidFill>
                <a:schemeClr val="dk1"/>
              </a:solidFill>
              <a:highlight>
                <a:srgbClr val="FFFFFF"/>
              </a:highlight>
            </a:endParaRPr>
          </a:p>
          <a:p>
            <a:pPr indent="0" lvl="0" marL="0" rtl="0" algn="l">
              <a:lnSpc>
                <a:spcPct val="100000"/>
              </a:lnSpc>
              <a:spcBef>
                <a:spcPts val="0"/>
              </a:spcBef>
              <a:spcAft>
                <a:spcPts val="0"/>
              </a:spcAft>
              <a:buNone/>
            </a:pPr>
            <a:r>
              <a:t/>
            </a:r>
            <a:endParaRPr sz="1000">
              <a:solidFill>
                <a:schemeClr val="dk1"/>
              </a:solidFill>
              <a:highlight>
                <a:srgbClr val="FFFFFF"/>
              </a:highlight>
            </a:endParaRPr>
          </a:p>
          <a:p>
            <a:pPr indent="0" lvl="0" marL="0" rtl="0" algn="l">
              <a:lnSpc>
                <a:spcPct val="100000"/>
              </a:lnSpc>
              <a:spcBef>
                <a:spcPts val="0"/>
              </a:spcBef>
              <a:spcAft>
                <a:spcPts val="0"/>
              </a:spcAft>
              <a:buNone/>
            </a:pPr>
            <a:r>
              <a:rPr lang="en-GB" sz="1000">
                <a:solidFill>
                  <a:schemeClr val="dk1"/>
                </a:solidFill>
                <a:highlight>
                  <a:srgbClr val="FFFFFF"/>
                </a:highlight>
              </a:rPr>
              <a:t>Overall, connections around the globe are: </a:t>
            </a:r>
            <a:endParaRPr sz="1000">
              <a:solidFill>
                <a:schemeClr val="dk1"/>
              </a:solidFill>
              <a:highlight>
                <a:srgbClr val="FFFFFF"/>
              </a:highlight>
            </a:endParaRPr>
          </a:p>
          <a:p>
            <a:pPr indent="-292100" lvl="0" marL="457200" rtl="0" algn="l">
              <a:lnSpc>
                <a:spcPct val="100000"/>
              </a:lnSpc>
              <a:spcBef>
                <a:spcPts val="1200"/>
              </a:spcBef>
              <a:spcAft>
                <a:spcPts val="0"/>
              </a:spcAft>
              <a:buClr>
                <a:schemeClr val="dk1"/>
              </a:buClr>
              <a:buSzPts val="1000"/>
              <a:buChar char="●"/>
            </a:pPr>
            <a:r>
              <a:rPr lang="en-GB" sz="1000">
                <a:solidFill>
                  <a:schemeClr val="dk1"/>
                </a:solidFill>
                <a:highlight>
                  <a:srgbClr val="FFFFFF"/>
                </a:highlight>
              </a:rPr>
              <a:t>Faster - faster speeds for talking, travel, money exchange etc</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Deeper - connecting lives with faraway places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Longer - connecting links between places are further apart</a:t>
            </a:r>
            <a:endParaRPr sz="1000">
              <a:solidFill>
                <a:schemeClr val="dk1"/>
              </a:solidFill>
              <a:highlight>
                <a:srgbClr val="FFFFFF"/>
              </a:highlight>
            </a:endParaRPr>
          </a:p>
          <a:p>
            <a:pPr indent="0" lvl="0" marL="0" rtl="0" algn="l">
              <a:lnSpc>
                <a:spcPct val="100000"/>
              </a:lnSpc>
              <a:spcBef>
                <a:spcPts val="1200"/>
              </a:spcBef>
              <a:spcAft>
                <a:spcPts val="0"/>
              </a:spcAft>
              <a:buNone/>
            </a:pPr>
            <a:r>
              <a:rPr lang="en-GB" sz="1000">
                <a:solidFill>
                  <a:schemeClr val="dk1"/>
                </a:solidFill>
                <a:highlight>
                  <a:srgbClr val="FFFFFF"/>
                </a:highlight>
              </a:rPr>
              <a:t>These connections are considered as network flows to places and populations through four significant developments:</a:t>
            </a:r>
            <a:endParaRPr sz="1000">
              <a:solidFill>
                <a:schemeClr val="dk1"/>
              </a:solidFill>
              <a:highlight>
                <a:srgbClr val="FFFFFF"/>
              </a:highlight>
            </a:endParaRPr>
          </a:p>
          <a:p>
            <a:pPr indent="-292100" lvl="0" marL="457200" rtl="0" algn="l">
              <a:lnSpc>
                <a:spcPct val="100000"/>
              </a:lnSpc>
              <a:spcBef>
                <a:spcPts val="1200"/>
              </a:spcBef>
              <a:spcAft>
                <a:spcPts val="0"/>
              </a:spcAft>
              <a:buClr>
                <a:schemeClr val="dk1"/>
              </a:buClr>
              <a:buSzPts val="1000"/>
              <a:buChar char="●"/>
            </a:pPr>
            <a:r>
              <a:rPr lang="en-GB" sz="1000">
                <a:solidFill>
                  <a:schemeClr val="dk1"/>
                </a:solidFill>
                <a:highlight>
                  <a:srgbClr val="FFFFFF"/>
                </a:highlight>
              </a:rPr>
              <a:t>Appearance of large transnational corporations (TNCs)</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Growth of regional economics and trading blocs </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Development of modern transport networks - air travel </a:t>
            </a:r>
            <a:endParaRPr sz="1000">
              <a:solidFill>
                <a:schemeClr val="dk1"/>
              </a:solidFill>
              <a:highlight>
                <a:srgbClr val="FFFFFF"/>
              </a:highlight>
            </a:endParaRPr>
          </a:p>
          <a:p>
            <a:pPr indent="-292100" lvl="0" marL="457200" rtl="0" algn="l">
              <a:lnSpc>
                <a:spcPct val="100000"/>
              </a:lnSpc>
              <a:spcBef>
                <a:spcPts val="0"/>
              </a:spcBef>
              <a:spcAft>
                <a:spcPts val="0"/>
              </a:spcAft>
              <a:buClr>
                <a:schemeClr val="dk1"/>
              </a:buClr>
              <a:buSzPts val="1000"/>
              <a:buChar char="●"/>
            </a:pPr>
            <a:r>
              <a:rPr lang="en-GB" sz="1000">
                <a:solidFill>
                  <a:schemeClr val="dk1"/>
                </a:solidFill>
                <a:highlight>
                  <a:srgbClr val="FFFFFF"/>
                </a:highlight>
              </a:rPr>
              <a:t>Advances in IT and communications, particularly the WWW and the internet</a:t>
            </a:r>
            <a:endParaRPr sz="1000">
              <a:solidFill>
                <a:schemeClr val="dk1"/>
              </a:solidFill>
              <a:highlight>
                <a:srgbClr val="FFFFFF"/>
              </a:highlight>
            </a:endParaRPr>
          </a:p>
        </p:txBody>
      </p:sp>
      <p:pic>
        <p:nvPicPr>
          <p:cNvPr id="118" name="Google Shape;118;p18"/>
          <p:cNvPicPr preferRelativeResize="0"/>
          <p:nvPr/>
        </p:nvPicPr>
        <p:blipFill rotWithShape="1">
          <a:blip r:embed="rId3">
            <a:alphaModFix/>
          </a:blip>
          <a:srcRect b="5891" l="0" r="0" t="8965"/>
          <a:stretch/>
        </p:blipFill>
        <p:spPr>
          <a:xfrm>
            <a:off x="4490800" y="473625"/>
            <a:ext cx="4546699" cy="2801400"/>
          </a:xfrm>
          <a:prstGeom prst="rect">
            <a:avLst/>
          </a:prstGeom>
          <a:noFill/>
          <a:ln>
            <a:noFill/>
          </a:ln>
        </p:spPr>
      </p:pic>
      <p:sp>
        <p:nvSpPr>
          <p:cNvPr id="119" name="Google Shape;119;p18"/>
          <p:cNvSpPr txBox="1"/>
          <p:nvPr/>
        </p:nvSpPr>
        <p:spPr>
          <a:xfrm>
            <a:off x="9048325" y="77250"/>
            <a:ext cx="3000000" cy="6927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1500"/>
              </a:spcBef>
              <a:spcAft>
                <a:spcPts val="0"/>
              </a:spcAft>
              <a:buClr>
                <a:schemeClr val="dk1"/>
              </a:buClr>
              <a:buSzPts val="1000"/>
              <a:buFont typeface="Arial"/>
              <a:buNone/>
            </a:pPr>
            <a:r>
              <a:t/>
            </a:r>
            <a:endParaRPr sz="1000">
              <a:solidFill>
                <a:schemeClr val="dk1"/>
              </a:solidFill>
            </a:endParaRPr>
          </a:p>
          <a:p>
            <a:pPr indent="-228600" lvl="0" marL="457200" rtl="0" algn="l">
              <a:lnSpc>
                <a:spcPct val="115000"/>
              </a:lnSpc>
              <a:spcBef>
                <a:spcPts val="0"/>
              </a:spcBef>
              <a:spcAft>
                <a:spcPts val="0"/>
              </a:spcAft>
              <a:buClr>
                <a:schemeClr val="dk1"/>
              </a:buClr>
              <a:buSzPts val="1000"/>
              <a:buFont typeface="Arial"/>
              <a:buNone/>
            </a:pPr>
            <a:r>
              <a:t/>
            </a:r>
            <a:endParaRPr sz="1000">
              <a:solidFill>
                <a:schemeClr val="dk1"/>
              </a:solidFill>
            </a:endParaRPr>
          </a:p>
          <a:p>
            <a:pPr indent="-228600" lvl="0" marL="457200" rtl="0" algn="l">
              <a:lnSpc>
                <a:spcPct val="115000"/>
              </a:lnSpc>
              <a:spcBef>
                <a:spcPts val="0"/>
              </a:spcBef>
              <a:spcAft>
                <a:spcPts val="0"/>
              </a:spcAft>
              <a:buClr>
                <a:schemeClr val="dk1"/>
              </a:buClr>
              <a:buSzPts val="1000"/>
              <a:buFont typeface="Arial"/>
              <a:buNone/>
            </a:pPr>
            <a:r>
              <a:t/>
            </a:r>
            <a:endParaRPr sz="1000">
              <a:solidFill>
                <a:schemeClr val="dk1"/>
              </a:solidFill>
            </a:endParaRPr>
          </a:p>
        </p:txBody>
      </p:sp>
      <p:sp>
        <p:nvSpPr>
          <p:cNvPr id="120" name="Google Shape;120;p18"/>
          <p:cNvSpPr txBox="1"/>
          <p:nvPr/>
        </p:nvSpPr>
        <p:spPr>
          <a:xfrm>
            <a:off x="117325" y="3477875"/>
            <a:ext cx="2507700" cy="1577700"/>
          </a:xfrm>
          <a:prstGeom prst="rect">
            <a:avLst/>
          </a:prstGeom>
          <a:noFill/>
          <a:ln>
            <a:noFill/>
          </a:ln>
        </p:spPr>
        <p:txBody>
          <a:bodyPr anchorCtr="0" anchor="t" bIns="91425" lIns="91425" spcFirstLastPara="1" rIns="91425" wrap="square" tIns="91425">
            <a:spAutoFit/>
          </a:bodyPr>
          <a:lstStyle/>
          <a:p>
            <a:pPr indent="0" lvl="0" marL="0" rtl="0" algn="ctr">
              <a:lnSpc>
                <a:spcPct val="175000"/>
              </a:lnSpc>
              <a:spcBef>
                <a:spcPts val="0"/>
              </a:spcBef>
              <a:spcAft>
                <a:spcPts val="0"/>
              </a:spcAft>
              <a:buNone/>
            </a:pPr>
            <a:r>
              <a:rPr b="1" lang="en-GB" sz="1000">
                <a:solidFill>
                  <a:schemeClr val="dk1"/>
                </a:solidFill>
              </a:rPr>
              <a:t>Transport</a:t>
            </a:r>
            <a:endParaRPr b="1" sz="1000">
              <a:solidFill>
                <a:schemeClr val="dk1"/>
              </a:solidFill>
            </a:endParaRPr>
          </a:p>
          <a:p>
            <a:pPr indent="0" lvl="0" marL="0" rtl="0" algn="l">
              <a:lnSpc>
                <a:spcPct val="100000"/>
              </a:lnSpc>
              <a:spcBef>
                <a:spcPts val="0"/>
              </a:spcBef>
              <a:spcAft>
                <a:spcPts val="0"/>
              </a:spcAft>
              <a:buNone/>
            </a:pPr>
            <a:r>
              <a:rPr b="1" lang="en-GB" sz="1000">
                <a:solidFill>
                  <a:schemeClr val="dk1"/>
                </a:solidFill>
              </a:rPr>
              <a:t>Air Travel: </a:t>
            </a:r>
            <a:r>
              <a:rPr lang="en-GB" sz="1000">
                <a:solidFill>
                  <a:schemeClr val="dk1"/>
                </a:solidFill>
              </a:rPr>
              <a:t>Faster and more accessible air transportation allows people and goods to move quickly across the globe.</a:t>
            </a:r>
            <a:endParaRPr sz="1000">
              <a:solidFill>
                <a:schemeClr val="dk1"/>
              </a:solidFill>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b="1" lang="en-GB" sz="1000">
                <a:solidFill>
                  <a:schemeClr val="dk1"/>
                </a:solidFill>
              </a:rPr>
              <a:t>Shipping Advances:</a:t>
            </a:r>
            <a:r>
              <a:rPr lang="en-GB" sz="1000">
                <a:solidFill>
                  <a:schemeClr val="dk1"/>
                </a:solidFill>
              </a:rPr>
              <a:t> Larger and more efficient cargo ships enable cost-effective movement of goods between countries.</a:t>
            </a:r>
            <a:endParaRPr/>
          </a:p>
        </p:txBody>
      </p:sp>
      <p:sp>
        <p:nvSpPr>
          <p:cNvPr id="121" name="Google Shape;121;p18"/>
          <p:cNvSpPr txBox="1"/>
          <p:nvPr/>
        </p:nvSpPr>
        <p:spPr>
          <a:xfrm>
            <a:off x="2704125" y="3443225"/>
            <a:ext cx="3000000" cy="1647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500"/>
              </a:spcBef>
              <a:spcAft>
                <a:spcPts val="0"/>
              </a:spcAft>
              <a:buNone/>
            </a:pPr>
            <a:r>
              <a:rPr b="1" lang="en-GB" sz="1000">
                <a:solidFill>
                  <a:schemeClr val="dk1"/>
                </a:solidFill>
              </a:rPr>
              <a:t>Technology</a:t>
            </a:r>
            <a:endParaRPr b="1" sz="1000">
              <a:solidFill>
                <a:schemeClr val="dk1"/>
              </a:solidFill>
            </a:endParaRPr>
          </a:p>
          <a:p>
            <a:pPr indent="0" lvl="0" marL="0" rtl="0" algn="l">
              <a:lnSpc>
                <a:spcPct val="100000"/>
              </a:lnSpc>
              <a:spcBef>
                <a:spcPts val="1500"/>
              </a:spcBef>
              <a:spcAft>
                <a:spcPts val="0"/>
              </a:spcAft>
              <a:buNone/>
            </a:pPr>
            <a:r>
              <a:rPr b="1" lang="en-GB" sz="1000">
                <a:solidFill>
                  <a:schemeClr val="dk1"/>
                </a:solidFill>
              </a:rPr>
              <a:t>Internet Communication: </a:t>
            </a:r>
            <a:r>
              <a:rPr lang="en-GB" sz="1000">
                <a:solidFill>
                  <a:schemeClr val="dk1"/>
                </a:solidFill>
              </a:rPr>
              <a:t>Instant</a:t>
            </a:r>
            <a:r>
              <a:rPr lang="en-GB" sz="1000">
                <a:solidFill>
                  <a:schemeClr val="dk1"/>
                </a:solidFill>
              </a:rPr>
              <a:t> </a:t>
            </a:r>
            <a:r>
              <a:rPr lang="en-GB" sz="1000">
                <a:solidFill>
                  <a:schemeClr val="dk1"/>
                </a:solidFill>
              </a:rPr>
              <a:t>communication through the internet facilitates global business transactions and information exchange.</a:t>
            </a:r>
            <a:endParaRPr sz="1000">
              <a:solidFill>
                <a:schemeClr val="dk1"/>
              </a:solidFill>
            </a:endParaRPr>
          </a:p>
          <a:p>
            <a:pPr indent="0" lvl="0" marL="0" rtl="0" algn="l">
              <a:lnSpc>
                <a:spcPct val="100000"/>
              </a:lnSpc>
              <a:spcBef>
                <a:spcPts val="1500"/>
              </a:spcBef>
              <a:spcAft>
                <a:spcPts val="0"/>
              </a:spcAft>
              <a:buNone/>
            </a:pPr>
            <a:r>
              <a:rPr b="1" lang="en-GB" sz="1000">
                <a:solidFill>
                  <a:schemeClr val="dk1"/>
                </a:solidFill>
              </a:rPr>
              <a:t>Digitalization:</a:t>
            </a:r>
            <a:r>
              <a:rPr lang="en-GB" sz="1000">
                <a:solidFill>
                  <a:schemeClr val="dk1"/>
                </a:solidFill>
              </a:rPr>
              <a:t> Automation and digital technologies streamline production, making it easier to connect global supply chains.</a:t>
            </a:r>
            <a:endParaRPr/>
          </a:p>
        </p:txBody>
      </p:sp>
      <p:sp>
        <p:nvSpPr>
          <p:cNvPr id="122" name="Google Shape;122;p18"/>
          <p:cNvSpPr txBox="1"/>
          <p:nvPr/>
        </p:nvSpPr>
        <p:spPr>
          <a:xfrm>
            <a:off x="5888125" y="3443225"/>
            <a:ext cx="3000000" cy="1647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500"/>
              </a:spcBef>
              <a:spcAft>
                <a:spcPts val="0"/>
              </a:spcAft>
              <a:buNone/>
            </a:pPr>
            <a:r>
              <a:rPr b="1" lang="en-GB" sz="1000">
                <a:solidFill>
                  <a:schemeClr val="dk1"/>
                </a:solidFill>
              </a:rPr>
              <a:t>Trade</a:t>
            </a:r>
            <a:endParaRPr b="1" sz="1000">
              <a:solidFill>
                <a:schemeClr val="dk1"/>
              </a:solidFill>
            </a:endParaRPr>
          </a:p>
          <a:p>
            <a:pPr indent="0" lvl="0" marL="0" rtl="0" algn="l">
              <a:lnSpc>
                <a:spcPct val="100000"/>
              </a:lnSpc>
              <a:spcBef>
                <a:spcPts val="1500"/>
              </a:spcBef>
              <a:spcAft>
                <a:spcPts val="0"/>
              </a:spcAft>
              <a:buNone/>
            </a:pPr>
            <a:r>
              <a:rPr b="1" lang="en-GB" sz="1000">
                <a:solidFill>
                  <a:schemeClr val="dk1"/>
                </a:solidFill>
              </a:rPr>
              <a:t>Trade Agreements: </a:t>
            </a:r>
            <a:r>
              <a:rPr lang="en-GB" sz="1000">
                <a:solidFill>
                  <a:schemeClr val="dk1"/>
                </a:solidFill>
              </a:rPr>
              <a:t>Agreements like NAFTA and the EU promote easier movement of goods and services between participating countries.</a:t>
            </a:r>
            <a:endParaRPr sz="1000">
              <a:solidFill>
                <a:schemeClr val="dk1"/>
              </a:solidFill>
            </a:endParaRPr>
          </a:p>
          <a:p>
            <a:pPr indent="0" lvl="0" marL="0" rtl="0" algn="l">
              <a:lnSpc>
                <a:spcPct val="100000"/>
              </a:lnSpc>
              <a:spcBef>
                <a:spcPts val="1500"/>
              </a:spcBef>
              <a:spcAft>
                <a:spcPts val="0"/>
              </a:spcAft>
              <a:buNone/>
            </a:pPr>
            <a:r>
              <a:rPr b="1" lang="en-GB" sz="1000">
                <a:solidFill>
                  <a:schemeClr val="dk1"/>
                </a:solidFill>
              </a:rPr>
              <a:t>Global Supply Chains: </a:t>
            </a:r>
            <a:r>
              <a:rPr lang="en-GB" sz="1000">
                <a:solidFill>
                  <a:schemeClr val="dk1"/>
                </a:solidFill>
              </a:rPr>
              <a:t>Companies sourcing materials and components from various countries create intricate global supply networks.</a:t>
            </a:r>
            <a:endParaRPr/>
          </a:p>
        </p:txBody>
      </p:sp>
      <p:sp>
        <p:nvSpPr>
          <p:cNvPr id="123" name="Google Shape;123;p18"/>
          <p:cNvSpPr/>
          <p:nvPr/>
        </p:nvSpPr>
        <p:spPr>
          <a:xfrm>
            <a:off x="117325" y="472575"/>
            <a:ext cx="4267200" cy="28014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8"/>
          <p:cNvSpPr/>
          <p:nvPr/>
        </p:nvSpPr>
        <p:spPr>
          <a:xfrm>
            <a:off x="117325" y="3363900"/>
            <a:ext cx="2507700" cy="17262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8"/>
          <p:cNvSpPr/>
          <p:nvPr/>
        </p:nvSpPr>
        <p:spPr>
          <a:xfrm>
            <a:off x="2704125" y="3363900"/>
            <a:ext cx="3079200" cy="17262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p18"/>
          <p:cNvSpPr/>
          <p:nvPr/>
        </p:nvSpPr>
        <p:spPr>
          <a:xfrm>
            <a:off x="5862425" y="3363900"/>
            <a:ext cx="3175200" cy="1726200"/>
          </a:xfrm>
          <a:prstGeom prst="rect">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nvSpPr>
        <p:spPr>
          <a:xfrm>
            <a:off x="117325" y="77250"/>
            <a:ext cx="8931000" cy="305400"/>
          </a:xfrm>
          <a:prstGeom prst="rect">
            <a:avLst/>
          </a:prstGeom>
          <a:solidFill>
            <a:schemeClr val="lt2"/>
          </a:solidFill>
          <a:ln cap="flat" cmpd="sng" w="19050">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3.1 </a:t>
            </a:r>
            <a:r>
              <a:rPr b="1" lang="en-GB" sz="1100">
                <a:solidFill>
                  <a:schemeClr val="dk1"/>
                </a:solidFill>
              </a:rPr>
              <a:t>DEVELOPMENT</a:t>
            </a:r>
            <a:endParaRPr b="1" sz="1100"/>
          </a:p>
        </p:txBody>
      </p:sp>
      <p:sp>
        <p:nvSpPr>
          <p:cNvPr id="132" name="Google Shape;132;p19"/>
          <p:cNvSpPr txBox="1"/>
          <p:nvPr/>
        </p:nvSpPr>
        <p:spPr>
          <a:xfrm>
            <a:off x="130350" y="472575"/>
            <a:ext cx="8568900" cy="33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sz="1000">
              <a:solidFill>
                <a:srgbClr val="323232"/>
              </a:solidFill>
            </a:endParaRPr>
          </a:p>
        </p:txBody>
      </p:sp>
      <p:sp>
        <p:nvSpPr>
          <p:cNvPr id="133" name="Google Shape;133;p19"/>
          <p:cNvSpPr txBox="1"/>
          <p:nvPr/>
        </p:nvSpPr>
        <p:spPr>
          <a:xfrm>
            <a:off x="106500" y="382650"/>
            <a:ext cx="8931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rPr>
              <a:t>Globalisation comes with a variety of impacts locally, </a:t>
            </a:r>
            <a:r>
              <a:rPr lang="en-GB" sz="1000">
                <a:solidFill>
                  <a:schemeClr val="dk1"/>
                </a:solidFill>
              </a:rPr>
              <a:t>nationally</a:t>
            </a:r>
            <a:r>
              <a:rPr lang="en-GB" sz="1000">
                <a:solidFill>
                  <a:schemeClr val="dk1"/>
                </a:solidFill>
              </a:rPr>
              <a:t> and globally, Some impacts can be for good whilst others can have a negative impact. </a:t>
            </a:r>
            <a:endParaRPr sz="1000">
              <a:solidFill>
                <a:schemeClr val="dk1"/>
              </a:solidFill>
            </a:endParaRPr>
          </a:p>
        </p:txBody>
      </p:sp>
      <p:graphicFrame>
        <p:nvGraphicFramePr>
          <p:cNvPr id="134" name="Google Shape;134;p19"/>
          <p:cNvGraphicFramePr/>
          <p:nvPr/>
        </p:nvGraphicFramePr>
        <p:xfrm>
          <a:off x="106500" y="721350"/>
          <a:ext cx="3000000" cy="3000000"/>
        </p:xfrm>
        <a:graphic>
          <a:graphicData uri="http://schemas.openxmlformats.org/drawingml/2006/table">
            <a:tbl>
              <a:tblPr>
                <a:noFill/>
                <a:tableStyleId>{53418429-E99D-4BB0-B220-51D88626BDC5}</a:tableStyleId>
              </a:tblPr>
              <a:tblGrid>
                <a:gridCol w="2815925"/>
                <a:gridCol w="2781375"/>
                <a:gridCol w="3333700"/>
              </a:tblGrid>
              <a:tr h="322400">
                <a:tc>
                  <a:txBody>
                    <a:bodyPr/>
                    <a:lstStyle/>
                    <a:p>
                      <a:pPr indent="0" lvl="0" marL="0" rtl="0" algn="ctr">
                        <a:spcBef>
                          <a:spcPts val="0"/>
                        </a:spcBef>
                        <a:spcAft>
                          <a:spcPts val="0"/>
                        </a:spcAft>
                        <a:buNone/>
                      </a:pPr>
                      <a:r>
                        <a:rPr b="1" lang="en-GB" sz="1000"/>
                        <a:t>Local </a:t>
                      </a:r>
                      <a:endParaRPr b="1"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en-GB" sz="1000"/>
                        <a:t>National </a:t>
                      </a:r>
                      <a:endParaRPr b="1"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en-GB" sz="1000"/>
                        <a:t>International </a:t>
                      </a:r>
                      <a:endParaRPr b="1"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017650">
                <a:tc>
                  <a:txBody>
                    <a:bodyPr/>
                    <a:lstStyle/>
                    <a:p>
                      <a:pPr indent="0" lvl="0" marL="0" rtl="0" algn="l">
                        <a:lnSpc>
                          <a:spcPct val="100000"/>
                        </a:lnSpc>
                        <a:spcBef>
                          <a:spcPts val="1500"/>
                        </a:spcBef>
                        <a:spcAft>
                          <a:spcPts val="0"/>
                        </a:spcAft>
                        <a:buNone/>
                      </a:pPr>
                      <a:r>
                        <a:rPr b="1" lang="en-GB" sz="950">
                          <a:solidFill>
                            <a:srgbClr val="38761D"/>
                          </a:solidFill>
                          <a:highlight>
                            <a:srgbClr val="FFFFFF"/>
                          </a:highlight>
                        </a:rPr>
                        <a:t>✓</a:t>
                      </a:r>
                      <a:r>
                        <a:rPr b="1" lang="en-GB" sz="950">
                          <a:solidFill>
                            <a:schemeClr val="dk1"/>
                          </a:solidFill>
                        </a:rPr>
                        <a:t> Increased Job Opportunities -</a:t>
                      </a:r>
                      <a:r>
                        <a:rPr lang="en-GB" sz="950">
                          <a:solidFill>
                            <a:schemeClr val="dk1"/>
                          </a:solidFill>
                        </a:rPr>
                        <a:t> Local businesses may benefit from expanded markets, leading to more job opportunities for residents.</a:t>
                      </a:r>
                      <a:endParaRPr sz="950">
                        <a:solidFill>
                          <a:schemeClr val="dk1"/>
                        </a:solidFill>
                      </a:endParaRPr>
                    </a:p>
                    <a:p>
                      <a:pPr indent="0" lvl="0" marL="0" rtl="0" algn="l">
                        <a:lnSpc>
                          <a:spcPct val="100000"/>
                        </a:lnSpc>
                        <a:spcBef>
                          <a:spcPts val="1500"/>
                        </a:spcBef>
                        <a:spcAft>
                          <a:spcPts val="0"/>
                        </a:spcAft>
                        <a:buNone/>
                      </a:pPr>
                      <a:r>
                        <a:rPr b="1" lang="en-GB" sz="950">
                          <a:solidFill>
                            <a:srgbClr val="38761D"/>
                          </a:solidFill>
                          <a:highlight>
                            <a:srgbClr val="FFFFFF"/>
                          </a:highlight>
                        </a:rPr>
                        <a:t>✓</a:t>
                      </a:r>
                      <a:r>
                        <a:rPr b="1" lang="en-GB" sz="950">
                          <a:solidFill>
                            <a:schemeClr val="dk1"/>
                          </a:solidFill>
                        </a:rPr>
                        <a:t>Access to Global Products -</a:t>
                      </a:r>
                      <a:r>
                        <a:rPr lang="en-GB" sz="950">
                          <a:solidFill>
                            <a:schemeClr val="dk1"/>
                          </a:solidFill>
                        </a:rPr>
                        <a:t> Local consumers gain access to a wider variety of goods and services from around the world.</a:t>
                      </a:r>
                      <a:endParaRPr sz="950">
                        <a:solidFill>
                          <a:schemeClr val="dk1"/>
                        </a:solidFill>
                      </a:endParaRPr>
                    </a:p>
                    <a:p>
                      <a:pPr indent="0" lvl="0" marL="0" rtl="0" algn="l">
                        <a:lnSpc>
                          <a:spcPct val="100000"/>
                        </a:lnSpc>
                        <a:spcBef>
                          <a:spcPts val="1500"/>
                        </a:spcBef>
                        <a:spcAft>
                          <a:spcPts val="1500"/>
                        </a:spcAft>
                        <a:buNone/>
                      </a:pPr>
                      <a:r>
                        <a:rPr b="1" lang="en-GB" sz="950">
                          <a:solidFill>
                            <a:srgbClr val="38761D"/>
                          </a:solidFill>
                          <a:highlight>
                            <a:srgbClr val="FFFFFF"/>
                          </a:highlight>
                        </a:rPr>
                        <a:t>✓</a:t>
                      </a:r>
                      <a:r>
                        <a:rPr b="1" lang="en-GB" sz="950">
                          <a:solidFill>
                            <a:schemeClr val="dk1"/>
                          </a:solidFill>
                        </a:rPr>
                        <a:t>Cultural Exchange</a:t>
                      </a:r>
                      <a:r>
                        <a:rPr lang="en-GB" sz="950">
                          <a:solidFill>
                            <a:schemeClr val="dk1"/>
                          </a:solidFill>
                        </a:rPr>
                        <a:t> - Globalization fosters cultural exchange, allowing local communities to experience and appreciate diverse traditions.</a:t>
                      </a:r>
                      <a:endParaRPr sz="950">
                        <a:solidFill>
                          <a:schemeClr val="dk1"/>
                        </a:solidFill>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lnSpc>
                          <a:spcPct val="100000"/>
                        </a:lnSpc>
                        <a:spcBef>
                          <a:spcPts val="1500"/>
                        </a:spcBef>
                        <a:spcAft>
                          <a:spcPts val="0"/>
                        </a:spcAft>
                        <a:buNone/>
                      </a:pPr>
                      <a:r>
                        <a:rPr b="1" lang="en-GB" sz="950">
                          <a:solidFill>
                            <a:srgbClr val="38761D"/>
                          </a:solidFill>
                          <a:highlight>
                            <a:srgbClr val="FFFFFF"/>
                          </a:highlight>
                        </a:rPr>
                        <a:t>✓</a:t>
                      </a:r>
                      <a:r>
                        <a:rPr b="1" lang="en-GB" sz="950">
                          <a:solidFill>
                            <a:schemeClr val="dk1"/>
                          </a:solidFill>
                        </a:rPr>
                        <a:t>Economic Growth -</a:t>
                      </a:r>
                      <a:r>
                        <a:rPr lang="en-GB" sz="950">
                          <a:solidFill>
                            <a:schemeClr val="dk1"/>
                          </a:solidFill>
                        </a:rPr>
                        <a:t> Increased trade and investment can contribute to national economic growth.</a:t>
                      </a:r>
                      <a:endParaRPr sz="950">
                        <a:solidFill>
                          <a:schemeClr val="dk1"/>
                        </a:solidFill>
                      </a:endParaRPr>
                    </a:p>
                    <a:p>
                      <a:pPr indent="0" lvl="0" marL="0" rtl="0" algn="l">
                        <a:lnSpc>
                          <a:spcPct val="100000"/>
                        </a:lnSpc>
                        <a:spcBef>
                          <a:spcPts val="1500"/>
                        </a:spcBef>
                        <a:spcAft>
                          <a:spcPts val="0"/>
                        </a:spcAft>
                        <a:buNone/>
                      </a:pPr>
                      <a:r>
                        <a:rPr b="1" lang="en-GB" sz="950">
                          <a:solidFill>
                            <a:srgbClr val="38761D"/>
                          </a:solidFill>
                          <a:highlight>
                            <a:srgbClr val="FFFFFF"/>
                          </a:highlight>
                        </a:rPr>
                        <a:t>✓</a:t>
                      </a:r>
                      <a:r>
                        <a:rPr b="1" lang="en-GB" sz="950">
                          <a:solidFill>
                            <a:schemeClr val="dk1"/>
                          </a:solidFill>
                        </a:rPr>
                        <a:t>Technological Advancements - </a:t>
                      </a:r>
                      <a:r>
                        <a:rPr lang="en-GB" sz="950">
                          <a:solidFill>
                            <a:schemeClr val="dk1"/>
                          </a:solidFill>
                        </a:rPr>
                        <a:t>National economies may benefit from the transfer of technology and knowledge across borders.</a:t>
                      </a:r>
                      <a:endParaRPr sz="950">
                        <a:solidFill>
                          <a:schemeClr val="dk1"/>
                        </a:solidFill>
                      </a:endParaRPr>
                    </a:p>
                    <a:p>
                      <a:pPr indent="0" lvl="0" marL="0" rtl="0" algn="l">
                        <a:lnSpc>
                          <a:spcPct val="100000"/>
                        </a:lnSpc>
                        <a:spcBef>
                          <a:spcPts val="1500"/>
                        </a:spcBef>
                        <a:spcAft>
                          <a:spcPts val="1500"/>
                        </a:spcAft>
                        <a:buNone/>
                      </a:pPr>
                      <a:r>
                        <a:rPr b="1" lang="en-GB" sz="950">
                          <a:solidFill>
                            <a:srgbClr val="38761D"/>
                          </a:solidFill>
                          <a:highlight>
                            <a:srgbClr val="FFFFFF"/>
                          </a:highlight>
                        </a:rPr>
                        <a:t>✓</a:t>
                      </a:r>
                      <a:r>
                        <a:rPr b="1" lang="en-GB" sz="950">
                          <a:solidFill>
                            <a:srgbClr val="38761D"/>
                          </a:solidFill>
                        </a:rPr>
                        <a:t>I</a:t>
                      </a:r>
                      <a:r>
                        <a:rPr b="1" lang="en-GB" sz="950">
                          <a:solidFill>
                            <a:schemeClr val="dk1"/>
                          </a:solidFill>
                        </a:rPr>
                        <a:t>mproved Infrastructure -</a:t>
                      </a:r>
                      <a:r>
                        <a:rPr lang="en-GB" sz="950">
                          <a:solidFill>
                            <a:schemeClr val="dk1"/>
                          </a:solidFill>
                        </a:rPr>
                        <a:t> Globalization can attract foreign investment, leading to improved infrastructure such as roads and communication networks.</a:t>
                      </a:r>
                      <a:endParaRPr sz="95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GB" sz="950">
                          <a:solidFill>
                            <a:srgbClr val="38761D"/>
                          </a:solidFill>
                          <a:highlight>
                            <a:srgbClr val="FFFFFF"/>
                          </a:highlight>
                        </a:rPr>
                        <a:t>✓</a:t>
                      </a:r>
                      <a:r>
                        <a:rPr b="1" lang="en-GB" sz="950">
                          <a:solidFill>
                            <a:schemeClr val="dk1"/>
                          </a:solidFill>
                          <a:highlight>
                            <a:srgbClr val="FFFFFF"/>
                          </a:highlight>
                        </a:rPr>
                        <a:t> </a:t>
                      </a:r>
                      <a:r>
                        <a:rPr b="1" lang="en-GB" sz="950">
                          <a:solidFill>
                            <a:schemeClr val="dk1"/>
                          </a:solidFill>
                        </a:rPr>
                        <a:t>Global Cooperation</a:t>
                      </a:r>
                      <a:r>
                        <a:rPr lang="en-GB" sz="950">
                          <a:solidFill>
                            <a:schemeClr val="dk1"/>
                          </a:solidFill>
                        </a:rPr>
                        <a:t> - Countries can collaborate on global issues like climate change and health, fostering a sense of shared responsibility.</a:t>
                      </a:r>
                      <a:endParaRPr sz="950">
                        <a:solidFill>
                          <a:schemeClr val="dk1"/>
                        </a:solidFill>
                      </a:endParaRPr>
                    </a:p>
                    <a:p>
                      <a:pPr indent="0" lvl="0" marL="0" rtl="0" algn="l">
                        <a:lnSpc>
                          <a:spcPct val="100000"/>
                        </a:lnSpc>
                        <a:spcBef>
                          <a:spcPts val="1500"/>
                        </a:spcBef>
                        <a:spcAft>
                          <a:spcPts val="0"/>
                        </a:spcAft>
                        <a:buNone/>
                      </a:pPr>
                      <a:r>
                        <a:rPr b="1" lang="en-GB" sz="950">
                          <a:solidFill>
                            <a:srgbClr val="38761D"/>
                          </a:solidFill>
                          <a:highlight>
                            <a:srgbClr val="FFFFFF"/>
                          </a:highlight>
                        </a:rPr>
                        <a:t>✓</a:t>
                      </a:r>
                      <a:r>
                        <a:rPr b="1" lang="en-GB" sz="950">
                          <a:solidFill>
                            <a:schemeClr val="dk1"/>
                          </a:solidFill>
                          <a:highlight>
                            <a:srgbClr val="FFFFFF"/>
                          </a:highlight>
                        </a:rPr>
                        <a:t> </a:t>
                      </a:r>
                      <a:r>
                        <a:rPr b="1" lang="en-GB" sz="950">
                          <a:solidFill>
                            <a:schemeClr val="dk1"/>
                          </a:solidFill>
                        </a:rPr>
                        <a:t>Innovation and Research -</a:t>
                      </a:r>
                      <a:r>
                        <a:rPr lang="en-GB" sz="950">
                          <a:solidFill>
                            <a:schemeClr val="dk1"/>
                          </a:solidFill>
                        </a:rPr>
                        <a:t> Globalization facilitates the sharing of scientific and technological advancements on a global scale.</a:t>
                      </a:r>
                      <a:endParaRPr sz="950">
                        <a:solidFill>
                          <a:schemeClr val="dk1"/>
                        </a:solidFill>
                      </a:endParaRPr>
                    </a:p>
                    <a:p>
                      <a:pPr indent="0" lvl="0" marL="0" rtl="0" algn="l">
                        <a:lnSpc>
                          <a:spcPct val="100000"/>
                        </a:lnSpc>
                        <a:spcBef>
                          <a:spcPts val="1500"/>
                        </a:spcBef>
                        <a:spcAft>
                          <a:spcPts val="1500"/>
                        </a:spcAft>
                        <a:buNone/>
                      </a:pPr>
                      <a:r>
                        <a:rPr b="1" lang="en-GB" sz="950">
                          <a:solidFill>
                            <a:srgbClr val="38761D"/>
                          </a:solidFill>
                          <a:highlight>
                            <a:srgbClr val="FFFFFF"/>
                          </a:highlight>
                        </a:rPr>
                        <a:t>✓</a:t>
                      </a:r>
                      <a:r>
                        <a:rPr b="1" lang="en-GB" sz="950">
                          <a:solidFill>
                            <a:schemeClr val="dk1"/>
                          </a:solidFill>
                          <a:highlight>
                            <a:srgbClr val="FFFFFF"/>
                          </a:highlight>
                        </a:rPr>
                        <a:t> </a:t>
                      </a:r>
                      <a:r>
                        <a:rPr b="1" lang="en-GB" sz="950">
                          <a:solidFill>
                            <a:schemeClr val="dk1"/>
                          </a:solidFill>
                        </a:rPr>
                        <a:t>Poverty Reduction </a:t>
                      </a:r>
                      <a:r>
                        <a:rPr lang="en-GB" sz="950">
                          <a:solidFill>
                            <a:schemeClr val="dk1"/>
                          </a:solidFill>
                        </a:rPr>
                        <a:t>- Economic development and increased trade can contribute to poverty reduction worldwide.</a:t>
                      </a:r>
                      <a:endParaRPr sz="950">
                        <a:solidFill>
                          <a:schemeClr val="dk1"/>
                        </a:solidFill>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934500">
                <a:tc>
                  <a:txBody>
                    <a:bodyPr/>
                    <a:lstStyle/>
                    <a:p>
                      <a:pPr indent="0" lvl="0" marL="0" rtl="0" algn="l">
                        <a:lnSpc>
                          <a:spcPct val="100000"/>
                        </a:lnSpc>
                        <a:spcBef>
                          <a:spcPts val="0"/>
                        </a:spcBef>
                        <a:spcAft>
                          <a:spcPts val="0"/>
                        </a:spcAft>
                        <a:buNone/>
                      </a:pPr>
                      <a:r>
                        <a:rPr lang="en-GB" sz="950">
                          <a:solidFill>
                            <a:schemeClr val="dk1"/>
                          </a:solidFill>
                          <a:highlight>
                            <a:srgbClr val="FFFFFF"/>
                          </a:highlight>
                        </a:rPr>
                        <a:t>❌</a:t>
                      </a:r>
                      <a:r>
                        <a:rPr lang="en-GB" sz="950">
                          <a:solidFill>
                            <a:schemeClr val="dk1"/>
                          </a:solidFill>
                        </a:rPr>
                        <a:t> </a:t>
                      </a:r>
                      <a:r>
                        <a:rPr b="1" lang="en-GB" sz="950">
                          <a:solidFill>
                            <a:schemeClr val="dk1"/>
                          </a:solidFill>
                        </a:rPr>
                        <a:t>Job Displacement: </a:t>
                      </a:r>
                      <a:r>
                        <a:rPr lang="en-GB" sz="950">
                          <a:solidFill>
                            <a:schemeClr val="dk1"/>
                          </a:solidFill>
                        </a:rPr>
                        <a:t>Local businesses may struggle to compete with global companies, leading to job displacement.</a:t>
                      </a:r>
                      <a:endParaRPr sz="950">
                        <a:solidFill>
                          <a:schemeClr val="dk1"/>
                        </a:solidFill>
                      </a:endParaRPr>
                    </a:p>
                    <a:p>
                      <a:pPr indent="0" lvl="0" marL="0" rtl="0" algn="l">
                        <a:lnSpc>
                          <a:spcPct val="100000"/>
                        </a:lnSpc>
                        <a:spcBef>
                          <a:spcPts val="1500"/>
                        </a:spcBef>
                        <a:spcAft>
                          <a:spcPts val="0"/>
                        </a:spcAft>
                        <a:buNone/>
                      </a:pPr>
                      <a:r>
                        <a:rPr lang="en-GB" sz="950">
                          <a:solidFill>
                            <a:schemeClr val="dk1"/>
                          </a:solidFill>
                          <a:highlight>
                            <a:srgbClr val="FFFFFF"/>
                          </a:highlight>
                        </a:rPr>
                        <a:t>❌ </a:t>
                      </a:r>
                      <a:r>
                        <a:rPr b="1" lang="en-GB" sz="950">
                          <a:solidFill>
                            <a:schemeClr val="dk1"/>
                          </a:solidFill>
                        </a:rPr>
                        <a:t>Cultural Erosion</a:t>
                      </a:r>
                      <a:r>
                        <a:rPr lang="en-GB" sz="950">
                          <a:solidFill>
                            <a:schemeClr val="dk1"/>
                          </a:solidFill>
                        </a:rPr>
                        <a:t>:  Exposure to global cultures may overshadow and erode local traditions.</a:t>
                      </a:r>
                      <a:endParaRPr sz="950">
                        <a:solidFill>
                          <a:schemeClr val="dk1"/>
                        </a:solidFill>
                      </a:endParaRPr>
                    </a:p>
                    <a:p>
                      <a:pPr indent="0" lvl="0" marL="0" rtl="0" algn="l">
                        <a:lnSpc>
                          <a:spcPct val="100000"/>
                        </a:lnSpc>
                        <a:spcBef>
                          <a:spcPts val="1500"/>
                        </a:spcBef>
                        <a:spcAft>
                          <a:spcPts val="1500"/>
                        </a:spcAft>
                        <a:buNone/>
                      </a:pPr>
                      <a:r>
                        <a:rPr lang="en-GB" sz="950">
                          <a:solidFill>
                            <a:schemeClr val="dk1"/>
                          </a:solidFill>
                          <a:highlight>
                            <a:srgbClr val="FFFFFF"/>
                          </a:highlight>
                        </a:rPr>
                        <a:t>❌ </a:t>
                      </a:r>
                      <a:r>
                        <a:rPr b="1" lang="en-GB" sz="950">
                          <a:solidFill>
                            <a:schemeClr val="dk1"/>
                          </a:solidFill>
                        </a:rPr>
                        <a:t>Negative: </a:t>
                      </a:r>
                      <a:r>
                        <a:rPr lang="en-GB" sz="950">
                          <a:solidFill>
                            <a:schemeClr val="dk1"/>
                          </a:solidFill>
                        </a:rPr>
                        <a:t>Environmental Impact - Local ecosystems may suffer due to increased industrialization and resource extraction.</a:t>
                      </a:r>
                      <a:endParaRPr b="1" sz="950">
                        <a:solidFill>
                          <a:schemeClr val="dk1"/>
                        </a:solidFill>
                        <a:highlight>
                          <a:srgbClr val="FFFFFF"/>
                        </a:highlight>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lnSpc>
                          <a:spcPct val="100000"/>
                        </a:lnSpc>
                        <a:spcBef>
                          <a:spcPts val="1500"/>
                        </a:spcBef>
                        <a:spcAft>
                          <a:spcPts val="0"/>
                        </a:spcAft>
                        <a:buNone/>
                      </a:pPr>
                      <a:r>
                        <a:rPr lang="en-GB" sz="950">
                          <a:solidFill>
                            <a:schemeClr val="dk1"/>
                          </a:solidFill>
                          <a:highlight>
                            <a:srgbClr val="FFFFFF"/>
                          </a:highlight>
                        </a:rPr>
                        <a:t>❌ </a:t>
                      </a:r>
                      <a:r>
                        <a:rPr b="1" lang="en-GB" sz="950">
                          <a:solidFill>
                            <a:schemeClr val="dk1"/>
                          </a:solidFill>
                        </a:rPr>
                        <a:t>Income Inequality </a:t>
                      </a:r>
                      <a:r>
                        <a:rPr lang="en-GB" sz="950">
                          <a:solidFill>
                            <a:schemeClr val="dk1"/>
                          </a:solidFill>
                        </a:rPr>
                        <a:t>- Globalization can exacerbate income inequality within a country.</a:t>
                      </a:r>
                      <a:endParaRPr sz="950">
                        <a:solidFill>
                          <a:schemeClr val="dk1"/>
                        </a:solidFill>
                      </a:endParaRPr>
                    </a:p>
                    <a:p>
                      <a:pPr indent="0" lvl="0" marL="0" rtl="0" algn="l">
                        <a:lnSpc>
                          <a:spcPct val="100000"/>
                        </a:lnSpc>
                        <a:spcBef>
                          <a:spcPts val="1500"/>
                        </a:spcBef>
                        <a:spcAft>
                          <a:spcPts val="0"/>
                        </a:spcAft>
                        <a:buNone/>
                      </a:pPr>
                      <a:r>
                        <a:rPr lang="en-GB" sz="950">
                          <a:solidFill>
                            <a:schemeClr val="dk1"/>
                          </a:solidFill>
                          <a:highlight>
                            <a:srgbClr val="FFFFFF"/>
                          </a:highlight>
                        </a:rPr>
                        <a:t>❌ </a:t>
                      </a:r>
                      <a:r>
                        <a:rPr b="1" lang="en-GB" sz="950">
                          <a:solidFill>
                            <a:schemeClr val="dk1"/>
                          </a:solidFill>
                        </a:rPr>
                        <a:t>Loss of Cultural Identity</a:t>
                      </a:r>
                      <a:r>
                        <a:rPr lang="en-GB" sz="950">
                          <a:solidFill>
                            <a:schemeClr val="dk1"/>
                          </a:solidFill>
                        </a:rPr>
                        <a:t> - Dominance of global cultures may lead to a loss of national cultural identity.</a:t>
                      </a:r>
                      <a:endParaRPr sz="950">
                        <a:solidFill>
                          <a:schemeClr val="dk1"/>
                        </a:solidFill>
                      </a:endParaRPr>
                    </a:p>
                    <a:p>
                      <a:pPr indent="0" lvl="0" marL="0" rtl="0" algn="l">
                        <a:lnSpc>
                          <a:spcPct val="100000"/>
                        </a:lnSpc>
                        <a:spcBef>
                          <a:spcPts val="1500"/>
                        </a:spcBef>
                        <a:spcAft>
                          <a:spcPts val="1500"/>
                        </a:spcAft>
                        <a:buNone/>
                      </a:pPr>
                      <a:r>
                        <a:rPr lang="en-GB" sz="950">
                          <a:solidFill>
                            <a:schemeClr val="dk1"/>
                          </a:solidFill>
                          <a:highlight>
                            <a:srgbClr val="FFFFFF"/>
                          </a:highlight>
                        </a:rPr>
                        <a:t>❌ </a:t>
                      </a:r>
                      <a:r>
                        <a:rPr b="1" lang="en-GB" sz="950">
                          <a:solidFill>
                            <a:schemeClr val="dk1"/>
                          </a:solidFill>
                        </a:rPr>
                        <a:t>Dependency</a:t>
                      </a:r>
                      <a:r>
                        <a:rPr lang="en-GB" sz="950">
                          <a:solidFill>
                            <a:schemeClr val="dk1"/>
                          </a:solidFill>
                        </a:rPr>
                        <a:t> - Overreliance on global markets may make national economies vulnerable to global economic fluctuations. </a:t>
                      </a:r>
                      <a:endParaRPr b="1" sz="950">
                        <a:solidFill>
                          <a:schemeClr val="dk1"/>
                        </a:solidFill>
                        <a:highlight>
                          <a:srgbClr val="FFFFFF"/>
                        </a:highlight>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lnSpc>
                          <a:spcPct val="100000"/>
                        </a:lnSpc>
                        <a:spcBef>
                          <a:spcPts val="1500"/>
                        </a:spcBef>
                        <a:spcAft>
                          <a:spcPts val="0"/>
                        </a:spcAft>
                        <a:buNone/>
                      </a:pPr>
                      <a:r>
                        <a:rPr lang="en-GB" sz="950">
                          <a:solidFill>
                            <a:schemeClr val="dk1"/>
                          </a:solidFill>
                          <a:highlight>
                            <a:srgbClr val="FFFFFF"/>
                          </a:highlight>
                        </a:rPr>
                        <a:t>❌ </a:t>
                      </a:r>
                      <a:r>
                        <a:rPr b="1" lang="en-GB" sz="950">
                          <a:solidFill>
                            <a:srgbClr val="374151"/>
                          </a:solidFill>
                        </a:rPr>
                        <a:t>Exploitation of Resources</a:t>
                      </a:r>
                      <a:r>
                        <a:rPr lang="en-GB" sz="950">
                          <a:solidFill>
                            <a:srgbClr val="374151"/>
                          </a:solidFill>
                        </a:rPr>
                        <a:t> - Globalization may lead to the exploitation of resources in less economically powerful regions.</a:t>
                      </a:r>
                      <a:endParaRPr sz="950">
                        <a:solidFill>
                          <a:srgbClr val="374151"/>
                        </a:solidFill>
                      </a:endParaRPr>
                    </a:p>
                    <a:p>
                      <a:pPr indent="0" lvl="0" marL="0" rtl="0" algn="l">
                        <a:lnSpc>
                          <a:spcPct val="100000"/>
                        </a:lnSpc>
                        <a:spcBef>
                          <a:spcPts val="1500"/>
                        </a:spcBef>
                        <a:spcAft>
                          <a:spcPts val="0"/>
                        </a:spcAft>
                        <a:buNone/>
                      </a:pPr>
                      <a:r>
                        <a:rPr lang="en-GB" sz="950">
                          <a:solidFill>
                            <a:schemeClr val="dk1"/>
                          </a:solidFill>
                          <a:highlight>
                            <a:srgbClr val="FFFFFF"/>
                          </a:highlight>
                        </a:rPr>
                        <a:t>❌ </a:t>
                      </a:r>
                      <a:r>
                        <a:rPr b="1" lang="en-GB" sz="950">
                          <a:solidFill>
                            <a:srgbClr val="374151"/>
                          </a:solidFill>
                        </a:rPr>
                        <a:t>Unequal Distribution of Benefits -</a:t>
                      </a:r>
                      <a:r>
                        <a:rPr lang="en-GB" sz="950">
                          <a:solidFill>
                            <a:srgbClr val="374151"/>
                          </a:solidFill>
                        </a:rPr>
                        <a:t> Some countries may disproportionately benefit from globalization, leading to global disparities.</a:t>
                      </a:r>
                      <a:endParaRPr sz="950">
                        <a:solidFill>
                          <a:srgbClr val="374151"/>
                        </a:solidFill>
                      </a:endParaRPr>
                    </a:p>
                    <a:p>
                      <a:pPr indent="0" lvl="0" marL="0" rtl="0" algn="l">
                        <a:lnSpc>
                          <a:spcPct val="100000"/>
                        </a:lnSpc>
                        <a:spcBef>
                          <a:spcPts val="1500"/>
                        </a:spcBef>
                        <a:spcAft>
                          <a:spcPts val="0"/>
                        </a:spcAft>
                        <a:buNone/>
                      </a:pPr>
                      <a:r>
                        <a:rPr lang="en-GB" sz="950">
                          <a:solidFill>
                            <a:schemeClr val="dk1"/>
                          </a:solidFill>
                          <a:highlight>
                            <a:srgbClr val="FFFFFF"/>
                          </a:highlight>
                        </a:rPr>
                        <a:t>❌ </a:t>
                      </a:r>
                      <a:r>
                        <a:rPr b="1" lang="en-GB" sz="950">
                          <a:solidFill>
                            <a:srgbClr val="374151"/>
                          </a:solidFill>
                        </a:rPr>
                        <a:t>Cultural Homogenization -</a:t>
                      </a:r>
                      <a:r>
                        <a:rPr lang="en-GB" sz="950">
                          <a:solidFill>
                            <a:srgbClr val="374151"/>
                          </a:solidFill>
                        </a:rPr>
                        <a:t> Contributes to the spread of a globalized culture, overshadowing unique local cultures.</a:t>
                      </a:r>
                      <a:endParaRPr sz="950">
                        <a:solidFill>
                          <a:srgbClr val="374151"/>
                        </a:solidFill>
                      </a:endParaRPr>
                    </a:p>
                    <a:p>
                      <a:pPr indent="0" lvl="0" marL="0" rtl="0" algn="l">
                        <a:lnSpc>
                          <a:spcPct val="100000"/>
                        </a:lnSpc>
                        <a:spcBef>
                          <a:spcPts val="0"/>
                        </a:spcBef>
                        <a:spcAft>
                          <a:spcPts val="0"/>
                        </a:spcAft>
                        <a:buNone/>
                      </a:pPr>
                      <a:r>
                        <a:t/>
                      </a:r>
                      <a:endParaRPr b="1" sz="950">
                        <a:solidFill>
                          <a:schemeClr val="dk1"/>
                        </a:solidFill>
                        <a:highlight>
                          <a:srgbClr val="FFFFFF"/>
                        </a:highlight>
                      </a:endParaRPr>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nvSpPr>
        <p:spPr>
          <a:xfrm>
            <a:off x="117325" y="77250"/>
            <a:ext cx="8931000" cy="305400"/>
          </a:xfrm>
          <a:prstGeom prst="rect">
            <a:avLst/>
          </a:prstGeom>
          <a:solidFill>
            <a:schemeClr val="lt2"/>
          </a:solidFill>
          <a:ln cap="flat" cmpd="sng" w="19050">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t>IGCSE GEOGRAPHY 0460: 3.1 </a:t>
            </a:r>
            <a:r>
              <a:rPr b="1" lang="en-GB" sz="1100">
                <a:solidFill>
                  <a:schemeClr val="dk1"/>
                </a:solidFill>
              </a:rPr>
              <a:t>DEVELOPMENT</a:t>
            </a:r>
            <a:endParaRPr b="1" sz="1100"/>
          </a:p>
        </p:txBody>
      </p:sp>
      <p:sp>
        <p:nvSpPr>
          <p:cNvPr id="140" name="Google Shape;140;p20"/>
          <p:cNvSpPr txBox="1"/>
          <p:nvPr/>
        </p:nvSpPr>
        <p:spPr>
          <a:xfrm>
            <a:off x="130350" y="472575"/>
            <a:ext cx="8568900" cy="33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sz="1000">
              <a:solidFill>
                <a:srgbClr val="323232"/>
              </a:solidFill>
            </a:endParaRPr>
          </a:p>
        </p:txBody>
      </p:sp>
      <p:sp>
        <p:nvSpPr>
          <p:cNvPr id="141" name="Google Shape;141;p20"/>
          <p:cNvSpPr txBox="1"/>
          <p:nvPr/>
        </p:nvSpPr>
        <p:spPr>
          <a:xfrm>
            <a:off x="106500" y="794625"/>
            <a:ext cx="8931000" cy="492600"/>
          </a:xfrm>
          <a:prstGeom prst="rect">
            <a:avLst/>
          </a:prstGeom>
          <a:noFill/>
          <a:ln cap="flat" cmpd="sng" w="19050">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highlight>
                  <a:schemeClr val="lt1"/>
                </a:highlight>
              </a:rPr>
              <a:t>A transnational corporation (TNC) is a company which operates in at least two countries. The organisation is hierarchical, with the headquarters and research and development (R&amp;D) often located in the country of origin, with centres of production overseas. Examples include: Nike, Mcdonalds, Amazon.</a:t>
            </a:r>
            <a:endParaRPr sz="1000">
              <a:solidFill>
                <a:schemeClr val="dk1"/>
              </a:solidFill>
            </a:endParaRPr>
          </a:p>
        </p:txBody>
      </p:sp>
      <p:sp>
        <p:nvSpPr>
          <p:cNvPr id="142" name="Google Shape;142;p20"/>
          <p:cNvSpPr txBox="1"/>
          <p:nvPr/>
        </p:nvSpPr>
        <p:spPr>
          <a:xfrm>
            <a:off x="106500" y="435950"/>
            <a:ext cx="8931000" cy="305400"/>
          </a:xfrm>
          <a:prstGeom prst="rect">
            <a:avLst/>
          </a:prstGeom>
          <a:noFill/>
          <a:ln cap="flat" cmpd="sng" w="19050">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chemeClr val="dk1"/>
                </a:solidFill>
              </a:rPr>
              <a:t>CASE STUDY: NIKE, TNC  </a:t>
            </a:r>
            <a:endParaRPr b="1" sz="1000">
              <a:solidFill>
                <a:schemeClr val="dk1"/>
              </a:solidFill>
            </a:endParaRPr>
          </a:p>
        </p:txBody>
      </p:sp>
      <p:sp>
        <p:nvSpPr>
          <p:cNvPr id="143" name="Google Shape;143;p20"/>
          <p:cNvSpPr txBox="1"/>
          <p:nvPr/>
        </p:nvSpPr>
        <p:spPr>
          <a:xfrm>
            <a:off x="48975" y="3703650"/>
            <a:ext cx="2968800" cy="12621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solidFill>
                  <a:srgbClr val="141414"/>
                </a:solidFill>
                <a:highlight>
                  <a:srgbClr val="FFFFFF"/>
                </a:highlight>
              </a:rPr>
              <a:t>Context</a:t>
            </a:r>
            <a:endParaRPr b="1" sz="1000">
              <a:solidFill>
                <a:srgbClr val="141414"/>
              </a:solidFill>
              <a:highlight>
                <a:srgbClr val="FFFFFF"/>
              </a:highlight>
            </a:endParaRPr>
          </a:p>
          <a:p>
            <a:pPr indent="0" lvl="0" marL="0" rtl="0" algn="l">
              <a:spcBef>
                <a:spcPts val="0"/>
              </a:spcBef>
              <a:spcAft>
                <a:spcPts val="0"/>
              </a:spcAft>
              <a:buNone/>
            </a:pPr>
            <a:r>
              <a:t/>
            </a:r>
            <a:endParaRPr sz="1000">
              <a:solidFill>
                <a:srgbClr val="141414"/>
              </a:solidFill>
              <a:highlight>
                <a:srgbClr val="FFFFFF"/>
              </a:highlight>
            </a:endParaRPr>
          </a:p>
          <a:p>
            <a:pPr indent="0" lvl="0" marL="0" rtl="0" algn="l">
              <a:spcBef>
                <a:spcPts val="0"/>
              </a:spcBef>
              <a:spcAft>
                <a:spcPts val="0"/>
              </a:spcAft>
              <a:buNone/>
            </a:pPr>
            <a:r>
              <a:rPr lang="en-GB" sz="1000">
                <a:solidFill>
                  <a:srgbClr val="141414"/>
                </a:solidFill>
                <a:highlight>
                  <a:srgbClr val="FFFFFF"/>
                </a:highlight>
              </a:rPr>
              <a:t>H</a:t>
            </a:r>
            <a:r>
              <a:rPr lang="en-GB" sz="1000">
                <a:solidFill>
                  <a:srgbClr val="141414"/>
                </a:solidFill>
                <a:highlight>
                  <a:srgbClr val="FFFFFF"/>
                </a:highlight>
              </a:rPr>
              <a:t>eadquarters is based in Oregon, USA, the company has over 700 shops worldwide, offices across 45 countries and over 700 contract factories with nearly 1 million workers across 50 countries.</a:t>
            </a:r>
            <a:endParaRPr sz="1000"/>
          </a:p>
        </p:txBody>
      </p:sp>
      <p:pic>
        <p:nvPicPr>
          <p:cNvPr id="144" name="Google Shape;144;p20"/>
          <p:cNvPicPr preferRelativeResize="0"/>
          <p:nvPr/>
        </p:nvPicPr>
        <p:blipFill>
          <a:blip r:embed="rId3">
            <a:alphaModFix/>
          </a:blip>
          <a:stretch>
            <a:fillRect/>
          </a:stretch>
        </p:blipFill>
        <p:spPr>
          <a:xfrm>
            <a:off x="3075300" y="1340500"/>
            <a:ext cx="5973025" cy="3699600"/>
          </a:xfrm>
          <a:prstGeom prst="rect">
            <a:avLst/>
          </a:prstGeom>
          <a:noFill/>
          <a:ln>
            <a:noFill/>
          </a:ln>
        </p:spPr>
      </p:pic>
      <p:pic>
        <p:nvPicPr>
          <p:cNvPr id="145" name="Google Shape;145;p20"/>
          <p:cNvPicPr preferRelativeResize="0"/>
          <p:nvPr/>
        </p:nvPicPr>
        <p:blipFill>
          <a:blip r:embed="rId4">
            <a:alphaModFix/>
          </a:blip>
          <a:stretch>
            <a:fillRect/>
          </a:stretch>
        </p:blipFill>
        <p:spPr>
          <a:xfrm>
            <a:off x="713875" y="1379788"/>
            <a:ext cx="2053250" cy="949575"/>
          </a:xfrm>
          <a:prstGeom prst="rect">
            <a:avLst/>
          </a:prstGeom>
          <a:noFill/>
          <a:ln>
            <a:noFill/>
          </a:ln>
        </p:spPr>
      </p:pic>
      <p:pic>
        <p:nvPicPr>
          <p:cNvPr id="146" name="Google Shape;146;p20"/>
          <p:cNvPicPr preferRelativeResize="0"/>
          <p:nvPr/>
        </p:nvPicPr>
        <p:blipFill>
          <a:blip r:embed="rId5">
            <a:alphaModFix/>
          </a:blip>
          <a:stretch>
            <a:fillRect/>
          </a:stretch>
        </p:blipFill>
        <p:spPr>
          <a:xfrm>
            <a:off x="180275" y="2421950"/>
            <a:ext cx="2837500" cy="1149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