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4" r:id="rId5"/>
    <p:sldId id="306" r:id="rId6"/>
    <p:sldId id="310" r:id="rId7"/>
    <p:sldId id="317" r:id="rId8"/>
    <p:sldId id="318" r:id="rId9"/>
    <p:sldId id="319" r:id="rId10"/>
    <p:sldId id="328" r:id="rId11"/>
    <p:sldId id="329" r:id="rId12"/>
    <p:sldId id="330"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642D44F6-7A68-4950-A888-3C95B9869B58}"/>
    <pc:docChg chg="modSld">
      <pc:chgData name="Michael Mitchell" userId="17dd9d3a-9f6b-4a21-b2ca-36059f4b673b" providerId="ADAL" clId="{642D44F6-7A68-4950-A888-3C95B9869B58}" dt="2021-10-05T03:44:35.621" v="71" actId="20577"/>
      <pc:docMkLst>
        <pc:docMk/>
      </pc:docMkLst>
      <pc:sldChg chg="modSp mod">
        <pc:chgData name="Michael Mitchell" userId="17dd9d3a-9f6b-4a21-b2ca-36059f4b673b" providerId="ADAL" clId="{642D44F6-7A68-4950-A888-3C95B9869B58}" dt="2021-10-05T03:44:35.621" v="71" actId="20577"/>
        <pc:sldMkLst>
          <pc:docMk/>
          <pc:sldMk cId="1060266503" sldId="319"/>
        </pc:sldMkLst>
        <pc:spChg chg="mod">
          <ac:chgData name="Michael Mitchell" userId="17dd9d3a-9f6b-4a21-b2ca-36059f4b673b" providerId="ADAL" clId="{642D44F6-7A68-4950-A888-3C95B9869B58}" dt="2021-10-05T03:44:35.621" v="71" actId="20577"/>
          <ac:spMkLst>
            <pc:docMk/>
            <pc:sldMk cId="1060266503" sldId="319"/>
            <ac:spMk id="1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C768A-BA44-4B45-AA74-50B074B6C3FC}"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F96-7872-41B8-A7D8-25D45CAB42CF}" type="slidenum">
              <a:rPr lang="en-GB" smtClean="0"/>
              <a:t>‹#›</a:t>
            </a:fld>
            <a:endParaRPr lang="en-GB"/>
          </a:p>
        </p:txBody>
      </p:sp>
    </p:spTree>
    <p:extLst>
      <p:ext uri="{BB962C8B-B14F-4D97-AF65-F5344CB8AC3E}">
        <p14:creationId xmlns:p14="http://schemas.microsoft.com/office/powerpoint/2010/main" val="127450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54961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725D-DF14-4FDF-93AD-C65207738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7AA578-F25B-437D-91D2-67BCF0EE8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E1AFE-5497-4E39-93A1-4E44F02970B4}"/>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AF9A855B-0E7C-4C4B-B621-6CAD191FF0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34590B-84B2-4D2F-9587-04B8ADB1DF12}"/>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27825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0CC8-8750-458D-B9E2-C77D357305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60EA1-F438-4767-B4D6-167049591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30D370-BF1A-479F-A01D-F875CCD76CB5}"/>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9F0566CE-EE2B-477E-B58B-01CB89FD15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31C5E-5854-4EA7-AA03-8047C353AB73}"/>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306432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F2CA8-6205-4652-AD1D-952A997500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22E706-2C40-4095-8B7D-8036A5D49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B82F8-7758-4647-8DEF-7FF0A8EF4038}"/>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2F3C1C21-5793-4BD7-934A-A6FC6BAF2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108DE-E00C-4F3D-96DD-3BB08E48EB26}"/>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192561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80308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4A9-8EE6-4813-BBB1-F890F8DE4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1C922-6F91-4A3C-B45A-5E756B02A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AC793-7C78-4018-9EE7-C8CF379CA829}"/>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986C08E6-D087-4B68-93C5-61455B1B0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C339B-BFA4-4A95-8033-50F083BC03D5}"/>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17343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EDA6-546F-44FB-9382-7D5666BA4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8E19AA-D726-44BE-9355-F1861392E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43BDA-29AF-48BE-9BD2-906A5BB752FB}"/>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E7D2EC5C-38E2-4405-BFE0-DE5472681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C88D3-1263-4A6A-9A73-83B17B3096DA}"/>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78670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8E85-FE5F-47DE-B628-5EAD75F844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E424F7-EF34-4896-B455-F8AEF76BB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9CCBC7-0091-440F-9A59-67B4368F4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026A06-D782-47B1-9792-2F40C345B41F}"/>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6" name="Footer Placeholder 5">
            <a:extLst>
              <a:ext uri="{FF2B5EF4-FFF2-40B4-BE49-F238E27FC236}">
                <a16:creationId xmlns:a16="http://schemas.microsoft.com/office/drawing/2014/main" id="{4496C3D0-B59F-442A-9DB3-91F226A854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B9B67B-D55F-4F89-A7F7-2936EE074426}"/>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316073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B87-0D9E-4E1B-A53A-AB5A7678C6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56E931-9524-4CE4-A641-87B74F78A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8269EC-C442-4E2D-9A7C-82548DEAE3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31A675-8926-40DB-9B50-8447F409C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4135C-5323-4137-B1D0-FC82F2926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84FEF8-0795-4ED5-926C-2A9908B6299F}"/>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8" name="Footer Placeholder 7">
            <a:extLst>
              <a:ext uri="{FF2B5EF4-FFF2-40B4-BE49-F238E27FC236}">
                <a16:creationId xmlns:a16="http://schemas.microsoft.com/office/drawing/2014/main" id="{120C1201-C687-423F-B4EA-46A5F9C1C8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69CA30-D4DF-492F-8F4C-8927804FA552}"/>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406659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A8FB-52B1-4D9C-BF93-923174F6BF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B551FE-0A83-419E-9703-7F4DDB97E967}"/>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4" name="Footer Placeholder 3">
            <a:extLst>
              <a:ext uri="{FF2B5EF4-FFF2-40B4-BE49-F238E27FC236}">
                <a16:creationId xmlns:a16="http://schemas.microsoft.com/office/drawing/2014/main" id="{1D2501BD-9D27-4BDC-AD98-3DD9E891ED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A578D6-0DCD-47F2-A6FF-099BF6C82785}"/>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1335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12C98-33A8-4581-959C-58A84AA9A9D2}"/>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3" name="Footer Placeholder 2">
            <a:extLst>
              <a:ext uri="{FF2B5EF4-FFF2-40B4-BE49-F238E27FC236}">
                <a16:creationId xmlns:a16="http://schemas.microsoft.com/office/drawing/2014/main" id="{CEF2393C-BAC3-4697-978E-70B4FB5C11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5D5AAD-4C9B-4EE5-A182-E1A8048C42EB}"/>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1186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D5F0-704F-40AA-9A30-1EE65E8EC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5882CC-BFF8-490A-85FB-43C42561A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FB982E-70C6-415E-9A1F-762003A73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D7628-6EFB-47C0-9D3A-098B40AD9719}"/>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6" name="Footer Placeholder 5">
            <a:extLst>
              <a:ext uri="{FF2B5EF4-FFF2-40B4-BE49-F238E27FC236}">
                <a16:creationId xmlns:a16="http://schemas.microsoft.com/office/drawing/2014/main" id="{017A321E-BDE1-4ED6-B461-E5CA83727E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C075AD-1C6A-4EA3-8670-B0929EBDC948}"/>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330771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8CAD-56AE-4ADF-BC36-D2AE92F69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67AC73-BF4D-45B1-8EDB-A02B71F70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02E229-8668-4C64-AD26-26F5DB32E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3F8D6-EB21-4F08-8C59-1EBFDED48B96}"/>
              </a:ext>
            </a:extLst>
          </p:cNvPr>
          <p:cNvSpPr>
            <a:spLocks noGrp="1"/>
          </p:cNvSpPr>
          <p:nvPr>
            <p:ph type="dt" sz="half" idx="10"/>
          </p:nvPr>
        </p:nvSpPr>
        <p:spPr/>
        <p:txBody>
          <a:bodyPr/>
          <a:lstStyle/>
          <a:p>
            <a:fld id="{E992712A-80B0-48E2-AE86-CCA80122230C}" type="datetimeFigureOut">
              <a:rPr lang="en-GB" smtClean="0"/>
              <a:t>05/10/2021</a:t>
            </a:fld>
            <a:endParaRPr lang="en-GB"/>
          </a:p>
        </p:txBody>
      </p:sp>
      <p:sp>
        <p:nvSpPr>
          <p:cNvPr id="6" name="Footer Placeholder 5">
            <a:extLst>
              <a:ext uri="{FF2B5EF4-FFF2-40B4-BE49-F238E27FC236}">
                <a16:creationId xmlns:a16="http://schemas.microsoft.com/office/drawing/2014/main" id="{36264D3D-1718-4784-9C14-8AE41C8F7B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87A86-7499-4003-807A-6CA09F41F7BD}"/>
              </a:ext>
            </a:extLst>
          </p:cNvPr>
          <p:cNvSpPr>
            <a:spLocks noGrp="1"/>
          </p:cNvSpPr>
          <p:nvPr>
            <p:ph type="sldNum" sz="quarter" idx="12"/>
          </p:nvPr>
        </p:nvSpPr>
        <p:spPr/>
        <p:txBody>
          <a:bodyPr/>
          <a:lstStyle/>
          <a:p>
            <a:fld id="{0AE3C767-9113-42BF-ABD2-5C5204E0B4F1}" type="slidenum">
              <a:rPr lang="en-GB" smtClean="0"/>
              <a:t>‹#›</a:t>
            </a:fld>
            <a:endParaRPr lang="en-GB"/>
          </a:p>
        </p:txBody>
      </p:sp>
    </p:spTree>
    <p:extLst>
      <p:ext uri="{BB962C8B-B14F-4D97-AF65-F5344CB8AC3E}">
        <p14:creationId xmlns:p14="http://schemas.microsoft.com/office/powerpoint/2010/main" val="28960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2C706-1F67-4D6B-8DB2-1C726621E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73F8F9-559D-4511-806A-099F05CFD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8D334A-3684-45CD-9E02-A75A9A317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2712A-80B0-48E2-AE86-CCA80122230C}" type="datetimeFigureOut">
              <a:rPr lang="en-GB" smtClean="0"/>
              <a:t>05/10/2021</a:t>
            </a:fld>
            <a:endParaRPr lang="en-GB"/>
          </a:p>
        </p:txBody>
      </p:sp>
      <p:sp>
        <p:nvSpPr>
          <p:cNvPr id="5" name="Footer Placeholder 4">
            <a:extLst>
              <a:ext uri="{FF2B5EF4-FFF2-40B4-BE49-F238E27FC236}">
                <a16:creationId xmlns:a16="http://schemas.microsoft.com/office/drawing/2014/main" id="{771CF524-E969-4144-AB38-0D4ECDC9D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719505-1A27-498D-8781-AC979973F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3C767-9113-42BF-ABD2-5C5204E0B4F1}" type="slidenum">
              <a:rPr lang="en-GB" smtClean="0"/>
              <a:t>‹#›</a:t>
            </a:fld>
            <a:endParaRPr lang="en-GB"/>
          </a:p>
        </p:txBody>
      </p:sp>
    </p:spTree>
    <p:extLst>
      <p:ext uri="{BB962C8B-B14F-4D97-AF65-F5344CB8AC3E}">
        <p14:creationId xmlns:p14="http://schemas.microsoft.com/office/powerpoint/2010/main" val="366562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28000"/>
            <a:extLst>
              <a:ext uri="{28A0092B-C50C-407E-A947-70E740481C1C}">
                <a14:useLocalDpi xmlns:a14="http://schemas.microsoft.com/office/drawing/2010/main" val="0"/>
              </a:ext>
            </a:extLst>
          </a:blip>
          <a:srcRect t="13849" b="13849"/>
          <a:stretch/>
        </p:blipFill>
        <p:spPr bwMode="auto">
          <a:xfrm>
            <a:off x="0" y="0"/>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1" y="2269063"/>
            <a:ext cx="11251756" cy="2319867"/>
          </a:xfrm>
        </p:spPr>
        <p:txBody>
          <a:bodyPr anchor="ctr">
            <a:noAutofit/>
          </a:bodyPr>
          <a:lstStyle/>
          <a:p>
            <a:r>
              <a:rPr lang="en-US" sz="9800" b="1" dirty="0">
                <a:solidFill>
                  <a:schemeClr val="bg1"/>
                </a:solidFill>
                <a:latin typeface="Kartika" panose="020B0502040204020203" pitchFamily="18" charset="0"/>
                <a:cs typeface="Kartika" panose="020B0502040204020203" pitchFamily="18" charset="0"/>
              </a:rPr>
              <a:t>ARCHITECTURE</a:t>
            </a:r>
            <a:endParaRPr lang="en-US" sz="98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1">
                    <a:lumMod val="85000"/>
                    <a:lumOff val="15000"/>
                  </a:schemeClr>
                </a:solidFill>
                <a:latin typeface="Balloonist" pitchFamily="2" charset="0"/>
              </a:rPr>
              <a:t>Year 8: Painting &amp; Drawing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20" y="5445123"/>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1">
                    <a:lumMod val="85000"/>
                    <a:lumOff val="15000"/>
                  </a:schemeClr>
                </a:solidFill>
                <a:latin typeface="Balloonist" pitchFamily="2" charset="0"/>
              </a:rPr>
              <a:t>Lesson 4: Finishing Touches</a:t>
            </a:r>
          </a:p>
        </p:txBody>
      </p:sp>
    </p:spTree>
    <p:extLst>
      <p:ext uri="{BB962C8B-B14F-4D97-AF65-F5344CB8AC3E}">
        <p14:creationId xmlns:p14="http://schemas.microsoft.com/office/powerpoint/2010/main" val="429198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563321" y="5452273"/>
            <a:ext cx="11628679"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1"/>
                </a:solidFill>
                <a:latin typeface="Bahnschrift SemiLight SemiConde" panose="020B0502040204020203" pitchFamily="34" charset="0"/>
              </a:rPr>
              <a:t>Post a photograph of your John Piper Inspired artwork to your Teams channel.</a:t>
            </a:r>
            <a:endParaRPr sz="2800" dirty="0">
              <a:solidFill>
                <a:schemeClr val="accent1"/>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rgbClr val="0070C0"/>
                </a:solidFill>
                <a:latin typeface="Bahnschrift" panose="020B0502040204020203" pitchFamily="34" charset="0"/>
                <a:cs typeface="Aharoni" panose="02010803020104030203" pitchFamily="2" charset="-79"/>
              </a:rPr>
              <a:t>EXIT</a:t>
            </a:r>
            <a:endParaRPr lang="en-GB" sz="3600" dirty="0">
              <a:solidFill>
                <a:srgbClr val="0070C0"/>
              </a:solidFill>
              <a:latin typeface="Bahnschrift" panose="020B0502040204020203" pitchFamily="34" charset="0"/>
              <a:cs typeface="Aharoni" panose="02010803020104030203" pitchFamily="2" charset="-79"/>
            </a:endParaRPr>
          </a:p>
        </p:txBody>
      </p:sp>
      <p:pic>
        <p:nvPicPr>
          <p:cNvPr id="5124" name="Picture 4">
            <a:extLst>
              <a:ext uri="{FF2B5EF4-FFF2-40B4-BE49-F238E27FC236}">
                <a16:creationId xmlns:a16="http://schemas.microsoft.com/office/drawing/2014/main" id="{0F408AF8-3AB1-454E-BD65-E38600A58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550889" y="711200"/>
            <a:ext cx="5936899" cy="379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0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545081"/>
            <a:ext cx="5026727" cy="3810000"/>
          </a:xfrm>
        </p:spPr>
        <p:txBody>
          <a:bodyPr>
            <a:normAutofit/>
          </a:bodyPr>
          <a:lstStyle/>
          <a:p>
            <a:pPr marL="514350" indent="-514350" eaLnBrk="1" hangingPunct="1">
              <a:lnSpc>
                <a:spcPct val="170000"/>
              </a:lnSpc>
              <a:buFontTx/>
              <a:buAutoNum type="arabicPeriod"/>
              <a:defRPr/>
            </a:pPr>
            <a:r>
              <a:rPr lang="en-GB" dirty="0">
                <a:solidFill>
                  <a:schemeClr val="bg2">
                    <a:lumMod val="25000"/>
                  </a:schemeClr>
                </a:solidFill>
              </a:rPr>
              <a:t>Who was John Piper?</a:t>
            </a:r>
          </a:p>
          <a:p>
            <a:pPr marL="514350" indent="-514350" eaLnBrk="1" hangingPunct="1">
              <a:lnSpc>
                <a:spcPct val="100000"/>
              </a:lnSpc>
              <a:buFontTx/>
              <a:buAutoNum type="arabicPeriod"/>
              <a:defRPr/>
            </a:pPr>
            <a:r>
              <a:rPr lang="en-GB" dirty="0">
                <a:solidFill>
                  <a:schemeClr val="bg2">
                    <a:lumMod val="25000"/>
                  </a:schemeClr>
                </a:solidFill>
              </a:rPr>
              <a:t>What skills do I need to complete a piece of work in the style of John Piper?</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78" r="1617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0070C0"/>
                </a:solidFill>
                <a:latin typeface="Bahnschrift" panose="020B0502040204020203" pitchFamily="34" charset="0"/>
                <a:cs typeface="Aharoni" panose="02010803020104030203" pitchFamily="2" charset="-79"/>
              </a:rPr>
              <a:t>Learning</a:t>
            </a:r>
          </a:p>
          <a:p>
            <a:r>
              <a:rPr lang="en-US" sz="7200" dirty="0">
                <a:solidFill>
                  <a:srgbClr val="0070C0"/>
                </a:solidFill>
                <a:latin typeface="Bahnschrift" panose="020B0502040204020203" pitchFamily="34" charset="0"/>
                <a:cs typeface="Aharoni" panose="02010803020104030203" pitchFamily="2" charset="-79"/>
              </a:rPr>
              <a:t>Intentions</a:t>
            </a:r>
            <a:endParaRPr lang="en-GB" sz="7200" dirty="0">
              <a:solidFill>
                <a:srgbClr val="0070C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35924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91201AB-3494-43AB-9BD0-87F8E2437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47417" y="313848"/>
            <a:ext cx="8697165" cy="5792311"/>
          </a:xfrm>
          <a:prstGeom prst="rect">
            <a:avLst/>
          </a:prstGeom>
          <a:noFill/>
          <a:extLst>
            <a:ext uri="{909E8E84-426E-40DD-AFC4-6F175D3DCCD1}">
              <a14:hiddenFill xmlns:a14="http://schemas.microsoft.com/office/drawing/2010/main">
                <a:solidFill>
                  <a:srgbClr val="FFFFFF"/>
                </a:solidFill>
              </a14:hiddenFill>
            </a:ext>
          </a:extLst>
        </p:spPr>
      </p:pic>
      <p:sp>
        <p:nvSpPr>
          <p:cNvPr id="5" name="What can you tell me about this image?">
            <a:extLst>
              <a:ext uri="{FF2B5EF4-FFF2-40B4-BE49-F238E27FC236}">
                <a16:creationId xmlns:a16="http://schemas.microsoft.com/office/drawing/2014/main" id="{278C08ED-7B9C-437F-B354-7BD6BDAACAC0}"/>
              </a:ext>
            </a:extLst>
          </p:cNvPr>
          <p:cNvSpPr txBox="1">
            <a:spLocks/>
          </p:cNvSpPr>
          <p:nvPr/>
        </p:nvSpPr>
        <p:spPr>
          <a:xfrm>
            <a:off x="1666035" y="6280847"/>
            <a:ext cx="8859930" cy="4318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a:ea typeface="Gill Sans"/>
                <a:cs typeface="Gill Sans"/>
                <a:sym typeface="Gill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What can you tell me about this image?</a:t>
            </a:r>
          </a:p>
        </p:txBody>
      </p:sp>
    </p:spTree>
    <p:extLst>
      <p:ext uri="{BB962C8B-B14F-4D97-AF65-F5344CB8AC3E}">
        <p14:creationId xmlns:p14="http://schemas.microsoft.com/office/powerpoint/2010/main" val="371712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1753A6CF-B877-47DC-92FB-968F2B73F4E3}"/>
              </a:ext>
            </a:extLst>
          </p:cNvPr>
          <p:cNvSpPr>
            <a:spLocks noGrp="1" noChangeArrowheads="1"/>
          </p:cNvSpPr>
          <p:nvPr>
            <p:ph type="title"/>
          </p:nvPr>
        </p:nvSpPr>
        <p:spPr>
          <a:xfrm>
            <a:off x="580571" y="2552131"/>
            <a:ext cx="5888468" cy="3920100"/>
          </a:xfrm>
        </p:spPr>
        <p:txBody>
          <a:bodyPr>
            <a:noAutofit/>
          </a:bodyPr>
          <a:lstStyle/>
          <a:p>
            <a:pPr marL="0" lvl="0" indent="0" algn="l" rtl="0">
              <a:lnSpc>
                <a:spcPct val="130000"/>
              </a:lnSpc>
              <a:spcBef>
                <a:spcPts val="0"/>
              </a:spcBef>
              <a:spcAft>
                <a:spcPts val="0"/>
              </a:spcAft>
              <a:buSzPts val="1600"/>
              <a:buNone/>
            </a:pPr>
            <a:r>
              <a:rPr lang="en-US" sz="2400" dirty="0">
                <a:solidFill>
                  <a:srgbClr val="000000"/>
                </a:solidFill>
                <a:latin typeface="Bahnschrift" panose="020B0502040204020203" pitchFamily="34" charset="0"/>
              </a:rPr>
              <a:t>This is a close up of an artwork by John Piper. In this section he used </a:t>
            </a:r>
            <a:r>
              <a:rPr lang="en-US" sz="2400" dirty="0" err="1">
                <a:solidFill>
                  <a:srgbClr val="000000"/>
                </a:solidFill>
                <a:latin typeface="Bahnschrift" panose="020B0502040204020203" pitchFamily="34" charset="0"/>
              </a:rPr>
              <a:t>watercolour</a:t>
            </a:r>
            <a:r>
              <a:rPr lang="en-US" sz="2400" dirty="0">
                <a:solidFill>
                  <a:srgbClr val="000000"/>
                </a:solidFill>
                <a:latin typeface="Bahnschrift" panose="020B0502040204020203" pitchFamily="34" charset="0"/>
              </a:rPr>
              <a:t> and Ink.</a:t>
            </a:r>
            <a:br>
              <a:rPr lang="en-US" sz="2400" dirty="0">
                <a:solidFill>
                  <a:srgbClr val="000000"/>
                </a:solidFill>
                <a:latin typeface="Bahnschrift" panose="020B0502040204020203" pitchFamily="34" charset="0"/>
              </a:rPr>
            </a:br>
            <a:br>
              <a:rPr lang="en-US" sz="2400" dirty="0">
                <a:solidFill>
                  <a:srgbClr val="000000"/>
                </a:solidFill>
                <a:latin typeface="Bahnschrift" panose="020B0502040204020203" pitchFamily="34" charset="0"/>
              </a:rPr>
            </a:br>
            <a:r>
              <a:rPr lang="en-US" sz="2400" dirty="0">
                <a:solidFill>
                  <a:srgbClr val="000000"/>
                </a:solidFill>
                <a:latin typeface="Bahnschrift" panose="020B0502040204020203" pitchFamily="34" charset="0"/>
              </a:rPr>
              <a:t>The ink is used to outline the building, this makes it stand out on the page.</a:t>
            </a:r>
            <a:br>
              <a:rPr lang="en-US" sz="2400" dirty="0">
                <a:solidFill>
                  <a:srgbClr val="000000"/>
                </a:solidFill>
                <a:latin typeface="Bahnschrift" panose="020B0502040204020203" pitchFamily="34" charset="0"/>
              </a:rPr>
            </a:br>
            <a:br>
              <a:rPr lang="en-US" sz="2400" dirty="0">
                <a:solidFill>
                  <a:srgbClr val="000000"/>
                </a:solidFill>
                <a:latin typeface="Bahnschrift" panose="020B0502040204020203" pitchFamily="34" charset="0"/>
              </a:rPr>
            </a:br>
            <a:r>
              <a:rPr lang="en-US" sz="2400" dirty="0">
                <a:solidFill>
                  <a:srgbClr val="000000"/>
                </a:solidFill>
                <a:latin typeface="Bahnschrift" panose="020B0502040204020203" pitchFamily="34" charset="0"/>
              </a:rPr>
              <a:t>What do you think the artist did first? (the </a:t>
            </a:r>
            <a:r>
              <a:rPr lang="en-US" sz="2400" dirty="0" err="1">
                <a:solidFill>
                  <a:srgbClr val="000000"/>
                </a:solidFill>
                <a:latin typeface="Bahnschrift" panose="020B0502040204020203" pitchFamily="34" charset="0"/>
              </a:rPr>
              <a:t>watercolour</a:t>
            </a:r>
            <a:r>
              <a:rPr lang="en-US" sz="2400" dirty="0">
                <a:solidFill>
                  <a:srgbClr val="000000"/>
                </a:solidFill>
                <a:latin typeface="Bahnschrift" panose="020B0502040204020203" pitchFamily="34" charset="0"/>
              </a:rPr>
              <a:t> or the ink?)</a:t>
            </a:r>
            <a:br>
              <a:rPr lang="en-US" sz="2400" dirty="0">
                <a:solidFill>
                  <a:srgbClr val="000000"/>
                </a:solidFill>
                <a:latin typeface="Bahnschrift" panose="020B0502040204020203" pitchFamily="34" charset="0"/>
              </a:rPr>
            </a:br>
            <a:br>
              <a:rPr lang="en-US" sz="2400" dirty="0">
                <a:solidFill>
                  <a:srgbClr val="000000"/>
                </a:solidFill>
                <a:latin typeface="Bahnschrift" panose="020B0502040204020203" pitchFamily="34" charset="0"/>
              </a:rPr>
            </a:br>
            <a:endParaRPr lang="en-GB" altLang="en-US" sz="4000" dirty="0">
              <a:latin typeface="Bahnschrift" panose="020B0502040204020203" pitchFamily="34" charset="0"/>
            </a:endParaRPr>
          </a:p>
        </p:txBody>
      </p:sp>
      <p:pic>
        <p:nvPicPr>
          <p:cNvPr id="8196" name="Picture 7">
            <a:extLst>
              <a:ext uri="{FF2B5EF4-FFF2-40B4-BE49-F238E27FC236}">
                <a16:creationId xmlns:a16="http://schemas.microsoft.com/office/drawing/2014/main" id="{8D859E2B-41A2-4E54-A9E4-0236F9E52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93" t="58011" b="413"/>
          <a:stretch/>
        </p:blipFill>
        <p:spPr bwMode="auto">
          <a:xfrm>
            <a:off x="6701052" y="1493520"/>
            <a:ext cx="5142390" cy="502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0DC1247-B920-4CF5-A77D-7C746E8D845C}"/>
              </a:ext>
            </a:extLst>
          </p:cNvPr>
          <p:cNvSpPr txBox="1">
            <a:spLocks/>
          </p:cNvSpPr>
          <p:nvPr/>
        </p:nvSpPr>
        <p:spPr>
          <a:xfrm>
            <a:off x="580571" y="385769"/>
            <a:ext cx="10515600" cy="1107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2060"/>
                </a:solidFill>
                <a:latin typeface="Bahnschrift" panose="020B0502040204020203" pitchFamily="34" charset="0"/>
                <a:cs typeface="Aharoni" panose="02010803020104030203" pitchFamily="2" charset="-79"/>
              </a:rPr>
              <a:t>Task 1: </a:t>
            </a:r>
            <a:r>
              <a:rPr lang="en-US" sz="6600" dirty="0">
                <a:solidFill>
                  <a:srgbClr val="0070C0"/>
                </a:solidFill>
                <a:latin typeface="Bahnschrift" panose="020B0502040204020203" pitchFamily="34" charset="0"/>
                <a:cs typeface="Aharoni" panose="02010803020104030203" pitchFamily="2" charset="-79"/>
              </a:rPr>
              <a:t>Discuss</a:t>
            </a:r>
          </a:p>
        </p:txBody>
      </p:sp>
    </p:spTree>
    <p:extLst>
      <p:ext uri="{BB962C8B-B14F-4D97-AF65-F5344CB8AC3E}">
        <p14:creationId xmlns:p14="http://schemas.microsoft.com/office/powerpoint/2010/main" val="165660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C816AB-EC1C-4FEC-9EF0-C8C75EF8F0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61015" y="326477"/>
            <a:ext cx="4464061" cy="6205045"/>
          </a:xfrm>
          <a:prstGeom prst="rect">
            <a:avLst/>
          </a:prstGeom>
        </p:spPr>
      </p:pic>
      <p:sp>
        <p:nvSpPr>
          <p:cNvPr id="9" name="TextBox 8">
            <a:extLst>
              <a:ext uri="{FF2B5EF4-FFF2-40B4-BE49-F238E27FC236}">
                <a16:creationId xmlns:a16="http://schemas.microsoft.com/office/drawing/2014/main" id="{16D05260-C084-46ED-9771-7FC4817ED404}"/>
              </a:ext>
            </a:extLst>
          </p:cNvPr>
          <p:cNvSpPr txBox="1"/>
          <p:nvPr/>
        </p:nvSpPr>
        <p:spPr>
          <a:xfrm>
            <a:off x="566924" y="5208083"/>
            <a:ext cx="3281746" cy="1323439"/>
          </a:xfrm>
          <a:prstGeom prst="rect">
            <a:avLst/>
          </a:prstGeom>
          <a:noFill/>
        </p:spPr>
        <p:txBody>
          <a:bodyPr wrap="square">
            <a:spAutoFit/>
          </a:bodyPr>
          <a:lstStyle/>
          <a:p>
            <a:pPr algn="l"/>
            <a:r>
              <a:rPr lang="en-US" sz="2000" i="0" dirty="0">
                <a:solidFill>
                  <a:schemeClr val="accent3"/>
                </a:solidFill>
                <a:effectLst/>
                <a:latin typeface="Bahnschrift" panose="020B0502040204020203" pitchFamily="34" charset="0"/>
              </a:rPr>
              <a:t>St Nicholas Church, Alcester (1947)</a:t>
            </a:r>
          </a:p>
          <a:p>
            <a:pPr algn="l"/>
            <a:r>
              <a:rPr lang="en-US" sz="2000" i="0" dirty="0">
                <a:solidFill>
                  <a:schemeClr val="accent3"/>
                </a:solidFill>
                <a:effectLst/>
                <a:latin typeface="Bahnschrift" panose="020B0502040204020203" pitchFamily="34" charset="0"/>
              </a:rPr>
              <a:t>Charcoal and </a:t>
            </a:r>
            <a:r>
              <a:rPr lang="en-US" sz="2000" i="0" dirty="0" err="1">
                <a:solidFill>
                  <a:schemeClr val="accent3"/>
                </a:solidFill>
                <a:effectLst/>
                <a:latin typeface="Bahnschrift" panose="020B0502040204020203" pitchFamily="34" charset="0"/>
              </a:rPr>
              <a:t>watercolour</a:t>
            </a:r>
            <a:r>
              <a:rPr lang="en-US" sz="2000" i="0" dirty="0">
                <a:solidFill>
                  <a:schemeClr val="accent3"/>
                </a:solidFill>
                <a:effectLst/>
                <a:latin typeface="Bahnschrift" panose="020B0502040204020203" pitchFamily="34" charset="0"/>
              </a:rPr>
              <a:t> on paper</a:t>
            </a:r>
          </a:p>
        </p:txBody>
      </p:sp>
      <p:sp>
        <p:nvSpPr>
          <p:cNvPr id="5" name="Title 1">
            <a:extLst>
              <a:ext uri="{FF2B5EF4-FFF2-40B4-BE49-F238E27FC236}">
                <a16:creationId xmlns:a16="http://schemas.microsoft.com/office/drawing/2014/main" id="{FAB7BF39-A9D3-449E-BA26-3CEA2FEC53D3}"/>
              </a:ext>
            </a:extLst>
          </p:cNvPr>
          <p:cNvSpPr txBox="1">
            <a:spLocks/>
          </p:cNvSpPr>
          <p:nvPr/>
        </p:nvSpPr>
        <p:spPr>
          <a:xfrm>
            <a:off x="574290" y="326477"/>
            <a:ext cx="5328910" cy="213906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2060"/>
                </a:solidFill>
                <a:latin typeface="Bahnschrift" panose="020B0502040204020203" pitchFamily="34" charset="0"/>
                <a:cs typeface="Aharoni" panose="02010803020104030203" pitchFamily="2" charset="-79"/>
              </a:rPr>
              <a:t>Here’s the full image…</a:t>
            </a:r>
          </a:p>
          <a:p>
            <a:endParaRPr lang="en-US" sz="6600" dirty="0">
              <a:solidFill>
                <a:srgbClr val="0070C0"/>
              </a:solidFill>
              <a:latin typeface="Bahnschrift" panose="020B0502040204020203" pitchFamily="34" charset="0"/>
              <a:cs typeface="Aharoni" panose="02010803020104030203" pitchFamily="2" charset="-79"/>
            </a:endParaRPr>
          </a:p>
          <a:p>
            <a:r>
              <a:rPr lang="en-US" sz="6600" dirty="0">
                <a:solidFill>
                  <a:srgbClr val="0070C0"/>
                </a:solidFill>
                <a:latin typeface="Bahnschrift" panose="020B0502040204020203" pitchFamily="34" charset="0"/>
                <a:cs typeface="Aharoni" panose="02010803020104030203" pitchFamily="2" charset="-79"/>
              </a:rPr>
              <a:t>What other details do you notice?</a:t>
            </a:r>
          </a:p>
        </p:txBody>
      </p:sp>
    </p:spTree>
    <p:extLst>
      <p:ext uri="{BB962C8B-B14F-4D97-AF65-F5344CB8AC3E}">
        <p14:creationId xmlns:p14="http://schemas.microsoft.com/office/powerpoint/2010/main" val="129259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02582" y="2643842"/>
            <a:ext cx="6412117" cy="1795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spAutoFit/>
          </a:bodyPr>
          <a:lstStyle/>
          <a:p>
            <a:pPr algn="l">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You are going to need the following:</a:t>
            </a:r>
          </a:p>
          <a:p>
            <a:pPr algn="l">
              <a:defRPr>
                <a:latin typeface="Impact"/>
                <a:ea typeface="Impact"/>
                <a:cs typeface="Impact"/>
                <a:sym typeface="Impact"/>
              </a:defRPr>
            </a:pPr>
            <a:endParaRPr lang="en-US" sz="2800" dirty="0">
              <a:solidFill>
                <a:schemeClr val="bg2">
                  <a:lumMod val="25000"/>
                </a:schemeClr>
              </a:solidFill>
              <a:latin typeface="Bahnschrift" panose="020B0502040204020203" pitchFamily="34" charset="0"/>
            </a:endParaRPr>
          </a:p>
          <a:p>
            <a:pPr marL="457200" indent="-457200" algn="l">
              <a:buFont typeface="Arial" panose="020B0604020202020204" pitchFamily="34" charset="0"/>
              <a:buChar char="•"/>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Your drawing from last lesson</a:t>
            </a:r>
          </a:p>
          <a:p>
            <a:pPr marL="457200" indent="-457200" algn="l">
              <a:buFont typeface="Arial" panose="020B0604020202020204" pitchFamily="34" charset="0"/>
              <a:buChar char="•"/>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A black pen</a:t>
            </a: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302582" y="309617"/>
            <a:ext cx="10515600" cy="1325563"/>
          </a:xfrm>
        </p:spPr>
        <p:txBody>
          <a:bodyPr>
            <a:normAutofit/>
          </a:bodyPr>
          <a:lstStyle/>
          <a:p>
            <a:r>
              <a:rPr lang="en-US" sz="6000" dirty="0">
                <a:solidFill>
                  <a:srgbClr val="002060"/>
                </a:solidFill>
                <a:latin typeface="Bahnschrift" panose="020B0502040204020203" pitchFamily="34" charset="0"/>
                <a:cs typeface="Cavolini" panose="03000502040302020204" pitchFamily="66" charset="0"/>
              </a:rPr>
              <a:t>Task 2</a:t>
            </a:r>
            <a:endParaRPr lang="en-GB" sz="6000" dirty="0">
              <a:solidFill>
                <a:srgbClr val="002060"/>
              </a:solidFill>
              <a:latin typeface="Bahnschrift" panose="020B0502040204020203" pitchFamily="34" charset="0"/>
              <a:cs typeface="Cavolini" panose="03000502040302020204" pitchFamily="66" charset="0"/>
            </a:endParaRPr>
          </a:p>
        </p:txBody>
      </p:sp>
      <p:sp>
        <p:nvSpPr>
          <p:cNvPr id="8" name="Title 1">
            <a:extLst>
              <a:ext uri="{FF2B5EF4-FFF2-40B4-BE49-F238E27FC236}">
                <a16:creationId xmlns:a16="http://schemas.microsoft.com/office/drawing/2014/main" id="{2075A2B8-E6B4-4D82-9113-D0896C472E55}"/>
              </a:ext>
            </a:extLst>
          </p:cNvPr>
          <p:cNvSpPr txBox="1">
            <a:spLocks/>
          </p:cNvSpPr>
          <p:nvPr/>
        </p:nvSpPr>
        <p:spPr>
          <a:xfrm>
            <a:off x="302582" y="13182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0070C0"/>
                </a:solidFill>
                <a:latin typeface="Bahnschrift" panose="020B0502040204020203" pitchFamily="34" charset="0"/>
                <a:cs typeface="Cavolini" panose="03000502040302020204" pitchFamily="66" charset="0"/>
              </a:rPr>
              <a:t>Resources</a:t>
            </a:r>
            <a:endParaRPr lang="en-GB" sz="6000" dirty="0">
              <a:solidFill>
                <a:srgbClr val="0070C0"/>
              </a:solidFill>
              <a:latin typeface="Bahnschrift" panose="020B0502040204020203" pitchFamily="34" charset="0"/>
              <a:cs typeface="Cavolini" panose="03000502040302020204" pitchFamily="66" charset="0"/>
            </a:endParaRPr>
          </a:p>
        </p:txBody>
      </p:sp>
      <p:pic>
        <p:nvPicPr>
          <p:cNvPr id="2" name="Picture 1">
            <a:extLst>
              <a:ext uri="{FF2B5EF4-FFF2-40B4-BE49-F238E27FC236}">
                <a16:creationId xmlns:a16="http://schemas.microsoft.com/office/drawing/2014/main" id="{85CC1103-B451-4286-8957-919EA65C72AC}"/>
              </a:ext>
            </a:extLst>
          </p:cNvPr>
          <p:cNvPicPr>
            <a:picLocks noChangeAspect="1"/>
          </p:cNvPicPr>
          <p:nvPr/>
        </p:nvPicPr>
        <p:blipFill rotWithShape="1">
          <a:blip r:embed="rId2">
            <a:extLst>
              <a:ext uri="{28A0092B-C50C-407E-A947-70E740481C1C}">
                <a14:useLocalDpi xmlns:a14="http://schemas.microsoft.com/office/drawing/2010/main" val="0"/>
              </a:ext>
            </a:extLst>
          </a:blip>
          <a:srcRect l="35101" t="10555" r="17049" b="14377"/>
          <a:stretch/>
        </p:blipFill>
        <p:spPr>
          <a:xfrm>
            <a:off x="6905768" y="787801"/>
            <a:ext cx="4983650" cy="5375274"/>
          </a:xfrm>
          <a:prstGeom prst="rect">
            <a:avLst/>
          </a:prstGeom>
        </p:spPr>
      </p:pic>
    </p:spTree>
    <p:extLst>
      <p:ext uri="{BB962C8B-B14F-4D97-AF65-F5344CB8AC3E}">
        <p14:creationId xmlns:p14="http://schemas.microsoft.com/office/powerpoint/2010/main" val="10602665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36161" y="1897393"/>
            <a:ext cx="11519678" cy="4563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spAutoFit/>
          </a:bodyPr>
          <a:lstStyle/>
          <a:p>
            <a:pPr algn="l">
              <a:lnSpc>
                <a:spcPct val="150000"/>
              </a:lnSpc>
              <a:defRPr>
                <a:latin typeface="Impact"/>
                <a:ea typeface="Impact"/>
                <a:cs typeface="Impact"/>
                <a:sym typeface="Impact"/>
              </a:defRPr>
            </a:pPr>
            <a:r>
              <a:rPr lang="en-US" sz="4000" dirty="0">
                <a:solidFill>
                  <a:schemeClr val="accent1"/>
                </a:solidFill>
                <a:latin typeface="Bahnschrift" panose="020B0502040204020203" pitchFamily="34" charset="0"/>
              </a:rPr>
              <a:t>Step 1: </a:t>
            </a:r>
            <a:r>
              <a:rPr lang="en-US" sz="4000" dirty="0">
                <a:solidFill>
                  <a:schemeClr val="accent3"/>
                </a:solidFill>
                <a:latin typeface="Bahnschrift" panose="020B0502040204020203" pitchFamily="34" charset="0"/>
              </a:rPr>
              <a:t>Choosing a subject (selecting a building)</a:t>
            </a:r>
          </a:p>
          <a:p>
            <a:pPr algn="l">
              <a:lnSpc>
                <a:spcPct val="150000"/>
              </a:lnSpc>
              <a:defRPr>
                <a:latin typeface="Impact"/>
                <a:ea typeface="Impact"/>
                <a:cs typeface="Impact"/>
                <a:sym typeface="Impact"/>
              </a:defRPr>
            </a:pPr>
            <a:r>
              <a:rPr lang="en-US" sz="4000" dirty="0">
                <a:solidFill>
                  <a:schemeClr val="accent1"/>
                </a:solidFill>
                <a:latin typeface="Bahnschrift" panose="020B0502040204020203" pitchFamily="34" charset="0"/>
              </a:rPr>
              <a:t>Step 2: </a:t>
            </a:r>
            <a:r>
              <a:rPr lang="en-US" sz="4000" dirty="0">
                <a:solidFill>
                  <a:schemeClr val="accent3"/>
                </a:solidFill>
                <a:latin typeface="Bahnschrift" panose="020B0502040204020203" pitchFamily="34" charset="0"/>
              </a:rPr>
              <a:t>Using ‘wet media’ to create a background</a:t>
            </a:r>
          </a:p>
          <a:p>
            <a:pPr algn="l">
              <a:lnSpc>
                <a:spcPct val="150000"/>
              </a:lnSpc>
              <a:defRPr>
                <a:latin typeface="Impact"/>
                <a:ea typeface="Impact"/>
                <a:cs typeface="Impact"/>
                <a:sym typeface="Impact"/>
              </a:defRPr>
            </a:pPr>
            <a:r>
              <a:rPr lang="en-US" sz="4000" dirty="0">
                <a:solidFill>
                  <a:schemeClr val="accent1"/>
                </a:solidFill>
                <a:latin typeface="Bahnschrift" panose="020B0502040204020203" pitchFamily="34" charset="0"/>
              </a:rPr>
              <a:t>Step 3: </a:t>
            </a:r>
            <a:r>
              <a:rPr lang="en-US" sz="4000" dirty="0">
                <a:solidFill>
                  <a:schemeClr val="accent3"/>
                </a:solidFill>
                <a:latin typeface="Bahnschrift" panose="020B0502040204020203" pitchFamily="34" charset="0"/>
              </a:rPr>
              <a:t>Using ‘dry media’ to add shape</a:t>
            </a:r>
          </a:p>
          <a:p>
            <a:pPr algn="l">
              <a:lnSpc>
                <a:spcPct val="150000"/>
              </a:lnSpc>
              <a:defRPr>
                <a:latin typeface="Impact"/>
                <a:ea typeface="Impact"/>
                <a:cs typeface="Impact"/>
                <a:sym typeface="Impact"/>
              </a:defRPr>
            </a:pPr>
            <a:r>
              <a:rPr lang="en-US" sz="4000" dirty="0">
                <a:solidFill>
                  <a:schemeClr val="accent1"/>
                </a:solidFill>
                <a:latin typeface="Bahnschrift" panose="020B0502040204020203" pitchFamily="34" charset="0"/>
              </a:rPr>
              <a:t>Step 4: </a:t>
            </a:r>
            <a:r>
              <a:rPr lang="en-US" sz="4000" dirty="0">
                <a:solidFill>
                  <a:schemeClr val="accent3"/>
                </a:solidFill>
                <a:latin typeface="Bahnschrift" panose="020B0502040204020203" pitchFamily="34" charset="0"/>
              </a:rPr>
              <a:t>Finishing touches and details</a:t>
            </a:r>
            <a:endParaRPr lang="en-US" sz="4000" dirty="0">
              <a:solidFill>
                <a:schemeClr val="bg2">
                  <a:lumMod val="25000"/>
                </a:schemeClr>
              </a:solidFill>
              <a:latin typeface="Bahnschrift" panose="020B0502040204020203" pitchFamily="34" charset="0"/>
            </a:endParaRPr>
          </a:p>
          <a:p>
            <a:pPr marL="514350" indent="-514350" algn="l">
              <a:lnSpc>
                <a:spcPct val="150000"/>
              </a:lnSpc>
              <a:buAutoNum type="arabicParenR"/>
              <a:defRPr>
                <a:latin typeface="Impact"/>
                <a:ea typeface="Impact"/>
                <a:cs typeface="Impact"/>
                <a:sym typeface="Impact"/>
              </a:defRPr>
            </a:pPr>
            <a:endParaRPr lang="en-US" sz="4000" dirty="0">
              <a:solidFill>
                <a:schemeClr val="bg2">
                  <a:lumMod val="25000"/>
                </a:schemeClr>
              </a:solidFill>
              <a:latin typeface="Bahnschrift" panose="020B0502040204020203" pitchFamily="34" charset="0"/>
            </a:endParaRP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302582" y="309617"/>
            <a:ext cx="10515600" cy="1325563"/>
          </a:xfrm>
        </p:spPr>
        <p:txBody>
          <a:bodyPr>
            <a:normAutofit/>
          </a:bodyPr>
          <a:lstStyle/>
          <a:p>
            <a:r>
              <a:rPr lang="en-US" sz="6000" dirty="0">
                <a:solidFill>
                  <a:schemeClr val="tx2"/>
                </a:solidFill>
                <a:latin typeface="Bahnschrift" panose="020B0502040204020203" pitchFamily="34" charset="0"/>
                <a:cs typeface="Cavolini" panose="03000502040302020204" pitchFamily="66" charset="0"/>
              </a:rPr>
              <a:t>Task 2: </a:t>
            </a:r>
            <a:r>
              <a:rPr lang="en-US" sz="6000" dirty="0">
                <a:solidFill>
                  <a:srgbClr val="0070C0"/>
                </a:solidFill>
                <a:latin typeface="Bahnschrift" panose="020B0502040204020203" pitchFamily="34" charset="0"/>
                <a:cs typeface="Cavolini" panose="03000502040302020204" pitchFamily="66" charset="0"/>
              </a:rPr>
              <a:t>Architecture Drawing</a:t>
            </a:r>
            <a:endParaRPr lang="en-GB" sz="6000" dirty="0">
              <a:solidFill>
                <a:srgbClr val="0070C0"/>
              </a:solidFill>
              <a:latin typeface="Bahnschrift" panose="020B0502040204020203" pitchFamily="34" charset="0"/>
              <a:cs typeface="Cavolini" panose="03000502040302020204" pitchFamily="66" charset="0"/>
            </a:endParaRPr>
          </a:p>
        </p:txBody>
      </p:sp>
    </p:spTree>
    <p:extLst>
      <p:ext uri="{BB962C8B-B14F-4D97-AF65-F5344CB8AC3E}">
        <p14:creationId xmlns:p14="http://schemas.microsoft.com/office/powerpoint/2010/main" val="6333063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96A842-0081-4C51-B877-39A225014CC8}"/>
              </a:ext>
            </a:extLst>
          </p:cNvPr>
          <p:cNvSpPr txBox="1">
            <a:spLocks/>
          </p:cNvSpPr>
          <p:nvPr/>
        </p:nvSpPr>
        <p:spPr>
          <a:xfrm>
            <a:off x="580571" y="385769"/>
            <a:ext cx="10515600" cy="1107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2060"/>
                </a:solidFill>
                <a:latin typeface="Bahnschrift" panose="020B0502040204020203" pitchFamily="34" charset="0"/>
                <a:cs typeface="Aharoni" panose="02010803020104030203" pitchFamily="2" charset="-79"/>
              </a:rPr>
              <a:t>Step 4: </a:t>
            </a:r>
            <a:r>
              <a:rPr lang="en-US" sz="6600" dirty="0">
                <a:solidFill>
                  <a:srgbClr val="0070C0"/>
                </a:solidFill>
                <a:latin typeface="Bahnschrift" panose="020B0502040204020203" pitchFamily="34" charset="0"/>
                <a:cs typeface="Aharoni" panose="02010803020104030203" pitchFamily="2" charset="-79"/>
              </a:rPr>
              <a:t>Adding Details</a:t>
            </a:r>
          </a:p>
        </p:txBody>
      </p:sp>
    </p:spTree>
    <p:extLst>
      <p:ext uri="{BB962C8B-B14F-4D97-AF65-F5344CB8AC3E}">
        <p14:creationId xmlns:p14="http://schemas.microsoft.com/office/powerpoint/2010/main" val="15542812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02583" y="2643842"/>
            <a:ext cx="4842624" cy="3862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spAutoFit/>
          </a:bodyPr>
          <a:lstStyle/>
          <a:p>
            <a:pPr algn="l">
              <a:lnSpc>
                <a:spcPct val="150000"/>
              </a:lnSpc>
              <a:defRPr>
                <a:latin typeface="Impact"/>
                <a:ea typeface="Impact"/>
                <a:cs typeface="Impact"/>
                <a:sym typeface="Impact"/>
              </a:defRPr>
            </a:pPr>
            <a:r>
              <a:rPr lang="en-US" sz="2800" b="1" dirty="0">
                <a:solidFill>
                  <a:schemeClr val="bg2">
                    <a:lumMod val="25000"/>
                  </a:schemeClr>
                </a:solidFill>
                <a:latin typeface="Bahnschrift" panose="020B0502040204020203" pitchFamily="34" charset="0"/>
              </a:rPr>
              <a:t>WWW</a:t>
            </a:r>
          </a:p>
          <a:p>
            <a:pPr algn="l">
              <a:lnSpc>
                <a:spcPct val="150000"/>
              </a:lnSpc>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Good use of highlights.</a:t>
            </a:r>
          </a:p>
          <a:p>
            <a:pPr algn="l">
              <a:lnSpc>
                <a:spcPct val="150000"/>
              </a:lnSpc>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Lots of expressive marks.</a:t>
            </a:r>
          </a:p>
          <a:p>
            <a:pPr algn="l">
              <a:lnSpc>
                <a:spcPct val="150000"/>
              </a:lnSpc>
              <a:defRPr>
                <a:latin typeface="Impact"/>
                <a:ea typeface="Impact"/>
                <a:cs typeface="Impact"/>
                <a:sym typeface="Impact"/>
              </a:defRPr>
            </a:pPr>
            <a:endParaRPr lang="en-US" sz="2800" dirty="0">
              <a:solidFill>
                <a:schemeClr val="bg2">
                  <a:lumMod val="25000"/>
                </a:schemeClr>
              </a:solidFill>
              <a:latin typeface="Bahnschrift" panose="020B0502040204020203" pitchFamily="34" charset="0"/>
            </a:endParaRPr>
          </a:p>
          <a:p>
            <a:pPr algn="l">
              <a:lnSpc>
                <a:spcPct val="150000"/>
              </a:lnSpc>
              <a:defRPr>
                <a:latin typeface="Impact"/>
                <a:ea typeface="Impact"/>
                <a:cs typeface="Impact"/>
                <a:sym typeface="Impact"/>
              </a:defRPr>
            </a:pPr>
            <a:r>
              <a:rPr lang="en-US" sz="2800" b="1" dirty="0">
                <a:solidFill>
                  <a:schemeClr val="bg2">
                    <a:lumMod val="25000"/>
                  </a:schemeClr>
                </a:solidFill>
                <a:latin typeface="Bahnschrift" panose="020B0502040204020203" pitchFamily="34" charset="0"/>
              </a:rPr>
              <a:t>EBI</a:t>
            </a:r>
          </a:p>
          <a:p>
            <a:pPr algn="l">
              <a:lnSpc>
                <a:spcPct val="150000"/>
              </a:lnSpc>
              <a:defRPr>
                <a:latin typeface="Impact"/>
                <a:ea typeface="Impact"/>
                <a:cs typeface="Impact"/>
                <a:sym typeface="Impact"/>
              </a:defRPr>
            </a:pPr>
            <a:r>
              <a:rPr lang="en-US" sz="2800" dirty="0">
                <a:solidFill>
                  <a:schemeClr val="bg2">
                    <a:lumMod val="25000"/>
                  </a:schemeClr>
                </a:solidFill>
                <a:latin typeface="Bahnschrift" panose="020B0502040204020203" pitchFamily="34" charset="0"/>
              </a:rPr>
              <a:t>More dark tones are needed.</a:t>
            </a: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302582" y="309617"/>
            <a:ext cx="10515600" cy="1325563"/>
          </a:xfrm>
        </p:spPr>
        <p:txBody>
          <a:bodyPr>
            <a:normAutofit/>
          </a:bodyPr>
          <a:lstStyle/>
          <a:p>
            <a:r>
              <a:rPr lang="en-US" sz="6000" dirty="0">
                <a:solidFill>
                  <a:srgbClr val="002060"/>
                </a:solidFill>
                <a:latin typeface="Bahnschrift" panose="020B0502040204020203" pitchFamily="34" charset="0"/>
                <a:cs typeface="Cavolini" panose="03000502040302020204" pitchFamily="66" charset="0"/>
              </a:rPr>
              <a:t>Task 3</a:t>
            </a:r>
            <a:endParaRPr lang="en-GB" sz="6000" dirty="0">
              <a:solidFill>
                <a:srgbClr val="002060"/>
              </a:solidFill>
              <a:latin typeface="Bahnschrift" panose="020B0502040204020203" pitchFamily="34" charset="0"/>
              <a:cs typeface="Cavolini" panose="03000502040302020204" pitchFamily="66" charset="0"/>
            </a:endParaRPr>
          </a:p>
        </p:txBody>
      </p:sp>
      <p:sp>
        <p:nvSpPr>
          <p:cNvPr id="8" name="Title 1">
            <a:extLst>
              <a:ext uri="{FF2B5EF4-FFF2-40B4-BE49-F238E27FC236}">
                <a16:creationId xmlns:a16="http://schemas.microsoft.com/office/drawing/2014/main" id="{2075A2B8-E6B4-4D82-9113-D0896C472E55}"/>
              </a:ext>
            </a:extLst>
          </p:cNvPr>
          <p:cNvSpPr txBox="1">
            <a:spLocks/>
          </p:cNvSpPr>
          <p:nvPr/>
        </p:nvSpPr>
        <p:spPr>
          <a:xfrm>
            <a:off x="302582" y="13182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0070C0"/>
                </a:solidFill>
                <a:latin typeface="Bahnschrift" panose="020B0502040204020203" pitchFamily="34" charset="0"/>
                <a:cs typeface="Cavolini" panose="03000502040302020204" pitchFamily="66" charset="0"/>
              </a:rPr>
              <a:t>E</a:t>
            </a:r>
            <a:r>
              <a:rPr lang="en-GB" sz="6000" dirty="0">
                <a:solidFill>
                  <a:srgbClr val="0070C0"/>
                </a:solidFill>
                <a:latin typeface="Bahnschrift" panose="020B0502040204020203" pitchFamily="34" charset="0"/>
                <a:cs typeface="Cavolini" panose="03000502040302020204" pitchFamily="66" charset="0"/>
              </a:rPr>
              <a:t>valuate</a:t>
            </a:r>
            <a:endParaRPr lang="en-US" sz="6000" dirty="0">
              <a:solidFill>
                <a:srgbClr val="0070C0"/>
              </a:solidFill>
              <a:latin typeface="Bahnschrift" panose="020B0502040204020203" pitchFamily="34" charset="0"/>
              <a:cs typeface="Cavolini" panose="03000502040302020204" pitchFamily="66" charset="0"/>
            </a:endParaRPr>
          </a:p>
        </p:txBody>
      </p:sp>
      <p:pic>
        <p:nvPicPr>
          <p:cNvPr id="6" name="Google Shape;241;p42">
            <a:extLst>
              <a:ext uri="{FF2B5EF4-FFF2-40B4-BE49-F238E27FC236}">
                <a16:creationId xmlns:a16="http://schemas.microsoft.com/office/drawing/2014/main" id="{F4E024C8-8BAC-4463-8CC0-FE1FC6D20F0D}"/>
              </a:ext>
            </a:extLst>
          </p:cNvPr>
          <p:cNvPicPr preferRelativeResize="0"/>
          <p:nvPr/>
        </p:nvPicPr>
        <p:blipFill rotWithShape="1">
          <a:blip r:embed="rId2">
            <a:alphaModFix/>
          </a:blip>
          <a:srcRect l="4067" t="2028"/>
          <a:stretch/>
        </p:blipFill>
        <p:spPr>
          <a:xfrm>
            <a:off x="6406814" y="309617"/>
            <a:ext cx="5043657" cy="6238766"/>
          </a:xfrm>
          <a:prstGeom prst="rect">
            <a:avLst/>
          </a:prstGeom>
          <a:noFill/>
          <a:ln>
            <a:noFill/>
          </a:ln>
        </p:spPr>
      </p:pic>
    </p:spTree>
    <p:extLst>
      <p:ext uri="{BB962C8B-B14F-4D97-AF65-F5344CB8AC3E}">
        <p14:creationId xmlns:p14="http://schemas.microsoft.com/office/powerpoint/2010/main" val="109799123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3d5896-ad2c-4417-a2ab-bf0b13b62909" xsi:nil="true"/>
    <lcf76f155ced4ddcb4097134ff3c332f xmlns="039a5dae-6877-48d5-b125-47b49c2130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CF641BA22C14D8A70F274EB87D600" ma:contentTypeVersion="18" ma:contentTypeDescription="Create a new document." ma:contentTypeScope="" ma:versionID="36ddf5bc402f28c96c35b81dcf0df7fb">
  <xsd:schema xmlns:xsd="http://www.w3.org/2001/XMLSchema" xmlns:xs="http://www.w3.org/2001/XMLSchema" xmlns:p="http://schemas.microsoft.com/office/2006/metadata/properties" xmlns:ns2="193d5896-ad2c-4417-a2ab-bf0b13b62909" xmlns:ns3="039a5dae-6877-48d5-b125-47b49c213057" targetNamespace="http://schemas.microsoft.com/office/2006/metadata/properties" ma:root="true" ma:fieldsID="00b0ee3c9009f6d0cbc2c81e92b5bbef" ns2:_="" ns3:_="">
    <xsd:import namespace="193d5896-ad2c-4417-a2ab-bf0b13b62909"/>
    <xsd:import namespace="039a5dae-6877-48d5-b125-47b49c21305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d5896-ad2c-4417-a2ab-bf0b13b629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df3737c-90b9-43bb-a0bf-3e7486252d32}" ma:internalName="TaxCatchAll" ma:showField="CatchAllData" ma:web="193d5896-ad2c-4417-a2ab-bf0b13b629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9a5dae-6877-48d5-b125-47b49c21305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04A7B4-15E4-4A2C-B233-1E22554C8C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3AB1AE-C349-4C3D-BB7A-424784A60996}">
  <ds:schemaRefs>
    <ds:schemaRef ds:uri="http://schemas.microsoft.com/sharepoint/v3/contenttype/forms"/>
  </ds:schemaRefs>
</ds:datastoreItem>
</file>

<file path=customXml/itemProps3.xml><?xml version="1.0" encoding="utf-8"?>
<ds:datastoreItem xmlns:ds="http://schemas.openxmlformats.org/officeDocument/2006/customXml" ds:itemID="{4E287EB5-3DB3-44AF-AA33-DF8FD41757DF}"/>
</file>

<file path=docProps/app.xml><?xml version="1.0" encoding="utf-8"?>
<Properties xmlns="http://schemas.openxmlformats.org/officeDocument/2006/extended-properties" xmlns:vt="http://schemas.openxmlformats.org/officeDocument/2006/docPropsVTypes">
  <TotalTime>3</TotalTime>
  <Words>245</Words>
  <Application>Microsoft Office PowerPoint</Application>
  <PresentationFormat>Widescreen</PresentationFormat>
  <Paragraphs>38</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Bahnschrift</vt:lpstr>
      <vt:lpstr>Bahnschrift SemiLight SemiConde</vt:lpstr>
      <vt:lpstr>Balloonist</vt:lpstr>
      <vt:lpstr>Calibri</vt:lpstr>
      <vt:lpstr>Calibri Light</vt:lpstr>
      <vt:lpstr>Gill Sans</vt:lpstr>
      <vt:lpstr>Kartika</vt:lpstr>
      <vt:lpstr>Office Theme</vt:lpstr>
      <vt:lpstr>ARCHITECTURE</vt:lpstr>
      <vt:lpstr>PowerPoint Presentation</vt:lpstr>
      <vt:lpstr>PowerPoint Presentation</vt:lpstr>
      <vt:lpstr>This is a close up of an artwork by John Piper. In this section he used watercolour and Ink.  The ink is used to outline the building, this makes it stand out on the page.  What do you think the artist did first? (the watercolour or the ink?)  </vt:lpstr>
      <vt:lpstr>PowerPoint Presentation</vt:lpstr>
      <vt:lpstr>Task 2</vt:lpstr>
      <vt:lpstr>Task 2: Architecture Drawing</vt:lpstr>
      <vt:lpstr>PowerPoint Presentation</vt:lpstr>
      <vt:lpstr>Task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dc:title>
  <dc:creator>Michael Mitchell</dc:creator>
  <cp:lastModifiedBy>Michael Mitchell</cp:lastModifiedBy>
  <cp:revision>1</cp:revision>
  <dcterms:created xsi:type="dcterms:W3CDTF">2021-10-04T08:15:26Z</dcterms:created>
  <dcterms:modified xsi:type="dcterms:W3CDTF">2021-10-05T03:44:41Z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0x010100575CF641BA22C14D8A70F274EB87D600</vt:lpwstr>
  </property>
</Properties>
</file>