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4" r:id="rId5"/>
    <p:sldId id="257" r:id="rId6"/>
    <p:sldId id="276" r:id="rId7"/>
    <p:sldId id="258" r:id="rId8"/>
    <p:sldId id="259" r:id="rId9"/>
    <p:sldId id="260" r:id="rId10"/>
    <p:sldId id="261" r:id="rId11"/>
    <p:sldId id="280" r:id="rId12"/>
    <p:sldId id="281" r:id="rId13"/>
    <p:sldId id="282" r:id="rId14"/>
    <p:sldId id="283" r:id="rId15"/>
    <p:sldId id="284" r:id="rId16"/>
    <p:sldId id="265" r:id="rId17"/>
    <p:sldId id="285" r:id="rId18"/>
    <p:sldId id="278" r:id="rId19"/>
    <p:sldId id="287" r:id="rId20"/>
    <p:sldId id="288" r:id="rId21"/>
    <p:sldId id="286" r:id="rId22"/>
    <p:sldId id="289" r:id="rId23"/>
    <p:sldId id="263"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64AFF-013E-4968-9D7D-CFACE695D4DA}" v="127" dt="2023-06-14T04:45:23.254"/>
    <p1510:client id="{DD391766-7807-4A35-B3D1-D92ED4413B36}" v="1" dt="2023-06-14T08:47:32.038"/>
    <p1510:client id="{F33FF62A-B0A2-4548-822E-01ADD6C01936}" v="1" dt="2023-06-14T08:27:15.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45" d="100"/>
          <a:sy n="45" d="100"/>
        </p:scale>
        <p:origin x="5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DD391766-7807-4A35-B3D1-D92ED4413B36}"/>
    <pc:docChg chg="addSld modSld">
      <pc:chgData name="Michael Mitchell" userId="17dd9d3a-9f6b-4a21-b2ca-36059f4b673b" providerId="ADAL" clId="{DD391766-7807-4A35-B3D1-D92ED4413B36}" dt="2023-06-14T08:47:32.038" v="0"/>
      <pc:docMkLst>
        <pc:docMk/>
      </pc:docMkLst>
      <pc:sldChg chg="add">
        <pc:chgData name="Michael Mitchell" userId="17dd9d3a-9f6b-4a21-b2ca-36059f4b673b" providerId="ADAL" clId="{DD391766-7807-4A35-B3D1-D92ED4413B36}" dt="2023-06-14T08:47:32.038" v="0"/>
        <pc:sldMkLst>
          <pc:docMk/>
          <pc:sldMk cId="500539815" sldId="315"/>
        </pc:sldMkLst>
      </pc:sldChg>
    </pc:docChg>
  </pc:docChgLst>
  <pc:docChgLst>
    <pc:chgData name="Michael Mitchell" userId="17dd9d3a-9f6b-4a21-b2ca-36059f4b673b" providerId="ADAL" clId="{F33FF62A-B0A2-4548-822E-01ADD6C01936}"/>
    <pc:docChg chg="modSld">
      <pc:chgData name="Michael Mitchell" userId="17dd9d3a-9f6b-4a21-b2ca-36059f4b673b" providerId="ADAL" clId="{F33FF62A-B0A2-4548-822E-01ADD6C01936}" dt="2023-06-14T08:27:15.612" v="10"/>
      <pc:docMkLst>
        <pc:docMk/>
      </pc:docMkLst>
      <pc:sldChg chg="modSp mod">
        <pc:chgData name="Michael Mitchell" userId="17dd9d3a-9f6b-4a21-b2ca-36059f4b673b" providerId="ADAL" clId="{F33FF62A-B0A2-4548-822E-01ADD6C01936}" dt="2023-06-14T06:11:36.123" v="9" actId="20577"/>
        <pc:sldMkLst>
          <pc:docMk/>
          <pc:sldMk cId="814101911" sldId="264"/>
        </pc:sldMkLst>
        <pc:spChg chg="mod">
          <ac:chgData name="Michael Mitchell" userId="17dd9d3a-9f6b-4a21-b2ca-36059f4b673b" providerId="ADAL" clId="{F33FF62A-B0A2-4548-822E-01ADD6C01936}" dt="2023-06-14T06:11:36.123" v="9" actId="20577"/>
          <ac:spMkLst>
            <pc:docMk/>
            <pc:sldMk cId="814101911" sldId="264"/>
            <ac:spMk id="5" creationId="{7377C2D5-CA73-4136-B5B4-3F1034207F38}"/>
          </ac:spMkLst>
        </pc:spChg>
      </pc:sldChg>
      <pc:sldChg chg="modSp">
        <pc:chgData name="Michael Mitchell" userId="17dd9d3a-9f6b-4a21-b2ca-36059f4b673b" providerId="ADAL" clId="{F33FF62A-B0A2-4548-822E-01ADD6C01936}" dt="2023-06-14T08:27:15.612" v="10"/>
        <pc:sldMkLst>
          <pc:docMk/>
          <pc:sldMk cId="3980950900" sldId="265"/>
        </pc:sldMkLst>
        <pc:spChg chg="mod">
          <ac:chgData name="Michael Mitchell" userId="17dd9d3a-9f6b-4a21-b2ca-36059f4b673b" providerId="ADAL" clId="{F33FF62A-B0A2-4548-822E-01ADD6C01936}" dt="2023-06-14T08:27:15.612" v="10"/>
          <ac:spMkLst>
            <pc:docMk/>
            <pc:sldMk cId="3980950900" sldId="265"/>
            <ac:spMk id="7" creationId="{99061A08-19FC-9E42-2CCF-3E9936871F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14/06/2023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14/06/2023</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14/06/2023</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id="{2EFD5025-3BC7-4434-AB13-0EF4CE96E488}"/>
              </a:ext>
            </a:extLst>
          </p:cNvPr>
          <p:cNvPicPr>
            <a:picLocks noChangeAspect="1"/>
          </p:cNvPicPr>
          <p:nvPr/>
        </p:nvPicPr>
        <p:blipFill rotWithShape="1">
          <a:blip r:embed="rId3">
            <a:alphaModFix amt="24000"/>
          </a:blip>
          <a:srcRect l="27723" t="23942" r="1" b="15076"/>
          <a:stretch/>
        </p:blipFill>
        <p:spPr>
          <a:xfrm>
            <a:off x="0" y="0"/>
            <a:ext cx="12192000" cy="6858000"/>
          </a:xfrm>
          <a:prstGeom prst="rect">
            <a:avLst/>
          </a:prstGeom>
          <a:pattFill prst="pct50">
            <a:fgClr>
              <a:schemeClr val="tx1"/>
            </a:fgClr>
            <a:bgClr>
              <a:schemeClr val="bg2">
                <a:lumMod val="75000"/>
              </a:schemeClr>
            </a:bgClr>
          </a:pattFill>
          <a:ln w="12700">
            <a:miter lim="400000"/>
          </a:ln>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2" y="3806821"/>
            <a:ext cx="11251756" cy="2319867"/>
          </a:xfrm>
        </p:spPr>
        <p:txBody>
          <a:bodyPr anchor="ctr">
            <a:noAutofit/>
          </a:bodyPr>
          <a:lstStyle/>
          <a:p>
            <a:r>
              <a:rPr lang="en-US" sz="20200" b="1" dirty="0">
                <a:solidFill>
                  <a:schemeClr val="accent5"/>
                </a:solidFill>
                <a:latin typeface="Kartika" panose="020B0502040204020203" pitchFamily="18" charset="0"/>
                <a:cs typeface="Kartika" panose="020B0502040204020203" pitchFamily="18" charset="0"/>
              </a:rPr>
              <a:t>ALIVE</a:t>
            </a:r>
            <a:br>
              <a:rPr lang="en-US" sz="20200" b="1" dirty="0">
                <a:solidFill>
                  <a:schemeClr val="accent4"/>
                </a:solidFill>
              </a:rPr>
            </a:br>
            <a:endParaRPr lang="en-US" sz="20200" b="1" dirty="0">
              <a:solidFill>
                <a:schemeClr val="accent4"/>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88952"/>
            <a:ext cx="11033759" cy="923925"/>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latin typeface="Balloonist" pitchFamily="2" charset="0"/>
              </a:rPr>
              <a:t>Year 8: Photography Unit</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20" y="5445123"/>
            <a:ext cx="11033759" cy="830997"/>
          </a:xfrm>
          <a:prstGeom prst="rect">
            <a:avLst/>
          </a:prstGeom>
          <a:solidFill>
            <a:schemeClr val="accent4"/>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4800" b="1" dirty="0">
                <a:latin typeface="Balloonist" pitchFamily="2" charset="0"/>
              </a:rPr>
              <a:t>Lessons 6-8: Photographer Investigation</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eg">
            <a:extLst>
              <a:ext uri="{FF2B5EF4-FFF2-40B4-BE49-F238E27FC236}">
                <a16:creationId xmlns:a16="http://schemas.microsoft.com/office/drawing/2014/main" id="{A2FC638A-5CE9-4A4F-8742-19D9F7E23528}"/>
              </a:ext>
            </a:extLst>
          </p:cNvPr>
          <p:cNvPicPr>
            <a:picLocks noChangeAspect="1"/>
          </p:cNvPicPr>
          <p:nvPr/>
        </p:nvPicPr>
        <p:blipFill>
          <a:blip r:embed="rId2"/>
          <a:stretch>
            <a:fillRect/>
          </a:stretch>
        </p:blipFill>
        <p:spPr>
          <a:xfrm>
            <a:off x="1070557" y="81381"/>
            <a:ext cx="10050885" cy="669523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a:extLst>
              <a:ext uri="{FF2B5EF4-FFF2-40B4-BE49-F238E27FC236}">
                <a16:creationId xmlns:a16="http://schemas.microsoft.com/office/drawing/2014/main" id="{A2F5ADFD-E0FE-4253-BBC1-30AAA459130D}"/>
              </a:ext>
            </a:extLst>
          </p:cNvPr>
          <p:cNvPicPr>
            <a:picLocks noChangeAspect="1"/>
          </p:cNvPicPr>
          <p:nvPr/>
        </p:nvPicPr>
        <p:blipFill rotWithShape="1">
          <a:blip r:embed="rId2"/>
          <a:srcRect t="9439" b="9263"/>
          <a:stretch/>
        </p:blipFill>
        <p:spPr>
          <a:xfrm>
            <a:off x="1192831" y="201313"/>
            <a:ext cx="9806338" cy="645537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g">
            <a:extLst>
              <a:ext uri="{FF2B5EF4-FFF2-40B4-BE49-F238E27FC236}">
                <a16:creationId xmlns:a16="http://schemas.microsoft.com/office/drawing/2014/main" id="{A2F5ADFD-E0FE-4253-BBC1-30AAA459130D}"/>
              </a:ext>
            </a:extLst>
          </p:cNvPr>
          <p:cNvPicPr>
            <a:picLocks noChangeAspect="1"/>
          </p:cNvPicPr>
          <p:nvPr/>
        </p:nvPicPr>
        <p:blipFill rotWithShape="1">
          <a:blip r:embed="rId2">
            <a:extLst>
              <a:ext uri="{28A0092B-C50C-407E-A947-70E740481C1C}">
                <a14:useLocalDpi xmlns:a14="http://schemas.microsoft.com/office/drawing/2010/main" val="0"/>
              </a:ext>
            </a:extLst>
          </a:blip>
          <a:srcRect t="3022" b="3022"/>
          <a:stretch/>
        </p:blipFill>
        <p:spPr>
          <a:xfrm>
            <a:off x="1192831" y="201313"/>
            <a:ext cx="9806338" cy="6455373"/>
          </a:xfrm>
          <a:prstGeom prst="rect">
            <a:avLst/>
          </a:prstGeom>
          <a:ln w="12700">
            <a:miter lim="400000"/>
          </a:ln>
        </p:spPr>
      </p:pic>
    </p:spTree>
    <p:extLst>
      <p:ext uri="{BB962C8B-B14F-4D97-AF65-F5344CB8AC3E}">
        <p14:creationId xmlns:p14="http://schemas.microsoft.com/office/powerpoint/2010/main" val="38651696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73122" y="452610"/>
            <a:ext cx="2675561"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Task 1</a:t>
            </a:r>
            <a:endParaRPr lang="en-GB" sz="6000" b="1" dirty="0">
              <a:solidFill>
                <a:schemeClr val="bg1"/>
              </a:solidFill>
              <a:latin typeface="Abadi" panose="020B0604020104020204" pitchFamily="34" charset="0"/>
              <a:cs typeface="Cavolini" panose="020B0502040204020203" pitchFamily="66" charset="0"/>
            </a:endParaRPr>
          </a:p>
        </p:txBody>
      </p:sp>
      <p:sp>
        <p:nvSpPr>
          <p:cNvPr id="3" name="Text Placeholder 2">
            <a:extLst>
              <a:ext uri="{FF2B5EF4-FFF2-40B4-BE49-F238E27FC236}">
                <a16:creationId xmlns:a16="http://schemas.microsoft.com/office/drawing/2014/main" id="{A073F1B4-568A-48FE-BE3C-0C92349A1ECE}"/>
              </a:ext>
            </a:extLst>
          </p:cNvPr>
          <p:cNvSpPr>
            <a:spLocks noGrp="1"/>
          </p:cNvSpPr>
          <p:nvPr>
            <p:ph type="body" idx="1"/>
          </p:nvPr>
        </p:nvSpPr>
        <p:spPr>
          <a:xfrm>
            <a:off x="273122" y="1776796"/>
            <a:ext cx="5107112" cy="4741610"/>
          </a:xfrm>
          <a:solidFill>
            <a:schemeClr val="accent4">
              <a:lumMod val="40000"/>
              <a:lumOff val="60000"/>
            </a:schemeClr>
          </a:solidFill>
        </p:spPr>
        <p:txBody>
          <a:bodyPr>
            <a:noAutofit/>
          </a:bodyPr>
          <a:lstStyle/>
          <a:p>
            <a:pPr marL="0" indent="0">
              <a:buNone/>
            </a:pPr>
            <a:r>
              <a:rPr lang="en-US" sz="1600" b="1" dirty="0">
                <a:latin typeface="Arial" panose="020B0604020202020204" pitchFamily="34" charset="0"/>
                <a:cs typeface="Arial" panose="020B0604020202020204" pitchFamily="34" charset="0"/>
              </a:rPr>
              <a:t>Instructions</a:t>
            </a:r>
          </a:p>
          <a:p>
            <a:pPr marL="0" indent="0">
              <a:buNone/>
            </a:pPr>
            <a:r>
              <a:rPr lang="en-US" sz="1600" dirty="0">
                <a:latin typeface="Arial" panose="020B0604020202020204" pitchFamily="34" charset="0"/>
                <a:cs typeface="Arial" panose="020B0604020202020204" pitchFamily="34" charset="0"/>
              </a:rPr>
              <a:t>Choose one photographer: Slinkachu or Brian McCarty.</a:t>
            </a:r>
          </a:p>
          <a:p>
            <a:pPr marL="0" indent="0">
              <a:buNone/>
            </a:pPr>
            <a:r>
              <a:rPr lang="en-US" sz="1600" dirty="0">
                <a:latin typeface="Arial" panose="020B0604020202020204" pitchFamily="34" charset="0"/>
                <a:cs typeface="Arial" panose="020B0604020202020204" pitchFamily="34" charset="0"/>
              </a:rPr>
              <a:t>Research their work and select the one you find most intriguing.</a:t>
            </a:r>
          </a:p>
          <a:p>
            <a:pPr marL="0" indent="0">
              <a:buNone/>
            </a:pPr>
            <a:r>
              <a:rPr lang="en-US" sz="1600" dirty="0">
                <a:latin typeface="Arial" panose="020B0604020202020204" pitchFamily="34" charset="0"/>
                <a:cs typeface="Arial" panose="020B0604020202020204" pitchFamily="34" charset="0"/>
              </a:rPr>
              <a:t>Create a double-page spread in your sketchbook dedicated to the photographer. The pages should be decorated in a way that reflects the photographer's style and themes.</a:t>
            </a:r>
          </a:p>
          <a:p>
            <a:pPr marL="0" indent="0">
              <a:buNone/>
            </a:pPr>
            <a:r>
              <a:rPr lang="en-US" sz="1600" dirty="0">
                <a:latin typeface="Arial" panose="020B0604020202020204" pitchFamily="34" charset="0"/>
                <a:cs typeface="Arial" panose="020B0604020202020204" pitchFamily="34" charset="0"/>
              </a:rPr>
              <a:t>Your research page should be visually appealing and incorporate embellishments that reflect the style of the photographer you have chosen. You can use collage, drawings, or any other artistic techniques to create an engaging and reflective presentation.</a:t>
            </a:r>
          </a:p>
          <a:p>
            <a:pPr marL="0" indent="0">
              <a:buNone/>
            </a:pPr>
            <a:r>
              <a:rPr lang="en-US" sz="1600" dirty="0">
                <a:latin typeface="Arial" panose="020B0604020202020204" pitchFamily="34" charset="0"/>
                <a:cs typeface="Arial" panose="020B0604020202020204" pitchFamily="34" charset="0"/>
              </a:rPr>
              <a:t>Present your completed double-page spread to the class, sharing your findings, favorite photograph, and how it has inspired you.</a:t>
            </a:r>
          </a:p>
        </p:txBody>
      </p:sp>
      <p:sp>
        <p:nvSpPr>
          <p:cNvPr id="5" name="TextBox 4">
            <a:extLst>
              <a:ext uri="{FF2B5EF4-FFF2-40B4-BE49-F238E27FC236}">
                <a16:creationId xmlns:a16="http://schemas.microsoft.com/office/drawing/2014/main" id="{059A986B-FE1C-B140-EB94-5B650D15E3DE}"/>
              </a:ext>
            </a:extLst>
          </p:cNvPr>
          <p:cNvSpPr txBox="1"/>
          <p:nvPr/>
        </p:nvSpPr>
        <p:spPr>
          <a:xfrm>
            <a:off x="3079679" y="452609"/>
            <a:ext cx="8839199" cy="1077218"/>
          </a:xfrm>
          <a:prstGeom prst="rect">
            <a:avLst/>
          </a:prstGeom>
          <a:solidFill>
            <a:schemeClr val="bg2"/>
          </a:solidFill>
        </p:spPr>
        <p:txBody>
          <a:bodyPr wrap="square">
            <a:spAutoFit/>
          </a:bodyPr>
          <a:lstStyle/>
          <a:p>
            <a:r>
              <a:rPr lang="en-US" sz="3200" b="0" i="0" dirty="0">
                <a:solidFill>
                  <a:srgbClr val="002060"/>
                </a:solidFill>
                <a:effectLst/>
                <a:latin typeface="Futura"/>
              </a:rPr>
              <a:t>Exploring the World of Photography - Investigating Slinkachu or Brian McCarty</a:t>
            </a:r>
            <a:endParaRPr lang="en-GB" sz="3200" dirty="0">
              <a:solidFill>
                <a:srgbClr val="002060"/>
              </a:solidFill>
              <a:latin typeface="Futura"/>
            </a:endParaRPr>
          </a:p>
        </p:txBody>
      </p:sp>
      <p:sp>
        <p:nvSpPr>
          <p:cNvPr id="7" name="TextBox 6">
            <a:extLst>
              <a:ext uri="{FF2B5EF4-FFF2-40B4-BE49-F238E27FC236}">
                <a16:creationId xmlns:a16="http://schemas.microsoft.com/office/drawing/2014/main" id="{99061A08-19FC-9E42-2CCF-3E9936871FCB}"/>
              </a:ext>
            </a:extLst>
          </p:cNvPr>
          <p:cNvSpPr txBox="1"/>
          <p:nvPr/>
        </p:nvSpPr>
        <p:spPr>
          <a:xfrm>
            <a:off x="5599416" y="1776796"/>
            <a:ext cx="6319462" cy="4770537"/>
          </a:xfrm>
          <a:prstGeom prst="rect">
            <a:avLst/>
          </a:prstGeom>
          <a:solidFill>
            <a:schemeClr val="accent4"/>
          </a:solidFill>
        </p:spPr>
        <p:txBody>
          <a:bodyPr wrap="square">
            <a:spAutoFit/>
          </a:bodyPr>
          <a:lstStyle/>
          <a:p>
            <a:pPr marL="0" indent="0">
              <a:buNone/>
            </a:pPr>
            <a:r>
              <a:rPr lang="en-US" sz="1600" b="1" dirty="0">
                <a:latin typeface="Arial" panose="020B0604020202020204" pitchFamily="34" charset="0"/>
                <a:cs typeface="Arial" panose="020B0604020202020204" pitchFamily="34" charset="0"/>
              </a:rPr>
              <a:t>Your photographer research page should include the following elements:</a:t>
            </a:r>
          </a:p>
          <a:p>
            <a:pPr marL="0" indent="0">
              <a:buNone/>
            </a:pPr>
            <a:endParaRPr lang="en-US" sz="1600" dirty="0">
              <a:latin typeface="Arial" panose="020B0604020202020204" pitchFamily="34" charset="0"/>
              <a:cs typeface="Arial" panose="020B0604020202020204" pitchFamily="34" charset="0"/>
            </a:endParaRPr>
          </a:p>
          <a:p>
            <a:pPr marL="342900" indent="-342900">
              <a:buFont typeface="+mj-lt"/>
              <a:buAutoNum type="alphaLcParenR"/>
            </a:pPr>
            <a:r>
              <a:rPr lang="en-US" sz="1600" dirty="0">
                <a:latin typeface="Arial" panose="020B0604020202020204" pitchFamily="34" charset="0"/>
                <a:cs typeface="Arial" panose="020B0604020202020204" pitchFamily="34" charset="0"/>
              </a:rPr>
              <a:t>Photographer's name: Clearly state the photographer's full name.</a:t>
            </a:r>
          </a:p>
          <a:p>
            <a:pPr marL="342900" indent="-342900">
              <a:buFont typeface="+mj-lt"/>
              <a:buAutoNum type="alphaLcParenR"/>
            </a:pPr>
            <a:r>
              <a:rPr lang="en-US" sz="1600" dirty="0">
                <a:latin typeface="Arial" panose="020B0604020202020204" pitchFamily="34" charset="0"/>
                <a:cs typeface="Arial" panose="020B0604020202020204" pitchFamily="34" charset="0"/>
              </a:rPr>
              <a:t>Images of their work: Include a minimum of three high-quality images that represent the photographer's artistic style.</a:t>
            </a:r>
          </a:p>
          <a:p>
            <a:pPr marL="342900" indent="-342900">
              <a:buFont typeface="+mj-lt"/>
              <a:buAutoNum type="alphaLcParenR"/>
            </a:pPr>
            <a:r>
              <a:rPr lang="en-US" sz="1600" dirty="0">
                <a:latin typeface="Arial" panose="020B0604020202020204" pitchFamily="34" charset="0"/>
                <a:cs typeface="Arial" panose="020B0604020202020204" pitchFamily="34" charset="0"/>
              </a:rPr>
              <a:t>Annotation about the photographer: Write a brief paragraph describing the photographer's background, artistic approach, and any notable achievements or awards.</a:t>
            </a:r>
          </a:p>
          <a:p>
            <a:pPr marL="342900" indent="-342900">
              <a:buFont typeface="+mj-lt"/>
              <a:buAutoNum type="alphaLcParenR"/>
            </a:pPr>
            <a:r>
              <a:rPr lang="en-US" sz="1600" dirty="0">
                <a:latin typeface="Arial" panose="020B0604020202020204" pitchFamily="34" charset="0"/>
                <a:cs typeface="Arial" panose="020B0604020202020204" pitchFamily="34" charset="0"/>
              </a:rPr>
              <a:t>Analysis of a favorite photograph: Choose one photograph that stands out to you and explain why it is your favorite. Discuss how it relates to the theme or idea you are investigating. Consider the composition, subject matter, use of colour, and any emotions or ideas it evokes in you.</a:t>
            </a:r>
          </a:p>
          <a:p>
            <a:pPr marL="342900" indent="-342900">
              <a:buFont typeface="+mj-lt"/>
              <a:buAutoNum type="alphaLcParenR"/>
            </a:pPr>
            <a:r>
              <a:rPr lang="en-US" sz="1600" dirty="0">
                <a:latin typeface="Arial" panose="020B0604020202020204" pitchFamily="34" charset="0"/>
                <a:cs typeface="Arial" panose="020B0604020202020204" pitchFamily="34" charset="0"/>
              </a:rPr>
              <a:t>Inspiration for your own work: Reflect on how the photographer's work inspires you. Explain what it motivates you to do next, whether it's experimenting with similar themes, techniques, or exploring a different aspect of photography.</a:t>
            </a:r>
          </a:p>
        </p:txBody>
      </p:sp>
    </p:spTree>
    <p:extLst>
      <p:ext uri="{BB962C8B-B14F-4D97-AF65-F5344CB8AC3E}">
        <p14:creationId xmlns:p14="http://schemas.microsoft.com/office/powerpoint/2010/main" val="39809509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73122" y="452610"/>
            <a:ext cx="2675561"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Task 1</a:t>
            </a:r>
            <a:endParaRPr lang="en-GB" sz="6000" b="1" dirty="0">
              <a:solidFill>
                <a:schemeClr val="bg1"/>
              </a:solidFill>
              <a:latin typeface="Abadi" panose="020B0604020104020204" pitchFamily="34" charset="0"/>
              <a:cs typeface="Cavolini" panose="020B0502040204020203" pitchFamily="66" charset="0"/>
            </a:endParaRPr>
          </a:p>
        </p:txBody>
      </p:sp>
      <p:sp>
        <p:nvSpPr>
          <p:cNvPr id="5" name="TextBox 4">
            <a:extLst>
              <a:ext uri="{FF2B5EF4-FFF2-40B4-BE49-F238E27FC236}">
                <a16:creationId xmlns:a16="http://schemas.microsoft.com/office/drawing/2014/main" id="{059A986B-FE1C-B140-EB94-5B650D15E3DE}"/>
              </a:ext>
            </a:extLst>
          </p:cNvPr>
          <p:cNvSpPr txBox="1"/>
          <p:nvPr/>
        </p:nvSpPr>
        <p:spPr>
          <a:xfrm>
            <a:off x="3079679" y="452609"/>
            <a:ext cx="8839199" cy="1077218"/>
          </a:xfrm>
          <a:prstGeom prst="rect">
            <a:avLst/>
          </a:prstGeom>
          <a:solidFill>
            <a:schemeClr val="bg2"/>
          </a:solidFill>
        </p:spPr>
        <p:txBody>
          <a:bodyPr wrap="square">
            <a:spAutoFit/>
          </a:bodyPr>
          <a:lstStyle/>
          <a:p>
            <a:r>
              <a:rPr lang="en-US" sz="3200" b="0" i="0" dirty="0">
                <a:solidFill>
                  <a:srgbClr val="002060"/>
                </a:solidFill>
                <a:effectLst/>
                <a:latin typeface="Futura"/>
              </a:rPr>
              <a:t>Assessment Criteria for Photographer Research Page</a:t>
            </a:r>
            <a:endParaRPr lang="en-GB" sz="3200" dirty="0">
              <a:solidFill>
                <a:srgbClr val="002060"/>
              </a:solidFill>
              <a:latin typeface="Futura"/>
            </a:endParaRPr>
          </a:p>
        </p:txBody>
      </p:sp>
      <p:graphicFrame>
        <p:nvGraphicFramePr>
          <p:cNvPr id="11" name="Table 11">
            <a:extLst>
              <a:ext uri="{FF2B5EF4-FFF2-40B4-BE49-F238E27FC236}">
                <a16:creationId xmlns:a16="http://schemas.microsoft.com/office/drawing/2014/main" id="{1CB37CAA-6A94-30F6-007C-231E63942410}"/>
              </a:ext>
            </a:extLst>
          </p:cNvPr>
          <p:cNvGraphicFramePr>
            <a:graphicFrameLocks noGrp="1"/>
          </p:cNvGraphicFramePr>
          <p:nvPr>
            <p:extLst>
              <p:ext uri="{D42A27DB-BD31-4B8C-83A1-F6EECF244321}">
                <p14:modId xmlns:p14="http://schemas.microsoft.com/office/powerpoint/2010/main" val="1571872893"/>
              </p:ext>
            </p:extLst>
          </p:nvPr>
        </p:nvGraphicFramePr>
        <p:xfrm>
          <a:off x="273122" y="1719126"/>
          <a:ext cx="11645756" cy="4820724"/>
        </p:xfrm>
        <a:graphic>
          <a:graphicData uri="http://schemas.openxmlformats.org/drawingml/2006/table">
            <a:tbl>
              <a:tblPr firstRow="1" bandRow="1">
                <a:tableStyleId>{00A15C55-8517-42AA-B614-E9B94910E393}</a:tableStyleId>
              </a:tblPr>
              <a:tblGrid>
                <a:gridCol w="3881919">
                  <a:extLst>
                    <a:ext uri="{9D8B030D-6E8A-4147-A177-3AD203B41FA5}">
                      <a16:colId xmlns:a16="http://schemas.microsoft.com/office/drawing/2014/main" val="3808056694"/>
                    </a:ext>
                  </a:extLst>
                </a:gridCol>
                <a:gridCol w="6530680">
                  <a:extLst>
                    <a:ext uri="{9D8B030D-6E8A-4147-A177-3AD203B41FA5}">
                      <a16:colId xmlns:a16="http://schemas.microsoft.com/office/drawing/2014/main" val="2762422637"/>
                    </a:ext>
                  </a:extLst>
                </a:gridCol>
                <a:gridCol w="1233157">
                  <a:extLst>
                    <a:ext uri="{9D8B030D-6E8A-4147-A177-3AD203B41FA5}">
                      <a16:colId xmlns:a16="http://schemas.microsoft.com/office/drawing/2014/main" val="1205420231"/>
                    </a:ext>
                  </a:extLst>
                </a:gridCol>
              </a:tblGrid>
              <a:tr h="4925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schemeClr val="tx1"/>
                          </a:solidFill>
                          <a:effectLst/>
                          <a:latin typeface="Arial" panose="020B0604020202020204" pitchFamily="34" charset="0"/>
                          <a:cs typeface="Arial" panose="020B0604020202020204" pitchFamily="34" charset="0"/>
                        </a:rPr>
                        <a:t>Criteria</a:t>
                      </a:r>
                    </a:p>
                    <a:p>
                      <a:endParaRPr lang="en-GB"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a:solidFill>
                            <a:schemeClr val="tx1"/>
                          </a:solidFill>
                          <a:latin typeface="Arial" panose="020B0604020202020204" pitchFamily="34" charset="0"/>
                          <a:cs typeface="Arial" panose="020B0604020202020204" pitchFamily="34" charset="0"/>
                        </a:rPr>
                        <a:t>Assessment</a:t>
                      </a:r>
                      <a:endParaRPr lang="en-GB" sz="1300" dirty="0">
                        <a:solidFill>
                          <a:schemeClr val="tx1"/>
                        </a:solidFill>
                        <a:latin typeface="Arial" panose="020B0604020202020204" pitchFamily="34" charset="0"/>
                        <a:cs typeface="Arial" panose="020B0604020202020204" pitchFamily="34" charset="0"/>
                      </a:endParaRPr>
                    </a:p>
                  </a:txBody>
                  <a:tcPr/>
                </a:tc>
                <a:tc>
                  <a:txBody>
                    <a:bodyPr/>
                    <a:lstStyle/>
                    <a:p>
                      <a:r>
                        <a:rPr lang="en-US" sz="1300" dirty="0">
                          <a:solidFill>
                            <a:schemeClr val="tx1"/>
                          </a:solidFill>
                          <a:latin typeface="Arial" panose="020B0604020202020204" pitchFamily="34" charset="0"/>
                          <a:cs typeface="Arial" panose="020B0604020202020204" pitchFamily="34" charset="0"/>
                        </a:rPr>
                        <a:t>Max </a:t>
                      </a:r>
                      <a:r>
                        <a:rPr lang="en-GB" sz="1300" b="1" dirty="0">
                          <a:solidFill>
                            <a:schemeClr val="tx1"/>
                          </a:solidFill>
                          <a:effectLst/>
                          <a:latin typeface="Arial" panose="020B0604020202020204" pitchFamily="34" charset="0"/>
                          <a:cs typeface="Arial" panose="020B0604020202020204" pitchFamily="34" charset="0"/>
                        </a:rPr>
                        <a:t>Points</a:t>
                      </a:r>
                      <a:endParaRPr lang="en-GB"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513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Understanding of Photographer's Style, Themes, and Artistic Approach</a:t>
                      </a:r>
                    </a:p>
                    <a:p>
                      <a:endParaRPr lang="en-GB" sz="1300" dirty="0">
                        <a:latin typeface="Arial" panose="020B0604020202020204" pitchFamily="34" charset="0"/>
                        <a:cs typeface="Arial" panose="020B0604020202020204" pitchFamily="34" charset="0"/>
                      </a:endParaRPr>
                    </a:p>
                  </a:txBody>
                  <a:tcPr/>
                </a:tc>
                <a:tc>
                  <a:txBody>
                    <a:bodyPr/>
                    <a:lstStyle/>
                    <a:p>
                      <a:r>
                        <a:rPr lang="en-US" sz="1300" b="1" dirty="0">
                          <a:latin typeface="Arial" panose="020B0604020202020204" pitchFamily="34" charset="0"/>
                          <a:cs typeface="Arial" panose="020B0604020202020204" pitchFamily="34" charset="0"/>
                        </a:rPr>
                        <a:t>0 points: </a:t>
                      </a:r>
                      <a:r>
                        <a:rPr lang="en-US" sz="1300" dirty="0">
                          <a:latin typeface="Arial" panose="020B0604020202020204" pitchFamily="34" charset="0"/>
                          <a:cs typeface="Arial" panose="020B0604020202020204" pitchFamily="34" charset="0"/>
                        </a:rPr>
                        <a:t>Limited or no understanding demonstrated.</a:t>
                      </a:r>
                    </a:p>
                    <a:p>
                      <a:r>
                        <a:rPr lang="en-US" sz="1300" b="1" dirty="0">
                          <a:latin typeface="Arial" panose="020B0604020202020204" pitchFamily="34" charset="0"/>
                          <a:cs typeface="Arial" panose="020B0604020202020204" pitchFamily="34" charset="0"/>
                        </a:rPr>
                        <a:t>1 point: </a:t>
                      </a:r>
                      <a:r>
                        <a:rPr lang="en-US" sz="1300" dirty="0">
                          <a:latin typeface="Arial" panose="020B0604020202020204" pitchFamily="34" charset="0"/>
                          <a:cs typeface="Arial" panose="020B0604020202020204" pitchFamily="34" charset="0"/>
                        </a:rPr>
                        <a:t>Basic understanding shown, but lacks depth and clarity.</a:t>
                      </a:r>
                    </a:p>
                    <a:p>
                      <a:r>
                        <a:rPr lang="en-US" sz="1300" b="1" dirty="0">
                          <a:latin typeface="Arial" panose="020B0604020202020204" pitchFamily="34" charset="0"/>
                          <a:cs typeface="Arial" panose="020B0604020202020204" pitchFamily="34" charset="0"/>
                        </a:rPr>
                        <a:t>2 points: </a:t>
                      </a:r>
                      <a:r>
                        <a:rPr lang="en-US" sz="1300" dirty="0">
                          <a:latin typeface="Arial" panose="020B0604020202020204" pitchFamily="34" charset="0"/>
                          <a:cs typeface="Arial" panose="020B0604020202020204" pitchFamily="34" charset="0"/>
                        </a:rPr>
                        <a:t>Adequate understanding presented, with some detail and insight.</a:t>
                      </a:r>
                    </a:p>
                    <a:p>
                      <a:r>
                        <a:rPr lang="en-US" sz="1300" b="1" dirty="0">
                          <a:latin typeface="Arial" panose="020B0604020202020204" pitchFamily="34" charset="0"/>
                          <a:cs typeface="Arial" panose="020B0604020202020204" pitchFamily="34" charset="0"/>
                        </a:rPr>
                        <a:t>3 points: </a:t>
                      </a:r>
                      <a:r>
                        <a:rPr lang="en-US" sz="1300" dirty="0">
                          <a:latin typeface="Arial" panose="020B0604020202020204" pitchFamily="34" charset="0"/>
                          <a:cs typeface="Arial" panose="020B0604020202020204" pitchFamily="34" charset="0"/>
                        </a:rPr>
                        <a:t>Comprehensive understanding demonstrated, showcasing in-depth knowledge of the photographer's style, themes, and artistic approach.</a:t>
                      </a:r>
                      <a:endParaRPr lang="en-GB"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3</a:t>
                      </a:r>
                      <a:endParaRPr lang="en-GB"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817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Analysis of Favorite Photograph and Connection to Investigated Theme/Idea</a:t>
                      </a:r>
                    </a:p>
                    <a:p>
                      <a:endParaRPr lang="en-GB" sz="1300" dirty="0">
                        <a:latin typeface="Arial" panose="020B0604020202020204" pitchFamily="34" charset="0"/>
                        <a:cs typeface="Arial" panose="020B0604020202020204" pitchFamily="34" charset="0"/>
                      </a:endParaRPr>
                    </a:p>
                  </a:txBody>
                  <a:tcPr/>
                </a:tc>
                <a:tc>
                  <a:txBody>
                    <a:bodyPr/>
                    <a:lstStyle/>
                    <a:p>
                      <a:r>
                        <a:rPr lang="en-US" sz="1300" b="1" dirty="0">
                          <a:latin typeface="Arial" panose="020B0604020202020204" pitchFamily="34" charset="0"/>
                          <a:cs typeface="Arial" panose="020B0604020202020204" pitchFamily="34" charset="0"/>
                        </a:rPr>
                        <a:t>0 points: </a:t>
                      </a:r>
                      <a:r>
                        <a:rPr lang="en-US" sz="1300" dirty="0">
                          <a:latin typeface="Arial" panose="020B0604020202020204" pitchFamily="34" charset="0"/>
                          <a:cs typeface="Arial" panose="020B0604020202020204" pitchFamily="34" charset="0"/>
                        </a:rPr>
                        <a:t>Analysis is missing or lacks relevance to the theme/idea.</a:t>
                      </a:r>
                    </a:p>
                    <a:p>
                      <a:r>
                        <a:rPr lang="en-US" sz="1300" b="1" dirty="0">
                          <a:latin typeface="Arial" panose="020B0604020202020204" pitchFamily="34" charset="0"/>
                          <a:cs typeface="Arial" panose="020B0604020202020204" pitchFamily="34" charset="0"/>
                        </a:rPr>
                        <a:t>1 point: </a:t>
                      </a:r>
                      <a:r>
                        <a:rPr lang="en-US" sz="1300" dirty="0">
                          <a:latin typeface="Arial" panose="020B0604020202020204" pitchFamily="34" charset="0"/>
                          <a:cs typeface="Arial" panose="020B0604020202020204" pitchFamily="34" charset="0"/>
                        </a:rPr>
                        <a:t>Analysis is superficial and lacks clear connection to the theme/idea.</a:t>
                      </a:r>
                    </a:p>
                    <a:p>
                      <a:r>
                        <a:rPr lang="en-US" sz="1300" b="1" dirty="0">
                          <a:latin typeface="Arial" panose="020B0604020202020204" pitchFamily="34" charset="0"/>
                          <a:cs typeface="Arial" panose="020B0604020202020204" pitchFamily="34" charset="0"/>
                        </a:rPr>
                        <a:t>2 points: </a:t>
                      </a:r>
                      <a:r>
                        <a:rPr lang="en-US" sz="1300" dirty="0">
                          <a:latin typeface="Arial" panose="020B0604020202020204" pitchFamily="34" charset="0"/>
                          <a:cs typeface="Arial" panose="020B0604020202020204" pitchFamily="34" charset="0"/>
                        </a:rPr>
                        <a:t>Analysis shows understanding of the photograph and its relationship to the theme/idea, but lacks depth or originality.</a:t>
                      </a:r>
                    </a:p>
                    <a:p>
                      <a:r>
                        <a:rPr lang="en-US" sz="1300" b="1" dirty="0">
                          <a:latin typeface="Arial" panose="020B0604020202020204" pitchFamily="34" charset="0"/>
                          <a:cs typeface="Arial" panose="020B0604020202020204" pitchFamily="34" charset="0"/>
                        </a:rPr>
                        <a:t>3 points: </a:t>
                      </a:r>
                      <a:r>
                        <a:rPr lang="en-US" sz="1300" dirty="0">
                          <a:latin typeface="Arial" panose="020B0604020202020204" pitchFamily="34" charset="0"/>
                          <a:cs typeface="Arial" panose="020B0604020202020204" pitchFamily="34" charset="0"/>
                        </a:rPr>
                        <a:t>Thoughtful and insightful analysis provided, highlighting a strong connection between the photograph and the investigated theme/idea.</a:t>
                      </a:r>
                      <a:endParaRPr lang="en-GB"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3</a:t>
                      </a:r>
                      <a:endParaRPr lang="en-GB"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6789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effectLst/>
                          <a:latin typeface="Arial" panose="020B0604020202020204" pitchFamily="34" charset="0"/>
                          <a:cs typeface="Arial" panose="020B0604020202020204" pitchFamily="34" charset="0"/>
                        </a:rPr>
                        <a:t>Creative and Visually Appealing Presentation with Reflective Embellishments</a:t>
                      </a:r>
                    </a:p>
                    <a:p>
                      <a:endParaRPr lang="en-GB" sz="1300" dirty="0">
                        <a:latin typeface="Arial" panose="020B0604020202020204" pitchFamily="34" charset="0"/>
                        <a:cs typeface="Arial" panose="020B0604020202020204" pitchFamily="34" charset="0"/>
                      </a:endParaRPr>
                    </a:p>
                  </a:txBody>
                  <a:tcPr/>
                </a:tc>
                <a:tc>
                  <a:txBody>
                    <a:bodyPr/>
                    <a:lstStyle/>
                    <a:p>
                      <a:r>
                        <a:rPr lang="en-US" sz="1300" b="1" dirty="0">
                          <a:latin typeface="Arial" panose="020B0604020202020204" pitchFamily="34" charset="0"/>
                          <a:cs typeface="Arial" panose="020B0604020202020204" pitchFamily="34" charset="0"/>
                        </a:rPr>
                        <a:t>0 points: </a:t>
                      </a:r>
                      <a:r>
                        <a:rPr lang="en-US" sz="1300" dirty="0">
                          <a:latin typeface="Arial" panose="020B0604020202020204" pitchFamily="34" charset="0"/>
                          <a:cs typeface="Arial" panose="020B0604020202020204" pitchFamily="34" charset="0"/>
                        </a:rPr>
                        <a:t>Presentation lacks creativity, visual appeal, and embellishments related to the photographer's work.</a:t>
                      </a:r>
                    </a:p>
                    <a:p>
                      <a:r>
                        <a:rPr lang="en-US" sz="1300" b="1" dirty="0">
                          <a:latin typeface="Arial" panose="020B0604020202020204" pitchFamily="34" charset="0"/>
                          <a:cs typeface="Arial" panose="020B0604020202020204" pitchFamily="34" charset="0"/>
                        </a:rPr>
                        <a:t>1 point: </a:t>
                      </a:r>
                      <a:r>
                        <a:rPr lang="en-US" sz="1300" dirty="0">
                          <a:latin typeface="Arial" panose="020B0604020202020204" pitchFamily="34" charset="0"/>
                          <a:cs typeface="Arial" panose="020B0604020202020204" pitchFamily="34" charset="0"/>
                        </a:rPr>
                        <a:t>Some attempts at creativity and visual appeal, but lacking consistency or relevance to the photographer's work.</a:t>
                      </a:r>
                    </a:p>
                    <a:p>
                      <a:r>
                        <a:rPr lang="en-US" sz="1300" b="1" dirty="0">
                          <a:latin typeface="Arial" panose="020B0604020202020204" pitchFamily="34" charset="0"/>
                          <a:cs typeface="Arial" panose="020B0604020202020204" pitchFamily="34" charset="0"/>
                        </a:rPr>
                        <a:t>2 points: </a:t>
                      </a:r>
                      <a:r>
                        <a:rPr lang="en-US" sz="1300" dirty="0">
                          <a:latin typeface="Arial" panose="020B0604020202020204" pitchFamily="34" charset="0"/>
                          <a:cs typeface="Arial" panose="020B0604020202020204" pitchFamily="34" charset="0"/>
                        </a:rPr>
                        <a:t>Presentation is visually engaging, demonstrates creativity, and incorporates embellishments that reflect the photographer's style and themes.</a:t>
                      </a:r>
                      <a:endParaRPr lang="en-GB"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2</a:t>
                      </a:r>
                      <a:endParaRPr lang="en-GB"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88087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effectLst/>
                          <a:latin typeface="Arial" panose="020B0604020202020204" pitchFamily="34" charset="0"/>
                          <a:cs typeface="Arial" panose="020B0604020202020204" pitchFamily="34" charset="0"/>
                        </a:rPr>
                        <a:t>Reflection on Personal Inspiration and Future Artistic Exploration</a:t>
                      </a:r>
                    </a:p>
                    <a:p>
                      <a:endParaRPr lang="en-GB" sz="1300" dirty="0">
                        <a:latin typeface="Arial" panose="020B0604020202020204" pitchFamily="34" charset="0"/>
                        <a:cs typeface="Arial" panose="020B0604020202020204" pitchFamily="34" charset="0"/>
                      </a:endParaRPr>
                    </a:p>
                  </a:txBody>
                  <a:tcPr/>
                </a:tc>
                <a:tc>
                  <a:txBody>
                    <a:bodyPr/>
                    <a:lstStyle/>
                    <a:p>
                      <a:r>
                        <a:rPr lang="en-US" sz="1300" b="1" dirty="0">
                          <a:latin typeface="Arial" panose="020B0604020202020204" pitchFamily="34" charset="0"/>
                          <a:cs typeface="Arial" panose="020B0604020202020204" pitchFamily="34" charset="0"/>
                        </a:rPr>
                        <a:t>0 points: </a:t>
                      </a:r>
                      <a:r>
                        <a:rPr lang="en-US" sz="1300" dirty="0">
                          <a:latin typeface="Arial" panose="020B0604020202020204" pitchFamily="34" charset="0"/>
                          <a:cs typeface="Arial" panose="020B0604020202020204" pitchFamily="34" charset="0"/>
                        </a:rPr>
                        <a:t>Limited reflection provided but lacks clarity or depth.</a:t>
                      </a:r>
                    </a:p>
                    <a:p>
                      <a:r>
                        <a:rPr lang="en-US" sz="1300" b="1" dirty="0">
                          <a:latin typeface="Arial" panose="020B0604020202020204" pitchFamily="34" charset="0"/>
                          <a:cs typeface="Arial" panose="020B0604020202020204" pitchFamily="34" charset="0"/>
                        </a:rPr>
                        <a:t>1 point: </a:t>
                      </a:r>
                      <a:r>
                        <a:rPr lang="en-US" sz="1300" dirty="0">
                          <a:latin typeface="Arial" panose="020B0604020202020204" pitchFamily="34" charset="0"/>
                          <a:cs typeface="Arial" panose="020B0604020202020204" pitchFamily="34" charset="0"/>
                        </a:rPr>
                        <a:t>Clear reflection on personal inspiration and articulation of specific future artistic exploration inspired by the photographer's work.</a:t>
                      </a:r>
                      <a:endParaRPr lang="en-GB" sz="1300" dirty="0">
                        <a:latin typeface="Arial" panose="020B0604020202020204" pitchFamily="34" charset="0"/>
                        <a:cs typeface="Arial" panose="020B0604020202020204" pitchFamily="34" charset="0"/>
                      </a:endParaRPr>
                    </a:p>
                  </a:txBody>
                  <a:tcPr/>
                </a:tc>
                <a:tc>
                  <a:txBody>
                    <a:bodyPr/>
                    <a:lstStyle/>
                    <a:p>
                      <a:r>
                        <a:rPr lang="en-US" sz="1300" dirty="0">
                          <a:latin typeface="Arial" panose="020B0604020202020204" pitchFamily="34" charset="0"/>
                          <a:cs typeface="Arial" panose="020B0604020202020204" pitchFamily="34" charset="0"/>
                        </a:rPr>
                        <a:t>1</a:t>
                      </a:r>
                      <a:endParaRPr lang="en-GB"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9705465"/>
                  </a:ext>
                </a:extLst>
              </a:tr>
            </a:tbl>
          </a:graphicData>
        </a:graphic>
      </p:graphicFrame>
    </p:spTree>
    <p:extLst>
      <p:ext uri="{BB962C8B-B14F-4D97-AF65-F5344CB8AC3E}">
        <p14:creationId xmlns:p14="http://schemas.microsoft.com/office/powerpoint/2010/main" val="6256523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0C98CB-0B9A-4103-A076-34F64D74D7AF}"/>
              </a:ext>
            </a:extLst>
          </p:cNvPr>
          <p:cNvPicPr>
            <a:picLocks noChangeAspect="1"/>
          </p:cNvPicPr>
          <p:nvPr/>
        </p:nvPicPr>
        <p:blipFill>
          <a:blip r:embed="rId2"/>
          <a:stretch>
            <a:fillRect/>
          </a:stretch>
        </p:blipFill>
        <p:spPr>
          <a:xfrm>
            <a:off x="1462773" y="173893"/>
            <a:ext cx="9266454" cy="6510214"/>
          </a:xfrm>
          <a:prstGeom prst="rect">
            <a:avLst/>
          </a:prstGeom>
          <a:ln>
            <a:solidFill>
              <a:srgbClr val="000000"/>
            </a:solidFill>
          </a:ln>
        </p:spPr>
      </p:pic>
    </p:spTree>
    <p:extLst>
      <p:ext uri="{BB962C8B-B14F-4D97-AF65-F5344CB8AC3E}">
        <p14:creationId xmlns:p14="http://schemas.microsoft.com/office/powerpoint/2010/main" val="318937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52574" y="783678"/>
            <a:ext cx="3744074"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Examples</a:t>
            </a:r>
            <a:endParaRPr lang="en-GB" sz="6000" b="1" dirty="0">
              <a:solidFill>
                <a:schemeClr val="bg1"/>
              </a:solidFill>
              <a:latin typeface="Abadi" panose="020B0604020104020204" pitchFamily="34" charset="0"/>
              <a:cs typeface="Cavolini" panose="020B0502040204020203" pitchFamily="66" charset="0"/>
            </a:endParaRPr>
          </a:p>
        </p:txBody>
      </p:sp>
      <p:sp>
        <p:nvSpPr>
          <p:cNvPr id="5" name="TextBox 4">
            <a:extLst>
              <a:ext uri="{FF2B5EF4-FFF2-40B4-BE49-F238E27FC236}">
                <a16:creationId xmlns:a16="http://schemas.microsoft.com/office/drawing/2014/main" id="{059A986B-FE1C-B140-EB94-5B650D15E3DE}"/>
              </a:ext>
            </a:extLst>
          </p:cNvPr>
          <p:cNvSpPr txBox="1"/>
          <p:nvPr/>
        </p:nvSpPr>
        <p:spPr>
          <a:xfrm>
            <a:off x="252575" y="2090436"/>
            <a:ext cx="3744074" cy="3416320"/>
          </a:xfrm>
          <a:prstGeom prst="rect">
            <a:avLst/>
          </a:prstGeom>
          <a:solidFill>
            <a:schemeClr val="accent4"/>
          </a:solidFill>
        </p:spPr>
        <p:txBody>
          <a:bodyPr wrap="square">
            <a:spAutoFit/>
          </a:bodyPr>
          <a:lstStyle/>
          <a:p>
            <a:r>
              <a:rPr lang="en-US" b="0" i="0" dirty="0">
                <a:effectLst/>
                <a:latin typeface="Futura"/>
              </a:rPr>
              <a:t>Every aspect of the research page below reflects the artist Ian Murphy.  It shows the artists name and includes annotation and images.  The student has created a drawing in the bottom left-hand corner inspired by the artist's work. The white and grey paint reflects the stonework of Murphy’s work.</a:t>
            </a:r>
          </a:p>
          <a:p>
            <a:endParaRPr lang="en-US" b="0" i="0" dirty="0">
              <a:effectLst/>
              <a:latin typeface="Futura"/>
            </a:endParaRPr>
          </a:p>
          <a:p>
            <a:endParaRPr lang="en-GB" dirty="0">
              <a:latin typeface="Futura"/>
            </a:endParaRPr>
          </a:p>
        </p:txBody>
      </p:sp>
      <p:pic>
        <p:nvPicPr>
          <p:cNvPr id="3" name="Picture 2">
            <a:extLst>
              <a:ext uri="{FF2B5EF4-FFF2-40B4-BE49-F238E27FC236}">
                <a16:creationId xmlns:a16="http://schemas.microsoft.com/office/drawing/2014/main" id="{185A58EA-09E8-6B59-EC0B-F173BE2E8919}"/>
              </a:ext>
            </a:extLst>
          </p:cNvPr>
          <p:cNvPicPr>
            <a:picLocks noChangeAspect="1"/>
          </p:cNvPicPr>
          <p:nvPr/>
        </p:nvPicPr>
        <p:blipFill rotWithShape="1">
          <a:blip r:embed="rId2">
            <a:extLst>
              <a:ext uri="{28A0092B-C50C-407E-A947-70E740481C1C}">
                <a14:useLocalDpi xmlns:a14="http://schemas.microsoft.com/office/drawing/2010/main" val="0"/>
              </a:ext>
            </a:extLst>
          </a:blip>
          <a:srcRect t="3475" b="3475"/>
          <a:stretch/>
        </p:blipFill>
        <p:spPr>
          <a:xfrm>
            <a:off x="4134863" y="783678"/>
            <a:ext cx="7797713" cy="5290644"/>
          </a:xfrm>
          <a:prstGeom prst="rect">
            <a:avLst/>
          </a:prstGeom>
        </p:spPr>
      </p:pic>
    </p:spTree>
    <p:extLst>
      <p:ext uri="{BB962C8B-B14F-4D97-AF65-F5344CB8AC3E}">
        <p14:creationId xmlns:p14="http://schemas.microsoft.com/office/powerpoint/2010/main" val="12139452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52574" y="783678"/>
            <a:ext cx="3744074"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Examples</a:t>
            </a:r>
            <a:endParaRPr lang="en-GB" sz="6000" b="1" dirty="0">
              <a:solidFill>
                <a:schemeClr val="bg1"/>
              </a:solidFill>
              <a:latin typeface="Abadi" panose="020B0604020104020204" pitchFamily="34" charset="0"/>
              <a:cs typeface="Cavolini" panose="020B0502040204020203" pitchFamily="66" charset="0"/>
            </a:endParaRPr>
          </a:p>
        </p:txBody>
      </p:sp>
      <p:sp>
        <p:nvSpPr>
          <p:cNvPr id="5" name="TextBox 4">
            <a:extLst>
              <a:ext uri="{FF2B5EF4-FFF2-40B4-BE49-F238E27FC236}">
                <a16:creationId xmlns:a16="http://schemas.microsoft.com/office/drawing/2014/main" id="{059A986B-FE1C-B140-EB94-5B650D15E3DE}"/>
              </a:ext>
            </a:extLst>
          </p:cNvPr>
          <p:cNvSpPr txBox="1"/>
          <p:nvPr/>
        </p:nvSpPr>
        <p:spPr>
          <a:xfrm>
            <a:off x="252575" y="2090436"/>
            <a:ext cx="3744074" cy="3970318"/>
          </a:xfrm>
          <a:prstGeom prst="rect">
            <a:avLst/>
          </a:prstGeom>
          <a:solidFill>
            <a:schemeClr val="accent4"/>
          </a:solidFill>
        </p:spPr>
        <p:txBody>
          <a:bodyPr wrap="square">
            <a:spAutoFit/>
          </a:bodyPr>
          <a:lstStyle/>
          <a:p>
            <a:r>
              <a:rPr lang="en-US" b="0" i="0" dirty="0">
                <a:effectLst/>
                <a:latin typeface="Futura"/>
              </a:rPr>
              <a:t>The simple black and white presentation with torn edges here, reflects the artists work.  There’s nothing like a bit of white pen on black paper to create an artistic-looking page.  Over 50% of the annotation is the student’s response to the work.  I think this is a good ratio to have in mind.  The annotation is intelligent and includes the students' own ideas.  The student is interpreting the work.</a:t>
            </a:r>
            <a:endParaRPr lang="en-GB" dirty="0">
              <a:latin typeface="Futura"/>
            </a:endParaRPr>
          </a:p>
        </p:txBody>
      </p:sp>
      <p:pic>
        <p:nvPicPr>
          <p:cNvPr id="3" name="Picture 2">
            <a:extLst>
              <a:ext uri="{FF2B5EF4-FFF2-40B4-BE49-F238E27FC236}">
                <a16:creationId xmlns:a16="http://schemas.microsoft.com/office/drawing/2014/main" id="{185A58EA-09E8-6B59-EC0B-F173BE2E8919}"/>
              </a:ext>
            </a:extLst>
          </p:cNvPr>
          <p:cNvPicPr>
            <a:picLocks noChangeAspect="1"/>
          </p:cNvPicPr>
          <p:nvPr/>
        </p:nvPicPr>
        <p:blipFill rotWithShape="1">
          <a:blip r:embed="rId2"/>
          <a:srcRect t="4943" b="5318"/>
          <a:stretch/>
        </p:blipFill>
        <p:spPr>
          <a:xfrm>
            <a:off x="4134863" y="783678"/>
            <a:ext cx="7797713" cy="5290644"/>
          </a:xfrm>
          <a:prstGeom prst="rect">
            <a:avLst/>
          </a:prstGeom>
        </p:spPr>
      </p:pic>
    </p:spTree>
    <p:extLst>
      <p:ext uri="{BB962C8B-B14F-4D97-AF65-F5344CB8AC3E}">
        <p14:creationId xmlns:p14="http://schemas.microsoft.com/office/powerpoint/2010/main" val="2134654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52574" y="783678"/>
            <a:ext cx="3744074"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Examples</a:t>
            </a:r>
            <a:endParaRPr lang="en-GB" sz="6000" b="1" dirty="0">
              <a:solidFill>
                <a:schemeClr val="bg1"/>
              </a:solidFill>
              <a:latin typeface="Abadi" panose="020B0604020104020204" pitchFamily="34" charset="0"/>
              <a:cs typeface="Cavolini" panose="020B0502040204020203" pitchFamily="66" charset="0"/>
            </a:endParaRPr>
          </a:p>
        </p:txBody>
      </p:sp>
      <p:sp>
        <p:nvSpPr>
          <p:cNvPr id="5" name="TextBox 4">
            <a:extLst>
              <a:ext uri="{FF2B5EF4-FFF2-40B4-BE49-F238E27FC236}">
                <a16:creationId xmlns:a16="http://schemas.microsoft.com/office/drawing/2014/main" id="{059A986B-FE1C-B140-EB94-5B650D15E3DE}"/>
              </a:ext>
            </a:extLst>
          </p:cNvPr>
          <p:cNvSpPr txBox="1"/>
          <p:nvPr/>
        </p:nvSpPr>
        <p:spPr>
          <a:xfrm>
            <a:off x="252575" y="2090436"/>
            <a:ext cx="3744074" cy="3139321"/>
          </a:xfrm>
          <a:prstGeom prst="rect">
            <a:avLst/>
          </a:prstGeom>
          <a:solidFill>
            <a:schemeClr val="accent4"/>
          </a:solidFill>
        </p:spPr>
        <p:txBody>
          <a:bodyPr wrap="square">
            <a:spAutoFit/>
          </a:bodyPr>
          <a:lstStyle/>
          <a:p>
            <a:r>
              <a:rPr lang="en-US" b="0" i="0" dirty="0">
                <a:effectLst/>
                <a:latin typeface="Futura"/>
              </a:rPr>
              <a:t>Here, a combination of the artist work and the students work create a striking, colourful page.  Keywords describe the artist's work.  The annotation is a combination of information about the artist and the student’s response to the work.  I like the ‘What Next!’ in the cup.  It shows the student is thinking ahead.</a:t>
            </a:r>
            <a:endParaRPr lang="en-GB" dirty="0">
              <a:latin typeface="Futura"/>
            </a:endParaRPr>
          </a:p>
        </p:txBody>
      </p:sp>
      <p:pic>
        <p:nvPicPr>
          <p:cNvPr id="3" name="Picture 2">
            <a:extLst>
              <a:ext uri="{FF2B5EF4-FFF2-40B4-BE49-F238E27FC236}">
                <a16:creationId xmlns:a16="http://schemas.microsoft.com/office/drawing/2014/main" id="{185A58EA-09E8-6B59-EC0B-F173BE2E8919}"/>
              </a:ext>
            </a:extLst>
          </p:cNvPr>
          <p:cNvPicPr>
            <a:picLocks noChangeAspect="1"/>
          </p:cNvPicPr>
          <p:nvPr/>
        </p:nvPicPr>
        <p:blipFill rotWithShape="1">
          <a:blip r:embed="rId2">
            <a:extLst>
              <a:ext uri="{28A0092B-C50C-407E-A947-70E740481C1C}">
                <a14:useLocalDpi xmlns:a14="http://schemas.microsoft.com/office/drawing/2010/main" val="0"/>
              </a:ext>
            </a:extLst>
          </a:blip>
          <a:srcRect t="4768" b="4768"/>
          <a:stretch/>
        </p:blipFill>
        <p:spPr>
          <a:xfrm>
            <a:off x="4134863" y="783678"/>
            <a:ext cx="7797713" cy="5290644"/>
          </a:xfrm>
          <a:prstGeom prst="rect">
            <a:avLst/>
          </a:prstGeom>
        </p:spPr>
      </p:pic>
    </p:spTree>
    <p:extLst>
      <p:ext uri="{BB962C8B-B14F-4D97-AF65-F5344CB8AC3E}">
        <p14:creationId xmlns:p14="http://schemas.microsoft.com/office/powerpoint/2010/main" val="24375743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5385-F24E-4C96-9ADA-C6B8B4359FC3}"/>
              </a:ext>
            </a:extLst>
          </p:cNvPr>
          <p:cNvSpPr>
            <a:spLocks noGrp="1"/>
          </p:cNvSpPr>
          <p:nvPr>
            <p:ph type="title"/>
          </p:nvPr>
        </p:nvSpPr>
        <p:spPr>
          <a:xfrm>
            <a:off x="252574" y="783678"/>
            <a:ext cx="3744074" cy="1077218"/>
          </a:xfrm>
          <a:solidFill>
            <a:srgbClr val="002060"/>
          </a:solidFill>
        </p:spPr>
        <p:txBody>
          <a:bodyPr>
            <a:noAutofit/>
          </a:bodyPr>
          <a:lstStyle/>
          <a:p>
            <a:pPr algn="ctr"/>
            <a:r>
              <a:rPr lang="en-US" sz="6000" b="1" dirty="0">
                <a:solidFill>
                  <a:schemeClr val="bg1"/>
                </a:solidFill>
                <a:latin typeface="Futura"/>
                <a:cs typeface="Cavolini" panose="020B0502040204020203" pitchFamily="66" charset="0"/>
              </a:rPr>
              <a:t>Examples</a:t>
            </a:r>
            <a:endParaRPr lang="en-GB" sz="6000" b="1" dirty="0">
              <a:solidFill>
                <a:schemeClr val="bg1"/>
              </a:solidFill>
              <a:latin typeface="Abadi" panose="020B0604020104020204" pitchFamily="34" charset="0"/>
              <a:cs typeface="Cavolini" panose="020B0502040204020203" pitchFamily="66" charset="0"/>
            </a:endParaRPr>
          </a:p>
        </p:txBody>
      </p:sp>
      <p:sp>
        <p:nvSpPr>
          <p:cNvPr id="5" name="TextBox 4">
            <a:extLst>
              <a:ext uri="{FF2B5EF4-FFF2-40B4-BE49-F238E27FC236}">
                <a16:creationId xmlns:a16="http://schemas.microsoft.com/office/drawing/2014/main" id="{059A986B-FE1C-B140-EB94-5B650D15E3DE}"/>
              </a:ext>
            </a:extLst>
          </p:cNvPr>
          <p:cNvSpPr txBox="1"/>
          <p:nvPr/>
        </p:nvSpPr>
        <p:spPr>
          <a:xfrm>
            <a:off x="252575" y="2090436"/>
            <a:ext cx="3744074" cy="3970318"/>
          </a:xfrm>
          <a:prstGeom prst="rect">
            <a:avLst/>
          </a:prstGeom>
          <a:solidFill>
            <a:schemeClr val="accent4"/>
          </a:solidFill>
        </p:spPr>
        <p:txBody>
          <a:bodyPr wrap="square">
            <a:spAutoFit/>
          </a:bodyPr>
          <a:lstStyle/>
          <a:p>
            <a:r>
              <a:rPr lang="en-US" b="0" i="0" dirty="0">
                <a:effectLst/>
                <a:latin typeface="Futura"/>
              </a:rPr>
              <a:t>For the research page here, the student first painted with acrylic on black paper.  They picked up on the reflected light that can be found in Liam Spencer’s work and used daubs of paint to create impressionistic car and streetlights.  This student's theme was ‘reflected light’ so they carefully chose Spencer’s work that shows this.  Their annotation is detailed, intelligent and uses subject-specific language.</a:t>
            </a:r>
            <a:endParaRPr lang="en-GB" dirty="0">
              <a:latin typeface="Futura"/>
            </a:endParaRPr>
          </a:p>
        </p:txBody>
      </p:sp>
      <p:pic>
        <p:nvPicPr>
          <p:cNvPr id="3" name="Picture 2">
            <a:extLst>
              <a:ext uri="{FF2B5EF4-FFF2-40B4-BE49-F238E27FC236}">
                <a16:creationId xmlns:a16="http://schemas.microsoft.com/office/drawing/2014/main" id="{185A58EA-09E8-6B59-EC0B-F173BE2E8919}"/>
              </a:ext>
            </a:extLst>
          </p:cNvPr>
          <p:cNvPicPr>
            <a:picLocks noChangeAspect="1"/>
          </p:cNvPicPr>
          <p:nvPr/>
        </p:nvPicPr>
        <p:blipFill rotWithShape="1">
          <a:blip r:embed="rId2">
            <a:extLst>
              <a:ext uri="{28A0092B-C50C-407E-A947-70E740481C1C}">
                <a14:useLocalDpi xmlns:a14="http://schemas.microsoft.com/office/drawing/2010/main" val="0"/>
              </a:ext>
            </a:extLst>
          </a:blip>
          <a:srcRect t="2801" b="2801"/>
          <a:stretch/>
        </p:blipFill>
        <p:spPr>
          <a:xfrm>
            <a:off x="4134863" y="783678"/>
            <a:ext cx="7797713" cy="5290644"/>
          </a:xfrm>
          <a:prstGeom prst="rect">
            <a:avLst/>
          </a:prstGeom>
        </p:spPr>
      </p:pic>
    </p:spTree>
    <p:extLst>
      <p:ext uri="{BB962C8B-B14F-4D97-AF65-F5344CB8AC3E}">
        <p14:creationId xmlns:p14="http://schemas.microsoft.com/office/powerpoint/2010/main" val="34650898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stretch>
            <a:fillRect/>
          </a:stretch>
        </p:blipFill>
        <p:spPr>
          <a:xfrm>
            <a:off x="2881313" y="-31636"/>
            <a:ext cx="6429375" cy="6429376"/>
          </a:xfrm>
          <a:prstGeom prst="rect">
            <a:avLst/>
          </a:prstGeom>
          <a:ln w="12700">
            <a:miter lim="400000"/>
          </a:ln>
        </p:spPr>
      </p:pic>
      <p:sp>
        <p:nvSpPr>
          <p:cNvPr id="129" name="What can you tell me about this image?"/>
          <p:cNvSpPr txBox="1">
            <a:spLocks noGrp="1"/>
          </p:cNvSpPr>
          <p:nvPr>
            <p:ph type="subTitle" sz="quarter" idx="1"/>
          </p:nvPr>
        </p:nvSpPr>
        <p:spPr>
          <a:xfrm>
            <a:off x="277402" y="6181802"/>
            <a:ext cx="11568701" cy="431875"/>
          </a:xfrm>
          <a:prstGeom prst="rect">
            <a:avLst/>
          </a:prstGeom>
          <a:solidFill>
            <a:srgbClr val="002060"/>
          </a:solidFill>
        </p:spPr>
        <p:txBody>
          <a:bodyPr/>
          <a:lstStyle>
            <a:lvl1pPr>
              <a:defRPr>
                <a:latin typeface="Gill Sans"/>
                <a:ea typeface="Gill Sans"/>
                <a:cs typeface="Gill Sans"/>
                <a:sym typeface="Gill Sans"/>
              </a:defRPr>
            </a:lvl1pPr>
          </a:lstStyle>
          <a:p>
            <a:r>
              <a:rPr dirty="0">
                <a:solidFill>
                  <a:schemeClr val="bg1"/>
                </a:solidFill>
              </a:rPr>
              <a:t>What can you tell me about this image?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stretch>
            <a:fillRect/>
          </a:stretch>
        </p:blipFill>
        <p:spPr>
          <a:xfrm>
            <a:off x="5075659" y="300719"/>
            <a:ext cx="6681240" cy="4454161"/>
          </a:xfrm>
          <a:prstGeom prst="rect">
            <a:avLst/>
          </a:prstGeom>
          <a:ln w="12700">
            <a:miter lim="400000"/>
          </a:ln>
        </p:spPr>
      </p:pic>
      <p:sp>
        <p:nvSpPr>
          <p:cNvPr id="155" name="What can you NOW tell me about this photographer?…"/>
          <p:cNvSpPr txBox="1"/>
          <p:nvPr/>
        </p:nvSpPr>
        <p:spPr>
          <a:xfrm>
            <a:off x="563321" y="5192484"/>
            <a:ext cx="11628679" cy="136479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sz="2800" dirty="0">
                <a:solidFill>
                  <a:srgbClr val="002060"/>
                </a:solidFill>
                <a:latin typeface="Bahnschrift SemiLight SemiConde" panose="020B0502040204020203" pitchFamily="34" charset="0"/>
              </a:rPr>
              <a:t>What can you tell me about this photographer?</a:t>
            </a:r>
            <a:endParaRPr lang="en-US" sz="2800" dirty="0">
              <a:solidFill>
                <a:srgbClr val="002060"/>
              </a:solidFill>
              <a:latin typeface="Bahnschrift SemiLight SemiConde" panose="020B0502040204020203" pitchFamily="34" charset="0"/>
            </a:endParaRPr>
          </a:p>
          <a:p>
            <a:pPr>
              <a:defRPr sz="2500">
                <a:latin typeface="Gill Sans"/>
                <a:ea typeface="Gill Sans"/>
                <a:cs typeface="Gill Sans"/>
                <a:sym typeface="Gill Sans"/>
              </a:defRPr>
            </a:pPr>
            <a:endParaRPr lang="en-US" sz="2800" dirty="0">
              <a:solidFill>
                <a:srgbClr val="002060"/>
              </a:solidFill>
              <a:latin typeface="Bahnschrift SemiLight SemiConde" panose="020B0502040204020203" pitchFamily="34" charset="0"/>
            </a:endParaRPr>
          </a:p>
          <a:p>
            <a:pPr>
              <a:defRPr sz="2500">
                <a:latin typeface="Gill Sans"/>
                <a:ea typeface="Gill Sans"/>
                <a:cs typeface="Gill Sans"/>
                <a:sym typeface="Gill Sans"/>
              </a:defRPr>
            </a:pPr>
            <a:r>
              <a:rPr lang="en-US" sz="2800" dirty="0">
                <a:solidFill>
                  <a:srgbClr val="002060"/>
                </a:solidFill>
                <a:latin typeface="Bahnschrift SemiLight SemiConde" panose="020B0502040204020203" pitchFamily="34" charset="0"/>
              </a:rPr>
              <a:t>What ideas does this artist give you for your own photography work?</a:t>
            </a:r>
            <a:endParaRPr sz="2800" dirty="0">
              <a:solidFill>
                <a:srgbClr val="002060"/>
              </a:solidFill>
              <a:latin typeface="Bahnschrift SemiLight SemiConde" panose="020B0502040204020203" pitchFamily="34" charset="0"/>
            </a:endParaRP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4"/>
                </a:solidFill>
                <a:latin typeface="Bahnschrift" panose="020B0502040204020203" pitchFamily="34" charset="0"/>
                <a:cs typeface="Aharoni" panose="02010803020104030203" pitchFamily="2" charset="-79"/>
              </a:rPr>
              <a:t>EXIT</a:t>
            </a:r>
            <a:endParaRPr lang="en-GB" sz="3600" dirty="0">
              <a:solidFill>
                <a:schemeClr val="accent4"/>
              </a:solidFill>
              <a:latin typeface="Bahnschrift" panose="020B0502040204020203" pitchFamily="34" charset="0"/>
              <a:cs typeface="Aharoni" panose="02010803020104030203" pitchFamily="2"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6AAEF-378A-A604-27E0-A5AA48592688}"/>
              </a:ext>
            </a:extLst>
          </p:cNvPr>
          <p:cNvPicPr>
            <a:picLocks noChangeAspect="1"/>
          </p:cNvPicPr>
          <p:nvPr/>
        </p:nvPicPr>
        <p:blipFill>
          <a:blip r:embed="rId2"/>
          <a:stretch>
            <a:fillRect/>
          </a:stretch>
        </p:blipFill>
        <p:spPr>
          <a:xfrm>
            <a:off x="0" y="-1"/>
            <a:ext cx="12192001" cy="6858001"/>
          </a:xfrm>
          <a:prstGeom prst="rect">
            <a:avLst/>
          </a:prstGeom>
        </p:spPr>
      </p:pic>
    </p:spTree>
    <p:extLst>
      <p:ext uri="{BB962C8B-B14F-4D97-AF65-F5344CB8AC3E}">
        <p14:creationId xmlns:p14="http://schemas.microsoft.com/office/powerpoint/2010/main" val="50053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262848" y="241835"/>
            <a:ext cx="5470132" cy="1807305"/>
          </a:xfrm>
          <a:solidFill>
            <a:srgbClr val="002060"/>
          </a:solidFill>
        </p:spPr>
        <p:txBody>
          <a:bodyPr>
            <a:normAutofit/>
          </a:bodyPr>
          <a:lstStyle/>
          <a:p>
            <a:r>
              <a:rPr lang="en-US" dirty="0">
                <a:solidFill>
                  <a:schemeClr val="bg1"/>
                </a:solidFill>
                <a:latin typeface="Futura"/>
                <a:cs typeface="Cavolini" panose="03000502040302020204" pitchFamily="66" charset="0"/>
              </a:rPr>
              <a:t>Learning Intentions</a:t>
            </a:r>
            <a:endParaRPr lang="en-GB" dirty="0">
              <a:solidFill>
                <a:schemeClr val="bg1"/>
              </a:solidFill>
              <a:latin typeface="Futura"/>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262848" y="2140334"/>
            <a:ext cx="5470132" cy="4239917"/>
          </a:xfrm>
          <a:solidFill>
            <a:schemeClr val="accent4"/>
          </a:solidFill>
        </p:spPr>
        <p:txBody>
          <a:bodyPr>
            <a:normAutofit/>
          </a:bodyPr>
          <a:lstStyle/>
          <a:p>
            <a:pPr>
              <a:defRPr sz="2200">
                <a:solidFill>
                  <a:srgbClr val="FFFFFF"/>
                </a:solidFill>
                <a:latin typeface="Gill Sans"/>
                <a:ea typeface="Gill Sans"/>
                <a:cs typeface="Gill Sans"/>
                <a:sym typeface="Gill Sans"/>
              </a:defRPr>
            </a:pPr>
            <a:endParaRPr lang="en-US" sz="2000" dirty="0">
              <a:solidFill>
                <a:schemeClr val="bg2">
                  <a:lumMod val="10000"/>
                </a:schemeClr>
              </a:solidFill>
              <a:latin typeface="Arial" panose="020B0604020202020204" pitchFamily="34" charset="0"/>
              <a:cs typeface="Arial" panose="020B0604020202020204" pitchFamily="34" charset="0"/>
            </a:endParaRP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cs typeface="Arial" panose="020B0604020202020204" pitchFamily="34" charset="0"/>
              </a:rPr>
              <a:t>Demonstrate an understanding of a chosen photographer's style, themes, and artistic approach.</a:t>
            </a: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cs typeface="Arial" panose="020B0604020202020204" pitchFamily="34" charset="0"/>
              </a:rPr>
              <a:t>Analyse a </a:t>
            </a:r>
            <a:r>
              <a:rPr lang="en-US" sz="2000" dirty="0" err="1">
                <a:solidFill>
                  <a:schemeClr val="bg2">
                    <a:lumMod val="10000"/>
                  </a:schemeClr>
                </a:solidFill>
                <a:latin typeface="Arial" panose="020B0604020202020204" pitchFamily="34" charset="0"/>
                <a:cs typeface="Arial" panose="020B0604020202020204" pitchFamily="34" charset="0"/>
              </a:rPr>
              <a:t>favourite</a:t>
            </a:r>
            <a:r>
              <a:rPr lang="en-US" sz="2000" dirty="0">
                <a:solidFill>
                  <a:schemeClr val="bg2">
                    <a:lumMod val="10000"/>
                  </a:schemeClr>
                </a:solidFill>
                <a:latin typeface="Arial" panose="020B0604020202020204" pitchFamily="34" charset="0"/>
                <a:cs typeface="Arial" panose="020B0604020202020204" pitchFamily="34" charset="0"/>
              </a:rPr>
              <a:t> photograph in relation to an investigated theme or idea</a:t>
            </a: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cs typeface="Arial" panose="020B0604020202020204" pitchFamily="34" charset="0"/>
              </a:rPr>
              <a:t>Create a visually appealing double-page spread in their sketchbook that reflects the photographer's work</a:t>
            </a:r>
          </a:p>
          <a:p>
            <a:pPr>
              <a:defRPr sz="2200">
                <a:solidFill>
                  <a:srgbClr val="FFFFFF"/>
                </a:solidFill>
                <a:latin typeface="Gill Sans"/>
                <a:ea typeface="Gill Sans"/>
                <a:cs typeface="Gill Sans"/>
                <a:sym typeface="Gill Sans"/>
              </a:defRPr>
            </a:pPr>
            <a:r>
              <a:rPr lang="en-US" sz="2000" dirty="0">
                <a:solidFill>
                  <a:schemeClr val="bg2">
                    <a:lumMod val="10000"/>
                  </a:schemeClr>
                </a:solidFill>
                <a:latin typeface="Arial" panose="020B0604020202020204" pitchFamily="34" charset="0"/>
                <a:cs typeface="Arial" panose="020B0604020202020204" pitchFamily="34" charset="0"/>
              </a:rPr>
              <a:t>Reflect on personal inspiration and future artistic exploration stimulated by the photographer's work.</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45" r="1259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Image"/>
          <p:cNvGrpSpPr/>
          <p:nvPr/>
        </p:nvGrpSpPr>
        <p:grpSpPr>
          <a:xfrm>
            <a:off x="6435929" y="239150"/>
            <a:ext cx="5035769" cy="3422663"/>
            <a:chOff x="0" y="0"/>
            <a:chExt cx="7161981" cy="4867787"/>
          </a:xfrm>
        </p:grpSpPr>
        <p:pic>
          <p:nvPicPr>
            <p:cNvPr id="132" name="Image" descr="Image"/>
            <p:cNvPicPr>
              <a:picLocks noChangeAspect="1"/>
            </p:cNvPicPr>
            <p:nvPr/>
          </p:nvPicPr>
          <p:blipFill>
            <a:blip r:embed="rId2"/>
            <a:stretch>
              <a:fillRect/>
            </a:stretch>
          </p:blipFill>
          <p:spPr>
            <a:xfrm>
              <a:off x="63500" y="38100"/>
              <a:ext cx="7034982" cy="4689988"/>
            </a:xfrm>
            <a:prstGeom prst="rect">
              <a:avLst/>
            </a:prstGeom>
            <a:ln>
              <a:noFill/>
            </a:ln>
            <a:effectLst/>
          </p:spPr>
        </p:pic>
        <p:pic>
          <p:nvPicPr>
            <p:cNvPr id="131" name="Image" descr="Image"/>
            <p:cNvPicPr>
              <a:picLocks/>
            </p:cNvPicPr>
            <p:nvPr/>
          </p:nvPicPr>
          <p:blipFill>
            <a:blip r:embed="rId3"/>
            <a:stretch>
              <a:fillRect/>
            </a:stretch>
          </p:blipFill>
          <p:spPr>
            <a:xfrm>
              <a:off x="0" y="0"/>
              <a:ext cx="7161982" cy="4867788"/>
            </a:xfrm>
            <a:prstGeom prst="rect">
              <a:avLst/>
            </a:prstGeom>
            <a:effectLst/>
          </p:spPr>
        </p:pic>
      </p:grpSp>
      <p:pic>
        <p:nvPicPr>
          <p:cNvPr id="134" name="Image" descr="Image"/>
          <p:cNvPicPr>
            <a:picLocks noChangeAspect="1"/>
          </p:cNvPicPr>
          <p:nvPr/>
        </p:nvPicPr>
        <p:blipFill>
          <a:blip r:embed="rId4"/>
          <a:srcRect l="9053" t="8946" r="8860" b="8914"/>
          <a:stretch>
            <a:fillRect/>
          </a:stretch>
        </p:blipFill>
        <p:spPr>
          <a:xfrm>
            <a:off x="8370796" y="3007212"/>
            <a:ext cx="3609309" cy="3611638"/>
          </a:xfrm>
          <a:custGeom>
            <a:avLst/>
            <a:gdLst/>
            <a:ahLst/>
            <a:cxnLst>
              <a:cxn ang="0">
                <a:pos x="wd2" y="hd2"/>
              </a:cxn>
              <a:cxn ang="5400000">
                <a:pos x="wd2" y="hd2"/>
              </a:cxn>
              <a:cxn ang="10800000">
                <a:pos x="wd2" y="hd2"/>
              </a:cxn>
              <a:cxn ang="16200000">
                <a:pos x="wd2" y="hd2"/>
              </a:cxn>
            </a:cxnLst>
            <a:rect l="0" t="0" r="r" b="b"/>
            <a:pathLst>
              <a:path w="21557" h="21318" extrusionOk="0">
                <a:moveTo>
                  <a:pt x="11105" y="5"/>
                </a:moveTo>
                <a:cubicBezTo>
                  <a:pt x="9087" y="-55"/>
                  <a:pt x="7053" y="446"/>
                  <a:pt x="5249" y="1514"/>
                </a:cubicBezTo>
                <a:cubicBezTo>
                  <a:pt x="2486" y="3150"/>
                  <a:pt x="704" y="5716"/>
                  <a:pt x="106" y="8928"/>
                </a:cubicBezTo>
                <a:cubicBezTo>
                  <a:pt x="9" y="9444"/>
                  <a:pt x="-34" y="11143"/>
                  <a:pt x="32" y="11782"/>
                </a:cubicBezTo>
                <a:cubicBezTo>
                  <a:pt x="335" y="14697"/>
                  <a:pt x="1916" y="17452"/>
                  <a:pt x="4284" y="19194"/>
                </a:cubicBezTo>
                <a:cubicBezTo>
                  <a:pt x="5872" y="20362"/>
                  <a:pt x="7880" y="21125"/>
                  <a:pt x="9774" y="21279"/>
                </a:cubicBezTo>
                <a:cubicBezTo>
                  <a:pt x="13027" y="21545"/>
                  <a:pt x="16129" y="20437"/>
                  <a:pt x="18390" y="18203"/>
                </a:cubicBezTo>
                <a:cubicBezTo>
                  <a:pt x="20404" y="16213"/>
                  <a:pt x="21566" y="13435"/>
                  <a:pt x="21557" y="10632"/>
                </a:cubicBezTo>
                <a:cubicBezTo>
                  <a:pt x="21555" y="10114"/>
                  <a:pt x="21452" y="9070"/>
                  <a:pt x="21355" y="8605"/>
                </a:cubicBezTo>
                <a:cubicBezTo>
                  <a:pt x="20774" y="5802"/>
                  <a:pt x="19200" y="3441"/>
                  <a:pt x="16862" y="1860"/>
                </a:cubicBezTo>
                <a:cubicBezTo>
                  <a:pt x="15125" y="686"/>
                  <a:pt x="13124" y="66"/>
                  <a:pt x="11105" y="5"/>
                </a:cubicBezTo>
                <a:close/>
              </a:path>
            </a:pathLst>
          </a:custGeom>
          <a:ln w="12700">
            <a:miter lim="400000"/>
          </a:ln>
          <a:effectLst>
            <a:outerShdw blurRad="215900" dist="25400" dir="13232994" rotWithShape="0">
              <a:srgbClr val="000000">
                <a:alpha val="50000"/>
              </a:srgbClr>
            </a:outerShdw>
          </a:effectLst>
        </p:spPr>
      </p:pic>
      <p:sp>
        <p:nvSpPr>
          <p:cNvPr id="135" name="Slinkachu (Male/33/UK)…"/>
          <p:cNvSpPr txBox="1"/>
          <p:nvPr/>
        </p:nvSpPr>
        <p:spPr>
          <a:xfrm>
            <a:off x="207360" y="1857951"/>
            <a:ext cx="5888639" cy="4688784"/>
          </a:xfrm>
          <a:prstGeom prst="rect">
            <a:avLst/>
          </a:prstGeom>
          <a:solidFill>
            <a:schemeClr val="accent4"/>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spAutoFit/>
          </a:bodyPr>
          <a:lstStyle/>
          <a:p>
            <a:pPr algn="l">
              <a:defRPr sz="2500">
                <a:latin typeface="Gill Sans"/>
                <a:ea typeface="Gill Sans"/>
                <a:cs typeface="Gill Sans"/>
                <a:sym typeface="Gill Sans"/>
              </a:defRPr>
            </a:pPr>
            <a:r>
              <a:rPr sz="2000" dirty="0">
                <a:latin typeface="Bahnschrift SemiLight SemiConde" panose="020B0502040204020203" pitchFamily="34" charset="0"/>
              </a:rPr>
              <a:t>The 'Little People Project' started in 2006. It involves the </a:t>
            </a:r>
            <a:r>
              <a:rPr sz="2000" dirty="0" err="1">
                <a:latin typeface="Bahnschrift SemiLight SemiConde" panose="020B0502040204020203" pitchFamily="34" charset="0"/>
              </a:rPr>
              <a:t>remodelling</a:t>
            </a:r>
            <a:r>
              <a:rPr sz="2000" dirty="0">
                <a:latin typeface="Bahnschrift SemiLight SemiConde" panose="020B0502040204020203" pitchFamily="34" charset="0"/>
              </a:rPr>
              <a:t> and painting of miniature model train set characters, which I then place, photograph and leave on the street. It is both a street art installation project and a photography project. </a:t>
            </a:r>
          </a:p>
          <a:p>
            <a:pPr algn="l">
              <a:defRPr sz="2500">
                <a:latin typeface="Gill Sans"/>
                <a:ea typeface="Gill Sans"/>
                <a:cs typeface="Gill Sans"/>
                <a:sym typeface="Gill Sans"/>
              </a:defRPr>
            </a:pPr>
            <a:endParaRPr sz="2000" dirty="0">
              <a:latin typeface="Bahnschrift SemiLight SemiConde" panose="020B0502040204020203" pitchFamily="34" charset="0"/>
            </a:endParaRPr>
          </a:p>
          <a:p>
            <a:pPr algn="l">
              <a:defRPr sz="2500">
                <a:latin typeface="Gill Sans"/>
                <a:ea typeface="Gill Sans"/>
                <a:cs typeface="Gill Sans"/>
                <a:sym typeface="Gill Sans"/>
              </a:defRPr>
            </a:pPr>
            <a:r>
              <a:rPr sz="2000" dirty="0">
                <a:latin typeface="Bahnschrift SemiLight SemiConde" panose="020B0502040204020203" pitchFamily="34" charset="0"/>
              </a:rPr>
              <a:t>The street-based side of my work plays with the notion of surprise and I aim to encourage city-dwellers to be more aware of their surroundings. The scenes I set up, more evident through the photography and the titles I give these scenes, aim to reflect the loneliness and melancholy of living in a big city, almost being lost and overwhelmed. But underneath this, there is always some </a:t>
            </a:r>
            <a:r>
              <a:rPr sz="2000" dirty="0" err="1">
                <a:latin typeface="Bahnschrift SemiLight SemiConde" panose="020B0502040204020203" pitchFamily="34" charset="0"/>
              </a:rPr>
              <a:t>humour</a:t>
            </a:r>
            <a:r>
              <a:rPr sz="2000" dirty="0">
                <a:latin typeface="Bahnschrift SemiLight SemiConde" panose="020B0502040204020203" pitchFamily="34" charset="0"/>
              </a:rPr>
              <a:t>. I want people to be able to </a:t>
            </a:r>
            <a:r>
              <a:rPr sz="2000" dirty="0" err="1">
                <a:latin typeface="Bahnschrift SemiLight SemiConde" panose="020B0502040204020203" pitchFamily="34" charset="0"/>
              </a:rPr>
              <a:t>empathise</a:t>
            </a:r>
            <a:r>
              <a:rPr sz="2000" dirty="0">
                <a:latin typeface="Bahnschrift SemiLight SemiConde" panose="020B0502040204020203" pitchFamily="34" charset="0"/>
              </a:rPr>
              <a:t> with the tiny people in my works.</a:t>
            </a: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07360" y="385769"/>
            <a:ext cx="5888639" cy="1325563"/>
          </a:xfrm>
          <a:solidFill>
            <a:srgbClr val="002060"/>
          </a:solidFill>
        </p:spPr>
        <p:txBody>
          <a:bodyPr>
            <a:normAutofit/>
          </a:bodyPr>
          <a:lstStyle/>
          <a:p>
            <a:r>
              <a:rPr lang="en-US" sz="7200" dirty="0">
                <a:solidFill>
                  <a:schemeClr val="bg1"/>
                </a:solidFill>
                <a:latin typeface="Futura"/>
                <a:cs typeface="Aharoni" panose="02010803020104030203" pitchFamily="2" charset="-79"/>
              </a:rPr>
              <a:t>Slinkachu</a:t>
            </a:r>
            <a:endParaRPr lang="en-GB" sz="7200" dirty="0">
              <a:solidFill>
                <a:schemeClr val="bg1"/>
              </a:solidFill>
              <a:latin typeface="Futura"/>
              <a:cs typeface="Aharoni" panose="02010803020104030203" pitchFamily="2" charset="-79"/>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stretch>
            <a:fillRect/>
          </a:stretch>
        </p:blipFill>
        <p:spPr>
          <a:xfrm>
            <a:off x="195209" y="290107"/>
            <a:ext cx="11757865" cy="625453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 descr="Image"/>
          <p:cNvPicPr>
            <a:picLocks noChangeAspect="1"/>
          </p:cNvPicPr>
          <p:nvPr/>
        </p:nvPicPr>
        <p:blipFill>
          <a:blip r:embed="rId2"/>
          <a:stretch>
            <a:fillRect/>
          </a:stretch>
        </p:blipFill>
        <p:spPr>
          <a:xfrm>
            <a:off x="1191802" y="131581"/>
            <a:ext cx="9866166" cy="657744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stretch>
            <a:fillRect/>
          </a:stretch>
        </p:blipFill>
        <p:spPr>
          <a:xfrm>
            <a:off x="1130158" y="90483"/>
            <a:ext cx="9986480" cy="665765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linkachu (Male/33/UK)…"/>
          <p:cNvSpPr txBox="1"/>
          <p:nvPr/>
        </p:nvSpPr>
        <p:spPr>
          <a:xfrm>
            <a:off x="321116" y="1808792"/>
            <a:ext cx="6635228" cy="2165016"/>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spAutoFit/>
          </a:bodyPr>
          <a:lstStyle/>
          <a:p>
            <a:pPr algn="l">
              <a:defRPr sz="2500">
                <a:latin typeface="Gill Sans"/>
                <a:ea typeface="Gill Sans"/>
                <a:cs typeface="Gill Sans"/>
                <a:sym typeface="Gill Sans"/>
              </a:defRPr>
            </a:pPr>
            <a:r>
              <a:rPr lang="en-US" sz="1700" dirty="0">
                <a:latin typeface="Bahnschrift" panose="020B0502040204020203" pitchFamily="34" charset="0"/>
              </a:rPr>
              <a:t>Brian McCarty is a contemporary artist and photographer known for his work with toys. McCarty has been using toys in his photography for over twenty years.</a:t>
            </a:r>
          </a:p>
          <a:p>
            <a:pPr algn="l">
              <a:defRPr sz="2500">
                <a:latin typeface="Gill Sans"/>
                <a:ea typeface="Gill Sans"/>
                <a:cs typeface="Gill Sans"/>
                <a:sym typeface="Gill Sans"/>
              </a:defRPr>
            </a:pPr>
            <a:endParaRPr lang="en-US" sz="1700" dirty="0">
              <a:latin typeface="Bahnschrift" panose="020B0502040204020203" pitchFamily="34" charset="0"/>
            </a:endParaRPr>
          </a:p>
          <a:p>
            <a:pPr algn="l">
              <a:defRPr sz="2500">
                <a:latin typeface="Gill Sans"/>
                <a:ea typeface="Gill Sans"/>
                <a:cs typeface="Gill Sans"/>
                <a:sym typeface="Gill Sans"/>
              </a:defRPr>
            </a:pPr>
            <a:r>
              <a:rPr lang="en-US" sz="1700" dirty="0">
                <a:latin typeface="Bahnschrift" panose="020B0502040204020203" pitchFamily="34" charset="0"/>
              </a:rPr>
              <a:t>His approach is based upon integrating toy characters into real-life situations through the use of forced perspective in carefully crafted scenes. McCarty creates his photographs by sometimes traveling to exotic locations, including active war zones.</a:t>
            </a:r>
          </a:p>
        </p:txBody>
      </p:sp>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310100" y="312255"/>
            <a:ext cx="6635229" cy="1325563"/>
          </a:xfrm>
          <a:solidFill>
            <a:srgbClr val="002060"/>
          </a:solidFill>
        </p:spPr>
        <p:txBody>
          <a:bodyPr>
            <a:normAutofit/>
          </a:bodyPr>
          <a:lstStyle/>
          <a:p>
            <a:r>
              <a:rPr lang="en-US" sz="7200" dirty="0">
                <a:solidFill>
                  <a:schemeClr val="bg1"/>
                </a:solidFill>
                <a:latin typeface="Futura"/>
                <a:cs typeface="Aharoni" panose="02010803020104030203" pitchFamily="2" charset="-79"/>
              </a:rPr>
              <a:t>Brian McCarty</a:t>
            </a:r>
            <a:endParaRPr lang="en-GB" sz="7200" dirty="0">
              <a:solidFill>
                <a:schemeClr val="bg1"/>
              </a:solidFill>
              <a:latin typeface="Futura"/>
              <a:cs typeface="Aharoni" panose="02010803020104030203" pitchFamily="2" charset="-79"/>
            </a:endParaRPr>
          </a:p>
        </p:txBody>
      </p:sp>
      <p:grpSp>
        <p:nvGrpSpPr>
          <p:cNvPr id="8" name="Group 133">
            <a:extLst>
              <a:ext uri="{FF2B5EF4-FFF2-40B4-BE49-F238E27FC236}">
                <a16:creationId xmlns:a16="http://schemas.microsoft.com/office/drawing/2014/main" id="{84B5E0A4-C1AA-41FC-8756-A383B1FF1A5D}"/>
              </a:ext>
            </a:extLst>
          </p:cNvPr>
          <p:cNvGrpSpPr/>
          <p:nvPr/>
        </p:nvGrpSpPr>
        <p:grpSpPr>
          <a:xfrm>
            <a:off x="321117" y="4144782"/>
            <a:ext cx="4076222" cy="2400976"/>
            <a:chOff x="0" y="0"/>
            <a:chExt cx="10118641" cy="6341121"/>
          </a:xfrm>
        </p:grpSpPr>
        <p:pic>
          <p:nvPicPr>
            <p:cNvPr id="9" name="pasted-image.jpg">
              <a:extLst>
                <a:ext uri="{FF2B5EF4-FFF2-40B4-BE49-F238E27FC236}">
                  <a16:creationId xmlns:a16="http://schemas.microsoft.com/office/drawing/2014/main" id="{B3BD8694-2CB0-47F0-B1CF-8C89B5656EE9}"/>
                </a:ext>
              </a:extLst>
            </p:cNvPr>
            <p:cNvPicPr>
              <a:picLocks noChangeAspect="1"/>
            </p:cNvPicPr>
            <p:nvPr/>
          </p:nvPicPr>
          <p:blipFill>
            <a:blip r:embed="rId2"/>
            <a:stretch>
              <a:fillRect/>
            </a:stretch>
          </p:blipFill>
          <p:spPr>
            <a:xfrm>
              <a:off x="63500" y="38100"/>
              <a:ext cx="9991642" cy="6163322"/>
            </a:xfrm>
            <a:prstGeom prst="rect">
              <a:avLst/>
            </a:prstGeom>
            <a:ln>
              <a:noFill/>
            </a:ln>
            <a:effectLst/>
          </p:spPr>
        </p:pic>
        <p:pic>
          <p:nvPicPr>
            <p:cNvPr id="10" name="Picture 9">
              <a:extLst>
                <a:ext uri="{FF2B5EF4-FFF2-40B4-BE49-F238E27FC236}">
                  <a16:creationId xmlns:a16="http://schemas.microsoft.com/office/drawing/2014/main" id="{36493DA4-4C83-43F1-AC45-F51650B7B16B}"/>
                </a:ext>
              </a:extLst>
            </p:cNvPr>
            <p:cNvPicPr>
              <a:picLocks/>
            </p:cNvPicPr>
            <p:nvPr/>
          </p:nvPicPr>
          <p:blipFill>
            <a:blip r:embed="rId3"/>
            <a:stretch>
              <a:fillRect/>
            </a:stretch>
          </p:blipFill>
          <p:spPr>
            <a:xfrm>
              <a:off x="0" y="0"/>
              <a:ext cx="10118642" cy="6341122"/>
            </a:xfrm>
            <a:prstGeom prst="rect">
              <a:avLst/>
            </a:prstGeom>
            <a:effectLst/>
          </p:spPr>
        </p:pic>
      </p:grpSp>
      <p:pic>
        <p:nvPicPr>
          <p:cNvPr id="1026" name="Picture 2" descr="Brian McCarty: Commissions">
            <a:extLst>
              <a:ext uri="{FF2B5EF4-FFF2-40B4-BE49-F238E27FC236}">
                <a16:creationId xmlns:a16="http://schemas.microsoft.com/office/drawing/2014/main" id="{036CE969-9508-018D-A248-8CAA822C93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333"/>
          <a:stretch/>
        </p:blipFill>
        <p:spPr bwMode="auto">
          <a:xfrm>
            <a:off x="7135099" y="312255"/>
            <a:ext cx="4762374" cy="6262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an McCarty: Commissions">
            <a:extLst>
              <a:ext uri="{FF2B5EF4-FFF2-40B4-BE49-F238E27FC236}">
                <a16:creationId xmlns:a16="http://schemas.microsoft.com/office/drawing/2014/main" id="{F4FAE9DB-93A1-D2EA-5EBE-5B72CBF71B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80" b="14275"/>
          <a:stretch/>
        </p:blipFill>
        <p:spPr bwMode="auto">
          <a:xfrm>
            <a:off x="4619644" y="4144781"/>
            <a:ext cx="2325686" cy="2430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jpeg">
            <a:extLst>
              <a:ext uri="{FF2B5EF4-FFF2-40B4-BE49-F238E27FC236}">
                <a16:creationId xmlns:a16="http://schemas.microsoft.com/office/drawing/2014/main" id="{9C5BD5A2-B364-485E-9078-AC407BB87320}"/>
              </a:ext>
            </a:extLst>
          </p:cNvPr>
          <p:cNvPicPr>
            <a:picLocks noChangeAspect="1"/>
          </p:cNvPicPr>
          <p:nvPr/>
        </p:nvPicPr>
        <p:blipFill>
          <a:blip r:embed="rId2"/>
          <a:stretch>
            <a:fillRect/>
          </a:stretch>
        </p:blipFill>
        <p:spPr>
          <a:xfrm>
            <a:off x="1031107" y="52404"/>
            <a:ext cx="10129786" cy="675319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E236C-CFAA-4666-A74E-76DBA1C8782B}">
  <ds:schemaRefs>
    <ds:schemaRef ds:uri="http://schemas.microsoft.com/sharepoint/v3/contenttype/forms"/>
  </ds:schemaRefs>
</ds:datastoreItem>
</file>

<file path=customXml/itemProps2.xml><?xml version="1.0" encoding="utf-8"?>
<ds:datastoreItem xmlns:ds="http://schemas.openxmlformats.org/officeDocument/2006/customXml" ds:itemID="{C005F218-F5EB-42F0-91F9-A8D5DB42B0DA}">
  <ds:schemaRefs>
    <ds:schemaRef ds:uri="http://schemas.microsoft.com/office/2006/metadata/properties"/>
    <ds:schemaRef ds:uri="http://schemas.microsoft.com/office/infopath/2007/PartnerControls"/>
    <ds:schemaRef ds:uri="7e98cdcf-79cd-4b6a-8b12-36fc03f9898a"/>
    <ds:schemaRef ds:uri="23760c25-18cb-48a6-b025-57389eb80028"/>
  </ds:schemaRefs>
</ds:datastoreItem>
</file>

<file path=customXml/itemProps3.xml><?xml version="1.0" encoding="utf-8"?>
<ds:datastoreItem xmlns:ds="http://schemas.openxmlformats.org/officeDocument/2006/customXml" ds:itemID="{EE503218-1F72-428D-8BDA-B9DAC616E2B8}"/>
</file>

<file path=docProps/app.xml><?xml version="1.0" encoding="utf-8"?>
<Properties xmlns="http://schemas.openxmlformats.org/officeDocument/2006/extended-properties" xmlns:vt="http://schemas.openxmlformats.org/officeDocument/2006/docPropsVTypes">
  <TotalTime>96</TotalTime>
  <Words>1146</Words>
  <Application>Microsoft Office PowerPoint</Application>
  <PresentationFormat>Widescreen</PresentationFormat>
  <Paragraphs>72</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Abadi</vt:lpstr>
      <vt:lpstr>Arial</vt:lpstr>
      <vt:lpstr>Bahnschrift</vt:lpstr>
      <vt:lpstr>Bahnschrift SemiLight SemiConde</vt:lpstr>
      <vt:lpstr>Balloonist</vt:lpstr>
      <vt:lpstr>Calibri</vt:lpstr>
      <vt:lpstr>Calibri Light</vt:lpstr>
      <vt:lpstr>Futura</vt:lpstr>
      <vt:lpstr>Gill Sans</vt:lpstr>
      <vt:lpstr>Kartika</vt:lpstr>
      <vt:lpstr>Office Theme</vt:lpstr>
      <vt:lpstr>ALIVE </vt:lpstr>
      <vt:lpstr>PowerPoint Presentation</vt:lpstr>
      <vt:lpstr>Learning Intentions</vt:lpstr>
      <vt:lpstr>Slinkachu</vt:lpstr>
      <vt:lpstr>PowerPoint Presentation</vt:lpstr>
      <vt:lpstr>PowerPoint Presentation</vt:lpstr>
      <vt:lpstr>PowerPoint Presentation</vt:lpstr>
      <vt:lpstr>Brian McCarty</vt:lpstr>
      <vt:lpstr>PowerPoint Presentation</vt:lpstr>
      <vt:lpstr>PowerPoint Presentation</vt:lpstr>
      <vt:lpstr>PowerPoint Presentation</vt:lpstr>
      <vt:lpstr>PowerPoint Presentation</vt:lpstr>
      <vt:lpstr>Task 1</vt:lpstr>
      <vt:lpstr>Task 1</vt:lpstr>
      <vt:lpstr>PowerPoint Presentation</vt:lpstr>
      <vt:lpstr>Examples</vt:lpstr>
      <vt:lpstr>Examples</vt:lpstr>
      <vt:lpstr>Examples</vt:lpstr>
      <vt:lpstr>Examples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2</cp:revision>
  <dcterms:created xsi:type="dcterms:W3CDTF">2021-06-27T04:19:55Z</dcterms:created>
  <dcterms:modified xsi:type="dcterms:W3CDTF">2023-06-14T08:47:34Z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MediaServiceImageTags">
    <vt:lpwstr/>
  </property>
</Properties>
</file>