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c07a88589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c07a88589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c07a885899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c07a885899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07a885899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c07a885899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07a885899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07a885899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c07a885899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c07a885899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c07a885899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c07a885899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c07a885899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c07a88589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 name="Google Shape;56;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 name="Google Shape;57;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8" name="Google Shape;58;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9" name="Google Shape;59;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Homework project - workshop activity</a:t>
            </a:r>
            <a:endParaRPr/>
          </a:p>
        </p:txBody>
      </p:sp>
      <p:sp>
        <p:nvSpPr>
          <p:cNvPr id="65" name="Google Shape;65;p14"/>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t>Task overview</a:t>
            </a:r>
            <a:endParaRPr/>
          </a:p>
        </p:txBody>
      </p:sp>
      <p:sp>
        <p:nvSpPr>
          <p:cNvPr id="71" name="Google Shape;71;p1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GB" sz="1900"/>
              <a:t>During lessons this term we have been focussing on the voice. You have been thinking about the science behind the voice and how it works, as well as listening to the role of the vocals in music and replicating this yourselves.</a:t>
            </a:r>
            <a:endParaRPr sz="1900"/>
          </a:p>
          <a:p>
            <a:pPr indent="0" lvl="0" marL="0" rtl="0" algn="l">
              <a:spcBef>
                <a:spcPts val="800"/>
              </a:spcBef>
              <a:spcAft>
                <a:spcPts val="0"/>
              </a:spcAft>
              <a:buNone/>
            </a:pPr>
            <a:r>
              <a:rPr lang="en-GB" sz="1900"/>
              <a:t>As a group we are designing and delivering vocal style workshops to the class, featuring a warm up, vocal activity and song performance.</a:t>
            </a:r>
            <a:endParaRPr sz="1900"/>
          </a:p>
          <a:p>
            <a:pPr indent="0" lvl="0" marL="0" rtl="0" algn="l">
              <a:spcBef>
                <a:spcPts val="800"/>
              </a:spcBef>
              <a:spcAft>
                <a:spcPts val="0"/>
              </a:spcAft>
              <a:buNone/>
            </a:pPr>
            <a:r>
              <a:rPr lang="en-GB" sz="1900"/>
              <a:t>Your project task is to design your own workshop activity and create the resources for this. You can also deliver this to the class if you wish!</a:t>
            </a:r>
            <a:endParaRPr sz="1900"/>
          </a:p>
          <a:p>
            <a:pPr indent="0" lvl="0" marL="0" rtl="0" algn="l">
              <a:spcBef>
                <a:spcPts val="800"/>
              </a:spcBef>
              <a:spcAft>
                <a:spcPts val="0"/>
              </a:spcAft>
              <a:buNone/>
            </a:pPr>
            <a:r>
              <a:t/>
            </a:r>
            <a:endParaRPr sz="1900"/>
          </a:p>
          <a:p>
            <a:pPr indent="0" lvl="0" marL="0" rtl="0" algn="l">
              <a:spcBef>
                <a:spcPts val="800"/>
              </a:spcBef>
              <a:spcAft>
                <a:spcPts val="0"/>
              </a:spcAft>
              <a:buNone/>
            </a:pPr>
            <a:r>
              <a:rPr lang="en-GB" sz="1900"/>
              <a:t>You can be inspired by your favourite video game, board game, </a:t>
            </a:r>
            <a:r>
              <a:rPr lang="en-GB" sz="1900"/>
              <a:t>playground</a:t>
            </a:r>
            <a:r>
              <a:rPr lang="en-GB" sz="1900"/>
              <a:t> game etc!</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t>What should my workshop activity look like?</a:t>
            </a:r>
            <a:endParaRPr/>
          </a:p>
        </p:txBody>
      </p:sp>
      <p:sp>
        <p:nvSpPr>
          <p:cNvPr id="77" name="Google Shape;77;p1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GB" sz="2100"/>
              <a:t>Your activity should fit the following ideas:</a:t>
            </a:r>
            <a:endParaRPr sz="2100"/>
          </a:p>
          <a:p>
            <a:pPr indent="-336550" lvl="0" marL="457200" rtl="0" algn="l">
              <a:spcBef>
                <a:spcPts val="800"/>
              </a:spcBef>
              <a:spcAft>
                <a:spcPts val="0"/>
              </a:spcAft>
              <a:buSzPts val="1700"/>
              <a:buChar char="•"/>
            </a:pPr>
            <a:r>
              <a:rPr lang="en-GB" sz="2100"/>
              <a:t>5 - 10 minutes long</a:t>
            </a:r>
            <a:endParaRPr sz="2100"/>
          </a:p>
          <a:p>
            <a:pPr indent="-336550" lvl="0" marL="457200" rtl="0" algn="l">
              <a:spcBef>
                <a:spcPts val="0"/>
              </a:spcBef>
              <a:spcAft>
                <a:spcPts val="0"/>
              </a:spcAft>
              <a:buSzPts val="1700"/>
              <a:buChar char="•"/>
            </a:pPr>
            <a:r>
              <a:rPr lang="en-GB" sz="2100"/>
              <a:t>Fun activity/ game including music</a:t>
            </a:r>
            <a:endParaRPr sz="2100"/>
          </a:p>
          <a:p>
            <a:pPr indent="-336550" lvl="0" marL="457200" rtl="0" algn="l">
              <a:spcBef>
                <a:spcPts val="0"/>
              </a:spcBef>
              <a:spcAft>
                <a:spcPts val="0"/>
              </a:spcAft>
              <a:buSzPts val="1700"/>
              <a:buChar char="•"/>
            </a:pPr>
            <a:r>
              <a:rPr lang="en-GB" sz="2100"/>
              <a:t>Focus on one of the following words - Dynamics, tempo, melody, harmony or rhythm</a:t>
            </a:r>
            <a:endParaRPr sz="2100"/>
          </a:p>
          <a:p>
            <a:pPr indent="-336550" lvl="0" marL="457200" rtl="0" algn="l">
              <a:spcBef>
                <a:spcPts val="0"/>
              </a:spcBef>
              <a:spcAft>
                <a:spcPts val="0"/>
              </a:spcAft>
              <a:buSzPts val="1700"/>
              <a:buChar char="•"/>
            </a:pPr>
            <a:r>
              <a:rPr lang="en-GB" sz="2100"/>
              <a:t>Include resources if </a:t>
            </a:r>
            <a:r>
              <a:rPr lang="en-GB" sz="2100"/>
              <a:t>necessary</a:t>
            </a:r>
            <a:endParaRPr sz="2100"/>
          </a:p>
          <a:p>
            <a:pPr indent="-336550" lvl="0" marL="457200" rtl="0" algn="l">
              <a:spcBef>
                <a:spcPts val="0"/>
              </a:spcBef>
              <a:spcAft>
                <a:spcPts val="0"/>
              </a:spcAft>
              <a:buSzPts val="1700"/>
              <a:buChar char="•"/>
            </a:pPr>
            <a:r>
              <a:rPr lang="en-GB" sz="2100"/>
              <a:t>Activity for 20 - 25 people</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ctrTitle"/>
          </p:nvPr>
        </p:nvSpPr>
        <p:spPr>
          <a:xfrm>
            <a:off x="485875" y="208950"/>
            <a:ext cx="8183700" cy="733500"/>
          </a:xfrm>
          <a:prstGeom prst="rect">
            <a:avLst/>
          </a:prstGeom>
        </p:spPr>
        <p:txBody>
          <a:bodyPr anchorCtr="0" anchor="b" bIns="91425" lIns="91425" spcFirstLastPara="1" rIns="91425" wrap="square" tIns="91425">
            <a:normAutofit/>
          </a:bodyPr>
          <a:lstStyle/>
          <a:p>
            <a:pPr indent="0" lvl="0" marL="0" rtl="0" algn="l">
              <a:lnSpc>
                <a:spcPct val="90000"/>
              </a:lnSpc>
              <a:spcBef>
                <a:spcPts val="0"/>
              </a:spcBef>
              <a:spcAft>
                <a:spcPts val="0"/>
              </a:spcAft>
              <a:buClr>
                <a:schemeClr val="dk2"/>
              </a:buClr>
              <a:buSzPts val="1100"/>
              <a:buFont typeface="Arial"/>
              <a:buNone/>
            </a:pPr>
            <a:r>
              <a:rPr lang="en-GB" sz="3800"/>
              <a:t>Here are some ideas…</a:t>
            </a:r>
            <a:endParaRPr sz="5000"/>
          </a:p>
        </p:txBody>
      </p:sp>
      <p:pic>
        <p:nvPicPr>
          <p:cNvPr id="83" name="Google Shape;83;p17"/>
          <p:cNvPicPr preferRelativeResize="0"/>
          <p:nvPr/>
        </p:nvPicPr>
        <p:blipFill>
          <a:blip r:embed="rId3">
            <a:alphaModFix/>
          </a:blip>
          <a:stretch>
            <a:fillRect/>
          </a:stretch>
        </p:blipFill>
        <p:spPr>
          <a:xfrm>
            <a:off x="152400" y="1824325"/>
            <a:ext cx="2698250" cy="3166776"/>
          </a:xfrm>
          <a:prstGeom prst="rect">
            <a:avLst/>
          </a:prstGeom>
          <a:noFill/>
          <a:ln>
            <a:noFill/>
          </a:ln>
        </p:spPr>
      </p:pic>
      <p:pic>
        <p:nvPicPr>
          <p:cNvPr id="84" name="Google Shape;84;p17"/>
          <p:cNvPicPr preferRelativeResize="0"/>
          <p:nvPr/>
        </p:nvPicPr>
        <p:blipFill>
          <a:blip r:embed="rId4">
            <a:alphaModFix/>
          </a:blip>
          <a:stretch>
            <a:fillRect/>
          </a:stretch>
        </p:blipFill>
        <p:spPr>
          <a:xfrm>
            <a:off x="3256455" y="2606050"/>
            <a:ext cx="1575725" cy="2450000"/>
          </a:xfrm>
          <a:prstGeom prst="rect">
            <a:avLst/>
          </a:prstGeom>
          <a:noFill/>
          <a:ln>
            <a:noFill/>
          </a:ln>
        </p:spPr>
      </p:pic>
      <p:pic>
        <p:nvPicPr>
          <p:cNvPr id="85" name="Google Shape;85;p17"/>
          <p:cNvPicPr preferRelativeResize="0"/>
          <p:nvPr/>
        </p:nvPicPr>
        <p:blipFill>
          <a:blip r:embed="rId5">
            <a:alphaModFix/>
          </a:blip>
          <a:stretch>
            <a:fillRect/>
          </a:stretch>
        </p:blipFill>
        <p:spPr>
          <a:xfrm>
            <a:off x="7241075" y="0"/>
            <a:ext cx="1902925" cy="2264225"/>
          </a:xfrm>
          <a:prstGeom prst="rect">
            <a:avLst/>
          </a:prstGeom>
          <a:noFill/>
          <a:ln>
            <a:noFill/>
          </a:ln>
        </p:spPr>
      </p:pic>
      <p:pic>
        <p:nvPicPr>
          <p:cNvPr id="86" name="Google Shape;86;p17"/>
          <p:cNvPicPr preferRelativeResize="0"/>
          <p:nvPr/>
        </p:nvPicPr>
        <p:blipFill rotWithShape="1">
          <a:blip r:embed="rId6">
            <a:alphaModFix/>
          </a:blip>
          <a:srcRect b="12587" l="0" r="0" t="0"/>
          <a:stretch/>
        </p:blipFill>
        <p:spPr>
          <a:xfrm>
            <a:off x="3123150" y="942450"/>
            <a:ext cx="2195175" cy="1663600"/>
          </a:xfrm>
          <a:prstGeom prst="rect">
            <a:avLst/>
          </a:prstGeom>
          <a:noFill/>
          <a:ln>
            <a:noFill/>
          </a:ln>
        </p:spPr>
      </p:pic>
      <p:pic>
        <p:nvPicPr>
          <p:cNvPr id="87" name="Google Shape;87;p17"/>
          <p:cNvPicPr preferRelativeResize="0"/>
          <p:nvPr/>
        </p:nvPicPr>
        <p:blipFill>
          <a:blip r:embed="rId7">
            <a:alphaModFix/>
          </a:blip>
          <a:stretch>
            <a:fillRect/>
          </a:stretch>
        </p:blipFill>
        <p:spPr>
          <a:xfrm>
            <a:off x="5810375" y="2194025"/>
            <a:ext cx="3333625" cy="2909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t>Dynamic hide and seek</a:t>
            </a:r>
            <a:endParaRPr/>
          </a:p>
        </p:txBody>
      </p:sp>
      <p:sp>
        <p:nvSpPr>
          <p:cNvPr id="93" name="Google Shape;93;p1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en-GB"/>
              <a:t>Game inspiration - Hide and seek</a:t>
            </a:r>
            <a:endParaRPr/>
          </a:p>
          <a:p>
            <a:pPr indent="0" lvl="0" marL="0" rtl="0" algn="l">
              <a:spcBef>
                <a:spcPts val="800"/>
              </a:spcBef>
              <a:spcAft>
                <a:spcPts val="0"/>
              </a:spcAft>
              <a:buNone/>
            </a:pPr>
            <a:r>
              <a:rPr lang="en-GB"/>
              <a:t>Musical element - Dynamics</a:t>
            </a:r>
            <a:endParaRPr/>
          </a:p>
          <a:p>
            <a:pPr indent="0" lvl="0" marL="0" rtl="0" algn="l">
              <a:spcBef>
                <a:spcPts val="800"/>
              </a:spcBef>
              <a:spcAft>
                <a:spcPts val="0"/>
              </a:spcAft>
              <a:buNone/>
            </a:pPr>
            <a:r>
              <a:rPr lang="en-GB"/>
              <a:t>Dynamic meaning - Volume of the music</a:t>
            </a:r>
            <a:endParaRPr/>
          </a:p>
          <a:p>
            <a:pPr indent="0" lvl="0" marL="0" rtl="0" algn="l">
              <a:spcBef>
                <a:spcPts val="800"/>
              </a:spcBef>
              <a:spcAft>
                <a:spcPts val="0"/>
              </a:spcAft>
              <a:buNone/>
            </a:pPr>
            <a:r>
              <a:rPr lang="en-GB"/>
              <a:t>Resources - mini bean bag</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GB"/>
              <a:t>Game rules</a:t>
            </a:r>
            <a:endParaRPr/>
          </a:p>
          <a:p>
            <a:pPr indent="-317500" lvl="0" marL="457200" rtl="0" algn="l">
              <a:spcBef>
                <a:spcPts val="800"/>
              </a:spcBef>
              <a:spcAft>
                <a:spcPts val="0"/>
              </a:spcAft>
              <a:buSzPts val="1400"/>
              <a:buChar char="•"/>
            </a:pPr>
            <a:r>
              <a:rPr lang="en-GB"/>
              <a:t>One person hides the bean bag in the room</a:t>
            </a:r>
            <a:endParaRPr/>
          </a:p>
          <a:p>
            <a:pPr indent="-317500" lvl="0" marL="457200" rtl="0" algn="l">
              <a:spcBef>
                <a:spcPts val="0"/>
              </a:spcBef>
              <a:spcAft>
                <a:spcPts val="0"/>
              </a:spcAft>
              <a:buSzPts val="1400"/>
              <a:buChar char="•"/>
            </a:pPr>
            <a:r>
              <a:rPr lang="en-GB"/>
              <a:t>The seeker needs to find it</a:t>
            </a:r>
            <a:endParaRPr/>
          </a:p>
          <a:p>
            <a:pPr indent="-317500" lvl="0" marL="457200" rtl="0" algn="l">
              <a:spcBef>
                <a:spcPts val="0"/>
              </a:spcBef>
              <a:spcAft>
                <a:spcPts val="0"/>
              </a:spcAft>
              <a:buSzPts val="1400"/>
              <a:buChar char="•"/>
            </a:pPr>
            <a:r>
              <a:rPr lang="en-GB"/>
              <a:t>The class are to clap the rhythm to ‘we will rock you’, using dynamics to help the seeker find the bean bag</a:t>
            </a:r>
            <a:endParaRPr/>
          </a:p>
          <a:p>
            <a:pPr indent="-317500" lvl="0" marL="457200" rtl="0" algn="l">
              <a:spcBef>
                <a:spcPts val="0"/>
              </a:spcBef>
              <a:spcAft>
                <a:spcPts val="0"/>
              </a:spcAft>
              <a:buSzPts val="1400"/>
              <a:buChar char="•"/>
            </a:pPr>
            <a:r>
              <a:rPr lang="en-GB"/>
              <a:t>The closer the seeker gets to the bean bag, the louder the dynamics get</a:t>
            </a:r>
            <a:endParaRPr/>
          </a:p>
          <a:p>
            <a:pPr indent="0" lvl="0" marL="457200" rtl="0" algn="l">
              <a:spcBef>
                <a:spcPts val="800"/>
              </a:spcBef>
              <a:spcAft>
                <a:spcPts val="0"/>
              </a:spcAft>
              <a:buNone/>
            </a:pPr>
            <a:r>
              <a:rPr lang="en-GB"/>
              <a:t>Extra challenge - Try adding tempo to make this more challenging!</a:t>
            </a:r>
            <a:endParaRPr/>
          </a:p>
        </p:txBody>
      </p:sp>
      <p:pic>
        <p:nvPicPr>
          <p:cNvPr id="94" name="Google Shape;94;p18"/>
          <p:cNvPicPr preferRelativeResize="0"/>
          <p:nvPr/>
        </p:nvPicPr>
        <p:blipFill>
          <a:blip r:embed="rId3">
            <a:alphaModFix/>
          </a:blip>
          <a:stretch>
            <a:fillRect/>
          </a:stretch>
        </p:blipFill>
        <p:spPr>
          <a:xfrm>
            <a:off x="5521050" y="96425"/>
            <a:ext cx="3333625" cy="2909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t>Supermarket</a:t>
            </a:r>
            <a:endParaRPr/>
          </a:p>
        </p:txBody>
      </p:sp>
      <p:sp>
        <p:nvSpPr>
          <p:cNvPr id="100" name="Google Shape;100;p19"/>
          <p:cNvSpPr txBox="1"/>
          <p:nvPr>
            <p:ph idx="1" type="body"/>
          </p:nvPr>
        </p:nvSpPr>
        <p:spPr>
          <a:xfrm>
            <a:off x="628650" y="1369225"/>
            <a:ext cx="3486300" cy="3263400"/>
          </a:xfrm>
          <a:prstGeom prst="rect">
            <a:avLst/>
          </a:prstGeom>
        </p:spPr>
        <p:txBody>
          <a:bodyPr anchorCtr="0" anchor="t" bIns="34275" lIns="68575" spcFirstLastPara="1" rIns="68575" wrap="square" tIns="34275">
            <a:normAutofit lnSpcReduction="20000"/>
          </a:bodyPr>
          <a:lstStyle/>
          <a:p>
            <a:pPr indent="0" lvl="0" marL="0" rtl="0" algn="l">
              <a:lnSpc>
                <a:spcPct val="107916"/>
              </a:lnSpc>
              <a:spcBef>
                <a:spcPts val="0"/>
              </a:spcBef>
              <a:spcAft>
                <a:spcPts val="0"/>
              </a:spcAft>
              <a:buNone/>
            </a:pPr>
            <a:r>
              <a:rPr lang="en-GB" sz="1500">
                <a:solidFill>
                  <a:schemeClr val="dk2"/>
                </a:solidFill>
                <a:latin typeface="Calibri"/>
                <a:ea typeface="Calibri"/>
                <a:cs typeface="Calibri"/>
                <a:sym typeface="Calibri"/>
              </a:rPr>
              <a:t>Element - Rhythm and pitch</a:t>
            </a:r>
            <a:endParaRPr sz="1500">
              <a:solidFill>
                <a:schemeClr val="dk2"/>
              </a:solidFill>
              <a:latin typeface="Calibri"/>
              <a:ea typeface="Calibri"/>
              <a:cs typeface="Calibri"/>
              <a:sym typeface="Calibri"/>
            </a:endParaRPr>
          </a:p>
          <a:p>
            <a:pPr indent="0" lvl="0" marL="0" rtl="0" algn="l">
              <a:lnSpc>
                <a:spcPct val="107916"/>
              </a:lnSpc>
              <a:spcBef>
                <a:spcPts val="0"/>
              </a:spcBef>
              <a:spcAft>
                <a:spcPts val="0"/>
              </a:spcAft>
              <a:buNone/>
            </a:pPr>
            <a:r>
              <a:t/>
            </a:r>
            <a:endParaRPr sz="1500">
              <a:solidFill>
                <a:schemeClr val="dk2"/>
              </a:solidFill>
              <a:latin typeface="Calibri"/>
              <a:ea typeface="Calibri"/>
              <a:cs typeface="Calibri"/>
              <a:sym typeface="Calibri"/>
            </a:endParaRPr>
          </a:p>
          <a:p>
            <a:pPr indent="0" lvl="0" marL="0" rtl="0" algn="l">
              <a:lnSpc>
                <a:spcPct val="107916"/>
              </a:lnSpc>
              <a:spcBef>
                <a:spcPts val="0"/>
              </a:spcBef>
              <a:spcAft>
                <a:spcPts val="0"/>
              </a:spcAft>
              <a:buNone/>
            </a:pPr>
            <a:r>
              <a:rPr lang="en-GB" sz="1500">
                <a:solidFill>
                  <a:schemeClr val="dk2"/>
                </a:solidFill>
                <a:latin typeface="Calibri"/>
                <a:ea typeface="Calibri"/>
                <a:cs typeface="Calibri"/>
                <a:sym typeface="Calibri"/>
              </a:rPr>
              <a:t>I went to the supermarket and I bought…</a:t>
            </a:r>
            <a:endParaRPr sz="1500">
              <a:solidFill>
                <a:schemeClr val="dk2"/>
              </a:solidFill>
              <a:latin typeface="Calibri"/>
              <a:ea typeface="Calibri"/>
              <a:cs typeface="Calibri"/>
              <a:sym typeface="Calibri"/>
            </a:endParaRPr>
          </a:p>
          <a:p>
            <a:pPr indent="0" lvl="0" marL="0" rtl="0" algn="l">
              <a:lnSpc>
                <a:spcPct val="107916"/>
              </a:lnSpc>
              <a:spcBef>
                <a:spcPts val="0"/>
              </a:spcBef>
              <a:spcAft>
                <a:spcPts val="0"/>
              </a:spcAft>
              <a:buNone/>
            </a:pPr>
            <a:r>
              <a:t/>
            </a:r>
            <a:endParaRPr sz="1500">
              <a:solidFill>
                <a:schemeClr val="dk2"/>
              </a:solidFill>
              <a:latin typeface="Calibri"/>
              <a:ea typeface="Calibri"/>
              <a:cs typeface="Calibri"/>
              <a:sym typeface="Calibri"/>
            </a:endParaRPr>
          </a:p>
          <a:p>
            <a:pPr indent="0" lvl="0" marL="0" rtl="0" algn="l">
              <a:lnSpc>
                <a:spcPct val="107916"/>
              </a:lnSpc>
              <a:spcBef>
                <a:spcPts val="0"/>
              </a:spcBef>
              <a:spcAft>
                <a:spcPts val="0"/>
              </a:spcAft>
              <a:buNone/>
            </a:pPr>
            <a:r>
              <a:rPr lang="en-GB" sz="1500">
                <a:solidFill>
                  <a:schemeClr val="dk2"/>
                </a:solidFill>
                <a:latin typeface="Calibri"/>
                <a:ea typeface="Calibri"/>
                <a:cs typeface="Calibri"/>
                <a:sym typeface="Calibri"/>
              </a:rPr>
              <a:t>Each person adds an item to the list and must clap the </a:t>
            </a:r>
            <a:r>
              <a:rPr lang="en-GB" sz="1500">
                <a:solidFill>
                  <a:schemeClr val="dk2"/>
                </a:solidFill>
                <a:latin typeface="Calibri"/>
                <a:ea typeface="Calibri"/>
                <a:cs typeface="Calibri"/>
                <a:sym typeface="Calibri"/>
              </a:rPr>
              <a:t>rhythm</a:t>
            </a:r>
            <a:endParaRPr sz="1500">
              <a:solidFill>
                <a:schemeClr val="dk2"/>
              </a:solidFill>
              <a:latin typeface="Calibri"/>
              <a:ea typeface="Calibri"/>
              <a:cs typeface="Calibri"/>
              <a:sym typeface="Calibri"/>
            </a:endParaRPr>
          </a:p>
          <a:p>
            <a:pPr indent="0" lvl="0" marL="0" rtl="0" algn="l">
              <a:lnSpc>
                <a:spcPct val="107916"/>
              </a:lnSpc>
              <a:spcBef>
                <a:spcPts val="0"/>
              </a:spcBef>
              <a:spcAft>
                <a:spcPts val="0"/>
              </a:spcAft>
              <a:buNone/>
            </a:pPr>
            <a:r>
              <a:rPr lang="en-GB" sz="1500">
                <a:solidFill>
                  <a:schemeClr val="dk2"/>
                </a:solidFill>
                <a:latin typeface="Calibri"/>
                <a:ea typeface="Calibri"/>
                <a:cs typeface="Calibri"/>
                <a:sym typeface="Calibri"/>
              </a:rPr>
              <a:t>Forget an item, and you’re out!</a:t>
            </a:r>
            <a:endParaRPr sz="1500">
              <a:solidFill>
                <a:schemeClr val="dk2"/>
              </a:solidFill>
              <a:latin typeface="Calibri"/>
              <a:ea typeface="Calibri"/>
              <a:cs typeface="Calibri"/>
              <a:sym typeface="Calibri"/>
            </a:endParaRPr>
          </a:p>
          <a:p>
            <a:pPr indent="0" lvl="0" marL="0" rtl="0" algn="l">
              <a:lnSpc>
                <a:spcPct val="107916"/>
              </a:lnSpc>
              <a:spcBef>
                <a:spcPts val="0"/>
              </a:spcBef>
              <a:spcAft>
                <a:spcPts val="0"/>
              </a:spcAft>
              <a:buNone/>
            </a:pPr>
            <a:r>
              <a:t/>
            </a:r>
            <a:endParaRPr sz="1500">
              <a:solidFill>
                <a:schemeClr val="dk2"/>
              </a:solidFill>
              <a:latin typeface="Calibri"/>
              <a:ea typeface="Calibri"/>
              <a:cs typeface="Calibri"/>
              <a:sym typeface="Calibri"/>
            </a:endParaRPr>
          </a:p>
          <a:p>
            <a:pPr indent="0" lvl="0" marL="0" rtl="0" algn="l">
              <a:lnSpc>
                <a:spcPct val="107916"/>
              </a:lnSpc>
              <a:spcBef>
                <a:spcPts val="0"/>
              </a:spcBef>
              <a:spcAft>
                <a:spcPts val="0"/>
              </a:spcAft>
              <a:buNone/>
            </a:pPr>
            <a:r>
              <a:t/>
            </a:r>
            <a:endParaRPr sz="1500">
              <a:solidFill>
                <a:schemeClr val="dk2"/>
              </a:solidFill>
              <a:latin typeface="Calibri"/>
              <a:ea typeface="Calibri"/>
              <a:cs typeface="Calibri"/>
              <a:sym typeface="Calibri"/>
            </a:endParaRPr>
          </a:p>
          <a:p>
            <a:pPr indent="0" lvl="0" marL="0" rtl="0" algn="l">
              <a:lnSpc>
                <a:spcPct val="107916"/>
              </a:lnSpc>
              <a:spcBef>
                <a:spcPts val="0"/>
              </a:spcBef>
              <a:spcAft>
                <a:spcPts val="800"/>
              </a:spcAft>
              <a:buClr>
                <a:schemeClr val="dk2"/>
              </a:buClr>
              <a:buSzPts val="1100"/>
              <a:buFont typeface="Arial"/>
              <a:buNone/>
            </a:pPr>
            <a:r>
              <a:rPr lang="en-GB" sz="1500">
                <a:solidFill>
                  <a:schemeClr val="dk2"/>
                </a:solidFill>
                <a:latin typeface="Calibri"/>
                <a:ea typeface="Calibri"/>
                <a:cs typeface="Calibri"/>
                <a:sym typeface="Calibri"/>
              </a:rPr>
              <a:t>Extra challenge - Then make it musical – put a glockenspiel in the middle and ask students to play a note each but remembering and playing the notes of each student before. Students have to say the name of the notes they are playing.</a:t>
            </a:r>
            <a:endParaRPr sz="2100"/>
          </a:p>
        </p:txBody>
      </p:sp>
      <p:pic>
        <p:nvPicPr>
          <p:cNvPr id="101" name="Google Shape;101;p19"/>
          <p:cNvPicPr preferRelativeResize="0"/>
          <p:nvPr/>
        </p:nvPicPr>
        <p:blipFill>
          <a:blip r:embed="rId3">
            <a:alphaModFix/>
          </a:blip>
          <a:stretch>
            <a:fillRect/>
          </a:stretch>
        </p:blipFill>
        <p:spPr>
          <a:xfrm>
            <a:off x="4241690" y="-56250"/>
            <a:ext cx="4823670"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t>Conductor</a:t>
            </a:r>
            <a:endParaRPr/>
          </a:p>
        </p:txBody>
      </p:sp>
      <p:sp>
        <p:nvSpPr>
          <p:cNvPr id="107" name="Google Shape;107;p20"/>
          <p:cNvSpPr txBox="1"/>
          <p:nvPr>
            <p:ph idx="1" type="body"/>
          </p:nvPr>
        </p:nvSpPr>
        <p:spPr>
          <a:xfrm>
            <a:off x="628650" y="1369225"/>
            <a:ext cx="3783600" cy="3263400"/>
          </a:xfrm>
          <a:prstGeom prst="rect">
            <a:avLst/>
          </a:prstGeom>
        </p:spPr>
        <p:txBody>
          <a:bodyPr anchorCtr="0" anchor="t" bIns="34275" lIns="68575" spcFirstLastPara="1" rIns="68575" wrap="square" tIns="34275">
            <a:normAutofit/>
          </a:bodyPr>
          <a:lstStyle/>
          <a:p>
            <a:pPr indent="0" lvl="0" marL="0" rtl="0" algn="l">
              <a:lnSpc>
                <a:spcPct val="107916"/>
              </a:lnSpc>
              <a:spcBef>
                <a:spcPts val="0"/>
              </a:spcBef>
              <a:spcAft>
                <a:spcPts val="0"/>
              </a:spcAft>
              <a:buNone/>
            </a:pPr>
            <a:r>
              <a:rPr lang="en-GB" sz="1500">
                <a:solidFill>
                  <a:schemeClr val="dk2"/>
                </a:solidFill>
                <a:latin typeface="Calibri"/>
                <a:ea typeface="Calibri"/>
                <a:cs typeface="Calibri"/>
                <a:sym typeface="Calibri"/>
              </a:rPr>
              <a:t>Play a piece of music (e.g Africa) which has prominent drumming. </a:t>
            </a:r>
            <a:endParaRPr sz="1500">
              <a:solidFill>
                <a:schemeClr val="dk2"/>
              </a:solidFill>
              <a:latin typeface="Calibri"/>
              <a:ea typeface="Calibri"/>
              <a:cs typeface="Calibri"/>
              <a:sym typeface="Calibri"/>
            </a:endParaRPr>
          </a:p>
          <a:p>
            <a:pPr indent="0" lvl="0" marL="0" rtl="0" algn="l">
              <a:lnSpc>
                <a:spcPct val="107916"/>
              </a:lnSpc>
              <a:spcBef>
                <a:spcPts val="800"/>
              </a:spcBef>
              <a:spcAft>
                <a:spcPts val="0"/>
              </a:spcAft>
              <a:buNone/>
            </a:pPr>
            <a:r>
              <a:rPr lang="en-GB" sz="1500">
                <a:solidFill>
                  <a:schemeClr val="dk2"/>
                </a:solidFill>
                <a:latin typeface="Calibri"/>
                <a:ea typeface="Calibri"/>
                <a:cs typeface="Calibri"/>
                <a:sym typeface="Calibri"/>
              </a:rPr>
              <a:t>The conductor stands in the middle and brings in the students one by one (also bringing them off) </a:t>
            </a:r>
            <a:endParaRPr sz="1500">
              <a:solidFill>
                <a:schemeClr val="dk2"/>
              </a:solidFill>
              <a:latin typeface="Calibri"/>
              <a:ea typeface="Calibri"/>
              <a:cs typeface="Calibri"/>
              <a:sym typeface="Calibri"/>
            </a:endParaRPr>
          </a:p>
          <a:p>
            <a:pPr indent="0" lvl="0" marL="0" rtl="0" algn="l">
              <a:lnSpc>
                <a:spcPct val="107916"/>
              </a:lnSpc>
              <a:spcBef>
                <a:spcPts val="800"/>
              </a:spcBef>
              <a:spcAft>
                <a:spcPts val="0"/>
              </a:spcAft>
              <a:buNone/>
            </a:pPr>
            <a:r>
              <a:rPr lang="en-GB" sz="1500">
                <a:solidFill>
                  <a:schemeClr val="dk2"/>
                </a:solidFill>
                <a:latin typeface="Calibri"/>
                <a:ea typeface="Calibri"/>
                <a:cs typeface="Calibri"/>
                <a:sym typeface="Calibri"/>
              </a:rPr>
              <a:t>Improvising along to the music</a:t>
            </a:r>
            <a:endParaRPr sz="1500">
              <a:solidFill>
                <a:schemeClr val="dk2"/>
              </a:solidFill>
              <a:latin typeface="Calibri"/>
              <a:ea typeface="Calibri"/>
              <a:cs typeface="Calibri"/>
              <a:sym typeface="Calibri"/>
            </a:endParaRPr>
          </a:p>
          <a:p>
            <a:pPr indent="0" lvl="0" marL="0" rtl="0" algn="l">
              <a:lnSpc>
                <a:spcPct val="107916"/>
              </a:lnSpc>
              <a:spcBef>
                <a:spcPts val="800"/>
              </a:spcBef>
              <a:spcAft>
                <a:spcPts val="0"/>
              </a:spcAft>
              <a:buNone/>
            </a:pPr>
            <a:r>
              <a:t/>
            </a:r>
            <a:endParaRPr sz="1500">
              <a:solidFill>
                <a:schemeClr val="dk2"/>
              </a:solidFill>
              <a:latin typeface="Calibri"/>
              <a:ea typeface="Calibri"/>
              <a:cs typeface="Calibri"/>
              <a:sym typeface="Calibri"/>
            </a:endParaRPr>
          </a:p>
          <a:p>
            <a:pPr indent="0" lvl="0" marL="0" rtl="0" algn="l">
              <a:lnSpc>
                <a:spcPct val="107916"/>
              </a:lnSpc>
              <a:spcBef>
                <a:spcPts val="800"/>
              </a:spcBef>
              <a:spcAft>
                <a:spcPts val="800"/>
              </a:spcAft>
              <a:buNone/>
            </a:pPr>
            <a:r>
              <a:rPr lang="en-GB" sz="1500">
                <a:solidFill>
                  <a:schemeClr val="dk2"/>
                </a:solidFill>
                <a:latin typeface="Calibri"/>
                <a:ea typeface="Calibri"/>
                <a:cs typeface="Calibri"/>
                <a:sym typeface="Calibri"/>
              </a:rPr>
              <a:t>Extra challenge - Encourage layering, polyrhythms and dynamics</a:t>
            </a:r>
            <a:endParaRPr sz="1500">
              <a:solidFill>
                <a:schemeClr val="dk2"/>
              </a:solidFill>
              <a:latin typeface="Calibri"/>
              <a:ea typeface="Calibri"/>
              <a:cs typeface="Calibri"/>
              <a:sym typeface="Calibri"/>
            </a:endParaRPr>
          </a:p>
        </p:txBody>
      </p:sp>
      <p:pic>
        <p:nvPicPr>
          <p:cNvPr id="108" name="Google Shape;108;p20"/>
          <p:cNvPicPr preferRelativeResize="0"/>
          <p:nvPr/>
        </p:nvPicPr>
        <p:blipFill>
          <a:blip r:embed="rId3">
            <a:alphaModFix/>
          </a:blip>
          <a:stretch>
            <a:fillRect/>
          </a:stretch>
        </p:blipFill>
        <p:spPr>
          <a:xfrm>
            <a:off x="5590263" y="-40200"/>
            <a:ext cx="3508825"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GB"/>
              <a:t>What activity ideas could you use?</a:t>
            </a:r>
            <a:endParaRPr/>
          </a:p>
        </p:txBody>
      </p:sp>
      <p:sp>
        <p:nvSpPr>
          <p:cNvPr id="114" name="Google Shape;114;p21"/>
          <p:cNvSpPr txBox="1"/>
          <p:nvPr>
            <p:ph idx="1" type="body"/>
          </p:nvPr>
        </p:nvSpPr>
        <p:spPr>
          <a:xfrm>
            <a:off x="435750" y="1409419"/>
            <a:ext cx="7886700" cy="3263400"/>
          </a:xfrm>
          <a:prstGeom prst="rect">
            <a:avLst/>
          </a:prstGeom>
          <a:noFill/>
          <a:ln>
            <a:noFill/>
          </a:ln>
        </p:spPr>
        <p:txBody>
          <a:bodyPr anchorCtr="0" anchor="t" bIns="34275" lIns="68575" spcFirstLastPara="1" rIns="68575" wrap="square" tIns="34275">
            <a:noAutofit/>
          </a:bodyPr>
          <a:lstStyle/>
          <a:p>
            <a:pPr indent="-254000" lvl="0" marL="342900" rtl="0" algn="l">
              <a:lnSpc>
                <a:spcPct val="90000"/>
              </a:lnSpc>
              <a:spcBef>
                <a:spcPts val="800"/>
              </a:spcBef>
              <a:spcAft>
                <a:spcPts val="0"/>
              </a:spcAft>
              <a:buSzPts val="1400"/>
              <a:buChar char="•"/>
            </a:pPr>
            <a:r>
              <a:rPr lang="en-GB"/>
              <a:t>Traditional games encorporated through music (e.g dynamic hide and seek)</a:t>
            </a:r>
            <a:endParaRPr/>
          </a:p>
          <a:p>
            <a:pPr indent="-254000" lvl="0" marL="342900" rtl="0" algn="l">
              <a:lnSpc>
                <a:spcPct val="90000"/>
              </a:lnSpc>
              <a:spcBef>
                <a:spcPts val="0"/>
              </a:spcBef>
              <a:spcAft>
                <a:spcPts val="0"/>
              </a:spcAft>
              <a:buSzPts val="1400"/>
              <a:buChar char="•"/>
            </a:pPr>
            <a:r>
              <a:rPr lang="en-GB"/>
              <a:t>Conductor</a:t>
            </a:r>
            <a:endParaRPr/>
          </a:p>
          <a:p>
            <a:pPr indent="-254000" lvl="0" marL="342900" rtl="0" algn="l">
              <a:lnSpc>
                <a:spcPct val="90000"/>
              </a:lnSpc>
              <a:spcBef>
                <a:spcPts val="0"/>
              </a:spcBef>
              <a:spcAft>
                <a:spcPts val="0"/>
              </a:spcAft>
              <a:buSzPts val="1400"/>
              <a:buChar char="•"/>
            </a:pPr>
            <a:r>
              <a:rPr lang="en-GB"/>
              <a:t>Improvisation - assign a rhythm to start and improvisation</a:t>
            </a:r>
            <a:endParaRPr/>
          </a:p>
          <a:p>
            <a:pPr indent="-254000" lvl="0" marL="342900" rtl="0" algn="l">
              <a:lnSpc>
                <a:spcPct val="90000"/>
              </a:lnSpc>
              <a:spcBef>
                <a:spcPts val="0"/>
              </a:spcBef>
              <a:spcAft>
                <a:spcPts val="0"/>
              </a:spcAft>
              <a:buSzPts val="1400"/>
              <a:buChar char="•"/>
            </a:pPr>
            <a:r>
              <a:rPr lang="en-GB"/>
              <a:t>Hottest place on earth</a:t>
            </a:r>
            <a:endParaRPr/>
          </a:p>
          <a:p>
            <a:pPr indent="-254000" lvl="0" marL="342900" rtl="0" algn="l">
              <a:lnSpc>
                <a:spcPct val="90000"/>
              </a:lnSpc>
              <a:spcBef>
                <a:spcPts val="0"/>
              </a:spcBef>
              <a:spcAft>
                <a:spcPts val="0"/>
              </a:spcAft>
              <a:buSzPts val="1400"/>
              <a:buChar char="•"/>
            </a:pPr>
            <a:r>
              <a:rPr lang="en-GB"/>
              <a:t>I went to the supermarket and I bought (but using rhythms)</a:t>
            </a:r>
            <a:endParaRPr/>
          </a:p>
          <a:p>
            <a:pPr indent="-254000" lvl="0" marL="342900" rtl="0" algn="l">
              <a:lnSpc>
                <a:spcPct val="90000"/>
              </a:lnSpc>
              <a:spcBef>
                <a:spcPts val="0"/>
              </a:spcBef>
              <a:spcAft>
                <a:spcPts val="0"/>
              </a:spcAft>
              <a:buSzPts val="1400"/>
              <a:buChar char="•"/>
            </a:pPr>
            <a:r>
              <a:rPr lang="en-GB"/>
              <a:t>Musical sentences - present different rhythms and create sentences out of these</a:t>
            </a:r>
            <a:endParaRPr/>
          </a:p>
          <a:p>
            <a:pPr indent="-254000" lvl="0" marL="342900" rtl="0" algn="l">
              <a:lnSpc>
                <a:spcPct val="90000"/>
              </a:lnSpc>
              <a:spcBef>
                <a:spcPts val="0"/>
              </a:spcBef>
              <a:spcAft>
                <a:spcPts val="0"/>
              </a:spcAft>
              <a:buSzPts val="1400"/>
              <a:buChar char="•"/>
            </a:pPr>
            <a:r>
              <a:rPr lang="en-GB"/>
              <a:t>Musical themes - improvise around a theme e.g weather or emotions</a:t>
            </a:r>
            <a:endParaRPr/>
          </a:p>
        </p:txBody>
      </p:sp>
      <p:sp>
        <p:nvSpPr>
          <p:cNvPr id="115" name="Google Shape;115;p21"/>
          <p:cNvSpPr/>
          <p:nvPr/>
        </p:nvSpPr>
        <p:spPr>
          <a:xfrm>
            <a:off x="6657406" y="3668250"/>
            <a:ext cx="2033100" cy="1229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Arial"/>
                <a:ea typeface="Arial"/>
                <a:cs typeface="Arial"/>
                <a:sym typeface="Arial"/>
              </a:rPr>
              <a:t>Think back to the workshop last lesson</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