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6"/>
  </p:notesMasterIdLst>
  <p:sldIdLst>
    <p:sldId id="256" r:id="rId2"/>
    <p:sldId id="257" r:id="rId3"/>
    <p:sldId id="258" r:id="rId4"/>
    <p:sldId id="259" r:id="rId5"/>
  </p:sldIdLst>
  <p:sldSz cx="9144000" cy="5143500" type="screen16x9"/>
  <p:notesSz cx="6858000" cy="9144000"/>
  <p:embeddedFontLst>
    <p:embeddedFont>
      <p:font typeface="Roboto" panose="02000000000000000000" pitchFamily="2" charset="0"/>
      <p:regular r:id="rId7"/>
      <p:bold r:id="rId8"/>
      <p:italic r:id="rId9"/>
      <p:boldItalic r:id="rId10"/>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8" d="100"/>
          <a:sy n="78" d="100"/>
        </p:scale>
        <p:origin x="940" y="56"/>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font" Target="fonts/font2.fntdata"/><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font" Target="fonts/font1.fntdata"/><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font" Target="fonts/font4.fntdata"/><Relationship Id="rId4" Type="http://schemas.openxmlformats.org/officeDocument/2006/relationships/slide" Target="slides/slide3.xml"/><Relationship Id="rId9" Type="http://schemas.openxmlformats.org/officeDocument/2006/relationships/font" Target="fonts/font3.fntdata"/><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ouise Stanier" userId="6e7e2a67-3a20-418b-b2b4-d37ea3867835" providerId="ADAL" clId="{95726FDA-2BE5-4077-A113-FE432A516AE7}"/>
    <pc:docChg chg="modSld">
      <pc:chgData name="Louise Stanier" userId="6e7e2a67-3a20-418b-b2b4-d37ea3867835" providerId="ADAL" clId="{95726FDA-2BE5-4077-A113-FE432A516AE7}" dt="2024-09-16T11:28:40.429" v="19" actId="20577"/>
      <pc:docMkLst>
        <pc:docMk/>
      </pc:docMkLst>
      <pc:sldChg chg="modSp mod">
        <pc:chgData name="Louise Stanier" userId="6e7e2a67-3a20-418b-b2b4-d37ea3867835" providerId="ADAL" clId="{95726FDA-2BE5-4077-A113-FE432A516AE7}" dt="2024-09-16T11:28:19.835" v="4" actId="20577"/>
        <pc:sldMkLst>
          <pc:docMk/>
          <pc:sldMk cId="0" sldId="256"/>
        </pc:sldMkLst>
        <pc:spChg chg="mod">
          <ac:chgData name="Louise Stanier" userId="6e7e2a67-3a20-418b-b2b4-d37ea3867835" providerId="ADAL" clId="{95726FDA-2BE5-4077-A113-FE432A516AE7}" dt="2024-09-16T11:28:19.835" v="4" actId="20577"/>
          <ac:spMkLst>
            <pc:docMk/>
            <pc:sldMk cId="0" sldId="256"/>
            <ac:spMk id="55" creationId="{00000000-0000-0000-0000-000000000000}"/>
          </ac:spMkLst>
        </pc:spChg>
      </pc:sldChg>
      <pc:sldChg chg="modSp mod">
        <pc:chgData name="Louise Stanier" userId="6e7e2a67-3a20-418b-b2b4-d37ea3867835" providerId="ADAL" clId="{95726FDA-2BE5-4077-A113-FE432A516AE7}" dt="2024-09-16T11:28:27.361" v="9" actId="20577"/>
        <pc:sldMkLst>
          <pc:docMk/>
          <pc:sldMk cId="0" sldId="257"/>
        </pc:sldMkLst>
        <pc:spChg chg="mod">
          <ac:chgData name="Louise Stanier" userId="6e7e2a67-3a20-418b-b2b4-d37ea3867835" providerId="ADAL" clId="{95726FDA-2BE5-4077-A113-FE432A516AE7}" dt="2024-09-16T11:28:27.361" v="9" actId="20577"/>
          <ac:spMkLst>
            <pc:docMk/>
            <pc:sldMk cId="0" sldId="257"/>
            <ac:spMk id="60" creationId="{00000000-0000-0000-0000-000000000000}"/>
          </ac:spMkLst>
        </pc:spChg>
      </pc:sldChg>
      <pc:sldChg chg="modSp mod">
        <pc:chgData name="Louise Stanier" userId="6e7e2a67-3a20-418b-b2b4-d37ea3867835" providerId="ADAL" clId="{95726FDA-2BE5-4077-A113-FE432A516AE7}" dt="2024-09-16T11:28:32.838" v="14" actId="20577"/>
        <pc:sldMkLst>
          <pc:docMk/>
          <pc:sldMk cId="0" sldId="258"/>
        </pc:sldMkLst>
        <pc:spChg chg="mod">
          <ac:chgData name="Louise Stanier" userId="6e7e2a67-3a20-418b-b2b4-d37ea3867835" providerId="ADAL" clId="{95726FDA-2BE5-4077-A113-FE432A516AE7}" dt="2024-09-16T11:28:32.838" v="14" actId="20577"/>
          <ac:spMkLst>
            <pc:docMk/>
            <pc:sldMk cId="0" sldId="258"/>
            <ac:spMk id="69" creationId="{00000000-0000-0000-0000-000000000000}"/>
          </ac:spMkLst>
        </pc:spChg>
      </pc:sldChg>
      <pc:sldChg chg="modSp mod">
        <pc:chgData name="Louise Stanier" userId="6e7e2a67-3a20-418b-b2b4-d37ea3867835" providerId="ADAL" clId="{95726FDA-2BE5-4077-A113-FE432A516AE7}" dt="2024-09-16T11:28:40.429" v="19" actId="20577"/>
        <pc:sldMkLst>
          <pc:docMk/>
          <pc:sldMk cId="0" sldId="259"/>
        </pc:sldMkLst>
        <pc:spChg chg="mod">
          <ac:chgData name="Louise Stanier" userId="6e7e2a67-3a20-418b-b2b4-d37ea3867835" providerId="ADAL" clId="{95726FDA-2BE5-4077-A113-FE432A516AE7}" dt="2024-09-16T11:28:40.429" v="19" actId="20577"/>
          <ac:spMkLst>
            <pc:docMk/>
            <pc:sldMk cId="0" sldId="259"/>
            <ac:spMk id="82"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2b416a943ca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2b416a943ca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294a2938a21_0_2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294a2938a21_0_2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
        <p:cNvGrpSpPr/>
        <p:nvPr/>
      </p:nvGrpSpPr>
      <p:grpSpPr>
        <a:xfrm>
          <a:off x="0" y="0"/>
          <a:ext cx="0" cy="0"/>
          <a:chOff x="0" y="0"/>
          <a:chExt cx="0" cy="0"/>
        </a:xfrm>
      </p:grpSpPr>
      <p:sp>
        <p:nvSpPr>
          <p:cNvPr id="66" name="Google Shape;66;g294a2938a21_0_23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7" name="Google Shape;67;g294a2938a21_0_23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Google Shape;79;g294a2938a21_0_1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0" name="Google Shape;80;g294a2938a21_0_1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3.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pic>
        <p:nvPicPr>
          <p:cNvPr id="54" name="Google Shape;54;p13"/>
          <p:cNvPicPr preferRelativeResize="0"/>
          <p:nvPr/>
        </p:nvPicPr>
        <p:blipFill>
          <a:blip r:embed="rId3">
            <a:alphaModFix/>
          </a:blip>
          <a:stretch>
            <a:fillRect/>
          </a:stretch>
        </p:blipFill>
        <p:spPr>
          <a:xfrm>
            <a:off x="67325" y="521875"/>
            <a:ext cx="9021901" cy="1961525"/>
          </a:xfrm>
          <a:prstGeom prst="rect">
            <a:avLst/>
          </a:prstGeom>
          <a:noFill/>
          <a:ln>
            <a:noFill/>
          </a:ln>
        </p:spPr>
      </p:pic>
      <p:sp>
        <p:nvSpPr>
          <p:cNvPr id="55" name="Google Shape;55;p13"/>
          <p:cNvSpPr txBox="1"/>
          <p:nvPr/>
        </p:nvSpPr>
        <p:spPr>
          <a:xfrm>
            <a:off x="67325" y="96700"/>
            <a:ext cx="9021900" cy="303600"/>
          </a:xfrm>
          <a:prstGeom prst="rect">
            <a:avLst/>
          </a:prstGeom>
          <a:solidFill>
            <a:srgbClr val="E69138"/>
          </a:solidFill>
          <a:ln w="19050" cap="flat" cmpd="sng">
            <a:solidFill>
              <a:srgbClr val="E69138"/>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sz="1200" b="1" dirty="0"/>
              <a:t>IGCSE GEOGRAPHY: 1.3 POPULATION STRUCTURE</a:t>
            </a:r>
            <a:endParaRPr sz="1200" b="1" dirty="0"/>
          </a:p>
          <a:p>
            <a:pPr marL="0" lvl="0" indent="0" algn="ctr" rtl="0">
              <a:spcBef>
                <a:spcPts val="0"/>
              </a:spcBef>
              <a:spcAft>
                <a:spcPts val="0"/>
              </a:spcAft>
              <a:buNone/>
            </a:pPr>
            <a:endParaRPr sz="1200" b="1" dirty="0"/>
          </a:p>
          <a:p>
            <a:pPr marL="0" lvl="0" indent="0" algn="ctr" rtl="0">
              <a:spcBef>
                <a:spcPts val="0"/>
              </a:spcBef>
              <a:spcAft>
                <a:spcPts val="0"/>
              </a:spcAft>
              <a:buNone/>
            </a:pPr>
            <a:endParaRPr sz="12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p:nvPr/>
        </p:nvSpPr>
        <p:spPr>
          <a:xfrm>
            <a:off x="67325" y="96700"/>
            <a:ext cx="9021900" cy="303600"/>
          </a:xfrm>
          <a:prstGeom prst="rect">
            <a:avLst/>
          </a:prstGeom>
          <a:solidFill>
            <a:srgbClr val="E69138"/>
          </a:solidFill>
          <a:ln w="19050" cap="flat" cmpd="sng">
            <a:solidFill>
              <a:srgbClr val="E69138"/>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sz="1200" b="1" dirty="0"/>
              <a:t>IGCSE GEOGRAPHY: 1.3 Population Structure </a:t>
            </a:r>
            <a:endParaRPr sz="1200" b="1" dirty="0"/>
          </a:p>
          <a:p>
            <a:pPr marL="0" lvl="0" indent="0" algn="ctr" rtl="0">
              <a:spcBef>
                <a:spcPts val="0"/>
              </a:spcBef>
              <a:spcAft>
                <a:spcPts val="0"/>
              </a:spcAft>
              <a:buNone/>
            </a:pPr>
            <a:endParaRPr sz="1200" b="1" dirty="0"/>
          </a:p>
          <a:p>
            <a:pPr marL="0" lvl="0" indent="0" algn="ctr" rtl="0">
              <a:spcBef>
                <a:spcPts val="0"/>
              </a:spcBef>
              <a:spcAft>
                <a:spcPts val="0"/>
              </a:spcAft>
              <a:buNone/>
            </a:pPr>
            <a:endParaRPr sz="1200" b="1" dirty="0"/>
          </a:p>
        </p:txBody>
      </p:sp>
      <p:sp>
        <p:nvSpPr>
          <p:cNvPr id="61" name="Google Shape;61;p14"/>
          <p:cNvSpPr txBox="1"/>
          <p:nvPr/>
        </p:nvSpPr>
        <p:spPr>
          <a:xfrm>
            <a:off x="67325" y="515475"/>
            <a:ext cx="6723600" cy="1676100"/>
          </a:xfrm>
          <a:prstGeom prst="rect">
            <a:avLst/>
          </a:prstGeom>
          <a:noFill/>
          <a:ln w="19050" cap="flat" cmpd="sng">
            <a:solidFill>
              <a:srgbClr val="FF9900"/>
            </a:solidFill>
            <a:prstDash val="solid"/>
            <a:round/>
            <a:headEnd type="none" w="sm" len="sm"/>
            <a:tailEnd type="none" w="sm" len="sm"/>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GB" sz="1100">
                <a:solidFill>
                  <a:schemeClr val="dk1"/>
                </a:solidFill>
                <a:highlight>
                  <a:srgbClr val="FFFFFF"/>
                </a:highlight>
              </a:rPr>
              <a:t>Population pyramids are used to display the gender and age structure of a given population. They illustrate the distribution of the population across age groups and between male/female. The population pyramid can be used to identify the following groups:</a:t>
            </a:r>
            <a:endParaRPr sz="1100">
              <a:solidFill>
                <a:schemeClr val="dk1"/>
              </a:solidFill>
              <a:highlight>
                <a:srgbClr val="FFFFFF"/>
              </a:highlight>
            </a:endParaRPr>
          </a:p>
          <a:p>
            <a:pPr marL="457200" lvl="0" indent="-298450" algn="l" rtl="0">
              <a:lnSpc>
                <a:spcPct val="115000"/>
              </a:lnSpc>
              <a:spcBef>
                <a:spcPts val="1200"/>
              </a:spcBef>
              <a:spcAft>
                <a:spcPts val="0"/>
              </a:spcAft>
              <a:buClr>
                <a:schemeClr val="dk1"/>
              </a:buClr>
              <a:buSzPts val="1100"/>
              <a:buChar char="●"/>
            </a:pPr>
            <a:r>
              <a:rPr lang="en-GB" sz="1100">
                <a:solidFill>
                  <a:schemeClr val="dk1"/>
                </a:solidFill>
                <a:highlight>
                  <a:srgbClr val="FFFFFF"/>
                </a:highlight>
              </a:rPr>
              <a:t>Young dependents </a:t>
            </a:r>
            <a:endParaRPr sz="1100">
              <a:solidFill>
                <a:schemeClr val="dk1"/>
              </a:solidFill>
              <a:highlight>
                <a:srgbClr val="FFFFFF"/>
              </a:highlight>
            </a:endParaRPr>
          </a:p>
          <a:p>
            <a:pPr marL="457200" lvl="0" indent="-298450" algn="l" rtl="0">
              <a:lnSpc>
                <a:spcPct val="115000"/>
              </a:lnSpc>
              <a:spcBef>
                <a:spcPts val="0"/>
              </a:spcBef>
              <a:spcAft>
                <a:spcPts val="0"/>
              </a:spcAft>
              <a:buClr>
                <a:schemeClr val="dk1"/>
              </a:buClr>
              <a:buSzPts val="1100"/>
              <a:buChar char="●"/>
            </a:pPr>
            <a:r>
              <a:rPr lang="en-GB" sz="1100">
                <a:solidFill>
                  <a:schemeClr val="dk1"/>
                </a:solidFill>
                <a:highlight>
                  <a:srgbClr val="FFFFFF"/>
                </a:highlight>
              </a:rPr>
              <a:t>Old dependents </a:t>
            </a:r>
            <a:endParaRPr sz="1100">
              <a:solidFill>
                <a:schemeClr val="dk1"/>
              </a:solidFill>
              <a:highlight>
                <a:srgbClr val="FFFFFF"/>
              </a:highlight>
            </a:endParaRPr>
          </a:p>
          <a:p>
            <a:pPr marL="457200" lvl="0" indent="-298450" algn="l" rtl="0">
              <a:lnSpc>
                <a:spcPct val="115000"/>
              </a:lnSpc>
              <a:spcBef>
                <a:spcPts val="0"/>
              </a:spcBef>
              <a:spcAft>
                <a:spcPts val="0"/>
              </a:spcAft>
              <a:buClr>
                <a:schemeClr val="dk1"/>
              </a:buClr>
              <a:buSzPts val="1100"/>
              <a:buChar char="●"/>
            </a:pPr>
            <a:r>
              <a:rPr lang="en-GB" sz="1100">
                <a:solidFill>
                  <a:schemeClr val="dk1"/>
                </a:solidFill>
                <a:highlight>
                  <a:srgbClr val="FFFFFF"/>
                </a:highlight>
              </a:rPr>
              <a:t>Economically active (working population)</a:t>
            </a:r>
            <a:endParaRPr sz="1100">
              <a:solidFill>
                <a:schemeClr val="dk1"/>
              </a:solidFill>
              <a:highlight>
                <a:srgbClr val="FFFFFF"/>
              </a:highlight>
            </a:endParaRPr>
          </a:p>
          <a:p>
            <a:pPr marL="457200" lvl="0" indent="-298450" algn="l" rtl="0">
              <a:lnSpc>
                <a:spcPct val="115000"/>
              </a:lnSpc>
              <a:spcBef>
                <a:spcPts val="0"/>
              </a:spcBef>
              <a:spcAft>
                <a:spcPts val="0"/>
              </a:spcAft>
              <a:buClr>
                <a:schemeClr val="dk1"/>
              </a:buClr>
              <a:buSzPts val="1100"/>
              <a:buChar char="●"/>
            </a:pPr>
            <a:r>
              <a:rPr lang="en-GB" sz="1100">
                <a:solidFill>
                  <a:schemeClr val="dk1"/>
                </a:solidFill>
                <a:highlight>
                  <a:srgbClr val="FFFFFF"/>
                </a:highlight>
              </a:rPr>
              <a:t>Dependency ratio </a:t>
            </a:r>
            <a:endParaRPr sz="1100">
              <a:solidFill>
                <a:schemeClr val="dk1"/>
              </a:solidFill>
              <a:highlight>
                <a:srgbClr val="FFFFFF"/>
              </a:highlight>
            </a:endParaRPr>
          </a:p>
        </p:txBody>
      </p:sp>
      <p:sp>
        <p:nvSpPr>
          <p:cNvPr id="62" name="Google Shape;62;p14"/>
          <p:cNvSpPr txBox="1"/>
          <p:nvPr/>
        </p:nvSpPr>
        <p:spPr>
          <a:xfrm>
            <a:off x="67325" y="2249700"/>
            <a:ext cx="4504800" cy="2893800"/>
          </a:xfrm>
          <a:prstGeom prst="rect">
            <a:avLst/>
          </a:prstGeom>
          <a:noFill/>
          <a:ln w="19050" cap="flat" cmpd="sng">
            <a:solidFill>
              <a:srgbClr val="FF99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GB" sz="1100" b="1"/>
              <a:t>Disadvantages of Population Structure:</a:t>
            </a:r>
            <a:endParaRPr sz="1100" b="1"/>
          </a:p>
          <a:p>
            <a:pPr marL="0" lvl="0" indent="0" algn="l" rtl="0">
              <a:spcBef>
                <a:spcPts val="0"/>
              </a:spcBef>
              <a:spcAft>
                <a:spcPts val="0"/>
              </a:spcAft>
              <a:buNone/>
            </a:pPr>
            <a:endParaRPr sz="1100"/>
          </a:p>
          <a:p>
            <a:pPr marL="0" lvl="0" indent="0" algn="l" rtl="0">
              <a:spcBef>
                <a:spcPts val="0"/>
              </a:spcBef>
              <a:spcAft>
                <a:spcPts val="0"/>
              </a:spcAft>
              <a:buNone/>
            </a:pPr>
            <a:r>
              <a:rPr lang="en-GB" sz="1100" b="1"/>
              <a:t>Aging Population</a:t>
            </a:r>
            <a:endParaRPr sz="1100" b="1"/>
          </a:p>
          <a:p>
            <a:pPr marL="0" lvl="0" indent="0" algn="l" rtl="0">
              <a:spcBef>
                <a:spcPts val="0"/>
              </a:spcBef>
              <a:spcAft>
                <a:spcPts val="0"/>
              </a:spcAft>
              <a:buNone/>
            </a:pPr>
            <a:r>
              <a:rPr lang="en-GB" sz="1100"/>
              <a:t>  - Fewer workers to support elderly population.</a:t>
            </a:r>
            <a:endParaRPr sz="1100"/>
          </a:p>
          <a:p>
            <a:pPr marL="0" lvl="0" indent="0" algn="l" rtl="0">
              <a:spcBef>
                <a:spcPts val="0"/>
              </a:spcBef>
              <a:spcAft>
                <a:spcPts val="0"/>
              </a:spcAft>
              <a:buNone/>
            </a:pPr>
            <a:r>
              <a:rPr lang="en-GB" sz="1100"/>
              <a:t>  - Increased pressure on healthcare and social services.</a:t>
            </a:r>
            <a:endParaRPr sz="1100"/>
          </a:p>
          <a:p>
            <a:pPr marL="0" lvl="0" indent="0" algn="l" rtl="0">
              <a:spcBef>
                <a:spcPts val="0"/>
              </a:spcBef>
              <a:spcAft>
                <a:spcPts val="0"/>
              </a:spcAft>
              <a:buNone/>
            </a:pPr>
            <a:r>
              <a:rPr lang="en-GB" sz="1100"/>
              <a:t>  - Rising expenses from pensions leading to tax increases.</a:t>
            </a:r>
            <a:endParaRPr sz="1100"/>
          </a:p>
          <a:p>
            <a:pPr marL="0" lvl="0" indent="0" algn="l" rtl="0">
              <a:spcBef>
                <a:spcPts val="0"/>
              </a:spcBef>
              <a:spcAft>
                <a:spcPts val="0"/>
              </a:spcAft>
              <a:buNone/>
            </a:pPr>
            <a:r>
              <a:rPr lang="en-GB" sz="1100"/>
              <a:t> </a:t>
            </a:r>
            <a:endParaRPr sz="1100" b="1"/>
          </a:p>
          <a:p>
            <a:pPr marL="0" lvl="0" indent="0" algn="l" rtl="0">
              <a:spcBef>
                <a:spcPts val="0"/>
              </a:spcBef>
              <a:spcAft>
                <a:spcPts val="0"/>
              </a:spcAft>
              <a:buNone/>
            </a:pPr>
            <a:r>
              <a:rPr lang="en-GB" sz="1100" b="1"/>
              <a:t>Large Youthful Population</a:t>
            </a:r>
            <a:endParaRPr sz="1100" b="1"/>
          </a:p>
          <a:p>
            <a:pPr marL="0" lvl="0" indent="0" algn="l" rtl="0">
              <a:spcBef>
                <a:spcPts val="0"/>
              </a:spcBef>
              <a:spcAft>
                <a:spcPts val="0"/>
              </a:spcAft>
              <a:buNone/>
            </a:pPr>
            <a:r>
              <a:rPr lang="en-GB" sz="1100"/>
              <a:t>  - Increased strain on education and healthcare services.</a:t>
            </a:r>
            <a:endParaRPr sz="1100"/>
          </a:p>
          <a:p>
            <a:pPr marL="0" lvl="0" indent="0" algn="l" rtl="0">
              <a:spcBef>
                <a:spcPts val="0"/>
              </a:spcBef>
              <a:spcAft>
                <a:spcPts val="0"/>
              </a:spcAft>
              <a:buNone/>
            </a:pPr>
            <a:r>
              <a:rPr lang="en-GB" sz="1100"/>
              <a:t>  - Higher dependency ratio.</a:t>
            </a:r>
            <a:endParaRPr sz="1100"/>
          </a:p>
          <a:p>
            <a:pPr marL="0" lvl="0" indent="0" algn="l" rtl="0">
              <a:spcBef>
                <a:spcPts val="0"/>
              </a:spcBef>
              <a:spcAft>
                <a:spcPts val="0"/>
              </a:spcAft>
              <a:buNone/>
            </a:pPr>
            <a:r>
              <a:rPr lang="en-GB" sz="1100"/>
              <a:t>  - Possible tax rate increases to meet service demand.</a:t>
            </a:r>
            <a:endParaRPr sz="1100"/>
          </a:p>
          <a:p>
            <a:pPr marL="0" lvl="0" indent="0" algn="l" rtl="0">
              <a:spcBef>
                <a:spcPts val="0"/>
              </a:spcBef>
              <a:spcAft>
                <a:spcPts val="0"/>
              </a:spcAft>
              <a:buNone/>
            </a:pPr>
            <a:endParaRPr sz="1100"/>
          </a:p>
          <a:p>
            <a:pPr marL="0" lvl="0" indent="0" algn="l" rtl="0">
              <a:spcBef>
                <a:spcPts val="0"/>
              </a:spcBef>
              <a:spcAft>
                <a:spcPts val="0"/>
              </a:spcAft>
              <a:buNone/>
            </a:pPr>
            <a:r>
              <a:rPr lang="en-GB" sz="1100" b="1"/>
              <a:t>Small Youthful Population</a:t>
            </a:r>
            <a:endParaRPr sz="1100" b="1"/>
          </a:p>
          <a:p>
            <a:pPr marL="0" lvl="0" indent="0" algn="l" rtl="0">
              <a:spcBef>
                <a:spcPts val="0"/>
              </a:spcBef>
              <a:spcAft>
                <a:spcPts val="0"/>
              </a:spcAft>
              <a:buNone/>
            </a:pPr>
            <a:r>
              <a:rPr lang="en-GB" sz="1100"/>
              <a:t>  - Risk of population decline.</a:t>
            </a:r>
            <a:endParaRPr sz="1100"/>
          </a:p>
          <a:p>
            <a:pPr marL="0" lvl="0" indent="0" algn="l" rtl="0">
              <a:spcBef>
                <a:spcPts val="0"/>
              </a:spcBef>
              <a:spcAft>
                <a:spcPts val="0"/>
              </a:spcAft>
              <a:buNone/>
            </a:pPr>
            <a:r>
              <a:rPr lang="en-GB" sz="1100"/>
              <a:t>  - Fewer future consumers and taxpayers affecting economic development.</a:t>
            </a:r>
            <a:endParaRPr sz="1100"/>
          </a:p>
        </p:txBody>
      </p:sp>
      <p:sp>
        <p:nvSpPr>
          <p:cNvPr id="63" name="Google Shape;63;p14"/>
          <p:cNvSpPr txBox="1"/>
          <p:nvPr/>
        </p:nvSpPr>
        <p:spPr>
          <a:xfrm>
            <a:off x="4650725" y="2249700"/>
            <a:ext cx="4438500" cy="2893800"/>
          </a:xfrm>
          <a:prstGeom prst="rect">
            <a:avLst/>
          </a:prstGeom>
          <a:noFill/>
          <a:ln w="19050" cap="flat" cmpd="sng">
            <a:solidFill>
              <a:srgbClr val="FF99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GB" sz="1100" b="1"/>
              <a:t>Advantages of Population Structure:</a:t>
            </a:r>
            <a:endParaRPr sz="1100" b="1"/>
          </a:p>
          <a:p>
            <a:pPr marL="0" lvl="0" indent="0" algn="l" rtl="0">
              <a:spcBef>
                <a:spcPts val="0"/>
              </a:spcBef>
              <a:spcAft>
                <a:spcPts val="0"/>
              </a:spcAft>
              <a:buNone/>
            </a:pPr>
            <a:endParaRPr sz="1100"/>
          </a:p>
          <a:p>
            <a:pPr marL="0" lvl="0" indent="0" algn="l" rtl="0">
              <a:spcBef>
                <a:spcPts val="0"/>
              </a:spcBef>
              <a:spcAft>
                <a:spcPts val="0"/>
              </a:spcAft>
              <a:buNone/>
            </a:pPr>
            <a:r>
              <a:rPr lang="en-GB" sz="1100" b="1"/>
              <a:t>Aging Population</a:t>
            </a:r>
            <a:endParaRPr sz="1100" b="1"/>
          </a:p>
          <a:p>
            <a:pPr marL="0" lvl="0" indent="0" algn="l" rtl="0">
              <a:spcBef>
                <a:spcPts val="0"/>
              </a:spcBef>
              <a:spcAft>
                <a:spcPts val="0"/>
              </a:spcAft>
              <a:buNone/>
            </a:pPr>
            <a:r>
              <a:rPr lang="en-GB" sz="1100"/>
              <a:t>  - Decline in crime rates.</a:t>
            </a:r>
            <a:endParaRPr sz="1100"/>
          </a:p>
          <a:p>
            <a:pPr marL="0" lvl="0" indent="0" algn="l" rtl="0">
              <a:spcBef>
                <a:spcPts val="0"/>
              </a:spcBef>
              <a:spcAft>
                <a:spcPts val="0"/>
              </a:spcAft>
              <a:buNone/>
            </a:pPr>
            <a:r>
              <a:rPr lang="en-GB" sz="1100"/>
              <a:t>  - Fewer elderly commuting reduces traffic congestion.</a:t>
            </a:r>
            <a:endParaRPr sz="1100"/>
          </a:p>
          <a:p>
            <a:pPr marL="0" lvl="0" indent="0" algn="l" rtl="0">
              <a:spcBef>
                <a:spcPts val="0"/>
              </a:spcBef>
              <a:spcAft>
                <a:spcPts val="0"/>
              </a:spcAft>
              <a:buNone/>
            </a:pPr>
            <a:endParaRPr sz="1100"/>
          </a:p>
          <a:p>
            <a:pPr marL="0" lvl="0" indent="0" algn="l" rtl="0">
              <a:spcBef>
                <a:spcPts val="0"/>
              </a:spcBef>
              <a:spcAft>
                <a:spcPts val="0"/>
              </a:spcAft>
              <a:buNone/>
            </a:pPr>
            <a:r>
              <a:rPr lang="en-GB" sz="1100" b="1"/>
              <a:t>Large Youthful Population</a:t>
            </a:r>
            <a:endParaRPr sz="1100" b="1"/>
          </a:p>
          <a:p>
            <a:pPr marL="0" lvl="0" indent="0" algn="l" rtl="0">
              <a:spcBef>
                <a:spcPts val="0"/>
              </a:spcBef>
              <a:spcAft>
                <a:spcPts val="0"/>
              </a:spcAft>
              <a:buNone/>
            </a:pPr>
            <a:r>
              <a:rPr lang="en-GB" sz="1100"/>
              <a:t>  - Increased job availability in education, childcare, and healthcare.</a:t>
            </a:r>
            <a:endParaRPr sz="1100"/>
          </a:p>
          <a:p>
            <a:pPr marL="0" lvl="0" indent="0" algn="l" rtl="0">
              <a:spcBef>
                <a:spcPts val="0"/>
              </a:spcBef>
              <a:spcAft>
                <a:spcPts val="0"/>
              </a:spcAft>
              <a:buNone/>
            </a:pPr>
            <a:r>
              <a:rPr lang="en-GB" sz="1100"/>
              <a:t>  - Expanded future workforce boosts domestic markets and tax revenue.</a:t>
            </a:r>
            <a:endParaRPr sz="1100"/>
          </a:p>
          <a:p>
            <a:pPr marL="0" lvl="0" indent="0" algn="l" rtl="0">
              <a:spcBef>
                <a:spcPts val="0"/>
              </a:spcBef>
              <a:spcAft>
                <a:spcPts val="0"/>
              </a:spcAft>
              <a:buNone/>
            </a:pPr>
            <a:endParaRPr sz="1100"/>
          </a:p>
          <a:p>
            <a:pPr marL="0" lvl="0" indent="0" algn="l" rtl="0">
              <a:spcBef>
                <a:spcPts val="0"/>
              </a:spcBef>
              <a:spcAft>
                <a:spcPts val="0"/>
              </a:spcAft>
              <a:buNone/>
            </a:pPr>
            <a:r>
              <a:rPr lang="en-GB" sz="1100" b="1"/>
              <a:t>Small Youthful Population</a:t>
            </a:r>
            <a:endParaRPr sz="1100" b="1"/>
          </a:p>
          <a:p>
            <a:pPr marL="0" lvl="0" indent="0" algn="l" rtl="0">
              <a:spcBef>
                <a:spcPts val="0"/>
              </a:spcBef>
              <a:spcAft>
                <a:spcPts val="0"/>
              </a:spcAft>
              <a:buNone/>
            </a:pPr>
            <a:r>
              <a:rPr lang="en-GB" sz="1100"/>
              <a:t>  - Reduced education and healthcare expenses.</a:t>
            </a:r>
            <a:endParaRPr sz="1100"/>
          </a:p>
          <a:p>
            <a:pPr marL="0" lvl="0" indent="0" algn="l" rtl="0">
              <a:spcBef>
                <a:spcPts val="0"/>
              </a:spcBef>
              <a:spcAft>
                <a:spcPts val="0"/>
              </a:spcAft>
              <a:buNone/>
            </a:pPr>
            <a:r>
              <a:rPr lang="en-GB" sz="1100"/>
              <a:t>  - Lower dependency ratio.</a:t>
            </a:r>
            <a:endParaRPr sz="1100"/>
          </a:p>
          <a:p>
            <a:pPr marL="0" lvl="0" indent="0" algn="l" rtl="0">
              <a:spcBef>
                <a:spcPts val="0"/>
              </a:spcBef>
              <a:spcAft>
                <a:spcPts val="0"/>
              </a:spcAft>
              <a:buNone/>
            </a:pPr>
            <a:endParaRPr sz="1100"/>
          </a:p>
          <a:p>
            <a:pPr marL="0" lvl="0" indent="0" algn="l" rtl="0">
              <a:spcBef>
                <a:spcPts val="0"/>
              </a:spcBef>
              <a:spcAft>
                <a:spcPts val="0"/>
              </a:spcAft>
              <a:buNone/>
            </a:pPr>
            <a:endParaRPr sz="1100"/>
          </a:p>
        </p:txBody>
      </p:sp>
      <p:pic>
        <p:nvPicPr>
          <p:cNvPr id="64" name="Google Shape;64;p14"/>
          <p:cNvPicPr preferRelativeResize="0"/>
          <p:nvPr/>
        </p:nvPicPr>
        <p:blipFill>
          <a:blip r:embed="rId3">
            <a:alphaModFix/>
          </a:blip>
          <a:stretch>
            <a:fillRect/>
          </a:stretch>
        </p:blipFill>
        <p:spPr>
          <a:xfrm>
            <a:off x="6864450" y="515475"/>
            <a:ext cx="2178925" cy="1623825"/>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8"/>
        <p:cNvGrpSpPr/>
        <p:nvPr/>
      </p:nvGrpSpPr>
      <p:grpSpPr>
        <a:xfrm>
          <a:off x="0" y="0"/>
          <a:ext cx="0" cy="0"/>
          <a:chOff x="0" y="0"/>
          <a:chExt cx="0" cy="0"/>
        </a:xfrm>
      </p:grpSpPr>
      <p:sp>
        <p:nvSpPr>
          <p:cNvPr id="69" name="Google Shape;69;p15"/>
          <p:cNvSpPr txBox="1"/>
          <p:nvPr/>
        </p:nvSpPr>
        <p:spPr>
          <a:xfrm>
            <a:off x="67325" y="96700"/>
            <a:ext cx="9021900" cy="303600"/>
          </a:xfrm>
          <a:prstGeom prst="rect">
            <a:avLst/>
          </a:prstGeom>
          <a:solidFill>
            <a:srgbClr val="E69138"/>
          </a:solidFill>
          <a:ln w="19050" cap="flat" cmpd="sng">
            <a:solidFill>
              <a:srgbClr val="E69138"/>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sz="1200" b="1" dirty="0"/>
              <a:t>IGCSE GEOGRAPHY: 1.3 Population Structure </a:t>
            </a:r>
            <a:endParaRPr sz="1200" b="1" dirty="0"/>
          </a:p>
          <a:p>
            <a:pPr marL="0" lvl="0" indent="0" algn="ctr" rtl="0">
              <a:spcBef>
                <a:spcPts val="0"/>
              </a:spcBef>
              <a:spcAft>
                <a:spcPts val="0"/>
              </a:spcAft>
              <a:buNone/>
            </a:pPr>
            <a:endParaRPr sz="1200" b="1" dirty="0"/>
          </a:p>
          <a:p>
            <a:pPr marL="0" lvl="0" indent="0" algn="ctr" rtl="0">
              <a:spcBef>
                <a:spcPts val="0"/>
              </a:spcBef>
              <a:spcAft>
                <a:spcPts val="0"/>
              </a:spcAft>
              <a:buNone/>
            </a:pPr>
            <a:endParaRPr sz="1200" b="1" dirty="0"/>
          </a:p>
        </p:txBody>
      </p:sp>
      <p:pic>
        <p:nvPicPr>
          <p:cNvPr id="70" name="Google Shape;70;p15"/>
          <p:cNvPicPr preferRelativeResize="0"/>
          <p:nvPr/>
        </p:nvPicPr>
        <p:blipFill>
          <a:blip r:embed="rId3">
            <a:alphaModFix/>
          </a:blip>
          <a:stretch>
            <a:fillRect/>
          </a:stretch>
        </p:blipFill>
        <p:spPr>
          <a:xfrm>
            <a:off x="67325" y="483200"/>
            <a:ext cx="1804500" cy="1519325"/>
          </a:xfrm>
          <a:prstGeom prst="rect">
            <a:avLst/>
          </a:prstGeom>
          <a:noFill/>
          <a:ln w="19050" cap="flat" cmpd="sng">
            <a:solidFill>
              <a:schemeClr val="dk2"/>
            </a:solidFill>
            <a:prstDash val="solid"/>
            <a:round/>
            <a:headEnd type="none" w="sm" len="sm"/>
            <a:tailEnd type="none" w="sm" len="sm"/>
          </a:ln>
        </p:spPr>
      </p:pic>
      <p:sp>
        <p:nvSpPr>
          <p:cNvPr id="71" name="Google Shape;71;p15"/>
          <p:cNvSpPr txBox="1"/>
          <p:nvPr/>
        </p:nvSpPr>
        <p:spPr>
          <a:xfrm>
            <a:off x="67325" y="2085425"/>
            <a:ext cx="1804500" cy="3063000"/>
          </a:xfrm>
          <a:prstGeom prst="rect">
            <a:avLst/>
          </a:prstGeom>
          <a:noFill/>
          <a:ln w="19050" cap="flat" cmpd="sng">
            <a:solidFill>
              <a:srgbClr val="FF99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GB" sz="1100" b="1">
                <a:solidFill>
                  <a:schemeClr val="dk1"/>
                </a:solidFill>
                <a:highlight>
                  <a:srgbClr val="FFFFFF"/>
                </a:highlight>
              </a:rPr>
              <a:t>LICs: Low-income countries </a:t>
            </a:r>
            <a:r>
              <a:rPr lang="en-GB" sz="1100">
                <a:solidFill>
                  <a:schemeClr val="dk1"/>
                </a:solidFill>
                <a:highlight>
                  <a:srgbClr val="FFFFFF"/>
                </a:highlight>
              </a:rPr>
              <a:t>typically have a wide base and a narrow top. The wide base indicates high birth rates, lack of family planning, contraception, poverty.</a:t>
            </a:r>
            <a:endParaRPr sz="1100">
              <a:solidFill>
                <a:schemeClr val="dk1"/>
              </a:solidFill>
            </a:endParaRPr>
          </a:p>
          <a:p>
            <a:pPr marL="0" lvl="0" indent="0" algn="l" rtl="0">
              <a:spcBef>
                <a:spcPts val="0"/>
              </a:spcBef>
              <a:spcAft>
                <a:spcPts val="0"/>
              </a:spcAft>
              <a:buNone/>
            </a:pPr>
            <a:r>
              <a:rPr lang="en-GB" sz="1100">
                <a:solidFill>
                  <a:schemeClr val="dk1"/>
                </a:solidFill>
                <a:highlight>
                  <a:srgbClr val="FFFFFF"/>
                </a:highlight>
              </a:rPr>
              <a:t>The narrow top indicates there are few elderly people, illustrating shorting life-expectancy. This suggests death rates are high which can be the result of poor healthcare and lack of sanitation. Usually, Stage 1 of DTM model</a:t>
            </a:r>
            <a:endParaRPr sz="1100">
              <a:solidFill>
                <a:schemeClr val="dk1"/>
              </a:solidFill>
              <a:highlight>
                <a:srgbClr val="FFFFFF"/>
              </a:highlight>
            </a:endParaRPr>
          </a:p>
        </p:txBody>
      </p:sp>
      <p:pic>
        <p:nvPicPr>
          <p:cNvPr id="72" name="Google Shape;72;p15"/>
          <p:cNvPicPr preferRelativeResize="0"/>
          <p:nvPr/>
        </p:nvPicPr>
        <p:blipFill>
          <a:blip r:embed="rId4">
            <a:alphaModFix/>
          </a:blip>
          <a:stretch>
            <a:fillRect/>
          </a:stretch>
        </p:blipFill>
        <p:spPr>
          <a:xfrm>
            <a:off x="5076050" y="483200"/>
            <a:ext cx="1875600" cy="1519325"/>
          </a:xfrm>
          <a:prstGeom prst="rect">
            <a:avLst/>
          </a:prstGeom>
          <a:noFill/>
          <a:ln w="19050" cap="flat" cmpd="sng">
            <a:solidFill>
              <a:schemeClr val="dk2"/>
            </a:solidFill>
            <a:prstDash val="solid"/>
            <a:round/>
            <a:headEnd type="none" w="sm" len="sm"/>
            <a:tailEnd type="none" w="sm" len="sm"/>
          </a:ln>
        </p:spPr>
      </p:pic>
      <p:sp>
        <p:nvSpPr>
          <p:cNvPr id="73" name="Google Shape;73;p15"/>
          <p:cNvSpPr txBox="1"/>
          <p:nvPr/>
        </p:nvSpPr>
        <p:spPr>
          <a:xfrm>
            <a:off x="5076125" y="2085425"/>
            <a:ext cx="1875600" cy="3063000"/>
          </a:xfrm>
          <a:prstGeom prst="rect">
            <a:avLst/>
          </a:prstGeom>
          <a:noFill/>
          <a:ln w="19050" cap="flat" cmpd="sng">
            <a:solidFill>
              <a:srgbClr val="FF99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GB" sz="1100" b="1">
                <a:solidFill>
                  <a:schemeClr val="dk1"/>
                </a:solidFill>
                <a:highlight>
                  <a:srgbClr val="FFFFFF"/>
                </a:highlight>
              </a:rPr>
              <a:t>HICs: High-income countries t</a:t>
            </a:r>
            <a:r>
              <a:rPr lang="en-GB" sz="1100">
                <a:solidFill>
                  <a:schemeClr val="dk1"/>
                </a:solidFill>
                <a:highlight>
                  <a:srgbClr val="FFFFFF"/>
                </a:highlight>
              </a:rPr>
              <a:t>hey typically have a narrower base, indicating lower birth rates. There is also a wide central section showing a large working population. The top of the population pyramid is also wider than a LIC because people are living longer due to improvements in health care creating an ageing population. Usually stage 4 and 5 of the DTM model </a:t>
            </a:r>
            <a:endParaRPr sz="1100">
              <a:solidFill>
                <a:schemeClr val="dk1"/>
              </a:solidFill>
              <a:highlight>
                <a:srgbClr val="FFFFFF"/>
              </a:highlight>
            </a:endParaRPr>
          </a:p>
          <a:p>
            <a:pPr marL="0" lvl="0" indent="0" algn="l" rtl="0">
              <a:spcBef>
                <a:spcPts val="0"/>
              </a:spcBef>
              <a:spcAft>
                <a:spcPts val="0"/>
              </a:spcAft>
              <a:buNone/>
            </a:pPr>
            <a:endParaRPr sz="1100">
              <a:solidFill>
                <a:srgbClr val="575657"/>
              </a:solidFill>
              <a:highlight>
                <a:srgbClr val="FFFFFF"/>
              </a:highlight>
            </a:endParaRPr>
          </a:p>
          <a:p>
            <a:pPr marL="0" lvl="0" indent="0" algn="l" rtl="0">
              <a:spcBef>
                <a:spcPts val="0"/>
              </a:spcBef>
              <a:spcAft>
                <a:spcPts val="0"/>
              </a:spcAft>
              <a:buNone/>
            </a:pPr>
            <a:endParaRPr sz="1100">
              <a:solidFill>
                <a:srgbClr val="575657"/>
              </a:solidFill>
              <a:highlight>
                <a:srgbClr val="FFFFFF"/>
              </a:highlight>
            </a:endParaRPr>
          </a:p>
        </p:txBody>
      </p:sp>
      <p:pic>
        <p:nvPicPr>
          <p:cNvPr id="74" name="Google Shape;74;p15"/>
          <p:cNvPicPr preferRelativeResize="0"/>
          <p:nvPr/>
        </p:nvPicPr>
        <p:blipFill>
          <a:blip r:embed="rId5">
            <a:alphaModFix/>
          </a:blip>
          <a:stretch>
            <a:fillRect/>
          </a:stretch>
        </p:blipFill>
        <p:spPr>
          <a:xfrm>
            <a:off x="2005975" y="483200"/>
            <a:ext cx="2935925" cy="1519325"/>
          </a:xfrm>
          <a:prstGeom prst="rect">
            <a:avLst/>
          </a:prstGeom>
          <a:noFill/>
          <a:ln w="19050" cap="flat" cmpd="sng">
            <a:solidFill>
              <a:schemeClr val="dk2"/>
            </a:solidFill>
            <a:prstDash val="solid"/>
            <a:round/>
            <a:headEnd type="none" w="sm" len="sm"/>
            <a:tailEnd type="none" w="sm" len="sm"/>
          </a:ln>
        </p:spPr>
      </p:pic>
      <p:sp>
        <p:nvSpPr>
          <p:cNvPr id="75" name="Google Shape;75;p15"/>
          <p:cNvSpPr txBox="1"/>
          <p:nvPr/>
        </p:nvSpPr>
        <p:spPr>
          <a:xfrm>
            <a:off x="2006075" y="2085425"/>
            <a:ext cx="2935800" cy="3063000"/>
          </a:xfrm>
          <a:prstGeom prst="rect">
            <a:avLst/>
          </a:prstGeom>
          <a:noFill/>
          <a:ln w="19050" cap="flat" cmpd="sng">
            <a:solidFill>
              <a:srgbClr val="FF99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GB" sz="1100" b="1">
                <a:solidFill>
                  <a:schemeClr val="dk1"/>
                </a:solidFill>
                <a:highlight>
                  <a:srgbClr val="FFFFFF"/>
                </a:highlight>
              </a:rPr>
              <a:t>NICs: Newly industrialised countries </a:t>
            </a:r>
            <a:r>
              <a:rPr lang="en-GB" sz="1100">
                <a:solidFill>
                  <a:schemeClr val="dk1"/>
                </a:solidFill>
                <a:highlight>
                  <a:srgbClr val="FFFFFF"/>
                </a:highlight>
              </a:rPr>
              <a:t> like India typically have a wide base indicating birth rates are still quite high, due to having larger families in rural areas. Rapidly sloping sides above the age of 30 indicate that death rates were still high until fairly recently, due to the lack of health care. The base of the pyramid shows birth rates are falling and that the death rate has stabilised at a low level. The increasing proportion of elderly people (compared to the pyramid for Kenya, an LIC), show death rates are falling and life expectancy is increasing.The higher number of males compared to females illustrates the cultural preference for male children in India. Usually stage 2 and 3 of DTM model</a:t>
            </a:r>
            <a:endParaRPr sz="1100">
              <a:solidFill>
                <a:schemeClr val="dk1"/>
              </a:solidFill>
              <a:highlight>
                <a:srgbClr val="FFFFFF"/>
              </a:highlight>
            </a:endParaRPr>
          </a:p>
        </p:txBody>
      </p:sp>
      <p:sp>
        <p:nvSpPr>
          <p:cNvPr id="76" name="Google Shape;76;p15"/>
          <p:cNvSpPr txBox="1"/>
          <p:nvPr/>
        </p:nvSpPr>
        <p:spPr>
          <a:xfrm>
            <a:off x="7085800" y="2085425"/>
            <a:ext cx="2003400" cy="3063000"/>
          </a:xfrm>
          <a:prstGeom prst="rect">
            <a:avLst/>
          </a:prstGeom>
          <a:noFill/>
          <a:ln w="19050" cap="flat" cmpd="sng">
            <a:solidFill>
              <a:srgbClr val="FF99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GB" sz="1100">
                <a:solidFill>
                  <a:schemeClr val="dk1"/>
                </a:solidFill>
                <a:highlight>
                  <a:srgbClr val="FFFFFF"/>
                </a:highlight>
              </a:rPr>
              <a:t>Occasionally, population pyramids contain anomalies (differences that you might not expect to see).You should be able to explain the anomalies The population pyramid below shows the population sturcture for Qatar. As you can see there is a significant anomaly in terms of the considerable bulge on the side of males between 20 and 59. This represents the foreign males who have migrated to Qatar to work in the oil and gas industry and construction.</a:t>
            </a:r>
            <a:endParaRPr sz="1100">
              <a:solidFill>
                <a:schemeClr val="dk1"/>
              </a:solidFill>
              <a:highlight>
                <a:srgbClr val="FFFFFF"/>
              </a:highlight>
            </a:endParaRPr>
          </a:p>
        </p:txBody>
      </p:sp>
      <p:pic>
        <p:nvPicPr>
          <p:cNvPr id="77" name="Google Shape;77;p15"/>
          <p:cNvPicPr preferRelativeResize="0"/>
          <p:nvPr/>
        </p:nvPicPr>
        <p:blipFill>
          <a:blip r:embed="rId6">
            <a:alphaModFix/>
          </a:blip>
          <a:stretch>
            <a:fillRect/>
          </a:stretch>
        </p:blipFill>
        <p:spPr>
          <a:xfrm>
            <a:off x="7085800" y="483200"/>
            <a:ext cx="2003425" cy="1519325"/>
          </a:xfrm>
          <a:prstGeom prst="rect">
            <a:avLst/>
          </a:prstGeom>
          <a:noFill/>
          <a:ln w="19050" cap="flat" cmpd="sng">
            <a:solidFill>
              <a:schemeClr val="dk2"/>
            </a:solidFill>
            <a:prstDash val="solid"/>
            <a:round/>
            <a:headEnd type="none" w="sm" len="sm"/>
            <a:tailEnd type="none" w="sm" len="sm"/>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1"/>
        <p:cNvGrpSpPr/>
        <p:nvPr/>
      </p:nvGrpSpPr>
      <p:grpSpPr>
        <a:xfrm>
          <a:off x="0" y="0"/>
          <a:ext cx="0" cy="0"/>
          <a:chOff x="0" y="0"/>
          <a:chExt cx="0" cy="0"/>
        </a:xfrm>
      </p:grpSpPr>
      <p:sp>
        <p:nvSpPr>
          <p:cNvPr id="82" name="Google Shape;82;p16"/>
          <p:cNvSpPr txBox="1"/>
          <p:nvPr/>
        </p:nvSpPr>
        <p:spPr>
          <a:xfrm>
            <a:off x="67325" y="96700"/>
            <a:ext cx="9021900" cy="303600"/>
          </a:xfrm>
          <a:prstGeom prst="rect">
            <a:avLst/>
          </a:prstGeom>
          <a:solidFill>
            <a:srgbClr val="E69138"/>
          </a:solidFill>
          <a:ln w="19050" cap="flat" cmpd="sng">
            <a:solidFill>
              <a:srgbClr val="E69138"/>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sz="1200" b="1"/>
              <a:t>IGCSE GEOGRAPHY: 1.1 POPULATION DYNAMICS</a:t>
            </a:r>
            <a:endParaRPr sz="1200" b="1" dirty="0"/>
          </a:p>
          <a:p>
            <a:pPr marL="0" lvl="0" indent="0" algn="ctr" rtl="0">
              <a:spcBef>
                <a:spcPts val="0"/>
              </a:spcBef>
              <a:spcAft>
                <a:spcPts val="0"/>
              </a:spcAft>
              <a:buNone/>
            </a:pPr>
            <a:endParaRPr sz="1200" b="1" dirty="0"/>
          </a:p>
          <a:p>
            <a:pPr marL="0" lvl="0" indent="0" algn="ctr" rtl="0">
              <a:spcBef>
                <a:spcPts val="0"/>
              </a:spcBef>
              <a:spcAft>
                <a:spcPts val="0"/>
              </a:spcAft>
              <a:buNone/>
            </a:pPr>
            <a:endParaRPr sz="1200" b="1" dirty="0"/>
          </a:p>
        </p:txBody>
      </p:sp>
      <p:sp>
        <p:nvSpPr>
          <p:cNvPr id="83" name="Google Shape;83;p16"/>
          <p:cNvSpPr txBox="1"/>
          <p:nvPr/>
        </p:nvSpPr>
        <p:spPr>
          <a:xfrm>
            <a:off x="67325" y="471400"/>
            <a:ext cx="9021900" cy="354000"/>
          </a:xfrm>
          <a:prstGeom prst="rect">
            <a:avLst/>
          </a:prstGeom>
          <a:noFill/>
          <a:ln w="19050" cap="flat" cmpd="sng">
            <a:solidFill>
              <a:srgbClr val="E69138"/>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GB" sz="1100" b="1"/>
              <a:t>CASE STUDY: JAPAN’S AGEING DEPENDENT POPULATION </a:t>
            </a:r>
            <a:endParaRPr sz="1100" b="1"/>
          </a:p>
        </p:txBody>
      </p:sp>
      <p:sp>
        <p:nvSpPr>
          <p:cNvPr id="84" name="Google Shape;84;p16"/>
          <p:cNvSpPr txBox="1"/>
          <p:nvPr/>
        </p:nvSpPr>
        <p:spPr>
          <a:xfrm>
            <a:off x="1231050" y="945400"/>
            <a:ext cx="2282400" cy="3232500"/>
          </a:xfrm>
          <a:prstGeom prst="rect">
            <a:avLst/>
          </a:prstGeom>
          <a:noFill/>
          <a:ln w="19050" cap="flat" cmpd="sng">
            <a:solidFill>
              <a:srgbClr val="E69138"/>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GB" sz="1100" b="1">
                <a:solidFill>
                  <a:schemeClr val="dk1"/>
                </a:solidFill>
              </a:rPr>
              <a:t>Context: </a:t>
            </a:r>
            <a:r>
              <a:rPr lang="en-GB" sz="1100">
                <a:solidFill>
                  <a:schemeClr val="dk1"/>
                </a:solidFill>
              </a:rPr>
              <a:t>Location: Far east Asia </a:t>
            </a:r>
            <a:endParaRPr sz="1100">
              <a:solidFill>
                <a:schemeClr val="dk1"/>
              </a:solidFill>
            </a:endParaRPr>
          </a:p>
          <a:p>
            <a:pPr marL="0" lvl="0" indent="0" algn="l" rtl="0">
              <a:spcBef>
                <a:spcPts val="0"/>
              </a:spcBef>
              <a:spcAft>
                <a:spcPts val="0"/>
              </a:spcAft>
              <a:buNone/>
            </a:pPr>
            <a:r>
              <a:rPr lang="en-GB" sz="1100">
                <a:solidFill>
                  <a:schemeClr val="dk1"/>
                </a:solidFill>
              </a:rPr>
              <a:t>GDP per capita: $39, 285 MEDC </a:t>
            </a:r>
            <a:endParaRPr sz="1100">
              <a:solidFill>
                <a:schemeClr val="dk1"/>
              </a:solidFill>
            </a:endParaRPr>
          </a:p>
          <a:p>
            <a:pPr marL="0" lvl="0" indent="0" algn="l" rtl="0">
              <a:spcBef>
                <a:spcPts val="0"/>
              </a:spcBef>
              <a:spcAft>
                <a:spcPts val="0"/>
              </a:spcAft>
              <a:buNone/>
            </a:pPr>
            <a:r>
              <a:rPr lang="en-GB" sz="1100">
                <a:solidFill>
                  <a:schemeClr val="dk1"/>
                </a:solidFill>
              </a:rPr>
              <a:t>Population: 125.7 million </a:t>
            </a:r>
            <a:endParaRPr sz="1100">
              <a:solidFill>
                <a:schemeClr val="dk1"/>
              </a:solidFill>
            </a:endParaRPr>
          </a:p>
          <a:p>
            <a:pPr marL="0" lvl="0" indent="0" algn="l" rtl="0">
              <a:spcBef>
                <a:spcPts val="0"/>
              </a:spcBef>
              <a:spcAft>
                <a:spcPts val="0"/>
              </a:spcAft>
              <a:buNone/>
            </a:pPr>
            <a:endParaRPr sz="1100">
              <a:solidFill>
                <a:schemeClr val="dk1"/>
              </a:solidFill>
              <a:highlight>
                <a:srgbClr val="FFFFFF"/>
              </a:highlight>
            </a:endParaRPr>
          </a:p>
          <a:p>
            <a:pPr marL="0" lvl="0" indent="0" algn="l" rtl="0">
              <a:spcBef>
                <a:spcPts val="0"/>
              </a:spcBef>
              <a:spcAft>
                <a:spcPts val="0"/>
              </a:spcAft>
              <a:buNone/>
            </a:pPr>
            <a:r>
              <a:rPr lang="en-GB" sz="1100">
                <a:solidFill>
                  <a:schemeClr val="dk1"/>
                </a:solidFill>
                <a:highlight>
                  <a:srgbClr val="FFFFFF"/>
                </a:highlight>
              </a:rPr>
              <a:t>Japan has approximately 27 million elderly people and the largest proportion of over-65s of any country. 1 in every 10 people in Japan are over the age of 80</a:t>
            </a:r>
            <a:endParaRPr sz="1100">
              <a:solidFill>
                <a:schemeClr val="dk1"/>
              </a:solidFill>
              <a:highlight>
                <a:srgbClr val="FFFFFF"/>
              </a:highlight>
            </a:endParaRPr>
          </a:p>
          <a:p>
            <a:pPr marL="0" lvl="0" indent="0" algn="l" rtl="0">
              <a:spcBef>
                <a:spcPts val="0"/>
              </a:spcBef>
              <a:spcAft>
                <a:spcPts val="0"/>
              </a:spcAft>
              <a:buNone/>
            </a:pPr>
            <a:endParaRPr sz="1100">
              <a:solidFill>
                <a:schemeClr val="dk1"/>
              </a:solidFill>
              <a:highlight>
                <a:srgbClr val="FFFFFF"/>
              </a:highlight>
            </a:endParaRPr>
          </a:p>
          <a:p>
            <a:pPr marL="0" lvl="0" indent="0" algn="l" rtl="0">
              <a:spcBef>
                <a:spcPts val="0"/>
              </a:spcBef>
              <a:spcAft>
                <a:spcPts val="0"/>
              </a:spcAft>
              <a:buNone/>
            </a:pPr>
            <a:r>
              <a:rPr lang="en-GB" sz="1100">
                <a:solidFill>
                  <a:schemeClr val="dk1"/>
                </a:solidFill>
                <a:highlight>
                  <a:srgbClr val="FFFFFF"/>
                </a:highlight>
              </a:rPr>
              <a:t>It also has the smallest proportion of people under the age of 15 (13.6%), which will result in huge difficulties for Japan in the future, as the number of working people will be unable to support the population. </a:t>
            </a:r>
            <a:endParaRPr sz="1100">
              <a:solidFill>
                <a:schemeClr val="dk1"/>
              </a:solidFill>
              <a:highlight>
                <a:srgbClr val="FFFFFF"/>
              </a:highlight>
            </a:endParaRPr>
          </a:p>
          <a:p>
            <a:pPr marL="0" lvl="0" indent="0" algn="l" rtl="0">
              <a:spcBef>
                <a:spcPts val="0"/>
              </a:spcBef>
              <a:spcAft>
                <a:spcPts val="0"/>
              </a:spcAft>
              <a:buNone/>
            </a:pPr>
            <a:endParaRPr sz="1100">
              <a:solidFill>
                <a:schemeClr val="dk1"/>
              </a:solidFill>
              <a:highlight>
                <a:srgbClr val="FFFFFF"/>
              </a:highlight>
            </a:endParaRPr>
          </a:p>
        </p:txBody>
      </p:sp>
      <p:sp>
        <p:nvSpPr>
          <p:cNvPr id="85" name="Google Shape;85;p16"/>
          <p:cNvSpPr txBox="1"/>
          <p:nvPr/>
        </p:nvSpPr>
        <p:spPr>
          <a:xfrm>
            <a:off x="3625013" y="945400"/>
            <a:ext cx="1627200" cy="3232500"/>
          </a:xfrm>
          <a:prstGeom prst="rect">
            <a:avLst/>
          </a:prstGeom>
          <a:noFill/>
          <a:ln w="19050" cap="flat" cmpd="sng">
            <a:solidFill>
              <a:srgbClr val="E69138"/>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GB" sz="1100" b="1">
                <a:solidFill>
                  <a:schemeClr val="dk1"/>
                </a:solidFill>
              </a:rPr>
              <a:t>Why has Japan’s population declined?</a:t>
            </a:r>
            <a:endParaRPr sz="1100" b="1">
              <a:solidFill>
                <a:schemeClr val="dk1"/>
              </a:solidFill>
            </a:endParaRPr>
          </a:p>
          <a:p>
            <a:pPr marL="0" lvl="0" indent="0" algn="l" rtl="0">
              <a:spcBef>
                <a:spcPts val="0"/>
              </a:spcBef>
              <a:spcAft>
                <a:spcPts val="0"/>
              </a:spcAft>
              <a:buNone/>
            </a:pPr>
            <a:endParaRPr sz="1100" b="1">
              <a:solidFill>
                <a:schemeClr val="dk1"/>
              </a:solidFill>
            </a:endParaRPr>
          </a:p>
          <a:p>
            <a:pPr marL="0" lvl="0" indent="0" algn="l" rtl="0">
              <a:spcBef>
                <a:spcPts val="0"/>
              </a:spcBef>
              <a:spcAft>
                <a:spcPts val="0"/>
              </a:spcAft>
              <a:buNone/>
            </a:pPr>
            <a:r>
              <a:rPr lang="en-GB" sz="1100">
                <a:solidFill>
                  <a:schemeClr val="dk1"/>
                </a:solidFill>
              </a:rPr>
              <a:t>Children are expensive </a:t>
            </a:r>
            <a:endParaRPr sz="1100">
              <a:solidFill>
                <a:schemeClr val="dk1"/>
              </a:solidFill>
            </a:endParaRPr>
          </a:p>
          <a:p>
            <a:pPr marL="0" lvl="0" indent="0" algn="l" rtl="0">
              <a:spcBef>
                <a:spcPts val="0"/>
              </a:spcBef>
              <a:spcAft>
                <a:spcPts val="0"/>
              </a:spcAft>
              <a:buNone/>
            </a:pPr>
            <a:endParaRPr sz="1100">
              <a:solidFill>
                <a:schemeClr val="dk1"/>
              </a:solidFill>
            </a:endParaRPr>
          </a:p>
          <a:p>
            <a:pPr marL="0" lvl="0" indent="0" algn="l" rtl="0">
              <a:spcBef>
                <a:spcPts val="0"/>
              </a:spcBef>
              <a:spcAft>
                <a:spcPts val="0"/>
              </a:spcAft>
              <a:buNone/>
            </a:pPr>
            <a:r>
              <a:rPr lang="en-GB" sz="1100">
                <a:solidFill>
                  <a:schemeClr val="dk1"/>
                </a:solidFill>
              </a:rPr>
              <a:t>Couples would rather have less children and give them better standard of living </a:t>
            </a:r>
            <a:endParaRPr sz="1100">
              <a:solidFill>
                <a:schemeClr val="dk1"/>
              </a:solidFill>
            </a:endParaRPr>
          </a:p>
          <a:p>
            <a:pPr marL="0" lvl="0" indent="0" algn="l" rtl="0">
              <a:spcBef>
                <a:spcPts val="0"/>
              </a:spcBef>
              <a:spcAft>
                <a:spcPts val="0"/>
              </a:spcAft>
              <a:buNone/>
            </a:pPr>
            <a:endParaRPr sz="1100">
              <a:solidFill>
                <a:schemeClr val="dk1"/>
              </a:solidFill>
            </a:endParaRPr>
          </a:p>
          <a:p>
            <a:pPr marL="0" lvl="0" indent="0" algn="l" rtl="0">
              <a:spcBef>
                <a:spcPts val="0"/>
              </a:spcBef>
              <a:spcAft>
                <a:spcPts val="0"/>
              </a:spcAft>
              <a:buNone/>
            </a:pPr>
            <a:r>
              <a:rPr lang="en-GB" sz="1100">
                <a:solidFill>
                  <a:schemeClr val="dk1"/>
                </a:solidFill>
              </a:rPr>
              <a:t>People are getting married at a later age and having less children </a:t>
            </a:r>
            <a:endParaRPr sz="1100">
              <a:solidFill>
                <a:schemeClr val="dk1"/>
              </a:solidFill>
            </a:endParaRPr>
          </a:p>
          <a:p>
            <a:pPr marL="0" lvl="0" indent="0" algn="l" rtl="0">
              <a:spcBef>
                <a:spcPts val="0"/>
              </a:spcBef>
              <a:spcAft>
                <a:spcPts val="0"/>
              </a:spcAft>
              <a:buNone/>
            </a:pPr>
            <a:endParaRPr sz="1100">
              <a:solidFill>
                <a:schemeClr val="dk1"/>
              </a:solidFill>
            </a:endParaRPr>
          </a:p>
          <a:p>
            <a:pPr marL="0" lvl="0" indent="0" algn="l" rtl="0">
              <a:spcBef>
                <a:spcPts val="0"/>
              </a:spcBef>
              <a:spcAft>
                <a:spcPts val="0"/>
              </a:spcAft>
              <a:buNone/>
            </a:pPr>
            <a:r>
              <a:rPr lang="en-GB" sz="1100">
                <a:solidFill>
                  <a:schemeClr val="dk1"/>
                </a:solidFill>
              </a:rPr>
              <a:t>Women focusing on their careers </a:t>
            </a:r>
            <a:endParaRPr sz="1100">
              <a:solidFill>
                <a:schemeClr val="dk1"/>
              </a:solidFill>
            </a:endParaRPr>
          </a:p>
          <a:p>
            <a:pPr marL="0" lvl="0" indent="0" algn="l" rtl="0">
              <a:spcBef>
                <a:spcPts val="0"/>
              </a:spcBef>
              <a:spcAft>
                <a:spcPts val="0"/>
              </a:spcAft>
              <a:buNone/>
            </a:pPr>
            <a:endParaRPr sz="1100">
              <a:solidFill>
                <a:schemeClr val="dk1"/>
              </a:solidFill>
            </a:endParaRPr>
          </a:p>
        </p:txBody>
      </p:sp>
      <p:sp>
        <p:nvSpPr>
          <p:cNvPr id="86" name="Google Shape;86;p16"/>
          <p:cNvSpPr txBox="1"/>
          <p:nvPr/>
        </p:nvSpPr>
        <p:spPr>
          <a:xfrm>
            <a:off x="5363775" y="899725"/>
            <a:ext cx="3725100" cy="4248300"/>
          </a:xfrm>
          <a:prstGeom prst="rect">
            <a:avLst/>
          </a:prstGeom>
          <a:noFill/>
          <a:ln w="19050" cap="flat" cmpd="sng">
            <a:solidFill>
              <a:srgbClr val="E69138"/>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GB" sz="1100" b="1">
                <a:solidFill>
                  <a:schemeClr val="dk1"/>
                </a:solidFill>
              </a:rPr>
              <a:t>Impacts of Japan’s declining population? </a:t>
            </a:r>
            <a:endParaRPr sz="1100" b="1">
              <a:solidFill>
                <a:schemeClr val="dk1"/>
              </a:solidFill>
            </a:endParaRPr>
          </a:p>
          <a:p>
            <a:pPr marL="0" lvl="0" indent="0" algn="l" rtl="0">
              <a:spcBef>
                <a:spcPts val="0"/>
              </a:spcBef>
              <a:spcAft>
                <a:spcPts val="0"/>
              </a:spcAft>
              <a:buNone/>
            </a:pPr>
            <a:endParaRPr sz="1100" b="1">
              <a:solidFill>
                <a:schemeClr val="dk1"/>
              </a:solidFill>
            </a:endParaRPr>
          </a:p>
          <a:p>
            <a:pPr marL="0" lvl="0" indent="0" algn="l" rtl="0">
              <a:spcBef>
                <a:spcPts val="0"/>
              </a:spcBef>
              <a:spcAft>
                <a:spcPts val="0"/>
              </a:spcAft>
              <a:buNone/>
            </a:pPr>
            <a:r>
              <a:rPr lang="en-GB" sz="1100" b="1">
                <a:solidFill>
                  <a:srgbClr val="343541"/>
                </a:solidFill>
                <a:latin typeface="Roboto"/>
                <a:ea typeface="Roboto"/>
                <a:cs typeface="Roboto"/>
                <a:sym typeface="Roboto"/>
              </a:rPr>
              <a:t>Labor Shortages:</a:t>
            </a:r>
            <a:r>
              <a:rPr lang="en-GB" sz="1100">
                <a:solidFill>
                  <a:srgbClr val="343541"/>
                </a:solidFill>
                <a:latin typeface="Roboto"/>
                <a:ea typeface="Roboto"/>
                <a:cs typeface="Roboto"/>
                <a:sym typeface="Roboto"/>
              </a:rPr>
              <a:t> With a shrinking workforce, there is a shortage of labor, affecting various industries and potentially slowing economic growth. </a:t>
            </a:r>
            <a:endParaRPr sz="1100">
              <a:solidFill>
                <a:srgbClr val="343541"/>
              </a:solidFill>
              <a:latin typeface="Roboto"/>
              <a:ea typeface="Roboto"/>
              <a:cs typeface="Roboto"/>
              <a:sym typeface="Roboto"/>
            </a:endParaRPr>
          </a:p>
          <a:p>
            <a:pPr marL="0" lvl="0" indent="0" algn="l" rtl="0">
              <a:spcBef>
                <a:spcPts val="0"/>
              </a:spcBef>
              <a:spcAft>
                <a:spcPts val="0"/>
              </a:spcAft>
              <a:buNone/>
            </a:pPr>
            <a:endParaRPr sz="1100">
              <a:solidFill>
                <a:srgbClr val="343541"/>
              </a:solidFill>
              <a:latin typeface="Roboto"/>
              <a:ea typeface="Roboto"/>
              <a:cs typeface="Roboto"/>
              <a:sym typeface="Roboto"/>
            </a:endParaRPr>
          </a:p>
          <a:p>
            <a:pPr marL="0" lvl="0" indent="0" algn="l" rtl="0">
              <a:spcBef>
                <a:spcPts val="0"/>
              </a:spcBef>
              <a:spcAft>
                <a:spcPts val="0"/>
              </a:spcAft>
              <a:buNone/>
            </a:pPr>
            <a:r>
              <a:rPr lang="en-GB" sz="1100" b="1">
                <a:solidFill>
                  <a:srgbClr val="343541"/>
                </a:solidFill>
                <a:latin typeface="Roboto"/>
                <a:ea typeface="Roboto"/>
                <a:cs typeface="Roboto"/>
                <a:sym typeface="Roboto"/>
              </a:rPr>
              <a:t>Economic Challenges:</a:t>
            </a:r>
            <a:r>
              <a:rPr lang="en-GB" sz="1100">
                <a:solidFill>
                  <a:srgbClr val="343541"/>
                </a:solidFill>
                <a:latin typeface="Roboto"/>
                <a:ea typeface="Roboto"/>
                <a:cs typeface="Roboto"/>
                <a:sym typeface="Roboto"/>
              </a:rPr>
              <a:t> A declining population can lead to reduced consumer spending, affecting the economy and impacting inflation. </a:t>
            </a:r>
            <a:endParaRPr sz="1100">
              <a:solidFill>
                <a:srgbClr val="343541"/>
              </a:solidFill>
              <a:latin typeface="Roboto"/>
              <a:ea typeface="Roboto"/>
              <a:cs typeface="Roboto"/>
              <a:sym typeface="Roboto"/>
            </a:endParaRPr>
          </a:p>
          <a:p>
            <a:pPr marL="0" lvl="0" indent="0" algn="l" rtl="0">
              <a:spcBef>
                <a:spcPts val="0"/>
              </a:spcBef>
              <a:spcAft>
                <a:spcPts val="0"/>
              </a:spcAft>
              <a:buNone/>
            </a:pPr>
            <a:endParaRPr sz="1100">
              <a:solidFill>
                <a:srgbClr val="343541"/>
              </a:solidFill>
              <a:latin typeface="Roboto"/>
              <a:ea typeface="Roboto"/>
              <a:cs typeface="Roboto"/>
              <a:sym typeface="Roboto"/>
            </a:endParaRPr>
          </a:p>
          <a:p>
            <a:pPr marL="0" lvl="0" indent="0" algn="l" rtl="0">
              <a:spcBef>
                <a:spcPts val="0"/>
              </a:spcBef>
              <a:spcAft>
                <a:spcPts val="0"/>
              </a:spcAft>
              <a:buNone/>
            </a:pPr>
            <a:r>
              <a:rPr lang="en-GB" sz="1100" b="1">
                <a:solidFill>
                  <a:srgbClr val="343541"/>
                </a:solidFill>
                <a:latin typeface="Roboto"/>
                <a:ea typeface="Roboto"/>
                <a:cs typeface="Roboto"/>
                <a:sym typeface="Roboto"/>
              </a:rPr>
              <a:t>Social Services Pressure:</a:t>
            </a:r>
            <a:r>
              <a:rPr lang="en-GB" sz="1100">
                <a:solidFill>
                  <a:srgbClr val="343541"/>
                </a:solidFill>
                <a:latin typeface="Roboto"/>
                <a:ea typeface="Roboto"/>
                <a:cs typeface="Roboto"/>
                <a:sym typeface="Roboto"/>
              </a:rPr>
              <a:t> Providing care for the elderly and addressing their healthcare needs becomes more challenging. </a:t>
            </a:r>
            <a:endParaRPr sz="1100">
              <a:solidFill>
                <a:srgbClr val="343541"/>
              </a:solidFill>
              <a:latin typeface="Roboto"/>
              <a:ea typeface="Roboto"/>
              <a:cs typeface="Roboto"/>
              <a:sym typeface="Roboto"/>
            </a:endParaRPr>
          </a:p>
          <a:p>
            <a:pPr marL="0" lvl="0" indent="0" algn="l" rtl="0">
              <a:spcBef>
                <a:spcPts val="0"/>
              </a:spcBef>
              <a:spcAft>
                <a:spcPts val="0"/>
              </a:spcAft>
              <a:buNone/>
            </a:pPr>
            <a:endParaRPr sz="1100">
              <a:solidFill>
                <a:srgbClr val="343541"/>
              </a:solidFill>
              <a:latin typeface="Roboto"/>
              <a:ea typeface="Roboto"/>
              <a:cs typeface="Roboto"/>
              <a:sym typeface="Roboto"/>
            </a:endParaRPr>
          </a:p>
          <a:p>
            <a:pPr marL="0" lvl="0" indent="0" algn="l" rtl="0">
              <a:spcBef>
                <a:spcPts val="0"/>
              </a:spcBef>
              <a:spcAft>
                <a:spcPts val="0"/>
              </a:spcAft>
              <a:buNone/>
            </a:pPr>
            <a:r>
              <a:rPr lang="en-GB" sz="1100" b="1">
                <a:solidFill>
                  <a:srgbClr val="343541"/>
                </a:solidFill>
                <a:latin typeface="Roboto"/>
                <a:ea typeface="Roboto"/>
                <a:cs typeface="Roboto"/>
                <a:sym typeface="Roboto"/>
              </a:rPr>
              <a:t>Reduced Innovation</a:t>
            </a:r>
            <a:r>
              <a:rPr lang="en-GB" sz="1100">
                <a:solidFill>
                  <a:srgbClr val="343541"/>
                </a:solidFill>
                <a:latin typeface="Roboto"/>
                <a:ea typeface="Roboto"/>
                <a:cs typeface="Roboto"/>
                <a:sym typeface="Roboto"/>
              </a:rPr>
              <a:t>: A smaller workforce can lead to reduced innovation and productivity.</a:t>
            </a:r>
            <a:endParaRPr sz="1100">
              <a:solidFill>
                <a:srgbClr val="343541"/>
              </a:solidFill>
              <a:latin typeface="Roboto"/>
              <a:ea typeface="Roboto"/>
              <a:cs typeface="Roboto"/>
              <a:sym typeface="Roboto"/>
            </a:endParaRPr>
          </a:p>
          <a:p>
            <a:pPr marL="0" lvl="0" indent="0" algn="l" rtl="0">
              <a:spcBef>
                <a:spcPts val="0"/>
              </a:spcBef>
              <a:spcAft>
                <a:spcPts val="0"/>
              </a:spcAft>
              <a:buNone/>
            </a:pPr>
            <a:endParaRPr sz="1100">
              <a:solidFill>
                <a:srgbClr val="343541"/>
              </a:solidFill>
              <a:latin typeface="Roboto"/>
              <a:ea typeface="Roboto"/>
              <a:cs typeface="Roboto"/>
              <a:sym typeface="Roboto"/>
            </a:endParaRPr>
          </a:p>
          <a:p>
            <a:pPr marL="0" lvl="0" indent="0" algn="l" rtl="0">
              <a:spcBef>
                <a:spcPts val="0"/>
              </a:spcBef>
              <a:spcAft>
                <a:spcPts val="0"/>
              </a:spcAft>
              <a:buNone/>
            </a:pPr>
            <a:r>
              <a:rPr lang="en-GB" sz="1100" b="1">
                <a:solidFill>
                  <a:srgbClr val="343541"/>
                </a:solidFill>
                <a:latin typeface="Roboto"/>
                <a:ea typeface="Roboto"/>
                <a:cs typeface="Roboto"/>
                <a:sym typeface="Roboto"/>
              </a:rPr>
              <a:t>Taxes: </a:t>
            </a:r>
            <a:r>
              <a:rPr lang="en-GB" sz="1100">
                <a:solidFill>
                  <a:srgbClr val="343541"/>
                </a:solidFill>
                <a:latin typeface="Roboto"/>
                <a:ea typeface="Roboto"/>
                <a:cs typeface="Roboto"/>
                <a:sym typeface="Roboto"/>
              </a:rPr>
              <a:t>The working population may have to pay greater taxes to support pensions for elderly.</a:t>
            </a:r>
            <a:endParaRPr sz="1100">
              <a:solidFill>
                <a:srgbClr val="343541"/>
              </a:solidFill>
              <a:latin typeface="Roboto"/>
              <a:ea typeface="Roboto"/>
              <a:cs typeface="Roboto"/>
              <a:sym typeface="Roboto"/>
            </a:endParaRPr>
          </a:p>
          <a:p>
            <a:pPr marL="0" lvl="0" indent="0" algn="l" rtl="0">
              <a:spcBef>
                <a:spcPts val="0"/>
              </a:spcBef>
              <a:spcAft>
                <a:spcPts val="0"/>
              </a:spcAft>
              <a:buNone/>
            </a:pPr>
            <a:endParaRPr sz="1100">
              <a:solidFill>
                <a:srgbClr val="343541"/>
              </a:solidFill>
              <a:latin typeface="Roboto"/>
              <a:ea typeface="Roboto"/>
              <a:cs typeface="Roboto"/>
              <a:sym typeface="Roboto"/>
            </a:endParaRPr>
          </a:p>
          <a:p>
            <a:pPr marL="0" lvl="0" indent="0" algn="l" rtl="0">
              <a:spcBef>
                <a:spcPts val="0"/>
              </a:spcBef>
              <a:spcAft>
                <a:spcPts val="0"/>
              </a:spcAft>
              <a:buNone/>
            </a:pPr>
            <a:r>
              <a:rPr lang="en-GB" sz="1100" b="1">
                <a:solidFill>
                  <a:srgbClr val="343541"/>
                </a:solidFill>
              </a:rPr>
              <a:t>Political and Social Implications: </a:t>
            </a:r>
            <a:r>
              <a:rPr lang="en-GB" sz="1100">
                <a:solidFill>
                  <a:srgbClr val="343541"/>
                </a:solidFill>
              </a:rPr>
              <a:t>A smaller working-age population may impact political and social dynamics, including debates on immigration, bringing people to work.</a:t>
            </a:r>
            <a:endParaRPr sz="1000">
              <a:solidFill>
                <a:srgbClr val="343541"/>
              </a:solidFill>
            </a:endParaRPr>
          </a:p>
        </p:txBody>
      </p:sp>
      <p:sp>
        <p:nvSpPr>
          <p:cNvPr id="87" name="Google Shape;87;p16"/>
          <p:cNvSpPr txBox="1"/>
          <p:nvPr/>
        </p:nvSpPr>
        <p:spPr>
          <a:xfrm>
            <a:off x="67325" y="4282900"/>
            <a:ext cx="5184900" cy="861900"/>
          </a:xfrm>
          <a:prstGeom prst="rect">
            <a:avLst/>
          </a:prstGeom>
          <a:noFill/>
          <a:ln w="19050" cap="flat" cmpd="sng">
            <a:solidFill>
              <a:srgbClr val="E69138"/>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GB" sz="1100" b="1">
                <a:solidFill>
                  <a:schemeClr val="dk1"/>
                </a:solidFill>
              </a:rPr>
              <a:t>What is Japan doing to deal with its population crisis?</a:t>
            </a:r>
            <a:endParaRPr sz="1100" b="1">
              <a:solidFill>
                <a:schemeClr val="dk1"/>
              </a:solidFill>
            </a:endParaRPr>
          </a:p>
          <a:p>
            <a:pPr marL="457200" lvl="0" indent="-298450" algn="l" rtl="0">
              <a:spcBef>
                <a:spcPts val="0"/>
              </a:spcBef>
              <a:spcAft>
                <a:spcPts val="0"/>
              </a:spcAft>
              <a:buClr>
                <a:schemeClr val="dk1"/>
              </a:buClr>
              <a:buSzPts val="1100"/>
              <a:buAutoNum type="arabicPeriod"/>
            </a:pPr>
            <a:r>
              <a:rPr lang="en-GB" sz="1100">
                <a:solidFill>
                  <a:schemeClr val="dk1"/>
                </a:solidFill>
              </a:rPr>
              <a:t>New ageing plan - offer money for couples to have children </a:t>
            </a:r>
            <a:endParaRPr sz="1100">
              <a:solidFill>
                <a:schemeClr val="dk1"/>
              </a:solidFill>
            </a:endParaRPr>
          </a:p>
          <a:p>
            <a:pPr marL="457200" lvl="0" indent="-298450" algn="l" rtl="0">
              <a:spcBef>
                <a:spcPts val="0"/>
              </a:spcBef>
              <a:spcAft>
                <a:spcPts val="0"/>
              </a:spcAft>
              <a:buClr>
                <a:schemeClr val="dk1"/>
              </a:buClr>
              <a:buSzPts val="1100"/>
              <a:buAutoNum type="arabicPeriod"/>
            </a:pPr>
            <a:r>
              <a:rPr lang="en-GB" sz="1100">
                <a:solidFill>
                  <a:schemeClr val="dk1"/>
                </a:solidFill>
              </a:rPr>
              <a:t>apan needs to incentive having more children </a:t>
            </a:r>
            <a:endParaRPr sz="1100">
              <a:solidFill>
                <a:schemeClr val="dk1"/>
              </a:solidFill>
            </a:endParaRPr>
          </a:p>
          <a:p>
            <a:pPr marL="457200" lvl="0" indent="-298450" algn="l" rtl="0">
              <a:spcBef>
                <a:spcPts val="0"/>
              </a:spcBef>
              <a:spcAft>
                <a:spcPts val="0"/>
              </a:spcAft>
              <a:buClr>
                <a:schemeClr val="dk1"/>
              </a:buClr>
              <a:buSzPts val="1100"/>
              <a:buAutoNum type="arabicPeriod"/>
            </a:pPr>
            <a:r>
              <a:rPr lang="en-GB" sz="1100">
                <a:solidFill>
                  <a:schemeClr val="dk1"/>
                </a:solidFill>
              </a:rPr>
              <a:t>Encourage migrant workers to support economy and ageing population</a:t>
            </a:r>
            <a:endParaRPr/>
          </a:p>
        </p:txBody>
      </p:sp>
      <p:pic>
        <p:nvPicPr>
          <p:cNvPr id="88" name="Google Shape;88;p16"/>
          <p:cNvPicPr preferRelativeResize="0"/>
          <p:nvPr/>
        </p:nvPicPr>
        <p:blipFill>
          <a:blip r:embed="rId3">
            <a:alphaModFix/>
          </a:blip>
          <a:stretch>
            <a:fillRect/>
          </a:stretch>
        </p:blipFill>
        <p:spPr>
          <a:xfrm>
            <a:off x="74488" y="1075825"/>
            <a:ext cx="1076325" cy="813000"/>
          </a:xfrm>
          <a:prstGeom prst="rect">
            <a:avLst/>
          </a:prstGeom>
          <a:noFill/>
          <a:ln w="19050" cap="flat" cmpd="sng">
            <a:solidFill>
              <a:srgbClr val="E69138"/>
            </a:solidFill>
            <a:prstDash val="solid"/>
            <a:round/>
            <a:headEnd type="none" w="sm" len="sm"/>
            <a:tailEnd type="none" w="sm" len="sm"/>
          </a:ln>
        </p:spPr>
      </p:pic>
      <p:pic>
        <p:nvPicPr>
          <p:cNvPr id="89" name="Google Shape;89;p16"/>
          <p:cNvPicPr preferRelativeResize="0"/>
          <p:nvPr/>
        </p:nvPicPr>
        <p:blipFill rotWithShape="1">
          <a:blip r:embed="rId4">
            <a:alphaModFix/>
          </a:blip>
          <a:srcRect l="33110" r="24282"/>
          <a:stretch/>
        </p:blipFill>
        <p:spPr>
          <a:xfrm>
            <a:off x="105825" y="2067100"/>
            <a:ext cx="1013650" cy="2110800"/>
          </a:xfrm>
          <a:prstGeom prst="rect">
            <a:avLst/>
          </a:prstGeom>
          <a:noFill/>
          <a:ln w="19050" cap="flat" cmpd="sng">
            <a:solidFill>
              <a:srgbClr val="E69138"/>
            </a:solidFill>
            <a:prstDash val="solid"/>
            <a:round/>
            <a:headEnd type="none" w="sm" len="sm"/>
            <a:tailEnd type="none" w="sm" len="sm"/>
          </a:ln>
        </p:spPr>
      </p:pic>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888</Words>
  <Application>Microsoft Office PowerPoint</Application>
  <PresentationFormat>On-screen Show (16:9)</PresentationFormat>
  <Paragraphs>76</Paragraphs>
  <Slides>4</Slides>
  <Notes>4</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Roboto</vt:lpstr>
      <vt:lpstr>Arial</vt:lpstr>
      <vt:lpstr>Simple Light</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Louise Stanier</cp:lastModifiedBy>
  <cp:revision>1</cp:revision>
  <dcterms:modified xsi:type="dcterms:W3CDTF">2024-09-16T11:28:43Z</dcterms:modified>
</cp:coreProperties>
</file>