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Stanier" userId="6e7e2a67-3a20-418b-b2b4-d37ea3867835" providerId="ADAL" clId="{C4FD0427-140F-4E77-BDD2-59C03A3CB8A0}"/>
    <pc:docChg chg="modSld">
      <pc:chgData name="Louise Stanier" userId="6e7e2a67-3a20-418b-b2b4-d37ea3867835" providerId="ADAL" clId="{C4FD0427-140F-4E77-BDD2-59C03A3CB8A0}" dt="2024-09-16T11:31:08.883" v="9" actId="20577"/>
      <pc:docMkLst>
        <pc:docMk/>
      </pc:docMkLst>
      <pc:sldChg chg="modSp mod">
        <pc:chgData name="Louise Stanier" userId="6e7e2a67-3a20-418b-b2b4-d37ea3867835" providerId="ADAL" clId="{C4FD0427-140F-4E77-BDD2-59C03A3CB8A0}" dt="2024-09-16T11:31:02.147" v="4" actId="20577"/>
        <pc:sldMkLst>
          <pc:docMk/>
          <pc:sldMk cId="0" sldId="256"/>
        </pc:sldMkLst>
        <pc:spChg chg="mod">
          <ac:chgData name="Louise Stanier" userId="6e7e2a67-3a20-418b-b2b4-d37ea3867835" providerId="ADAL" clId="{C4FD0427-140F-4E77-BDD2-59C03A3CB8A0}" dt="2024-09-16T11:31:02.147" v="4" actId="20577"/>
          <ac:spMkLst>
            <pc:docMk/>
            <pc:sldMk cId="0" sldId="256"/>
            <ac:spMk id="55" creationId="{00000000-0000-0000-0000-000000000000}"/>
          </ac:spMkLst>
        </pc:spChg>
      </pc:sldChg>
      <pc:sldChg chg="modSp mod">
        <pc:chgData name="Louise Stanier" userId="6e7e2a67-3a20-418b-b2b4-d37ea3867835" providerId="ADAL" clId="{C4FD0427-140F-4E77-BDD2-59C03A3CB8A0}" dt="2024-09-16T11:31:08.883" v="9" actId="20577"/>
        <pc:sldMkLst>
          <pc:docMk/>
          <pc:sldMk cId="0" sldId="257"/>
        </pc:sldMkLst>
        <pc:spChg chg="mod">
          <ac:chgData name="Louise Stanier" userId="6e7e2a67-3a20-418b-b2b4-d37ea3867835" providerId="ADAL" clId="{C4FD0427-140F-4E77-BDD2-59C03A3CB8A0}" dt="2024-09-16T11:31:08.883" v="9" actId="20577"/>
          <ac:spMkLst>
            <pc:docMk/>
            <pc:sldMk cId="0" sldId="257"/>
            <ac:spMk id="6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0ccfe484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0ccfe484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241ecaa1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241ecaa1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241ecaa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b241ecaa1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241ecaa1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241ecaa1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241ecaa1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b241ecaa1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2b03326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2b03326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17800" y="227800"/>
            <a:ext cx="428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0650" y="77250"/>
            <a:ext cx="8986800" cy="305400"/>
          </a:xfrm>
          <a:prstGeom prst="rect">
            <a:avLst/>
          </a:prstGeom>
          <a:solidFill>
            <a:srgbClr val="CDB56A"/>
          </a:solidFill>
          <a:ln w="1905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/>
              <a:t>IGCSE GEOGRAPHY: 3.3 INDUSTRY  </a:t>
            </a:r>
            <a:endParaRPr sz="1100" b="1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25" y="542725"/>
            <a:ext cx="7952501" cy="40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317800" y="227800"/>
            <a:ext cx="428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80650" y="77250"/>
            <a:ext cx="8986800" cy="305400"/>
          </a:xfrm>
          <a:prstGeom prst="rect">
            <a:avLst/>
          </a:prstGeom>
          <a:solidFill>
            <a:srgbClr val="CDB56A"/>
          </a:solidFill>
          <a:ln w="1905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/>
              <a:t>IGCSE GEOGRAPHY: 3.3 INDUSTRY  </a:t>
            </a:r>
            <a:endParaRPr sz="1100" b="1" dirty="0"/>
          </a:p>
        </p:txBody>
      </p:sp>
      <p:sp>
        <p:nvSpPr>
          <p:cNvPr id="63" name="Google Shape;63;p14"/>
          <p:cNvSpPr txBox="1"/>
          <p:nvPr/>
        </p:nvSpPr>
        <p:spPr>
          <a:xfrm>
            <a:off x="80650" y="615188"/>
            <a:ext cx="37626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323232"/>
                </a:solidFill>
                <a:highlight>
                  <a:srgbClr val="FFFFFF"/>
                </a:highlight>
              </a:rPr>
              <a:t>Industrial Systems</a:t>
            </a:r>
            <a:endParaRPr sz="1000" b="1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23232"/>
              </a:buClr>
              <a:buSzPts val="1000"/>
              <a:buChar char="●"/>
            </a:pPr>
            <a:r>
              <a:rPr lang="en-GB" sz="1000" b="1">
                <a:solidFill>
                  <a:srgbClr val="323232"/>
                </a:solidFill>
                <a:highlight>
                  <a:srgbClr val="FFFFFF"/>
                </a:highlight>
              </a:rPr>
              <a:t>Inputs</a:t>
            </a:r>
            <a:r>
              <a:rPr lang="en-GB" sz="1000">
                <a:solidFill>
                  <a:srgbClr val="323232"/>
                </a:solidFill>
                <a:highlight>
                  <a:srgbClr val="FFFFFF"/>
                </a:highlight>
              </a:rPr>
              <a:t>  basic items needed to begin the process </a:t>
            </a:r>
            <a:endParaRPr sz="1000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marL="9144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000"/>
              <a:buChar char="○"/>
            </a:pPr>
            <a:r>
              <a:rPr lang="en-GB" sz="1000">
                <a:solidFill>
                  <a:srgbClr val="323232"/>
                </a:solidFill>
                <a:highlight>
                  <a:srgbClr val="FFFFFF"/>
                </a:highlight>
              </a:rPr>
              <a:t>Raw materials, labour, energy, capital, land and buildings etc.</a:t>
            </a:r>
            <a:endParaRPr sz="1000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000"/>
              <a:buChar char="●"/>
            </a:pPr>
            <a:r>
              <a:rPr lang="en-GB" sz="1000" b="1">
                <a:solidFill>
                  <a:srgbClr val="323232"/>
                </a:solidFill>
                <a:highlight>
                  <a:srgbClr val="FFFFFF"/>
                </a:highlight>
              </a:rPr>
              <a:t>Processes </a:t>
            </a:r>
            <a:r>
              <a:rPr lang="en-GB" sz="1000">
                <a:solidFill>
                  <a:srgbClr val="323232"/>
                </a:solidFill>
                <a:highlight>
                  <a:srgbClr val="FFFFFF"/>
                </a:highlight>
              </a:rPr>
              <a:t> activities that take place to make a finished product (goods)</a:t>
            </a:r>
            <a:endParaRPr sz="1000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marL="9144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000"/>
              <a:buChar char="○"/>
            </a:pPr>
            <a:r>
              <a:rPr lang="en-GB" sz="1000">
                <a:solidFill>
                  <a:srgbClr val="323232"/>
                </a:solidFill>
                <a:highlight>
                  <a:srgbClr val="FFFFFF"/>
                </a:highlight>
              </a:rPr>
              <a:t>Cutting, sewing, welding, brewing, painting, steel moulding etc.</a:t>
            </a:r>
            <a:endParaRPr sz="1000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000"/>
              <a:buChar char="●"/>
            </a:pPr>
            <a:r>
              <a:rPr lang="en-GB" sz="1000" b="1">
                <a:solidFill>
                  <a:srgbClr val="323232"/>
                </a:solidFill>
                <a:highlight>
                  <a:srgbClr val="FFFFFF"/>
                </a:highlight>
              </a:rPr>
              <a:t>Outputs </a:t>
            </a:r>
            <a:r>
              <a:rPr lang="en-GB" sz="1000">
                <a:solidFill>
                  <a:srgbClr val="323232"/>
                </a:solidFill>
                <a:highlight>
                  <a:srgbClr val="FFFFFF"/>
                </a:highlight>
              </a:rPr>
              <a:t> finished products, byproducts, products for continued manufacturing elsewhere and waste</a:t>
            </a:r>
            <a:endParaRPr sz="1000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marL="9144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000"/>
              <a:buChar char="○"/>
            </a:pPr>
            <a:r>
              <a:rPr lang="en-GB" sz="1000">
                <a:solidFill>
                  <a:srgbClr val="323232"/>
                </a:solidFill>
                <a:highlight>
                  <a:srgbClr val="FFFFFF"/>
                </a:highlight>
              </a:rPr>
              <a:t>Finished products such as cars, clothing, mobiles, shoes etc.</a:t>
            </a:r>
            <a:endParaRPr sz="1000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marL="9144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000"/>
              <a:buChar char="○"/>
            </a:pPr>
            <a:r>
              <a:rPr lang="en-GB" sz="1000">
                <a:solidFill>
                  <a:srgbClr val="323232"/>
                </a:solidFill>
                <a:highlight>
                  <a:srgbClr val="FFFFFF"/>
                </a:highlight>
              </a:rPr>
              <a:t>Continued manufacturing (part manufacturing) such as cleaning wool or cotton, weaving wool or cotton for material, material made into clothes for a finished product etc. </a:t>
            </a:r>
            <a:endParaRPr sz="1000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marL="9144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000"/>
              <a:buChar char="○"/>
            </a:pPr>
            <a:r>
              <a:rPr lang="en-GB" sz="1000">
                <a:solidFill>
                  <a:srgbClr val="323232"/>
                </a:solidFill>
                <a:highlight>
                  <a:srgbClr val="FFFFFF"/>
                </a:highlight>
              </a:rPr>
              <a:t>Waste is produced with all manufacturing; it has no value but creates a cost for disposal</a:t>
            </a:r>
            <a:endParaRPr sz="1000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323232"/>
                </a:solidFill>
                <a:highlight>
                  <a:srgbClr val="FFFFFF"/>
                </a:highlight>
              </a:rPr>
              <a:t>Manufacturing can be classified as:</a:t>
            </a:r>
            <a:endParaRPr sz="1000" b="1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23232"/>
              </a:buClr>
              <a:buSzPts val="1000"/>
              <a:buChar char="●"/>
            </a:pPr>
            <a:r>
              <a:rPr lang="en-GB" sz="1000">
                <a:solidFill>
                  <a:srgbClr val="323232"/>
                </a:solidFill>
                <a:highlight>
                  <a:srgbClr val="FFFFFF"/>
                </a:highlight>
              </a:rPr>
              <a:t>Heavy  iron and steel manufacturing is heavy industry as it uses large, bulky raw materials on a huge scale producing big items</a:t>
            </a:r>
            <a:endParaRPr sz="1000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000"/>
              <a:buChar char="●"/>
            </a:pPr>
            <a:r>
              <a:rPr lang="en-GB" sz="1000">
                <a:solidFill>
                  <a:srgbClr val="323232"/>
                </a:solidFill>
                <a:highlight>
                  <a:srgbClr val="FFFFFF"/>
                </a:highlight>
              </a:rPr>
              <a:t>Light  computer manufacturing, smart phone assembly, clothing, microbrewing etc.</a:t>
            </a:r>
            <a:endParaRPr sz="1000">
              <a:solidFill>
                <a:srgbClr val="323232"/>
              </a:solidFill>
              <a:highlight>
                <a:srgbClr val="FFFFFF"/>
              </a:highlight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l="-1605" b="-13211"/>
          <a:stretch/>
        </p:blipFill>
        <p:spPr>
          <a:xfrm>
            <a:off x="3843350" y="539925"/>
            <a:ext cx="5146000" cy="44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80650" y="539925"/>
            <a:ext cx="3762600" cy="4491300"/>
          </a:xfrm>
          <a:prstGeom prst="rect">
            <a:avLst/>
          </a:prstGeom>
          <a:noFill/>
          <a:ln w="1905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317800" y="227800"/>
            <a:ext cx="428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80650" y="77250"/>
            <a:ext cx="8986800" cy="305400"/>
          </a:xfrm>
          <a:prstGeom prst="rect">
            <a:avLst/>
          </a:prstGeom>
          <a:solidFill>
            <a:srgbClr val="CDB56A"/>
          </a:solidFill>
          <a:ln w="1905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/>
              <a:t>IGCSE GEOGRAPHY 0460: 3.3 INDUSTRY  </a:t>
            </a:r>
            <a:endParaRPr sz="1100" b="1"/>
          </a:p>
        </p:txBody>
      </p:sp>
      <p:sp>
        <p:nvSpPr>
          <p:cNvPr id="72" name="Google Shape;72;p15"/>
          <p:cNvSpPr txBox="1"/>
          <p:nvPr/>
        </p:nvSpPr>
        <p:spPr>
          <a:xfrm>
            <a:off x="109375" y="542725"/>
            <a:ext cx="3164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/>
              <a:t>Manufacturing</a:t>
            </a:r>
            <a:endParaRPr sz="1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/>
              <a:t>Input:</a:t>
            </a:r>
            <a:r>
              <a:rPr lang="en-GB" sz="1000"/>
              <a:t> Raw materials and components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/>
              <a:t>Process:</a:t>
            </a:r>
            <a:r>
              <a:rPr lang="en-GB" sz="1000"/>
              <a:t> Physical transformation and assembly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/>
              <a:t>Output:</a:t>
            </a:r>
            <a:r>
              <a:rPr lang="en-GB" sz="1000"/>
              <a:t> Finished goods</a:t>
            </a:r>
            <a:endParaRPr sz="1000"/>
          </a:p>
        </p:txBody>
      </p:sp>
      <p:sp>
        <p:nvSpPr>
          <p:cNvPr id="73" name="Google Shape;73;p15"/>
          <p:cNvSpPr txBox="1"/>
          <p:nvPr/>
        </p:nvSpPr>
        <p:spPr>
          <a:xfrm>
            <a:off x="80650" y="1497025"/>
            <a:ext cx="3164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Processing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Input</a:t>
            </a:r>
            <a:r>
              <a:rPr lang="en-GB" sz="1000">
                <a:solidFill>
                  <a:schemeClr val="dk1"/>
                </a:solidFill>
              </a:rPr>
              <a:t>: Raw materials or semifinished goods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Process:</a:t>
            </a:r>
            <a:r>
              <a:rPr lang="en-GB" sz="1000">
                <a:solidFill>
                  <a:schemeClr val="dk1"/>
                </a:solidFill>
              </a:rPr>
              <a:t> Transformation, refinement, or alteration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Output: </a:t>
            </a:r>
            <a:r>
              <a:rPr lang="en-GB" sz="1000">
                <a:solidFill>
                  <a:schemeClr val="dk1"/>
                </a:solidFill>
              </a:rPr>
              <a:t>Processed or refined products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80650" y="2571750"/>
            <a:ext cx="3164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Assembly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Input:</a:t>
            </a:r>
            <a:r>
              <a:rPr lang="en-GB" sz="1000">
                <a:solidFill>
                  <a:schemeClr val="dk1"/>
                </a:solidFill>
              </a:rPr>
              <a:t> Components or parts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Process:</a:t>
            </a:r>
            <a:r>
              <a:rPr lang="en-GB" sz="1000">
                <a:solidFill>
                  <a:schemeClr val="dk1"/>
                </a:solidFill>
              </a:rPr>
              <a:t> Putting together parts to create a final product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Output:</a:t>
            </a:r>
            <a:r>
              <a:rPr lang="en-GB" sz="1000">
                <a:solidFill>
                  <a:schemeClr val="dk1"/>
                </a:solidFill>
              </a:rPr>
              <a:t> Assembled products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95050" y="3761775"/>
            <a:ext cx="3043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High Technology Industry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Input: </a:t>
            </a:r>
            <a:r>
              <a:rPr lang="en-GB" sz="1000">
                <a:solidFill>
                  <a:schemeClr val="dk1"/>
                </a:solidFill>
              </a:rPr>
              <a:t>Advanced materials, technology, and skilled labor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Process: </a:t>
            </a:r>
            <a:r>
              <a:rPr lang="en-GB" sz="1000">
                <a:solidFill>
                  <a:schemeClr val="dk1"/>
                </a:solidFill>
              </a:rPr>
              <a:t>Cutting Edge manufacturing or innovation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Output: </a:t>
            </a:r>
            <a:r>
              <a:rPr lang="en-GB" sz="1000">
                <a:solidFill>
                  <a:schemeClr val="dk1"/>
                </a:solidFill>
              </a:rPr>
              <a:t>Advanced technological products/services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6250" y="542725"/>
            <a:ext cx="2226700" cy="9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6125" y="2618063"/>
            <a:ext cx="2226700" cy="101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5">
            <a:alphaModFix/>
          </a:blip>
          <a:srcRect r="3735" b="44046"/>
          <a:stretch/>
        </p:blipFill>
        <p:spPr>
          <a:xfrm>
            <a:off x="3206125" y="1603775"/>
            <a:ext cx="2226700" cy="8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6">
            <a:alphaModFix/>
          </a:blip>
          <a:srcRect t="14733" b="13571"/>
          <a:stretch/>
        </p:blipFill>
        <p:spPr>
          <a:xfrm>
            <a:off x="3206125" y="3800375"/>
            <a:ext cx="2226700" cy="12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14800" y="459150"/>
            <a:ext cx="3552650" cy="46246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80650" y="542725"/>
            <a:ext cx="3043500" cy="954300"/>
          </a:xfrm>
          <a:prstGeom prst="rect">
            <a:avLst/>
          </a:prstGeom>
          <a:noFill/>
          <a:ln w="1905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80650" y="1535613"/>
            <a:ext cx="3043500" cy="954300"/>
          </a:xfrm>
          <a:prstGeom prst="rect">
            <a:avLst/>
          </a:prstGeom>
          <a:noFill/>
          <a:ln w="1905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80650" y="3718525"/>
            <a:ext cx="3043500" cy="1365300"/>
          </a:xfrm>
          <a:prstGeom prst="rect">
            <a:avLst/>
          </a:prstGeom>
          <a:noFill/>
          <a:ln w="1905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80650" y="2528525"/>
            <a:ext cx="3043500" cy="1151400"/>
          </a:xfrm>
          <a:prstGeom prst="rect">
            <a:avLst/>
          </a:prstGeom>
          <a:noFill/>
          <a:ln w="1905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317800" y="227800"/>
            <a:ext cx="428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80650" y="77250"/>
            <a:ext cx="8986800" cy="305400"/>
          </a:xfrm>
          <a:prstGeom prst="rect">
            <a:avLst/>
          </a:prstGeom>
          <a:solidFill>
            <a:srgbClr val="CDB56A"/>
          </a:solidFill>
          <a:ln w="1905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/>
              <a:t>IGCSE GEOGRAPHY 0460: 3.3 INDUSTRY  </a:t>
            </a:r>
            <a:endParaRPr sz="1100" b="1"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950" y="486325"/>
            <a:ext cx="3746500" cy="2125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80650" y="486325"/>
            <a:ext cx="2412600" cy="4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chemeClr val="dk1"/>
                </a:solidFill>
              </a:rPr>
              <a:t>Physical Factors in Industrial Location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Raw Materials:</a:t>
            </a:r>
            <a:r>
              <a:rPr lang="en-GB" sz="1000">
                <a:solidFill>
                  <a:schemeClr val="dk1"/>
                </a:solidFill>
              </a:rPr>
              <a:t> Industries requiring bulky materials locate near the source for efficiency.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Site: </a:t>
            </a:r>
            <a:r>
              <a:rPr lang="en-GB" sz="1000">
                <a:solidFill>
                  <a:schemeClr val="dk1"/>
                </a:solidFill>
              </a:rPr>
              <a:t>Large factories need flat, well-drained land, considering expansion potential.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Climate: </a:t>
            </a:r>
            <a:r>
              <a:rPr lang="en-GB" sz="1000">
                <a:solidFill>
                  <a:schemeClr val="dk1"/>
                </a:solidFill>
              </a:rPr>
              <a:t>Certain industries, like aerospace and film, benefit from sunnier climates, reducing energy costs.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Energy: </a:t>
            </a:r>
            <a:r>
              <a:rPr lang="en-GB" sz="1000">
                <a:solidFill>
                  <a:schemeClr val="dk1"/>
                </a:solidFill>
              </a:rPr>
              <a:t>Energy-intensive industries may move to areas with readily available or cheaper energy.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Natural Routeways:</a:t>
            </a:r>
            <a:r>
              <a:rPr lang="en-GB" sz="1000">
                <a:solidFill>
                  <a:schemeClr val="dk1"/>
                </a:solidFill>
              </a:rPr>
              <a:t> Harbors, motorways, airports, and railways are ideal for industrial complexes, ensuring good access for inputs and outputs.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Water Supplies: </a:t>
            </a:r>
            <a:r>
              <a:rPr lang="en-GB" sz="1000">
                <a:solidFill>
                  <a:schemeClr val="dk1"/>
                </a:solidFill>
              </a:rPr>
              <a:t>Water-dependent industries locate near reliable sources like lakes or rivers, e.g., paper and cotton processing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493250" y="462925"/>
            <a:ext cx="28773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Human and economic factors in Industrial Location 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Capital:</a:t>
            </a:r>
            <a:r>
              <a:rPr lang="en-GB" sz="1000">
                <a:solidFill>
                  <a:schemeClr val="dk1"/>
                </a:solidFill>
              </a:rPr>
              <a:t>some areas naturally attract inward investment as the returns will be higher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Markets: </a:t>
            </a:r>
            <a:r>
              <a:rPr lang="en-GB" sz="1000">
                <a:solidFill>
                  <a:schemeClr val="dk1"/>
                </a:solidFill>
              </a:rPr>
              <a:t>location and size of the potential market is a major influence for some industries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Government influence: </a:t>
            </a:r>
            <a:r>
              <a:rPr lang="en-GB" sz="1000">
                <a:solidFill>
                  <a:schemeClr val="dk1"/>
                </a:solidFill>
              </a:rPr>
              <a:t>incentives, grants and policies can make areas attractive for industries to invest in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chemeClr val="dk1"/>
                </a:solidFill>
              </a:rPr>
              <a:t>Transport:</a:t>
            </a:r>
            <a:r>
              <a:rPr lang="en-GB" sz="1000">
                <a:solidFill>
                  <a:schemeClr val="dk1"/>
                </a:solidFill>
              </a:rPr>
              <a:t> Accessibility to motorways, railways, ports, and airports reduces transport costs for industries.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Communications:</a:t>
            </a:r>
            <a:r>
              <a:rPr lang="en-GB" sz="1000">
                <a:solidFill>
                  <a:schemeClr val="dk1"/>
                </a:solidFill>
              </a:rPr>
              <a:t> being able to communicate effectively and quickly with customers and suppliers is vital to successful manufacturing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Labour force:  </a:t>
            </a:r>
            <a:r>
              <a:rPr lang="en-GB" sz="1000">
                <a:solidFill>
                  <a:schemeClr val="dk1"/>
                </a:solidFill>
              </a:rPr>
              <a:t>quality and cost of labour is central to effective manufacturing, having a reliable workforce is necessary, but also mobility, turnover and reputation is also a factor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Quality of life:</a:t>
            </a:r>
            <a:r>
              <a:rPr lang="en-GB" sz="1000">
                <a:solidFill>
                  <a:schemeClr val="dk1"/>
                </a:solidFill>
              </a:rPr>
              <a:t> highly skilled workers will prefer areas where the work/life balance is good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5420050" y="2715850"/>
            <a:ext cx="3606000" cy="2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High-tech industry: </a:t>
            </a:r>
            <a:r>
              <a:rPr lang="en-GB" sz="1000">
                <a:solidFill>
                  <a:schemeClr val="dk1"/>
                </a:solidFill>
              </a:rPr>
              <a:t>High-tech companies are involved in research and development, aerospace technology, guidance systems, medical robotics, software, computer hardware etc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High-tech industries are usually group together in science parks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Usually close to the university or a research centre with good security systems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Close to transport networks (including airports) to allow for knowledge transfer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Further away from housing estates and retail parks to reduce sound, air and visual pollution 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80650" y="486325"/>
            <a:ext cx="2363100" cy="4601700"/>
          </a:xfrm>
          <a:prstGeom prst="rect">
            <a:avLst/>
          </a:prstGeom>
          <a:noFill/>
          <a:ln w="1905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2518000" y="486325"/>
            <a:ext cx="2827800" cy="4601700"/>
          </a:xfrm>
          <a:prstGeom prst="rect">
            <a:avLst/>
          </a:prstGeom>
          <a:noFill/>
          <a:ln w="1905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5420050" y="2715850"/>
            <a:ext cx="3647400" cy="2372100"/>
          </a:xfrm>
          <a:prstGeom prst="rect">
            <a:avLst/>
          </a:prstGeom>
          <a:noFill/>
          <a:ln w="1905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1317800" y="227800"/>
            <a:ext cx="428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80650" y="77250"/>
            <a:ext cx="8986800" cy="305400"/>
          </a:xfrm>
          <a:prstGeom prst="rect">
            <a:avLst/>
          </a:prstGeom>
          <a:solidFill>
            <a:srgbClr val="CDB56A"/>
          </a:solidFill>
          <a:ln w="1905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/>
              <a:t>IGCSE GEOGRAPHY 0460: 3.3 INDUSTRY  </a:t>
            </a:r>
            <a:endParaRPr sz="1100" b="1"/>
          </a:p>
        </p:txBody>
      </p:sp>
      <p:sp>
        <p:nvSpPr>
          <p:cNvPr id="104" name="Google Shape;104;p17"/>
          <p:cNvSpPr txBox="1"/>
          <p:nvPr/>
        </p:nvSpPr>
        <p:spPr>
          <a:xfrm>
            <a:off x="211625" y="483850"/>
            <a:ext cx="3031200" cy="4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highlight>
                  <a:srgbClr val="FFFFFF"/>
                </a:highlight>
              </a:rPr>
              <a:t>Changes to manufacturing and location over time</a:t>
            </a:r>
            <a:endParaRPr sz="10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 b="1">
                <a:solidFill>
                  <a:schemeClr val="dk1"/>
                </a:solidFill>
                <a:highlight>
                  <a:srgbClr val="FFFFFF"/>
                </a:highlight>
              </a:rPr>
              <a:t>Raw Materials 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= sources of raw materials often run out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Manufactures will move in response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Infrastructure means business not tied to energy centres –coalfields etc.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 b="1">
                <a:solidFill>
                  <a:schemeClr val="dk1"/>
                </a:solidFill>
                <a:highlight>
                  <a:srgbClr val="FFFFFF"/>
                </a:highlight>
              </a:rPr>
              <a:t>Rising costs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 = wage levels / laws etc, means costs go up in MICs so work moves elsewhere (e.g. manufacturing)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 b="1">
                <a:solidFill>
                  <a:schemeClr val="dk1"/>
                </a:solidFill>
                <a:highlight>
                  <a:srgbClr val="FFFFFF"/>
                </a:highlight>
              </a:rPr>
              <a:t>Transport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 = commuting &amp; migrating easier because there are now fewer barriers to travel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 b="1">
                <a:solidFill>
                  <a:schemeClr val="dk1"/>
                </a:solidFill>
                <a:highlight>
                  <a:srgbClr val="FFFFFF"/>
                </a:highlight>
              </a:rPr>
              <a:t>Competition 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= fewer people are needed to complete work now, e.g. banking uses ICT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 b="1">
                <a:solidFill>
                  <a:schemeClr val="dk1"/>
                </a:solidFill>
                <a:highlight>
                  <a:srgbClr val="FFFFFF"/>
                </a:highlight>
              </a:rPr>
              <a:t>Technology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 = advances in ICT means more work from home, air travel, etc.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 b="1">
                <a:solidFill>
                  <a:schemeClr val="dk1"/>
                </a:solidFill>
                <a:highlight>
                  <a:srgbClr val="FFFFFF"/>
                </a:highlight>
              </a:rPr>
              <a:t>Outsourcing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</a:rPr>
              <a:t> = saves money, work sent elsewhere to save costs (e.g. call centres)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Employment structure changes over time. You often get  what are called pre-industrial, Industrial and Post-Industrial Periods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2825" y="537501"/>
            <a:ext cx="5901176" cy="4720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/>
          <p:nvPr/>
        </p:nvSpPr>
        <p:spPr>
          <a:xfrm>
            <a:off x="80650" y="486325"/>
            <a:ext cx="3335400" cy="4601700"/>
          </a:xfrm>
          <a:prstGeom prst="rect">
            <a:avLst/>
          </a:prstGeom>
          <a:noFill/>
          <a:ln w="1905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80650" y="77250"/>
            <a:ext cx="8986800" cy="305400"/>
          </a:xfrm>
          <a:prstGeom prst="rect">
            <a:avLst/>
          </a:prstGeom>
          <a:solidFill>
            <a:srgbClr val="CDB56A"/>
          </a:solidFill>
          <a:ln w="1905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/>
              <a:t>IGCSE GEOGRAPHY 0460: 3.3 INDUSTRY  </a:t>
            </a:r>
            <a:endParaRPr sz="1100" b="1"/>
          </a:p>
        </p:txBody>
      </p:sp>
      <p:sp>
        <p:nvSpPr>
          <p:cNvPr id="112" name="Google Shape;112;p18"/>
          <p:cNvSpPr txBox="1"/>
          <p:nvPr/>
        </p:nvSpPr>
        <p:spPr>
          <a:xfrm>
            <a:off x="78600" y="446550"/>
            <a:ext cx="8986800" cy="343500"/>
          </a:xfrm>
          <a:prstGeom prst="rect">
            <a:avLst/>
          </a:prstGeom>
          <a:noFill/>
          <a:ln w="19050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CASE STUDY: SILICON VALLEY - HIGH TECH INDUSTRIES </a:t>
            </a:r>
            <a:endParaRPr sz="1000" b="1">
              <a:solidFill>
                <a:schemeClr val="dk1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88550" y="3026825"/>
            <a:ext cx="1205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Context: 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Silicon Valley, located in the southern part of the San Francisco Bay Area, has emerged as a global hub for the high-tech industry. 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1386900" y="853950"/>
            <a:ext cx="3185100" cy="4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Location Physical Factors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Climate: Silicon</a:t>
            </a:r>
            <a:r>
              <a:rPr lang="en-GB" sz="1000">
                <a:solidFill>
                  <a:schemeClr val="dk1"/>
                </a:solidFill>
              </a:rPr>
              <a:t> Valley benefits from a Mediterranean climate, providing mild temperatures conducive to year-round business operations.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Geography:</a:t>
            </a:r>
            <a:r>
              <a:rPr lang="en-GB" sz="1000">
                <a:solidFill>
                  <a:schemeClr val="dk1"/>
                </a:solidFill>
              </a:rPr>
              <a:t> The valley's topography allows for easy transportation and infrastructure development.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Seismic Activity: </a:t>
            </a:r>
            <a:r>
              <a:rPr lang="en-GB" sz="1000">
                <a:solidFill>
                  <a:schemeClr val="dk1"/>
                </a:solidFill>
              </a:rPr>
              <a:t>Despite seismic risks, Silicon Valley's technological infrastructure is designed to withstand earthquakes, ensuring business continuity.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Location Human Factors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Talent Pool: </a:t>
            </a:r>
            <a:r>
              <a:rPr lang="en-GB" sz="1000">
                <a:solidFill>
                  <a:schemeClr val="dk1"/>
                </a:solidFill>
              </a:rPr>
              <a:t>Proximity to top-tier universities like Stanford and UC Berkeley facilitates access to a skilled workforce.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Networking Opportunities: </a:t>
            </a:r>
            <a:r>
              <a:rPr lang="en-GB" sz="1000">
                <a:solidFill>
                  <a:schemeClr val="dk1"/>
                </a:solidFill>
              </a:rPr>
              <a:t>Concentration of tech firms fosters collaboration, innovation, and knowledge exchange.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GB" sz="1000" b="1">
                <a:solidFill>
                  <a:schemeClr val="dk1"/>
                </a:solidFill>
              </a:rPr>
              <a:t>Entrepreneurial Culture: </a:t>
            </a:r>
            <a:r>
              <a:rPr lang="en-GB" sz="1000">
                <a:solidFill>
                  <a:schemeClr val="dk1"/>
                </a:solidFill>
              </a:rPr>
              <a:t>A culture that encourages risk-taking and innovation attracts visionaries and pioneers.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4572000" y="796200"/>
            <a:ext cx="44955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Physical Inputs: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Raw Materials: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Silicon Valley relies on intangible inputs like intellectual property, software, and data.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Energy: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consistent and reliable energy supply is crucial for data centers and tech infrastructure.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Human Inputs: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Workforce: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highly educated and diverse talent pool contributes to the region's innovation.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Entrepreneurial Ideas: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influx of creative minds fosters a culture of continuous ideation and experimentation.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Outputs: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Technological Products: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Silicon Valley is renowned for cutting-edge technologies, including hardware, software, and innovative solutions.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Data: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region generates massive amounts of data, driving advancements in AI and machine learning.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Skilled Workforce: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Employees gain valuable skills contributing to the global tech ecosystem.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Processes: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Research and Development: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Intensive R&amp;D activities fuel continuous technological advancements.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Supply Chain Management: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Efficient processes ensure timely production and distribution of tech products.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Collaboration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Cross-industry collaboration and knowledge sharing are fundamental to the region's success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25" y="833000"/>
            <a:ext cx="1205400" cy="8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/>
          <p:nvPr/>
        </p:nvSpPr>
        <p:spPr>
          <a:xfrm>
            <a:off x="82525" y="3026825"/>
            <a:ext cx="1205400" cy="2031900"/>
          </a:xfrm>
          <a:prstGeom prst="rect">
            <a:avLst/>
          </a:prstGeom>
          <a:noFill/>
          <a:ln w="1905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24" y="1802875"/>
            <a:ext cx="1205400" cy="11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/>
          <p:nvPr/>
        </p:nvSpPr>
        <p:spPr>
          <a:xfrm>
            <a:off x="1386900" y="853950"/>
            <a:ext cx="3110400" cy="4225200"/>
          </a:xfrm>
          <a:prstGeom prst="rect">
            <a:avLst/>
          </a:prstGeom>
          <a:noFill/>
          <a:ln w="1905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4572000" y="853950"/>
            <a:ext cx="4495500" cy="4225200"/>
          </a:xfrm>
          <a:prstGeom prst="rect">
            <a:avLst/>
          </a:prstGeom>
          <a:noFill/>
          <a:ln w="19050" cap="flat" cmpd="sng">
            <a:solidFill>
              <a:srgbClr val="783F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1080</Words>
  <Application>Microsoft Office PowerPoint</Application>
  <PresentationFormat>On-screen Show (16:9)</PresentationFormat>
  <Paragraphs>111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Roboto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Louise Stanier</cp:lastModifiedBy>
  <cp:revision>1</cp:revision>
  <dcterms:modified xsi:type="dcterms:W3CDTF">2024-09-16T11:31:13Z</dcterms:modified>
</cp:coreProperties>
</file>