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2339" r:id="rId2"/>
    <p:sldId id="12354" r:id="rId3"/>
    <p:sldId id="12355" r:id="rId4"/>
    <p:sldId id="4202" r:id="rId5"/>
    <p:sldId id="256" r:id="rId6"/>
    <p:sldId id="12356" r:id="rId7"/>
    <p:sldId id="12341" r:id="rId8"/>
    <p:sldId id="12345" r:id="rId9"/>
    <p:sldId id="12346" r:id="rId10"/>
    <p:sldId id="12342" r:id="rId11"/>
    <p:sldId id="12347" r:id="rId12"/>
    <p:sldId id="12343" r:id="rId13"/>
    <p:sldId id="12348" r:id="rId14"/>
    <p:sldId id="12349" r:id="rId15"/>
    <p:sldId id="12351" r:id="rId16"/>
    <p:sldId id="12352" r:id="rId17"/>
    <p:sldId id="12353" r:id="rId18"/>
    <p:sldId id="12350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BC454-CB27-4AF8-940F-EE5662451BB8}" v="3" dt="2025-04-14T16:45:52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jad Irshaid" userId="92339c7b-4081-4050-acd6-5121ebcfe414" providerId="ADAL" clId="{302BC454-CB27-4AF8-940F-EE5662451BB8}"/>
    <pc:docChg chg="custSel addSld modSld">
      <pc:chgData name="Amjad Irshaid" userId="92339c7b-4081-4050-acd6-5121ebcfe414" providerId="ADAL" clId="{302BC454-CB27-4AF8-940F-EE5662451BB8}" dt="2025-04-22T18:21:50.446" v="809" actId="14100"/>
      <pc:docMkLst>
        <pc:docMk/>
      </pc:docMkLst>
      <pc:sldChg chg="modSp mod">
        <pc:chgData name="Amjad Irshaid" userId="92339c7b-4081-4050-acd6-5121ebcfe414" providerId="ADAL" clId="{302BC454-CB27-4AF8-940F-EE5662451BB8}" dt="2025-04-08T17:37:46.696" v="804" actId="20577"/>
        <pc:sldMkLst>
          <pc:docMk/>
          <pc:sldMk cId="2290160155" sldId="12339"/>
        </pc:sldMkLst>
        <pc:spChg chg="mod">
          <ac:chgData name="Amjad Irshaid" userId="92339c7b-4081-4050-acd6-5121ebcfe414" providerId="ADAL" clId="{302BC454-CB27-4AF8-940F-EE5662451BB8}" dt="2025-04-08T17:37:46.696" v="804" actId="20577"/>
          <ac:spMkLst>
            <pc:docMk/>
            <pc:sldMk cId="2290160155" sldId="12339"/>
            <ac:spMk id="2" creationId="{510DEF27-AA2C-87BF-F1FC-C8F10E3F50F7}"/>
          </ac:spMkLst>
        </pc:spChg>
      </pc:sldChg>
      <pc:sldChg chg="modSp mod">
        <pc:chgData name="Amjad Irshaid" userId="92339c7b-4081-4050-acd6-5121ebcfe414" providerId="ADAL" clId="{302BC454-CB27-4AF8-940F-EE5662451BB8}" dt="2025-04-22T18:21:50.446" v="809" actId="14100"/>
        <pc:sldMkLst>
          <pc:docMk/>
          <pc:sldMk cId="3223250169" sldId="12343"/>
        </pc:sldMkLst>
        <pc:spChg chg="mod">
          <ac:chgData name="Amjad Irshaid" userId="92339c7b-4081-4050-acd6-5121ebcfe414" providerId="ADAL" clId="{302BC454-CB27-4AF8-940F-EE5662451BB8}" dt="2025-04-22T18:21:50.446" v="809" actId="14100"/>
          <ac:spMkLst>
            <pc:docMk/>
            <pc:sldMk cId="3223250169" sldId="12343"/>
            <ac:spMk id="12" creationId="{1C9C280B-6230-6F33-94A1-F2901537005F}"/>
          </ac:spMkLst>
        </pc:spChg>
        <pc:spChg chg="mod">
          <ac:chgData name="Amjad Irshaid" userId="92339c7b-4081-4050-acd6-5121ebcfe414" providerId="ADAL" clId="{302BC454-CB27-4AF8-940F-EE5662451BB8}" dt="2025-04-22T18:21:29.586" v="808" actId="20577"/>
          <ac:spMkLst>
            <pc:docMk/>
            <pc:sldMk cId="3223250169" sldId="12343"/>
            <ac:spMk id="14" creationId="{AA67413D-B7A5-A1F0-0910-84A8EA341EDB}"/>
          </ac:spMkLst>
        </pc:spChg>
      </pc:sldChg>
      <pc:sldChg chg="addSp">
        <pc:chgData name="Amjad Irshaid" userId="92339c7b-4081-4050-acd6-5121ebcfe414" providerId="ADAL" clId="{302BC454-CB27-4AF8-940F-EE5662451BB8}" dt="2025-04-14T16:45:52.299" v="805"/>
        <pc:sldMkLst>
          <pc:docMk/>
          <pc:sldMk cId="2941975951" sldId="12354"/>
        </pc:sldMkLst>
        <pc:picChg chg="add">
          <ac:chgData name="Amjad Irshaid" userId="92339c7b-4081-4050-acd6-5121ebcfe414" providerId="ADAL" clId="{302BC454-CB27-4AF8-940F-EE5662451BB8}" dt="2025-04-14T16:45:52.299" v="805"/>
          <ac:picMkLst>
            <pc:docMk/>
            <pc:sldMk cId="2941975951" sldId="12354"/>
            <ac:picMk id="3" creationId="{F27EBCE0-43CA-95EB-905A-E0B7F04701E6}"/>
          </ac:picMkLst>
        </pc:picChg>
      </pc:sldChg>
      <pc:sldChg chg="addSp modSp new mod">
        <pc:chgData name="Amjad Irshaid" userId="92339c7b-4081-4050-acd6-5121ebcfe414" providerId="ADAL" clId="{302BC454-CB27-4AF8-940F-EE5662451BB8}" dt="2025-04-08T17:36:14.286" v="787" actId="404"/>
        <pc:sldMkLst>
          <pc:docMk/>
          <pc:sldMk cId="3942615219" sldId="12356"/>
        </pc:sldMkLst>
        <pc:spChg chg="add mod">
          <ac:chgData name="Amjad Irshaid" userId="92339c7b-4081-4050-acd6-5121ebcfe414" providerId="ADAL" clId="{302BC454-CB27-4AF8-940F-EE5662451BB8}" dt="2025-04-08T17:33:30.742" v="746" actId="1076"/>
          <ac:spMkLst>
            <pc:docMk/>
            <pc:sldMk cId="3942615219" sldId="12356"/>
            <ac:spMk id="2" creationId="{0F2C3D05-5174-81CA-282D-CD3BF4712951}"/>
          </ac:spMkLst>
        </pc:spChg>
        <pc:graphicFrameChg chg="add mod modGraphic">
          <ac:chgData name="Amjad Irshaid" userId="92339c7b-4081-4050-acd6-5121ebcfe414" providerId="ADAL" clId="{302BC454-CB27-4AF8-940F-EE5662451BB8}" dt="2025-04-08T17:36:14.286" v="787" actId="404"/>
          <ac:graphicFrameMkLst>
            <pc:docMk/>
            <pc:sldMk cId="3942615219" sldId="12356"/>
            <ac:graphicFrameMk id="3" creationId="{B8EE5C1A-0AFC-4104-1B0A-790FF886417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D261F-2E57-4C59-8807-9DD75DB85BE2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FBDD8-6365-4332-A128-1C0142552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1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FEC2-E7E1-7E49-9358-C63840A45A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11E3-E899-29C1-FA18-98D8A6541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AA371-1EED-89EF-2792-BE0686B68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A37C6-48C6-E4AA-0549-7BEC1210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2DB9D-37E4-5DD8-C4C5-7E8A4351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CEC35-49C2-7767-E5DB-1E46408D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0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2D3D-C1F2-E8F8-1D47-281C7832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ECD3F-1DFF-9C4C-F9B7-E7E81BAFD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3F5B8-275B-886D-312F-BA133316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621AC-631F-951A-CF42-9156D5E7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A1C8C-2A30-E192-8425-C90BDE7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1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A487A-A3B1-4204-F97A-F51A7DB1B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534E5-E21B-EC99-99D1-84500862F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DAFBF-C202-D9D7-0B11-B0167736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7D004-701A-DD61-F86A-15640597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D362A-5700-0178-B851-0FF1D492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2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5720-10EF-7692-8B46-7B65F9A4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84716-AC6E-D464-3EAD-362651E1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EFDCF-B83F-3552-BE4C-118EEB60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40C20-7837-6C59-3910-45CA68BB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F3A8B-3AAA-43FE-DD0E-C32D924F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E8EB-C1DA-25C7-C3EC-718EBD3F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615DA-672C-5C8A-BDCD-BD52E469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955DC-3267-BF8E-2948-6A75150E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3ECBA-35D2-4AA4-EA19-CDE93806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FF1E1-3278-057D-1885-593005F3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5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9A9B-7663-101F-CA9B-C0CFC89A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5522B-3DF4-56F9-08F7-73031016A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6756D-C2EF-49E1-F81D-0A2441D63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BBF68-20E1-9CC3-CC8B-C7761E2F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B6DEF-FAB6-412A-8928-AF8F564B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9C4C7-8396-B0A9-3409-5CCE0338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9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0E14-0541-5A98-ECCC-DA345D1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979BD-A605-01C1-8F35-83DBE0AB9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70A14-0A8D-BC54-D0B9-FAC442FF2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E62F6-8219-9C5C-811A-19292EA85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CA1D8-7AB7-D330-39A0-74253664D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0636B-46D6-7F1B-0A27-AD439650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56795-91CE-D867-8607-3F6117B8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B0E13-0A47-5A31-9CFC-1E7B2299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8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F8CA7-FC6B-4C24-641E-B9ADB5D0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7464F-0B77-D732-0CAA-48B2C4FC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2A581-FB95-FA85-7FD1-5AC7598B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78530-A09A-A9ED-A16E-C9A315FE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09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676BE-812F-6B24-32D0-B792AB0A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A4904-E1BE-E68D-233F-9DA2D62C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89C5C-EC52-D306-AFC6-E1261E00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4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3556-7BCE-2633-25CD-F9C2B453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18C6-E741-0ED2-6285-790C15F0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F0F41-CD49-DA41-2E00-EA2BDEE28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F04DD-CB58-487D-F37E-0B787226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736C-FC0A-DBE1-73EE-3C782FC1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7465D-56A3-7915-04C4-3DD9BB47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6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F2D8-2305-420B-DA68-2D0CF1C3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5D3BB-E7F5-E5F5-16E6-0D34E146E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4B0C-C200-AFCD-BF1A-CDBA21A5E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03C15-59AD-3CD6-B3F2-2ACE8A0B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9DC-1CD0-46F9-B540-D2CD5D488F66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7AD1A-51F2-DBCE-4B36-95749E4F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13FEB-54CC-D010-AB98-4403A7BA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9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5ABE2-9B1F-9D49-1ED1-023C25C3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18ADA-3128-22BB-7A1E-DAD86E88A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CE71D-518E-7C1B-8ACE-6C1E4FD70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F9DC-1CD0-46F9-B540-D2CD5D488F66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80BBA-1D3B-DC1C-4C43-A096FCA23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C2CBB-C1A7-1FEF-33D6-731F3ADE6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F49D-209E-4F3A-B448-F45016ED6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4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0CF2E1ED-CBAC-33EE-59B1-B831A4E2E263}"/>
              </a:ext>
            </a:extLst>
          </p:cNvPr>
          <p:cNvSpPr/>
          <p:nvPr/>
        </p:nvSpPr>
        <p:spPr>
          <a:xfrm>
            <a:off x="5046661" y="1128266"/>
            <a:ext cx="6799264" cy="246837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اليوم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_____</a:t>
            </a: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/ Today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أمس كان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/</a:t>
            </a: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Yesterday</a:t>
            </a:r>
            <a:endParaRPr kumimoji="0" lang="ar-A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غدًا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</a:t>
            </a: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Tomorrow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64E3E2-BB99-E795-34CF-6B3A3FC0B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305752"/>
            <a:ext cx="4451250" cy="5942648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510DEF27-AA2C-87BF-F1FC-C8F10E3F50F7}"/>
              </a:ext>
            </a:extLst>
          </p:cNvPr>
          <p:cNvSpPr/>
          <p:nvPr/>
        </p:nvSpPr>
        <p:spPr>
          <a:xfrm>
            <a:off x="5046661" y="4602479"/>
            <a:ext cx="6799264" cy="219456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QA" sz="4800">
                <a:solidFill>
                  <a:prstClr val="black"/>
                </a:solidFill>
                <a:latin typeface="Calibri"/>
              </a:rPr>
              <a:t>عِيدٌ مُبارَك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EB9D11D6-17F1-6026-68C0-5CE5E6D07EB7}"/>
              </a:ext>
            </a:extLst>
          </p:cNvPr>
          <p:cNvSpPr/>
          <p:nvPr/>
        </p:nvSpPr>
        <p:spPr>
          <a:xfrm>
            <a:off x="6317773" y="3398520"/>
            <a:ext cx="4257040" cy="140208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تاريخ اليوم: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44AC4-4212-05AF-2BB5-ECF61E6950E3}"/>
              </a:ext>
            </a:extLst>
          </p:cNvPr>
          <p:cNvSpPr/>
          <p:nvPr/>
        </p:nvSpPr>
        <p:spPr>
          <a:xfrm>
            <a:off x="6269275" y="539095"/>
            <a:ext cx="43055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Registration and write the date – 5 min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16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FDCFC-E665-7515-8D00-F29D05ED8719}"/>
              </a:ext>
            </a:extLst>
          </p:cNvPr>
          <p:cNvSpPr txBox="1"/>
          <p:nvPr/>
        </p:nvSpPr>
        <p:spPr>
          <a:xfrm>
            <a:off x="162560" y="140230"/>
            <a:ext cx="106781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Skill /Standard: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 </a:t>
            </a:r>
            <a:r>
              <a:rPr lang="en-US" sz="1600" dirty="0">
                <a:solidFill>
                  <a:srgbClr val="444444"/>
                </a:solidFill>
              </a:rPr>
              <a:t>T</a:t>
            </a:r>
            <a:r>
              <a:rPr lang="en-GB" sz="1600" dirty="0">
                <a:solidFill>
                  <a:prstClr val="black"/>
                </a:solidFill>
              </a:rPr>
              <a:t>o understand basic information and support d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etails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sentences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or text related to the topic.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D7710-0894-2EE2-1839-90193FD85560}"/>
              </a:ext>
            </a:extLst>
          </p:cNvPr>
          <p:cNvSpPr/>
          <p:nvPr/>
        </p:nvSpPr>
        <p:spPr>
          <a:xfrm>
            <a:off x="406400" y="1432560"/>
            <a:ext cx="1133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2: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A964FB-F7EE-1491-D5DC-4F9ACD0BAF91}"/>
              </a:ext>
            </a:extLst>
          </p:cNvPr>
          <p:cNvSpPr/>
          <p:nvPr/>
        </p:nvSpPr>
        <p:spPr>
          <a:xfrm>
            <a:off x="8524240" y="1442720"/>
            <a:ext cx="3557977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لوكاس</a:t>
            </a:r>
          </a:p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أَنا من اسبانيا، مَهْرجانُ رَمي الطَّماطِمِ تَقْليدٌ سَنَوِيٌّ في اسبانيا في شَهْرِ أَغُسْطس حَيْثُ يَرْمي  النّاسُ  فيما بَيْنَهم مِئاتُ الأَطْنانِ مِنَ الطَّماطِمِ الناضِجَةِ وَتَسْتَمِرُ الْمَعْرَكَةُ لِمُد</a:t>
            </a:r>
            <a:r>
              <a:rPr lang="ar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َّ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ةِ أُسْبوعٍ.</a:t>
            </a:r>
          </a:p>
          <a:p>
            <a:pPr algn="ctr"/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FE6E23-2DD5-DD05-96B0-27B7F25FAC00}"/>
              </a:ext>
            </a:extLst>
          </p:cNvPr>
          <p:cNvSpPr/>
          <p:nvPr/>
        </p:nvSpPr>
        <p:spPr>
          <a:xfrm>
            <a:off x="5742378" y="4093338"/>
            <a:ext cx="5098342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روز</a:t>
            </a:r>
          </a:p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أَنا من ب</a:t>
            </a:r>
            <a:r>
              <a:rPr lang="ar-A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َ</a:t>
            </a:r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ريطانيا،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بَريطانيا مَهْرجانُ دَحْرَجِةِ الجُبْنِ وَهِيَ عادَةٌ مَعْروفَةٌ في بَريطانيا تَعودُ إلى عَهْدِ الرومانِ حَيْثُ يَرْكُضُ المُتسابقونَ وَراءَ 7 كغم مِنَ الجُبْنِ وَالشَّخْصُ الَّذي يُحْضِرُ الجُبْنَ يَحْتَفِظُ بِها.</a:t>
            </a:r>
            <a:endParaRPr lang="ar-AE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4A5197-D621-B501-E5BE-3B9B9B672628}"/>
              </a:ext>
            </a:extLst>
          </p:cNvPr>
          <p:cNvSpPr/>
          <p:nvPr/>
        </p:nvSpPr>
        <p:spPr>
          <a:xfrm>
            <a:off x="4963783" y="1442720"/>
            <a:ext cx="3461458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ندى</a:t>
            </a:r>
          </a:p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أَنا مِنَ الْمَغْرِبِ، شَهْرُ رَمضان لَهُ طابَعٌ خاصٌّ في الْمَغْرِبِ،حَيْثُ تَجْلِسُ الأُسْرَةُ مَعًا على مائِد</a:t>
            </a:r>
            <a:r>
              <a:rPr lang="ar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َ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ةِ الإِفْطارِ بَعْدَ الْعودَةِ مِنَ الْمَسْجِدِ كَما أَنَّ الأَطْعِمَةَ يَكونُ لَها طابَعٌ خاصٌّ. </a:t>
            </a:r>
          </a:p>
          <a:p>
            <a:pPr algn="ctr"/>
            <a:endParaRPr lang="en-GB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FB5E50-A149-A275-93CE-A2F5B4ABB9E4}"/>
              </a:ext>
            </a:extLst>
          </p:cNvPr>
          <p:cNvSpPr/>
          <p:nvPr/>
        </p:nvSpPr>
        <p:spPr>
          <a:xfrm>
            <a:off x="213360" y="541745"/>
            <a:ext cx="11918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conversation between the friends about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Customs and celebrations in their countries </a:t>
            </a: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then answer the questions.</a:t>
            </a:r>
            <a:endParaRPr lang="ar-AE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F5CD4-7861-6F76-0A75-55A922226024}"/>
              </a:ext>
            </a:extLst>
          </p:cNvPr>
          <p:cNvSpPr/>
          <p:nvPr/>
        </p:nvSpPr>
        <p:spPr>
          <a:xfrm>
            <a:off x="406400" y="2081788"/>
            <a:ext cx="3970813" cy="30580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read the paragraphs carefully with your partner.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 underline the words you don’t know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 Use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languagenut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find the meanings.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 write the words and the meanings in your book.</a:t>
            </a:r>
          </a:p>
        </p:txBody>
      </p:sp>
    </p:spTree>
    <p:extLst>
      <p:ext uri="{BB962C8B-B14F-4D97-AF65-F5344CB8AC3E}">
        <p14:creationId xmlns:p14="http://schemas.microsoft.com/office/powerpoint/2010/main" val="36225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0C093C-6577-3A59-B943-AD78282FA53E}"/>
              </a:ext>
            </a:extLst>
          </p:cNvPr>
          <p:cNvSpPr/>
          <p:nvPr/>
        </p:nvSpPr>
        <p:spPr>
          <a:xfrm>
            <a:off x="264160" y="-10160"/>
            <a:ext cx="20749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Who said that?</a:t>
            </a:r>
            <a:endParaRPr lang="ar-AE" sz="24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710566-865B-9452-7509-CD1E00F6C40A}"/>
              </a:ext>
            </a:extLst>
          </p:cNvPr>
          <p:cNvGraphicFramePr>
            <a:graphicFrameLocks noGrp="1"/>
          </p:cNvGraphicFramePr>
          <p:nvPr/>
        </p:nvGraphicFramePr>
        <p:xfrm>
          <a:off x="264160" y="475826"/>
          <a:ext cx="81280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4640">
                  <a:extLst>
                    <a:ext uri="{9D8B030D-6E8A-4147-A177-3AD203B41FA5}">
                      <a16:colId xmlns:a16="http://schemas.microsoft.com/office/drawing/2014/main" val="4076062578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566649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am from Morocco.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72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Rolling cheese is a well-known custom in Britain 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85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 special month of Ramadan in Morocco.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36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battle of tomatoes lasts for a week</a:t>
                      </a:r>
                      <a:r>
                        <a:rPr lang="en-GB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9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 am from Syria.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701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family sits together at the iftar table after returning from the mosque.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1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 am from Spain.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281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A7F72E4-75C1-52B3-51D0-8C0332064C6E}"/>
              </a:ext>
            </a:extLst>
          </p:cNvPr>
          <p:cNvSpPr/>
          <p:nvPr/>
        </p:nvSpPr>
        <p:spPr>
          <a:xfrm>
            <a:off x="172720" y="3341559"/>
            <a:ext cx="1809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True or false:</a:t>
            </a:r>
            <a:endParaRPr lang="ar-AE" sz="24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66E8E9-A6FD-0BD8-2DEF-8EAE046FB8B1}"/>
              </a:ext>
            </a:extLst>
          </p:cNvPr>
          <p:cNvGraphicFramePr>
            <a:graphicFrameLocks noGrp="1"/>
          </p:cNvGraphicFramePr>
          <p:nvPr/>
        </p:nvGraphicFramePr>
        <p:xfrm>
          <a:off x="172720" y="3803224"/>
          <a:ext cx="8128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4640">
                  <a:extLst>
                    <a:ext uri="{9D8B030D-6E8A-4147-A177-3AD203B41FA5}">
                      <a16:colId xmlns:a16="http://schemas.microsoft.com/office/drawing/2014/main" val="4076062578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566649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ندى من اسبانيا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72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مهرجان رمي الطماطم يحدث في شهر مايو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85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في مهرجان رحرجة الجبن يركض المتسابقون وراء خمس كيلو غرام من الجبن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36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تستمر معركة رمي الطماطم لمدة ثلاثة أيام.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9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روز من بريطانيا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701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تعود  عادة دحرجة الجبن في بريطانيا إلى عهد الرومان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1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لشهر رمضان في المغرب طابع خاص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28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0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FDCFC-E665-7515-8D00-F29D05ED8719}"/>
              </a:ext>
            </a:extLst>
          </p:cNvPr>
          <p:cNvSpPr txBox="1"/>
          <p:nvPr/>
        </p:nvSpPr>
        <p:spPr>
          <a:xfrm>
            <a:off x="213360" y="134420"/>
            <a:ext cx="1004824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Skill /Standard: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T</a:t>
            </a:r>
            <a:r>
              <a:rPr lang="en-GB" sz="1600" dirty="0">
                <a:solidFill>
                  <a:prstClr val="black"/>
                </a:solidFill>
              </a:rPr>
              <a:t>o understand basic information and support d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etails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sentences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or text related to the topic.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D7710-0894-2EE2-1839-90193FD85560}"/>
              </a:ext>
            </a:extLst>
          </p:cNvPr>
          <p:cNvSpPr/>
          <p:nvPr/>
        </p:nvSpPr>
        <p:spPr>
          <a:xfrm>
            <a:off x="10522925" y="72864"/>
            <a:ext cx="1068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</a:t>
            </a:r>
            <a:r>
              <a:rPr lang="ar-AE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2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C8920A-0B77-A0E5-238C-1151BDEC0E0A}"/>
              </a:ext>
            </a:extLst>
          </p:cNvPr>
          <p:cNvSpPr/>
          <p:nvPr/>
        </p:nvSpPr>
        <p:spPr>
          <a:xfrm>
            <a:off x="7945119" y="4122113"/>
            <a:ext cx="3919781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دانة</a:t>
            </a:r>
          </a:p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أنا من سوريا، عيدُ الحَلاوَةِ هِيَ مُناسَبَة</a:t>
            </a:r>
            <a:r>
              <a:rPr lang="ar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ٌ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سَنَوِيَةٌ تَحْتَفِلُ فيها مَدينَة</a:t>
            </a:r>
            <a:r>
              <a:rPr lang="ar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ُ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حِمْصَ السوريَةَ ويُصادِفُ في 21 أَبْريل مِنْ كُلِّ عامٍ</a:t>
            </a:r>
          </a:p>
          <a:p>
            <a:pPr algn="ctr"/>
            <a:r>
              <a:rPr lang="ar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حَيْثُ تَتَزَيَّنُ واجِهاتُ الْمَحَلاتِ وَالأَماكِنُ بِمخاريطَ زَهْرِيَةً مِنَ الحَلاوَةِ. 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CFCF5-5718-62EE-1DF8-D86983727CF3}"/>
              </a:ext>
            </a:extLst>
          </p:cNvPr>
          <p:cNvSpPr/>
          <p:nvPr/>
        </p:nvSpPr>
        <p:spPr>
          <a:xfrm>
            <a:off x="3906686" y="4102542"/>
            <a:ext cx="3919781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سيف</a:t>
            </a:r>
          </a:p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أَنا من الإماراتِ، الْقَهْوَةُ عادَةٌ مُمَيزَةٌ في الْبُلدانِ الْعَرَبيَةِ وَخاصَّةً لَدَى الشَّعْبِ الإِماراتي حَيْثُ تُعَدُّ بِطَريقَةِ التَحم</a:t>
            </a:r>
            <a:r>
              <a:rPr lang="ar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صِ الْيَدوِي</a:t>
            </a:r>
            <a:r>
              <a:rPr lang="ar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َّ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ةِ</a:t>
            </a:r>
            <a:r>
              <a:rPr lang="ar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مَهْرجانُ القَهْوَةِ  يُقامُ في الإِماراتِ كُلَّ عامٍ </a:t>
            </a:r>
            <a:r>
              <a:rPr lang="ar-AE" sz="2400" dirty="0"/>
              <a:t>يَشْتَرِكُ فيه عَدَدٌ كَبيرٌ مِنْ دُوَلِ مُنْتِجي الْقَهْوَةِ في الْعالَمِ 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ctr"/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16C127-93F7-3A38-1DBD-617FEA50172D}"/>
              </a:ext>
            </a:extLst>
          </p:cNvPr>
          <p:cNvSpPr/>
          <p:nvPr/>
        </p:nvSpPr>
        <p:spPr>
          <a:xfrm>
            <a:off x="213360" y="541745"/>
            <a:ext cx="11918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conversation between the friends about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Customs and celebrations in their countries </a:t>
            </a: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then answer the questions.</a:t>
            </a:r>
            <a:endParaRPr lang="ar-AE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910E3E-2254-9C05-F782-5E5064B8A8AB}"/>
              </a:ext>
            </a:extLst>
          </p:cNvPr>
          <p:cNvSpPr/>
          <p:nvPr/>
        </p:nvSpPr>
        <p:spPr>
          <a:xfrm>
            <a:off x="282496" y="4163435"/>
            <a:ext cx="3154798" cy="25908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read the paragraphs carefully with your partner.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 underline the words you don’t know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 Use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languagenut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find the meanings.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 write the words and the meanings in your book.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B1266D-DB00-375B-F9B3-E5A60446FACA}"/>
              </a:ext>
            </a:extLst>
          </p:cNvPr>
          <p:cNvSpPr/>
          <p:nvPr/>
        </p:nvSpPr>
        <p:spPr>
          <a:xfrm>
            <a:off x="8542581" y="1420167"/>
            <a:ext cx="3557977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لوكاس</a:t>
            </a:r>
          </a:p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أَنا من اسبانيا، مَهْرجانُ رَمي الطَّماطِمِ تَقْليدٌ سَنَوِيٌّ في اسبانيا في شَهْرِ أَغُسْطس حَيْثُ يَرْمي  النّاسُ  فيما بَيْنَهم مِئاتُ الأَطْنانِ مِنَ الطَّماطِمِ الناضِجَةِ وَتَسْتَمِرُ الْمَعْرَكَةُ لِمُد</a:t>
            </a:r>
            <a:r>
              <a:rPr lang="ar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َّ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ةِ أُسْبوعٍ.</a:t>
            </a:r>
          </a:p>
          <a:p>
            <a:pPr algn="ctr"/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9C280B-6230-6F33-94A1-F2901537005F}"/>
              </a:ext>
            </a:extLst>
          </p:cNvPr>
          <p:cNvSpPr/>
          <p:nvPr/>
        </p:nvSpPr>
        <p:spPr>
          <a:xfrm>
            <a:off x="4490720" y="1461420"/>
            <a:ext cx="3919781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روز</a:t>
            </a:r>
          </a:p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أَنا من ب</a:t>
            </a:r>
            <a:r>
              <a:rPr lang="ar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َ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ريطانيا،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بَريطانيا مَهْرجانُ دَحْرَجِةِ الجُبْنِ وَهِيَ عادَةٌ مَعْروفَةٌ في بَريطانيا تَعودُ إلى عَهْدِ الرومانِ حَيْثُ يَرْكُضُ المُتسابقونَ وَراءَ 7 كغم مِنَ الجُبْنِ وَالشَّخْصُ الَّذي يُحْضِرُ الجُبْنَ يَحْتَفِظُ بِها.</a:t>
            </a:r>
            <a:endParaRPr lang="ar-AE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67413D-B7A5-A1F0-0910-84A8EA341EDB}"/>
              </a:ext>
            </a:extLst>
          </p:cNvPr>
          <p:cNvSpPr/>
          <p:nvPr/>
        </p:nvSpPr>
        <p:spPr>
          <a:xfrm>
            <a:off x="828663" y="1461420"/>
            <a:ext cx="3461458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ندى</a:t>
            </a:r>
          </a:p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أَنا مِنَ الْمَغْرِبِ، شَهْرُ رَمضان لَهُ طابَعٌ خاصٌّ في الْمَغْرِبِ،حَيْثُ تَجْلِسُ الأُسْرَةُ مَعًا على مائِد</a:t>
            </a:r>
            <a:r>
              <a:rPr lang="ar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َ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ةِ الإِفْطارِ بَعْدَ الْعودَةِ مِنَ الْمَسْجِدِ كَما أَنَّ الأَطْعِمَةَ و َ</a:t>
            </a:r>
            <a:r>
              <a:rPr lang="ar-Q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</a:t>
            </a:r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مَطُ الحياةِ يَكونُ لَهما طابَعٌ خاصٌّ. 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232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7F72E4-75C1-52B3-51D0-8C0332064C6E}"/>
              </a:ext>
            </a:extLst>
          </p:cNvPr>
          <p:cNvSpPr/>
          <p:nvPr/>
        </p:nvSpPr>
        <p:spPr>
          <a:xfrm>
            <a:off x="71120" y="120839"/>
            <a:ext cx="1809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True or false:</a:t>
            </a:r>
            <a:endParaRPr lang="ar-AE" sz="24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66E8E9-A6FD-0BD8-2DEF-8EAE046FB8B1}"/>
              </a:ext>
            </a:extLst>
          </p:cNvPr>
          <p:cNvGraphicFramePr>
            <a:graphicFrameLocks noGrp="1"/>
          </p:cNvGraphicFramePr>
          <p:nvPr/>
        </p:nvGraphicFramePr>
        <p:xfrm>
          <a:off x="162560" y="663784"/>
          <a:ext cx="81280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4640">
                  <a:extLst>
                    <a:ext uri="{9D8B030D-6E8A-4147-A177-3AD203B41FA5}">
                      <a16:colId xmlns:a16="http://schemas.microsoft.com/office/drawing/2014/main" val="4076062578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566649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ندى من اسبانيا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72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مهرجان رمي الطماطم يحدث في شهر مايو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85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في مهرجان رحرجة الجبن يركض المتسابقون وراء خمس كيلو غرام من الجبن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36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تستمر معركة رمي الطماطم لمدة ثلاثة أيام.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9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سيف من الإمارات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290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روز من بريطانيا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701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تعود  عادة دحرجة الجبن في بريطانيا إلى عهد الرومان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1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لشهر رمضان في المغرب طابع خاص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28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تُصادف مُناسبة عيد الحلاوة في مدينة حمص في 21 من مارس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27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AE" dirty="0"/>
                        <a:t>يُقام مهرجان القهوة في دولة قطر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886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23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6B2A66-C075-0C7B-76F4-EE716F637B8D}"/>
              </a:ext>
            </a:extLst>
          </p:cNvPr>
          <p:cNvSpPr/>
          <p:nvPr/>
        </p:nvSpPr>
        <p:spPr>
          <a:xfrm>
            <a:off x="2905792" y="355600"/>
            <a:ext cx="9001183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أجب عن الأسئلة التالية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باللغة العربية: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حول ماذا تدور المحادثة بين سيف وندى ودانة ولوكاس وروز؟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ماهي طريقة تصنيع القهوة كما ذكرها سيف؟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ماهي الجائزة في مهرجان دحرجة الجبن في بريطانيا؟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كيف تحتفل مدينة حمص السورية بعيد الحلاوة؟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ماهو الطابع الخاص الذي يتصف به شهر رمضان؟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كيف يحتفل الناس في مهرجان رمي الطماطم في اسبانيا؟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5154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C8D2BE-7F19-5E38-CF05-EBA40B77CFC5}"/>
              </a:ext>
            </a:extLst>
          </p:cNvPr>
          <p:cNvSpPr/>
          <p:nvPr/>
        </p:nvSpPr>
        <p:spPr>
          <a:xfrm>
            <a:off x="133273" y="81895"/>
            <a:ext cx="44476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 the word with the meaning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800642-B428-5577-1179-7598F4324019}"/>
              </a:ext>
            </a:extLst>
          </p:cNvPr>
          <p:cNvSpPr/>
          <p:nvPr/>
        </p:nvSpPr>
        <p:spPr>
          <a:xfrm>
            <a:off x="9260540" y="492760"/>
            <a:ext cx="2773680" cy="1813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8800" dirty="0"/>
              <a:t>احتفال</a:t>
            </a:r>
            <a:endParaRPr lang="en-GB" sz="8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CD3D7E-5A66-0511-8366-75C559C22935}"/>
              </a:ext>
            </a:extLst>
          </p:cNvPr>
          <p:cNvSpPr/>
          <p:nvPr/>
        </p:nvSpPr>
        <p:spPr>
          <a:xfrm>
            <a:off x="6237045" y="543560"/>
            <a:ext cx="2773680" cy="1813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9600" dirty="0"/>
              <a:t>عادة</a:t>
            </a:r>
            <a:endParaRPr lang="en-GB" sz="9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8F69F7-8C46-0E15-5B8B-4FD6955FA7E9}"/>
              </a:ext>
            </a:extLst>
          </p:cNvPr>
          <p:cNvSpPr/>
          <p:nvPr/>
        </p:nvSpPr>
        <p:spPr>
          <a:xfrm>
            <a:off x="3307080" y="543560"/>
            <a:ext cx="2773680" cy="1813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9600" dirty="0"/>
              <a:t>يحتفل</a:t>
            </a:r>
            <a:endParaRPr lang="en-GB" sz="96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B4996-0679-04BA-2C7D-1DD9424B3BB4}"/>
              </a:ext>
            </a:extLst>
          </p:cNvPr>
          <p:cNvSpPr/>
          <p:nvPr/>
        </p:nvSpPr>
        <p:spPr>
          <a:xfrm>
            <a:off x="322730" y="543560"/>
            <a:ext cx="2773680" cy="1813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طابع خاص</a:t>
            </a:r>
            <a:endParaRPr lang="en-GB" sz="6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65B3A5-38A1-C1B5-521E-13DC58C1B8F2}"/>
              </a:ext>
            </a:extLst>
          </p:cNvPr>
          <p:cNvSpPr/>
          <p:nvPr/>
        </p:nvSpPr>
        <p:spPr>
          <a:xfrm>
            <a:off x="6291430" y="2661920"/>
            <a:ext cx="2773680" cy="1813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8800" dirty="0"/>
              <a:t>مُناسبة</a:t>
            </a:r>
            <a:endParaRPr lang="en-GB" sz="8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5451F1-CB59-EE38-EE3B-9DB849774C6F}"/>
              </a:ext>
            </a:extLst>
          </p:cNvPr>
          <p:cNvSpPr/>
          <p:nvPr/>
        </p:nvSpPr>
        <p:spPr>
          <a:xfrm>
            <a:off x="3322320" y="4831080"/>
            <a:ext cx="2773680" cy="1813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000" dirty="0"/>
              <a:t>الألعاب النارية</a:t>
            </a:r>
            <a:endParaRPr lang="en-GB" sz="6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B75A3B-42E5-F833-179F-7F0ED569FA22}"/>
              </a:ext>
            </a:extLst>
          </p:cNvPr>
          <p:cNvSpPr/>
          <p:nvPr/>
        </p:nvSpPr>
        <p:spPr>
          <a:xfrm>
            <a:off x="3307080" y="2687321"/>
            <a:ext cx="2773680" cy="1813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8800" dirty="0"/>
              <a:t>طقوس</a:t>
            </a:r>
            <a:endParaRPr lang="en-GB" sz="8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9D0C1E-9042-E348-6636-AF485E95E476}"/>
              </a:ext>
            </a:extLst>
          </p:cNvPr>
          <p:cNvSpPr/>
          <p:nvPr/>
        </p:nvSpPr>
        <p:spPr>
          <a:xfrm>
            <a:off x="322730" y="4831080"/>
            <a:ext cx="2773680" cy="1813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8800" dirty="0"/>
              <a:t>مظاهر</a:t>
            </a:r>
            <a:endParaRPr lang="en-GB" sz="8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EDF51D-CC0F-E37E-BD79-6053D4B288EC}"/>
              </a:ext>
            </a:extLst>
          </p:cNvPr>
          <p:cNvSpPr/>
          <p:nvPr/>
        </p:nvSpPr>
        <p:spPr>
          <a:xfrm>
            <a:off x="322730" y="2661920"/>
            <a:ext cx="2773680" cy="1813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9600" dirty="0"/>
              <a:t>مهم</a:t>
            </a:r>
            <a:endParaRPr lang="en-GB" sz="96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551295-DDB2-108B-5F40-CC81EC2808B4}"/>
              </a:ext>
            </a:extLst>
          </p:cNvPr>
          <p:cNvSpPr/>
          <p:nvPr/>
        </p:nvSpPr>
        <p:spPr>
          <a:xfrm>
            <a:off x="9260540" y="4831080"/>
            <a:ext cx="2773680" cy="1813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000" dirty="0"/>
              <a:t>تقليد سنوي</a:t>
            </a:r>
            <a:endParaRPr lang="en-GB" sz="60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5DC375-4924-9772-3B47-40C94E0C394C}"/>
              </a:ext>
            </a:extLst>
          </p:cNvPr>
          <p:cNvSpPr/>
          <p:nvPr/>
        </p:nvSpPr>
        <p:spPr>
          <a:xfrm>
            <a:off x="9260540" y="2661920"/>
            <a:ext cx="2773680" cy="1813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7200" dirty="0"/>
          </a:p>
          <a:p>
            <a:pPr algn="ctr"/>
            <a:r>
              <a:rPr lang="ar-AE" sz="7200" dirty="0"/>
              <a:t>مهرجان</a:t>
            </a:r>
            <a:endParaRPr lang="en-GB" sz="7200" dirty="0"/>
          </a:p>
          <a:p>
            <a:pPr algn="ctr"/>
            <a:endParaRPr lang="en-GB" sz="7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9D48F01-5518-27CD-2313-30C1858E95AA}"/>
              </a:ext>
            </a:extLst>
          </p:cNvPr>
          <p:cNvSpPr/>
          <p:nvPr/>
        </p:nvSpPr>
        <p:spPr>
          <a:xfrm>
            <a:off x="6291430" y="4831080"/>
            <a:ext cx="2773680" cy="1813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600" dirty="0"/>
              <a:t>شهر رمضان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5268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C8D2BE-7F19-5E38-CF05-EBA40B77CFC5}"/>
              </a:ext>
            </a:extLst>
          </p:cNvPr>
          <p:cNvSpPr/>
          <p:nvPr/>
        </p:nvSpPr>
        <p:spPr>
          <a:xfrm>
            <a:off x="133273" y="81895"/>
            <a:ext cx="44476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 the word with the meaning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800642-B428-5577-1179-7598F4324019}"/>
              </a:ext>
            </a:extLst>
          </p:cNvPr>
          <p:cNvSpPr/>
          <p:nvPr/>
        </p:nvSpPr>
        <p:spPr>
          <a:xfrm>
            <a:off x="9260540" y="492760"/>
            <a:ext cx="2773680" cy="1813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celebration</a:t>
            </a:r>
            <a:endParaRPr lang="en-GB" sz="40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CD3D7E-5A66-0511-8366-75C559C22935}"/>
              </a:ext>
            </a:extLst>
          </p:cNvPr>
          <p:cNvSpPr/>
          <p:nvPr/>
        </p:nvSpPr>
        <p:spPr>
          <a:xfrm>
            <a:off x="6237045" y="543560"/>
            <a:ext cx="2773680" cy="1813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/>
              <a:t>habit</a:t>
            </a:r>
            <a:endParaRPr lang="en-GB" sz="8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8F69F7-8C46-0E15-5B8B-4FD6955FA7E9}"/>
              </a:ext>
            </a:extLst>
          </p:cNvPr>
          <p:cNvSpPr/>
          <p:nvPr/>
        </p:nvSpPr>
        <p:spPr>
          <a:xfrm>
            <a:off x="3307080" y="543560"/>
            <a:ext cx="2773680" cy="1813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celebrates</a:t>
            </a:r>
            <a:endParaRPr lang="en-GB" sz="44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B4996-0679-04BA-2C7D-1DD9424B3BB4}"/>
              </a:ext>
            </a:extLst>
          </p:cNvPr>
          <p:cNvSpPr/>
          <p:nvPr/>
        </p:nvSpPr>
        <p:spPr>
          <a:xfrm>
            <a:off x="322730" y="543560"/>
            <a:ext cx="2773680" cy="1813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Special tradition</a:t>
            </a:r>
            <a:endParaRPr lang="en-GB" sz="48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65B3A5-38A1-C1B5-521E-13DC58C1B8F2}"/>
              </a:ext>
            </a:extLst>
          </p:cNvPr>
          <p:cNvSpPr/>
          <p:nvPr/>
        </p:nvSpPr>
        <p:spPr>
          <a:xfrm>
            <a:off x="6291430" y="2661920"/>
            <a:ext cx="2773680" cy="1813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occasion</a:t>
            </a:r>
            <a:endParaRPr lang="en-GB" sz="48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5451F1-CB59-EE38-EE3B-9DB849774C6F}"/>
              </a:ext>
            </a:extLst>
          </p:cNvPr>
          <p:cNvSpPr/>
          <p:nvPr/>
        </p:nvSpPr>
        <p:spPr>
          <a:xfrm>
            <a:off x="3322320" y="4831080"/>
            <a:ext cx="2773680" cy="1813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Fire </a:t>
            </a:r>
          </a:p>
          <a:p>
            <a:pPr algn="ctr"/>
            <a:r>
              <a:rPr lang="en-US" sz="6000" b="1" dirty="0"/>
              <a:t>works</a:t>
            </a:r>
            <a:endParaRPr lang="en-GB" sz="6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B75A3B-42E5-F833-179F-7F0ED569FA22}"/>
              </a:ext>
            </a:extLst>
          </p:cNvPr>
          <p:cNvSpPr/>
          <p:nvPr/>
        </p:nvSpPr>
        <p:spPr>
          <a:xfrm>
            <a:off x="3307080" y="2687321"/>
            <a:ext cx="2773680" cy="1813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Rituals</a:t>
            </a:r>
            <a:endParaRPr lang="en-GB" sz="66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9D0C1E-9042-E348-6636-AF485E95E476}"/>
              </a:ext>
            </a:extLst>
          </p:cNvPr>
          <p:cNvSpPr/>
          <p:nvPr/>
        </p:nvSpPr>
        <p:spPr>
          <a:xfrm>
            <a:off x="322730" y="4831080"/>
            <a:ext cx="2773680" cy="1813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aspects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EDF51D-CC0F-E37E-BD79-6053D4B288EC}"/>
              </a:ext>
            </a:extLst>
          </p:cNvPr>
          <p:cNvSpPr/>
          <p:nvPr/>
        </p:nvSpPr>
        <p:spPr>
          <a:xfrm>
            <a:off x="322730" y="2661920"/>
            <a:ext cx="2773680" cy="1813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important</a:t>
            </a:r>
            <a:endParaRPr lang="en-GB" sz="44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551295-DDB2-108B-5F40-CC81EC2808B4}"/>
              </a:ext>
            </a:extLst>
          </p:cNvPr>
          <p:cNvSpPr/>
          <p:nvPr/>
        </p:nvSpPr>
        <p:spPr>
          <a:xfrm>
            <a:off x="9260540" y="4831080"/>
            <a:ext cx="2773680" cy="1813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Annual</a:t>
            </a:r>
          </a:p>
          <a:p>
            <a:pPr algn="ctr"/>
            <a:r>
              <a:rPr lang="en-US" sz="5400" dirty="0"/>
              <a:t>tradition</a:t>
            </a:r>
            <a:endParaRPr lang="en-GB" sz="5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5DC375-4924-9772-3B47-40C94E0C394C}"/>
              </a:ext>
            </a:extLst>
          </p:cNvPr>
          <p:cNvSpPr/>
          <p:nvPr/>
        </p:nvSpPr>
        <p:spPr>
          <a:xfrm>
            <a:off x="9260540" y="2661920"/>
            <a:ext cx="2773680" cy="1813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AE" sz="6600" dirty="0"/>
          </a:p>
          <a:p>
            <a:pPr algn="ctr"/>
            <a:r>
              <a:rPr lang="en-US" sz="6600" dirty="0"/>
              <a:t>festival</a:t>
            </a:r>
            <a:endParaRPr lang="en-GB" sz="6600" dirty="0"/>
          </a:p>
          <a:p>
            <a:pPr algn="ctr"/>
            <a:endParaRPr lang="en-GB" sz="6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9D48F01-5518-27CD-2313-30C1858E95AA}"/>
              </a:ext>
            </a:extLst>
          </p:cNvPr>
          <p:cNvSpPr/>
          <p:nvPr/>
        </p:nvSpPr>
        <p:spPr>
          <a:xfrm>
            <a:off x="6291430" y="4831080"/>
            <a:ext cx="2773680" cy="1813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Ramadan</a:t>
            </a:r>
          </a:p>
          <a:p>
            <a:pPr algn="ctr"/>
            <a:r>
              <a:rPr lang="en-US" sz="4800" b="1" dirty="0"/>
              <a:t>month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91661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CA324FA-4E2D-6DEF-CF83-722F819922FE}"/>
              </a:ext>
            </a:extLst>
          </p:cNvPr>
          <p:cNvSpPr/>
          <p:nvPr/>
        </p:nvSpPr>
        <p:spPr>
          <a:xfrm>
            <a:off x="2204720" y="2659312"/>
            <a:ext cx="8280400" cy="144272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Retrieve your learning</a:t>
            </a:r>
          </a:p>
          <a:p>
            <a:pPr algn="ctr"/>
            <a:endParaRPr lang="en-GB" sz="6600" dirty="0"/>
          </a:p>
        </p:txBody>
      </p:sp>
      <p:pic>
        <p:nvPicPr>
          <p:cNvPr id="1026" name="Picture 2" descr="What is retrieval practice? – Retrieval Practice">
            <a:extLst>
              <a:ext uri="{FF2B5EF4-FFF2-40B4-BE49-F238E27FC236}">
                <a16:creationId xmlns:a16="http://schemas.microsoft.com/office/drawing/2014/main" id="{4BACD33A-4029-1351-B867-ED8E324A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21" y="4542971"/>
            <a:ext cx="3557588" cy="1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am Series: Retrieval Practice - YouTube">
            <a:extLst>
              <a:ext uri="{FF2B5EF4-FFF2-40B4-BE49-F238E27FC236}">
                <a16:creationId xmlns:a16="http://schemas.microsoft.com/office/drawing/2014/main" id="{A88D1165-C9F1-6766-2244-DDEEF138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399414"/>
            <a:ext cx="3444240" cy="19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expected memory retrieval mechanism found in landmark study">
            <a:extLst>
              <a:ext uri="{FF2B5EF4-FFF2-40B4-BE49-F238E27FC236}">
                <a16:creationId xmlns:a16="http://schemas.microsoft.com/office/drawing/2014/main" id="{AACF150A-49A7-2576-8D69-9BCE3052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4521202"/>
            <a:ext cx="2844800" cy="21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Techniques for Retrieval Practice – teacherhead">
            <a:extLst>
              <a:ext uri="{FF2B5EF4-FFF2-40B4-BE49-F238E27FC236}">
                <a16:creationId xmlns:a16="http://schemas.microsoft.com/office/drawing/2014/main" id="{2B451813-F5A8-7FC1-AE0F-7E7A8399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968" y="189548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8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576100-D979-AF73-5ECE-DC9FA19E51CA}"/>
              </a:ext>
            </a:extLst>
          </p:cNvPr>
          <p:cNvSpPr/>
          <p:nvPr/>
        </p:nvSpPr>
        <p:spPr>
          <a:xfrm>
            <a:off x="81038" y="92055"/>
            <a:ext cx="1199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Activity: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91521-FF88-0542-A8C9-F670B2C2737A}"/>
              </a:ext>
            </a:extLst>
          </p:cNvPr>
          <p:cNvSpPr/>
          <p:nvPr/>
        </p:nvSpPr>
        <p:spPr>
          <a:xfrm>
            <a:off x="1309082" y="92054"/>
            <a:ext cx="54092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Choose number and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the question.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55AE8F-2B96-009B-F7D1-B4D05A8D1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03016"/>
              </p:ext>
            </p:extLst>
          </p:nvPr>
        </p:nvGraphicFramePr>
        <p:xfrm>
          <a:off x="7920853" y="750146"/>
          <a:ext cx="4062942" cy="57319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54314">
                  <a:extLst>
                    <a:ext uri="{9D8B030D-6E8A-4147-A177-3AD203B41FA5}">
                      <a16:colId xmlns:a16="http://schemas.microsoft.com/office/drawing/2014/main" val="573720907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1821047023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3403549438"/>
                    </a:ext>
                  </a:extLst>
                </a:gridCol>
              </a:tblGrid>
              <a:tr h="1910645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894625"/>
                  </a:ext>
                </a:extLst>
              </a:tr>
              <a:tr h="1910645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590337"/>
                  </a:ext>
                </a:extLst>
              </a:tr>
              <a:tr h="1910645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2987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596E37-BAF7-114F-1702-BFBBBDA98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13481"/>
              </p:ext>
            </p:extLst>
          </p:nvPr>
        </p:nvGraphicFramePr>
        <p:xfrm>
          <a:off x="291045" y="1012612"/>
          <a:ext cx="6546635" cy="4963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546635">
                  <a:extLst>
                    <a:ext uri="{9D8B030D-6E8A-4147-A177-3AD203B41FA5}">
                      <a16:colId xmlns:a16="http://schemas.microsoft.com/office/drawing/2014/main" val="742886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1- What is the title of the lesson?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88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2- give me 2 words you learned from the lesson.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36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3- give me 3 sentences describing celebrations in 3 different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05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4-Write 4 words you learned related to the 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68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5- Give me words related to the topic from 5 letters.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5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6- Create a sentence about the topic from 6 words.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3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7- give me 7 words you learned and use 2 of them to create sentences.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234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8-choose eight friends from your class and ask them to give you word related to the topic.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95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9- Introduce yourself in 9 sentences mention:</a:t>
                      </a:r>
                    </a:p>
                    <a:p>
                      <a:r>
                        <a:rPr lang="en-GB" dirty="0"/>
                        <a:t>Name, age, nationality, live, your country located, capital of your country, currency, language, celebration or famous custom in your country.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91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78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miccompany.co.uk/images/520-snakes-flr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55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536" y="5661248"/>
            <a:ext cx="1152128" cy="9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ounded Rectangle 46"/>
          <p:cNvSpPr/>
          <p:nvPr/>
        </p:nvSpPr>
        <p:spPr>
          <a:xfrm>
            <a:off x="9120336" y="3140968"/>
            <a:ext cx="792088" cy="504056"/>
          </a:xfrm>
          <a:prstGeom prst="roundRect">
            <a:avLst/>
          </a:prstGeom>
          <a:solidFill>
            <a:srgbClr val="008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9" name="Picture 12" descr="MCj04325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780928"/>
            <a:ext cx="1152202" cy="1152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14">
            <a:extLst>
              <a:ext uri="{FF2B5EF4-FFF2-40B4-BE49-F238E27FC236}">
                <a16:creationId xmlns:a16="http://schemas.microsoft.com/office/drawing/2014/main" id="{F41AF2A9-64CF-4A45-8DD5-A65DBA8917F9}"/>
              </a:ext>
            </a:extLst>
          </p:cNvPr>
          <p:cNvSpPr/>
          <p:nvPr/>
        </p:nvSpPr>
        <p:spPr>
          <a:xfrm>
            <a:off x="3400898" y="184470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Celebration</a:t>
            </a:r>
          </a:p>
        </p:txBody>
      </p:sp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46B68D7B-4EFD-6FCB-DC08-DEC5B76C7201}"/>
              </a:ext>
            </a:extLst>
          </p:cNvPr>
          <p:cNvSpPr/>
          <p:nvPr/>
        </p:nvSpPr>
        <p:spPr>
          <a:xfrm>
            <a:off x="4833458" y="2338390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Festival</a:t>
            </a: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9990F577-2ADF-6F15-54E9-84AA6E1B7B32}"/>
              </a:ext>
            </a:extLst>
          </p:cNvPr>
          <p:cNvSpPr/>
          <p:nvPr/>
        </p:nvSpPr>
        <p:spPr>
          <a:xfrm>
            <a:off x="7566498" y="3750630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Occasion</a:t>
            </a:r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DBE1FD82-095B-5B4E-790B-09AE55604F4C}"/>
              </a:ext>
            </a:extLst>
          </p:cNvPr>
          <p:cNvSpPr/>
          <p:nvPr/>
        </p:nvSpPr>
        <p:spPr>
          <a:xfrm>
            <a:off x="4833458" y="3741680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Eid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9CC995D4-2116-3296-BEF8-A64126CC6081}"/>
              </a:ext>
            </a:extLst>
          </p:cNvPr>
          <p:cNvSpPr/>
          <p:nvPr/>
        </p:nvSpPr>
        <p:spPr>
          <a:xfrm>
            <a:off x="2019138" y="5143541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Happens</a:t>
            </a: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096F799E-5369-0309-B26D-BCBFBF6A91C1}"/>
              </a:ext>
            </a:extLst>
          </p:cNvPr>
          <p:cNvSpPr/>
          <p:nvPr/>
        </p:nvSpPr>
        <p:spPr>
          <a:xfrm>
            <a:off x="9049216" y="5843590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Celebrates</a:t>
            </a: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3E04A7D4-1125-2626-2C99-28D6F1B7FC64}"/>
              </a:ext>
            </a:extLst>
          </p:cNvPr>
          <p:cNvSpPr/>
          <p:nvPr/>
        </p:nvSpPr>
        <p:spPr>
          <a:xfrm>
            <a:off x="9049216" y="1594515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Habit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4771723F-95C1-538D-8C1B-E298ED332110}"/>
              </a:ext>
            </a:extLst>
          </p:cNvPr>
          <p:cNvSpPr/>
          <p:nvPr/>
        </p:nvSpPr>
        <p:spPr>
          <a:xfrm>
            <a:off x="3400898" y="3033481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festival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91C29FE2-59CD-DC5D-4598-012F04AE8B63}"/>
              </a:ext>
            </a:extLst>
          </p:cNvPr>
          <p:cNvSpPr/>
          <p:nvPr/>
        </p:nvSpPr>
        <p:spPr>
          <a:xfrm>
            <a:off x="1968338" y="3734853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400" b="1" dirty="0"/>
              <a:t>Aspects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FF21F024-4CAC-89EC-3DB5-4D116C57B3B0}"/>
              </a:ext>
            </a:extLst>
          </p:cNvPr>
          <p:cNvSpPr/>
          <p:nvPr/>
        </p:nvSpPr>
        <p:spPr>
          <a:xfrm>
            <a:off x="6210435" y="1594515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/>
              <a:t>Rituals</a:t>
            </a:r>
            <a:endParaRPr lang="en-GB" sz="2400" b="1" dirty="0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61E826CE-AC76-4EBD-992B-89A61ADF6CF6}"/>
              </a:ext>
            </a:extLst>
          </p:cNvPr>
          <p:cNvSpPr/>
          <p:nvPr/>
        </p:nvSpPr>
        <p:spPr>
          <a:xfrm>
            <a:off x="6210435" y="184470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Fire works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2A208A2D-6BDE-69BC-837B-2BE5939F13BF}"/>
              </a:ext>
            </a:extLst>
          </p:cNvPr>
          <p:cNvSpPr/>
          <p:nvPr/>
        </p:nvSpPr>
        <p:spPr>
          <a:xfrm>
            <a:off x="3371654" y="1608975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Ramadan month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8C52ADC4-A272-585C-04C8-829D59E238AE}"/>
              </a:ext>
            </a:extLst>
          </p:cNvPr>
          <p:cNvSpPr/>
          <p:nvPr/>
        </p:nvSpPr>
        <p:spPr>
          <a:xfrm>
            <a:off x="1958178" y="899312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Special</a:t>
            </a:r>
          </a:p>
          <a:p>
            <a:pPr algn="ctr">
              <a:defRPr/>
            </a:pPr>
            <a:r>
              <a:rPr lang="en-US" sz="2000" b="1" dirty="0"/>
              <a:t>tradition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BB1B4B2-EB70-D336-460F-2D6573BD265C}"/>
              </a:ext>
            </a:extLst>
          </p:cNvPr>
          <p:cNvSpPr/>
          <p:nvPr/>
        </p:nvSpPr>
        <p:spPr>
          <a:xfrm>
            <a:off x="9028490" y="3033480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Annual</a:t>
            </a:r>
          </a:p>
          <a:p>
            <a:pPr algn="ctr">
              <a:defRPr/>
            </a:pPr>
            <a:r>
              <a:rPr lang="en-US" sz="2000" b="1" dirty="0"/>
              <a:t>tradition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AEB2E657-3EBE-AA75-3613-FD3382CCBAAE}"/>
              </a:ext>
            </a:extLst>
          </p:cNvPr>
          <p:cNvSpPr/>
          <p:nvPr/>
        </p:nvSpPr>
        <p:spPr>
          <a:xfrm>
            <a:off x="3362961" y="4457986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New year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087475A8-BCB8-43E1-1EFC-4E97CD0BAA6B}"/>
              </a:ext>
            </a:extLst>
          </p:cNvPr>
          <p:cNvSpPr/>
          <p:nvPr/>
        </p:nvSpPr>
        <p:spPr>
          <a:xfrm>
            <a:off x="4744720" y="5143541"/>
            <a:ext cx="1351280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I</a:t>
            </a:r>
            <a:r>
              <a:rPr lang="en-US" sz="2000" b="1" dirty="0" err="1"/>
              <a:t>mportant</a:t>
            </a:r>
            <a:endParaRPr lang="en-US" sz="2000" b="1" dirty="0"/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B26A377A-5FEC-CF46-5D90-63EEA839CDAD}"/>
              </a:ext>
            </a:extLst>
          </p:cNvPr>
          <p:cNvSpPr/>
          <p:nvPr/>
        </p:nvSpPr>
        <p:spPr>
          <a:xfrm>
            <a:off x="7566498" y="899311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What is the title of the lesson?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BD4E8B4D-E96B-14D6-4177-1631110E398F}"/>
              </a:ext>
            </a:extLst>
          </p:cNvPr>
          <p:cNvSpPr/>
          <p:nvPr/>
        </p:nvSpPr>
        <p:spPr>
          <a:xfrm>
            <a:off x="4792818" y="899311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Occasion</a:t>
            </a: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C1BB3BC9-63C2-5CD5-B28D-BE8FDC8F622C}"/>
              </a:ext>
            </a:extLst>
          </p:cNvPr>
          <p:cNvSpPr/>
          <p:nvPr/>
        </p:nvSpPr>
        <p:spPr>
          <a:xfrm>
            <a:off x="7566498" y="5102261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Famous </a:t>
            </a:r>
          </a:p>
          <a:p>
            <a:pPr algn="ctr">
              <a:defRPr/>
            </a:pPr>
            <a:r>
              <a:rPr lang="en-US" sz="2000" b="1" dirty="0"/>
              <a:t>plates</a:t>
            </a: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DBE1E807-97F3-BD3D-D5A0-E10F785E347E}"/>
              </a:ext>
            </a:extLst>
          </p:cNvPr>
          <p:cNvSpPr/>
          <p:nvPr/>
        </p:nvSpPr>
        <p:spPr>
          <a:xfrm>
            <a:off x="6210435" y="4457985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Habit</a:t>
            </a: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AD8B4419-C021-9CDA-5004-1127B0877FC5}"/>
              </a:ext>
            </a:extLst>
          </p:cNvPr>
          <p:cNvSpPr/>
          <p:nvPr/>
        </p:nvSpPr>
        <p:spPr>
          <a:xfrm>
            <a:off x="6210435" y="5843590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Festival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F339FEFC-A8A7-B7F9-5482-78CB8AB31426}"/>
              </a:ext>
            </a:extLst>
          </p:cNvPr>
          <p:cNvSpPr/>
          <p:nvPr/>
        </p:nvSpPr>
        <p:spPr>
          <a:xfrm>
            <a:off x="3352801" y="5882491"/>
            <a:ext cx="1262542" cy="61154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What is the title of the lesson?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C8B9B3-32F9-D4D2-E5A2-345EB08AC798}"/>
              </a:ext>
            </a:extLst>
          </p:cNvPr>
          <p:cNvSpPr/>
          <p:nvPr/>
        </p:nvSpPr>
        <p:spPr>
          <a:xfrm>
            <a:off x="1953138" y="2308000"/>
            <a:ext cx="988222" cy="4995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C99FF"/>
              </a:solidFill>
              <a:highlight>
                <a:srgbClr val="CC99FF"/>
              </a:highligh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B2ACE-C3E7-BFAE-DCAB-311CA8EC879B}"/>
              </a:ext>
            </a:extLst>
          </p:cNvPr>
          <p:cNvSpPr/>
          <p:nvPr/>
        </p:nvSpPr>
        <p:spPr>
          <a:xfrm>
            <a:off x="6551283" y="3062143"/>
            <a:ext cx="608990" cy="4995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C99FF"/>
              </a:solidFill>
              <a:highlight>
                <a:srgbClr val="CC99FF"/>
              </a:highligh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C7D2A8-1130-1A73-B472-A165B9E69E04}"/>
              </a:ext>
            </a:extLst>
          </p:cNvPr>
          <p:cNvSpPr/>
          <p:nvPr/>
        </p:nvSpPr>
        <p:spPr>
          <a:xfrm>
            <a:off x="9322882" y="4508000"/>
            <a:ext cx="851715" cy="4995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C99FF"/>
              </a:solidFill>
              <a:highlight>
                <a:srgbClr val="CC99FF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04067F-D179-FAE6-6C7E-A05184B9A4AF}"/>
              </a:ext>
            </a:extLst>
          </p:cNvPr>
          <p:cNvSpPr/>
          <p:nvPr/>
        </p:nvSpPr>
        <p:spPr>
          <a:xfrm>
            <a:off x="7749378" y="2250941"/>
            <a:ext cx="835822" cy="6989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C99FF"/>
              </a:solidFill>
              <a:highlight>
                <a:srgbClr val="CC99FF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B9663-7F6B-1FF2-C949-9C54AD054A69}"/>
              </a:ext>
            </a:extLst>
          </p:cNvPr>
          <p:cNvSpPr/>
          <p:nvPr/>
        </p:nvSpPr>
        <p:spPr>
          <a:xfrm>
            <a:off x="10708833" y="1128840"/>
            <a:ext cx="13355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 the meaning and 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simple sentence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3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B3D07-2655-200B-ABF1-FBA1ABE04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89" y="1288248"/>
            <a:ext cx="4271011" cy="2816391"/>
          </a:xfrm>
          <a:prstGeom prst="rect">
            <a:avLst/>
          </a:prstGeom>
        </p:spPr>
      </p:pic>
      <p:pic>
        <p:nvPicPr>
          <p:cNvPr id="1026" name="Picture 2" descr="دحرجة قالب الجبن».. أغرب مهرجان في العالم يقام في إنجلترا سنو...">
            <a:extLst>
              <a:ext uri="{FF2B5EF4-FFF2-40B4-BE49-F238E27FC236}">
                <a16:creationId xmlns:a16="http://schemas.microsoft.com/office/drawing/2014/main" id="{BF279DD1-49C7-1028-ED2F-F7822A2A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270538"/>
            <a:ext cx="5042934" cy="28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D2D261-39F3-ABF3-8D6D-E22620037C22}"/>
              </a:ext>
            </a:extLst>
          </p:cNvPr>
          <p:cNvSpPr/>
          <p:nvPr/>
        </p:nvSpPr>
        <p:spPr>
          <a:xfrm>
            <a:off x="7914640" y="4271964"/>
            <a:ext cx="4010079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www.google.com/search?q=%D8%B5%D9%88%D8%B1+%D8%B1%D9%85%D9%8A+%D8%A7%D9%84%D8%B7%D9%85%D8%A7%D8%B7%D9%85+%D9%81%D9%8A+%D8%A7%D8%B3%D8%A8%D8%A7%D9%86%D9%8A%D8%A7&amp;source=lmns&amp;tbm=vid&amp;bih=551&amp;biw=1263&amp;rlz=1C1GCEA_enAE1084AE1086&amp;hl=en-US&amp;sa=X&amp;ved=2ahUKEwi7uO7zj6aEAxU8QaQEHeIPDnsQ_AUoAnoECAEQAg#fpstate=ive&amp;vld=cid:f0b1bf29,vid:Ucd1Cg-owrM,st:0</a:t>
            </a:r>
            <a:endParaRPr lang="ar-AE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0" name="Picture 6" descr="إليكم تكلفة الألعاب النارية عالمياً ليلة رأس السنة! | النهار">
            <a:extLst>
              <a:ext uri="{FF2B5EF4-FFF2-40B4-BE49-F238E27FC236}">
                <a16:creationId xmlns:a16="http://schemas.microsoft.com/office/drawing/2014/main" id="{AB819CDF-1D89-B7C8-5125-EC368ABCE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2" y="4463370"/>
            <a:ext cx="1844980" cy="10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الإمارات العربية المتحدة: القائمة الكاملة للألعاب النارية ليلة رأس السنة في  جميع أنحاء الإمارات - أخبار | رياض هيرالد">
            <a:extLst>
              <a:ext uri="{FF2B5EF4-FFF2-40B4-BE49-F238E27FC236}">
                <a16:creationId xmlns:a16="http://schemas.microsoft.com/office/drawing/2014/main" id="{7B78B7EC-5A84-BAFC-02E1-6A5F4675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4" y="5495213"/>
            <a:ext cx="1844980" cy="12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أسواق حمص تفتقد “عيد الحلاوة”.. وأهلها غائبون – حرية برس Horrya press">
            <a:extLst>
              <a:ext uri="{FF2B5EF4-FFF2-40B4-BE49-F238E27FC236}">
                <a16:creationId xmlns:a16="http://schemas.microsoft.com/office/drawing/2014/main" id="{4E05242F-3E34-0E4F-F2B1-1FEFFB31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82" y="4253929"/>
            <a:ext cx="1955018" cy="14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خميس الحلاوة&quot; في حمص.. تقليد خاص تأثر بالظروف المادية أيضاً || كليك نيوز">
            <a:extLst>
              <a:ext uri="{FF2B5EF4-FFF2-40B4-BE49-F238E27FC236}">
                <a16:creationId xmlns:a16="http://schemas.microsoft.com/office/drawing/2014/main" id="{A34942CB-05C5-11C7-0AE2-A7D7EBF7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82" y="5726560"/>
            <a:ext cx="1990849" cy="9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في &quot;عيد الحلاوة&quot; في حمص.. الموت يخيم على عاصمة الثورة - أخبار الآن">
            <a:extLst>
              <a:ext uri="{FF2B5EF4-FFF2-40B4-BE49-F238E27FC236}">
                <a16:creationId xmlns:a16="http://schemas.microsoft.com/office/drawing/2014/main" id="{8A1E3631-86BB-CFF0-B736-94899C11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00" y="5023766"/>
            <a:ext cx="1844979" cy="13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968D90-33EF-C103-0965-A202ADCA5B0B}"/>
              </a:ext>
            </a:extLst>
          </p:cNvPr>
          <p:cNvSpPr/>
          <p:nvPr/>
        </p:nvSpPr>
        <p:spPr>
          <a:xfrm>
            <a:off x="327987" y="123823"/>
            <a:ext cx="9906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دعونا ننظر الصور ون</a:t>
            </a:r>
            <a:r>
              <a:rPr lang="ar-A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شاهد الفيديو ثم فكر، قارن، اعمل في مجموعتك. أخبرني عن المعلومات والأشياء التي جمعتها مما شاهدت.</a:t>
            </a:r>
          </a:p>
          <a:p>
            <a:pPr algn="ctr"/>
            <a:r>
              <a:rPr lang="ar-AE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هل </a:t>
            </a:r>
            <a:r>
              <a:rPr lang="ar-AE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استطعت أن تعرف حول ماذا سيكون موضوع درسنا الجديد؟</a:t>
            </a:r>
            <a:endParaRPr lang="en-GB" dirty="0">
              <a:ln w="0"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 at pictures ,watch the video, think and discuss in your group. Can you guess the title of </a:t>
            </a:r>
            <a:r>
              <a:rPr lang="en-GB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lesson?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5 minutes timer symbol color style 7224905 Vector Art at Vecteezy">
            <a:extLst>
              <a:ext uri="{FF2B5EF4-FFF2-40B4-BE49-F238E27FC236}">
                <a16:creationId xmlns:a16="http://schemas.microsoft.com/office/drawing/2014/main" id="{22DBB104-A713-34AB-7CA1-2FCB2A0A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531" y="616618"/>
            <a:ext cx="861069" cy="8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7EBCE0-43CA-95EB-905A-E0B7F04701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0555" y="2697416"/>
            <a:ext cx="195088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7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D2438-80BF-A607-AC2A-39EE5710A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33" y="2825627"/>
            <a:ext cx="6848532" cy="2197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8C580-8F3B-CF02-918B-71690374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19" y="5687117"/>
            <a:ext cx="8132961" cy="687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D2BE44-3DF2-69F7-CCC1-EA614297212C}"/>
              </a:ext>
            </a:extLst>
          </p:cNvPr>
          <p:cNvSpPr/>
          <p:nvPr/>
        </p:nvSpPr>
        <p:spPr>
          <a:xfrm>
            <a:off x="486691" y="264775"/>
            <a:ext cx="109167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recognize the meaning of the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vocabulary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about our new topic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ractice the following assignment  on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languagenut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10 min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3B7AA9D-E2D4-28B8-7D36-E2C8F282EB17}"/>
              </a:ext>
            </a:extLst>
          </p:cNvPr>
          <p:cNvSpPr/>
          <p:nvPr/>
        </p:nvSpPr>
        <p:spPr>
          <a:xfrm>
            <a:off x="5679266" y="2115907"/>
            <a:ext cx="833466" cy="10566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F16C349-09BD-3F3C-6E86-5C61B3F64BA8}"/>
              </a:ext>
            </a:extLst>
          </p:cNvPr>
          <p:cNvSpPr/>
          <p:nvPr/>
        </p:nvSpPr>
        <p:spPr>
          <a:xfrm>
            <a:off x="5679266" y="4630477"/>
            <a:ext cx="833466" cy="10566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10 Minutes Images – Browse 18,891 Stock Photos, Vectors, and Video | Adobe  Stock">
            <a:extLst>
              <a:ext uri="{FF2B5EF4-FFF2-40B4-BE49-F238E27FC236}">
                <a16:creationId xmlns:a16="http://schemas.microsoft.com/office/drawing/2014/main" id="{06434A1F-E0FA-DC55-9225-629C5279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235" y="1499708"/>
            <a:ext cx="1640486" cy="9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2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E3E3C5-C23D-AFE5-FD87-9519E8A30537}"/>
              </a:ext>
            </a:extLst>
          </p:cNvPr>
          <p:cNvSpPr/>
          <p:nvPr/>
        </p:nvSpPr>
        <p:spPr>
          <a:xfrm>
            <a:off x="956948" y="707159"/>
            <a:ext cx="9518012" cy="7542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you see in the pictures? Discuss with your group.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ماذا تَرى بالصور؟ </a:t>
            </a:r>
            <a:r>
              <a:rPr lang="ar-AE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تناقش مع مجموعتك.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E5641E-172D-82C8-2A57-3CFF5C2A5E81}"/>
              </a:ext>
            </a:extLst>
          </p:cNvPr>
          <p:cNvSpPr/>
          <p:nvPr/>
        </p:nvSpPr>
        <p:spPr>
          <a:xfrm>
            <a:off x="1107440" y="165230"/>
            <a:ext cx="7350760" cy="4342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الهوية الوطنية – ال</a:t>
            </a:r>
            <a:r>
              <a:rPr lang="ar-AE" sz="3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مهرجانات والمناسبات الإماراتية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2673C8-EFB1-BEEC-DD21-ED9E424C3C02}"/>
              </a:ext>
            </a:extLst>
          </p:cNvPr>
          <p:cNvSpPr/>
          <p:nvPr/>
        </p:nvSpPr>
        <p:spPr>
          <a:xfrm>
            <a:off x="8552324" y="4135686"/>
            <a:ext cx="3251200" cy="26353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Helping words: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مهرجان – احتفال – مناسبة 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D0D95E-99FA-7A08-66A4-DF226289D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5" y="4992300"/>
            <a:ext cx="3559626" cy="1676399"/>
          </a:xfrm>
          <a:prstGeom prst="rect">
            <a:avLst/>
          </a:prstGeom>
        </p:spPr>
      </p:pic>
      <p:pic>
        <p:nvPicPr>
          <p:cNvPr id="1026" name="Picture 2" descr="مهرجانات الإمارات متعة المعرفة والتسوق">
            <a:extLst>
              <a:ext uri="{FF2B5EF4-FFF2-40B4-BE49-F238E27FC236}">
                <a16:creationId xmlns:a16="http://schemas.microsoft.com/office/drawing/2014/main" id="{1501D8F6-DF4A-C55D-B7F7-9C03EC8D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1" y="1837573"/>
            <a:ext cx="3453448" cy="22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4751A-6F5B-9D8A-A310-CF2C4EB71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5" y="1621404"/>
            <a:ext cx="2714625" cy="1685925"/>
          </a:xfrm>
          <a:prstGeom prst="rect">
            <a:avLst/>
          </a:prstGeom>
        </p:spPr>
      </p:pic>
      <p:pic>
        <p:nvPicPr>
          <p:cNvPr id="1030" name="Picture 6" descr="مهرجان الشيخ زايد .. أصالة التراث وعبق التاريخ">
            <a:extLst>
              <a:ext uri="{FF2B5EF4-FFF2-40B4-BE49-F238E27FC236}">
                <a16:creationId xmlns:a16="http://schemas.microsoft.com/office/drawing/2014/main" id="{E782C18D-8DA2-AF82-F903-2506A77F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6" y="333558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0627CE-1C74-43FA-638D-97C77E060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086" y="4853622"/>
            <a:ext cx="2619375" cy="1743075"/>
          </a:xfrm>
          <a:prstGeom prst="rect">
            <a:avLst/>
          </a:prstGeom>
        </p:spPr>
      </p:pic>
      <p:pic>
        <p:nvPicPr>
          <p:cNvPr id="1034" name="Picture 10" descr="مهرجان القهوة والشاي دبي موقع | عنوان | اسعار | احداثيات">
            <a:extLst>
              <a:ext uri="{FF2B5EF4-FFF2-40B4-BE49-F238E27FC236}">
                <a16:creationId xmlns:a16="http://schemas.microsoft.com/office/drawing/2014/main" id="{86694108-63E7-9161-ACAD-090787E6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23" y="2868295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مهرجان القهوة والشاي العالمي في دبي">
            <a:extLst>
              <a:ext uri="{FF2B5EF4-FFF2-40B4-BE49-F238E27FC236}">
                <a16:creationId xmlns:a16="http://schemas.microsoft.com/office/drawing/2014/main" id="{4A1D7C6B-01B8-1D3C-F19C-C506C955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50" y="1517971"/>
            <a:ext cx="2166620" cy="135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 minutes timer symbol color style 7224905 Vector Art at Vecteezy">
            <a:extLst>
              <a:ext uri="{FF2B5EF4-FFF2-40B4-BE49-F238E27FC236}">
                <a16:creationId xmlns:a16="http://schemas.microsoft.com/office/drawing/2014/main" id="{31F514FC-CE26-4B93-5C1B-A88FDEC0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830" y="-22850"/>
            <a:ext cx="1089650" cy="1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5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90A160-1473-CEB9-5FA6-8D6BA3572B34}"/>
              </a:ext>
            </a:extLst>
          </p:cNvPr>
          <p:cNvSpPr txBox="1"/>
          <p:nvPr/>
        </p:nvSpPr>
        <p:spPr>
          <a:xfrm>
            <a:off x="264160" y="3271013"/>
            <a:ext cx="11765280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4472C4"/>
                </a:solidFill>
              </a:rPr>
              <a:t>Reading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Skill /Standard: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4472C4"/>
                </a:solidFill>
              </a:rPr>
              <a:t>L1:Below expected: To read simple sentences about the topic.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4472C4"/>
                </a:solidFill>
              </a:rPr>
              <a:t>L2:At expected: To read  short paragraph and answer the questions.</a:t>
            </a:r>
          </a:p>
          <a:p>
            <a:pPr lvl="0">
              <a:defRPr/>
            </a:pPr>
            <a:r>
              <a:rPr lang="en-GB" sz="2400" b="1" dirty="0">
                <a:solidFill>
                  <a:srgbClr val="4472C4"/>
                </a:solidFill>
              </a:rPr>
              <a:t>L3:Above expected: To read  descriptive texts and answer the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 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B7C2188-4462-3FB4-19F0-C975FC93322D}"/>
              </a:ext>
            </a:extLst>
          </p:cNvPr>
          <p:cNvSpPr/>
          <p:nvPr/>
        </p:nvSpPr>
        <p:spPr>
          <a:xfrm>
            <a:off x="3076556" y="325120"/>
            <a:ext cx="5842000" cy="134925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sz="3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GB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Customs and celebrations</a:t>
            </a:r>
            <a:endParaRPr lang="ar-AE" sz="3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ar-AE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العادات والاحتفالات </a:t>
            </a:r>
            <a:r>
              <a:rPr lang="en-GB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60BC4F-7E59-24AF-4E24-E6184B0FA5F3}"/>
              </a:ext>
            </a:extLst>
          </p:cNvPr>
          <p:cNvSpPr/>
          <p:nvPr/>
        </p:nvSpPr>
        <p:spPr>
          <a:xfrm>
            <a:off x="9438640" y="2026715"/>
            <a:ext cx="2590800" cy="830997"/>
          </a:xfrm>
          <a:prstGeom prst="roundRect">
            <a:avLst/>
          </a:prstGeom>
          <a:solidFill>
            <a:srgbClr val="FFCF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الْحِصَّة الأولى</a:t>
            </a:r>
            <a:endParaRPr kumimoji="0" lang="en-AE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8,300+ 2 Minutes Stock Photos, Pictures &amp; Royalty-Free Images - iStock |  Only 2 minutes, Clock 2 minutes, Stopwatch 2 minutes">
            <a:extLst>
              <a:ext uri="{FF2B5EF4-FFF2-40B4-BE49-F238E27FC236}">
                <a16:creationId xmlns:a16="http://schemas.microsoft.com/office/drawing/2014/main" id="{DC907669-D981-91C9-135F-BB191A8A2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79" y="32512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2C3D05-5174-81CA-282D-CD3BF4712951}"/>
              </a:ext>
            </a:extLst>
          </p:cNvPr>
          <p:cNvSpPr/>
          <p:nvPr/>
        </p:nvSpPr>
        <p:spPr>
          <a:xfrm>
            <a:off x="3105509" y="0"/>
            <a:ext cx="4986068" cy="5779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QA" sz="3600" dirty="0"/>
              <a:t>كَلِمات الوِحْدَة </a:t>
            </a:r>
            <a:endParaRPr lang="en-GB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EE5C1A-0AFC-4104-1B0A-790FF8864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06631"/>
              </p:ext>
            </p:extLst>
          </p:nvPr>
        </p:nvGraphicFramePr>
        <p:xfrm>
          <a:off x="0" y="626994"/>
          <a:ext cx="12192000" cy="614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472">
                  <a:extLst>
                    <a:ext uri="{9D8B030D-6E8A-4147-A177-3AD203B41FA5}">
                      <a16:colId xmlns:a16="http://schemas.microsoft.com/office/drawing/2014/main" val="1002744238"/>
                    </a:ext>
                  </a:extLst>
                </a:gridCol>
                <a:gridCol w="1950528">
                  <a:extLst>
                    <a:ext uri="{9D8B030D-6E8A-4147-A177-3AD203B41FA5}">
                      <a16:colId xmlns:a16="http://schemas.microsoft.com/office/drawing/2014/main" val="10052531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647143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74891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753101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9853778"/>
                    </a:ext>
                  </a:extLst>
                </a:gridCol>
              </a:tblGrid>
              <a:tr h="6144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Ramadan month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شَهْرُ رَمَضان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Known habit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عادَة  مَعْروفَة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 celebrate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تَحْتَفِلُ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17714"/>
                  </a:ext>
                </a:extLst>
              </a:tr>
              <a:tr h="614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Table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مائِدة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Occasion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مُناسَبَة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celebration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اِحْتِفال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95158"/>
                  </a:ext>
                </a:extLst>
              </a:tr>
              <a:tr h="614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Mosque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المَسْجِد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Fire work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الأَلْعاب النّارِيَّة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Beautiful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جَمِيلَة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883957"/>
                  </a:ext>
                </a:extLst>
              </a:tr>
              <a:tr h="6144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Special tradition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طابِع خاص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Country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بَلَد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Rituals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طُقُوس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169222"/>
                  </a:ext>
                </a:extLst>
              </a:tr>
              <a:tr h="614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Cheese rolling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دَحْرَجَة الجُبْن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Countries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الْبُلْدان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Aid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alftr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عِيد الفِطْر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22791"/>
                  </a:ext>
                </a:extLst>
              </a:tr>
              <a:tr h="614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Roman era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عَهْد الرّومان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tomatoes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الطَماطِم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Aid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aladha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عِيد الأَضْحى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46314"/>
                  </a:ext>
                </a:extLst>
              </a:tr>
              <a:tr h="614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Competitors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المُتَسابِقون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People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الناسُ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Blessed aid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عِيد مُبارَك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585975"/>
                  </a:ext>
                </a:extLst>
              </a:tr>
              <a:tr h="614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 bring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يُحْضِرُ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Cheese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الجُبْن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Festival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مِهْرَجان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859687"/>
                  </a:ext>
                </a:extLst>
              </a:tr>
              <a:tr h="614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 keep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يَحْتَفِظُ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Hundred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مِئة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Tradition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تَقْليد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79551"/>
                  </a:ext>
                </a:extLst>
              </a:tr>
              <a:tr h="614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Aspects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مَظاهِر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Hundreds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مِئات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Annual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QA" sz="2400" dirty="0">
                          <a:solidFill>
                            <a:schemeClr val="tx1"/>
                          </a:solidFill>
                        </a:rPr>
                        <a:t>سَنَوي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01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61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FDCFC-E665-7515-8D00-F29D05ED8719}"/>
              </a:ext>
            </a:extLst>
          </p:cNvPr>
          <p:cNvSpPr txBox="1"/>
          <p:nvPr/>
        </p:nvSpPr>
        <p:spPr>
          <a:xfrm>
            <a:off x="213360" y="253493"/>
            <a:ext cx="117652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Skill /Standard: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 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To understand basic information and support d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etails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sentences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or text related to the topic.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D7710-0894-2EE2-1839-90193FD85560}"/>
              </a:ext>
            </a:extLst>
          </p:cNvPr>
          <p:cNvSpPr/>
          <p:nvPr/>
        </p:nvSpPr>
        <p:spPr>
          <a:xfrm>
            <a:off x="213360" y="1301095"/>
            <a:ext cx="1133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1: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467E7-36DF-102E-88F3-623C090D57CC}"/>
              </a:ext>
            </a:extLst>
          </p:cNvPr>
          <p:cNvSpPr/>
          <p:nvPr/>
        </p:nvSpPr>
        <p:spPr>
          <a:xfrm>
            <a:off x="3868178" y="1762760"/>
            <a:ext cx="811046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</a:t>
            </a:r>
            <a:r>
              <a:rPr lang="ar-AE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تَحْتَفِلُ</a:t>
            </a:r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الْبُلْدانُ الْعربيَّةُ بِشَهْرِ رَمَضان.</a:t>
            </a:r>
          </a:p>
          <a:p>
            <a:pPr algn="r" rtl="1"/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</a:t>
            </a:r>
            <a:r>
              <a:rPr lang="ar-AE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طُ</a:t>
            </a:r>
            <a:r>
              <a:rPr lang="ar-AE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قوسُ</a:t>
            </a:r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الْعيدِ </a:t>
            </a:r>
            <a:r>
              <a:rPr lang="ar-AE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جَميلَةٌ</a:t>
            </a:r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جَميعِ الْبُلْدانِ.</a:t>
            </a:r>
          </a:p>
          <a:p>
            <a:pPr algn="r" rtl="1"/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</a:t>
            </a:r>
            <a:r>
              <a:rPr lang="ar-AE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مَهْرَجان</a:t>
            </a:r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ُ رَمي الطَّماطِمِ </a:t>
            </a:r>
            <a:r>
              <a:rPr lang="ar-AE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تَقْليدٌ</a:t>
            </a:r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سَنَوِيٌّ</a:t>
            </a:r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اسبانيا.</a:t>
            </a:r>
          </a:p>
          <a:p>
            <a:pPr algn="r" rtl="1"/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مَهْرَجانُ دَحْرَجَةِ الْجُبْنِ </a:t>
            </a:r>
            <a:r>
              <a:rPr lang="ar-AE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عادةٌ</a:t>
            </a:r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مَعْروفَةٌ</a:t>
            </a:r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بريطانيا.</a:t>
            </a:r>
          </a:p>
          <a:p>
            <a:pPr algn="r" rtl="1"/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عيد</a:t>
            </a:r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ُ</a:t>
            </a:r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الْحَلاوَةِ </a:t>
            </a:r>
            <a:r>
              <a:rPr lang="ar-AE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مُناسَبَةٌ</a:t>
            </a:r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تَحْتَفِلُ فيها مَدينَةُ حِمص في سوريا.</a:t>
            </a:r>
          </a:p>
          <a:p>
            <a:pPr algn="r" rtl="1"/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</a:t>
            </a:r>
            <a:r>
              <a:rPr lang="ar-AE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الأَلْعابُ النّارِيَةُ </a:t>
            </a:r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مِنْ </a:t>
            </a:r>
            <a:r>
              <a:rPr lang="ar-AE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مَظاهِر</a:t>
            </a:r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ِ </a:t>
            </a:r>
            <a:r>
              <a:rPr lang="ar-AE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الاحْتِفال</a:t>
            </a:r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ِ بِعيدِ رَأْسِ السَّنَةِ.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D12794-2054-3F41-D727-192444F71166}"/>
              </a:ext>
            </a:extLst>
          </p:cNvPr>
          <p:cNvSpPr/>
          <p:nvPr/>
        </p:nvSpPr>
        <p:spPr>
          <a:xfrm>
            <a:off x="213361" y="1940690"/>
            <a:ext cx="3251200" cy="30580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read the sentences carefully with your partner.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 underline the words you don’t know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 Use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languagenut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find the meanings.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 write the words and the meanings in your book.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B31A69-5117-89D2-C762-086F94DB6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03520" y="1864360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EF2581-2A04-8572-9F8D-C888984AAA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88000" y="2542630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9B2F21-F0F3-793C-031E-7D60F3A28B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70889" y="2994750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782687-0CD3-B29F-CAE0-026487B4B43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89680" y="3618517"/>
            <a:ext cx="406400" cy="4064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A7CF0D-F7DB-63C7-95E4-859A5E0B1C7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46569" y="4691650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43543B-4C0E-F766-CEE1-BA2C3DF1E5E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46569" y="56845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2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3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2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F2346A-F18C-4B0B-0782-E445D5E51E7E}"/>
              </a:ext>
            </a:extLst>
          </p:cNvPr>
          <p:cNvSpPr/>
          <p:nvPr/>
        </p:nvSpPr>
        <p:spPr>
          <a:xfrm>
            <a:off x="365905" y="173537"/>
            <a:ext cx="114601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ead the words and write in the table how many times you can find each word in the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 then w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rite the meaning of the word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7B9813-3205-9283-2D8E-EAF9055330F8}"/>
              </a:ext>
            </a:extLst>
          </p:cNvPr>
          <p:cNvSpPr/>
          <p:nvPr/>
        </p:nvSpPr>
        <p:spPr>
          <a:xfrm>
            <a:off x="396240" y="1097280"/>
            <a:ext cx="11318240" cy="5222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D120C-F1F2-A059-6F16-0AE7305DAAAE}"/>
              </a:ext>
            </a:extLst>
          </p:cNvPr>
          <p:cNvSpPr/>
          <p:nvPr/>
        </p:nvSpPr>
        <p:spPr>
          <a:xfrm>
            <a:off x="9958460" y="1079776"/>
            <a:ext cx="1553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احتفال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C9AF5-C51A-CBF7-AEAC-1686D2471469}"/>
              </a:ext>
            </a:extLst>
          </p:cNvPr>
          <p:cNvSpPr/>
          <p:nvPr/>
        </p:nvSpPr>
        <p:spPr>
          <a:xfrm>
            <a:off x="5296817" y="2526669"/>
            <a:ext cx="195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D71B-FF58-F714-29C2-7B6481B9532D}"/>
              </a:ext>
            </a:extLst>
          </p:cNvPr>
          <p:cNvSpPr/>
          <p:nvPr/>
        </p:nvSpPr>
        <p:spPr>
          <a:xfrm>
            <a:off x="601511" y="1204136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عيد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5C667-25DA-36E0-603A-3C49CCD0C72E}"/>
              </a:ext>
            </a:extLst>
          </p:cNvPr>
          <p:cNvSpPr/>
          <p:nvPr/>
        </p:nvSpPr>
        <p:spPr>
          <a:xfrm>
            <a:off x="707965" y="5196196"/>
            <a:ext cx="1579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مناسبة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ED3C82-179C-F9AB-7FCB-7D3C63555B9F}"/>
              </a:ext>
            </a:extLst>
          </p:cNvPr>
          <p:cNvSpPr/>
          <p:nvPr/>
        </p:nvSpPr>
        <p:spPr>
          <a:xfrm>
            <a:off x="10079112" y="5196196"/>
            <a:ext cx="1462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سنوي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18DB5F-6910-0F73-2403-36989C783F12}"/>
              </a:ext>
            </a:extLst>
          </p:cNvPr>
          <p:cNvSpPr/>
          <p:nvPr/>
        </p:nvSpPr>
        <p:spPr>
          <a:xfrm>
            <a:off x="5642191" y="5171736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البلدان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E01CCD-47BA-887E-F091-A94232BC17BD}"/>
              </a:ext>
            </a:extLst>
          </p:cNvPr>
          <p:cNvSpPr/>
          <p:nvPr/>
        </p:nvSpPr>
        <p:spPr>
          <a:xfrm>
            <a:off x="1267411" y="3773474"/>
            <a:ext cx="1083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تقليد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10446-D40E-2DE4-E4BB-4F1D46C58D81}"/>
              </a:ext>
            </a:extLst>
          </p:cNvPr>
          <p:cNvSpPr/>
          <p:nvPr/>
        </p:nvSpPr>
        <p:spPr>
          <a:xfrm>
            <a:off x="2729543" y="2485028"/>
            <a:ext cx="1636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طُقوس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F0FE0A-D99F-C709-7365-82020B3C26D1}"/>
              </a:ext>
            </a:extLst>
          </p:cNvPr>
          <p:cNvSpPr/>
          <p:nvPr/>
        </p:nvSpPr>
        <p:spPr>
          <a:xfrm>
            <a:off x="9958460" y="3611558"/>
            <a:ext cx="1435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تحتفل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5128C9-4BB2-117C-188F-03265A9F8D9D}"/>
              </a:ext>
            </a:extLst>
          </p:cNvPr>
          <p:cNvSpPr/>
          <p:nvPr/>
        </p:nvSpPr>
        <p:spPr>
          <a:xfrm>
            <a:off x="5963918" y="3874280"/>
            <a:ext cx="113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عادة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511FA4-A28F-D062-A6BB-B3298E9A65AF}"/>
              </a:ext>
            </a:extLst>
          </p:cNvPr>
          <p:cNvSpPr/>
          <p:nvPr/>
        </p:nvSpPr>
        <p:spPr>
          <a:xfrm>
            <a:off x="3281649" y="4235139"/>
            <a:ext cx="195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83DBA-545F-BDBD-F4DB-1ED6206D9B20}"/>
              </a:ext>
            </a:extLst>
          </p:cNvPr>
          <p:cNvSpPr/>
          <p:nvPr/>
        </p:nvSpPr>
        <p:spPr>
          <a:xfrm>
            <a:off x="7679861" y="4283250"/>
            <a:ext cx="195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2EFBF2-23CE-D71E-3463-D2F1842C4E32}"/>
              </a:ext>
            </a:extLst>
          </p:cNvPr>
          <p:cNvSpPr/>
          <p:nvPr/>
        </p:nvSpPr>
        <p:spPr>
          <a:xfrm>
            <a:off x="2759904" y="1237866"/>
            <a:ext cx="1553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احتفال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73B7B-3C26-8F6E-746E-1448C1FB4254}"/>
              </a:ext>
            </a:extLst>
          </p:cNvPr>
          <p:cNvSpPr/>
          <p:nvPr/>
        </p:nvSpPr>
        <p:spPr>
          <a:xfrm>
            <a:off x="7638754" y="2617782"/>
            <a:ext cx="195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A76112-2175-FD40-9D84-5CC4533FF95A}"/>
              </a:ext>
            </a:extLst>
          </p:cNvPr>
          <p:cNvSpPr/>
          <p:nvPr/>
        </p:nvSpPr>
        <p:spPr>
          <a:xfrm>
            <a:off x="518810" y="2498182"/>
            <a:ext cx="195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مهرجان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3F3699-6724-B89B-4C4D-7A17C88D57E1}"/>
              </a:ext>
            </a:extLst>
          </p:cNvPr>
          <p:cNvSpPr/>
          <p:nvPr/>
        </p:nvSpPr>
        <p:spPr>
          <a:xfrm>
            <a:off x="3281649" y="5246234"/>
            <a:ext cx="1462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سنوي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82E0CC-5C1A-BED0-2F41-4C45F009B282}"/>
              </a:ext>
            </a:extLst>
          </p:cNvPr>
          <p:cNvSpPr/>
          <p:nvPr/>
        </p:nvSpPr>
        <p:spPr>
          <a:xfrm>
            <a:off x="8196116" y="1529627"/>
            <a:ext cx="1462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سنوي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1FD581-7993-BFA4-694B-14AFA2EF36BA}"/>
              </a:ext>
            </a:extLst>
          </p:cNvPr>
          <p:cNvSpPr/>
          <p:nvPr/>
        </p:nvSpPr>
        <p:spPr>
          <a:xfrm>
            <a:off x="10679624" y="2368349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عيد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82C90A-465B-099B-A995-46412FA91148}"/>
              </a:ext>
            </a:extLst>
          </p:cNvPr>
          <p:cNvSpPr/>
          <p:nvPr/>
        </p:nvSpPr>
        <p:spPr>
          <a:xfrm>
            <a:off x="7679861" y="5336072"/>
            <a:ext cx="1636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طُقوس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A27B80-3980-6211-464F-D8BF82D3F329}"/>
              </a:ext>
            </a:extLst>
          </p:cNvPr>
          <p:cNvSpPr/>
          <p:nvPr/>
        </p:nvSpPr>
        <p:spPr>
          <a:xfrm>
            <a:off x="5526774" y="1204136"/>
            <a:ext cx="1636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طُقوس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21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879A0B-3C41-FB74-9781-84146DA7C71C}"/>
              </a:ext>
            </a:extLst>
          </p:cNvPr>
          <p:cNvGraphicFramePr>
            <a:graphicFrameLocks noGrp="1"/>
          </p:cNvGraphicFramePr>
          <p:nvPr/>
        </p:nvGraphicFramePr>
        <p:xfrm>
          <a:off x="1910080" y="150706"/>
          <a:ext cx="8361679" cy="627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9968">
                  <a:extLst>
                    <a:ext uri="{9D8B030D-6E8A-4147-A177-3AD203B41FA5}">
                      <a16:colId xmlns:a16="http://schemas.microsoft.com/office/drawing/2014/main" val="4270790745"/>
                    </a:ext>
                  </a:extLst>
                </a:gridCol>
                <a:gridCol w="3494485">
                  <a:extLst>
                    <a:ext uri="{9D8B030D-6E8A-4147-A177-3AD203B41FA5}">
                      <a16:colId xmlns:a16="http://schemas.microsoft.com/office/drawing/2014/main" val="1395337435"/>
                    </a:ext>
                  </a:extLst>
                </a:gridCol>
                <a:gridCol w="2787226">
                  <a:extLst>
                    <a:ext uri="{9D8B030D-6E8A-4147-A177-3AD203B41FA5}">
                      <a16:colId xmlns:a16="http://schemas.microsoft.com/office/drawing/2014/main" val="4274310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Meaning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How many times you found it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The word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67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عيد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2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مهرجان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04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احتفال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49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طقوس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5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عادة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4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سنوي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62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تحتفل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632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تقليد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72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/>
                        <a:t>تحتفل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22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73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1531</Words>
  <Application>Microsoft Office PowerPoint</Application>
  <PresentationFormat>Widescreen</PresentationFormat>
  <Paragraphs>303</Paragraphs>
  <Slides>19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Diala Alset</dc:creator>
  <cp:lastModifiedBy>Amjad Irshaid</cp:lastModifiedBy>
  <cp:revision>2</cp:revision>
  <dcterms:created xsi:type="dcterms:W3CDTF">2024-01-30T15:36:15Z</dcterms:created>
  <dcterms:modified xsi:type="dcterms:W3CDTF">2025-04-22T18:21:59Z</dcterms:modified>
</cp:coreProperties>
</file>