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6" r:id="rId9"/>
    <p:sldId id="265" r:id="rId10"/>
    <p:sldId id="268" r:id="rId11"/>
    <p:sldId id="267" r:id="rId12"/>
    <p:sldId id="263" r:id="rId13"/>
    <p:sldId id="264" r:id="rId14"/>
  </p:sldIdLst>
  <p:sldSz cx="9144000" cy="5143500" type="screen16x9"/>
  <p:notesSz cx="6858000" cy="9144000"/>
  <p:embeddedFontLst>
    <p:embeddedFont>
      <p:font typeface="Roboto" panose="020000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92F83C-8506-4AE6-89D6-9984F8FA5501}" v="2" dt="2024-09-19T08:26:03.076"/>
  </p1510:revLst>
</p1510:revInfo>
</file>

<file path=ppt/tableStyles.xml><?xml version="1.0" encoding="utf-8"?>
<a:tblStyleLst xmlns:a="http://schemas.openxmlformats.org/drawingml/2006/main" def="{54A09198-6BCA-493A-9E3A-B5FC5BD4D939}">
  <a:tblStyle styleId="{54A09198-6BCA-493A-9E3A-B5FC5BD4D93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Stanier" userId="6e7e2a67-3a20-418b-b2b4-d37ea3867835" providerId="ADAL" clId="{ED6050E9-B587-40DF-A4D3-CED4FB36A462}"/>
    <pc:docChg chg="modSld">
      <pc:chgData name="Louise Stanier" userId="6e7e2a67-3a20-418b-b2b4-d37ea3867835" providerId="ADAL" clId="{ED6050E9-B587-40DF-A4D3-CED4FB36A462}" dt="2024-09-16T11:27:35.074" v="53" actId="20577"/>
      <pc:docMkLst>
        <pc:docMk/>
      </pc:docMkLst>
      <pc:sldChg chg="modSp mod">
        <pc:chgData name="Louise Stanier" userId="6e7e2a67-3a20-418b-b2b4-d37ea3867835" providerId="ADAL" clId="{ED6050E9-B587-40DF-A4D3-CED4FB36A462}" dt="2024-09-16T11:25:16.851" v="4" actId="20577"/>
        <pc:sldMkLst>
          <pc:docMk/>
          <pc:sldMk cId="0" sldId="256"/>
        </pc:sldMkLst>
        <pc:spChg chg="mod">
          <ac:chgData name="Louise Stanier" userId="6e7e2a67-3a20-418b-b2b4-d37ea3867835" providerId="ADAL" clId="{ED6050E9-B587-40DF-A4D3-CED4FB36A462}" dt="2024-09-16T11:25:16.851" v="4" actId="20577"/>
          <ac:spMkLst>
            <pc:docMk/>
            <pc:sldMk cId="0" sldId="256"/>
            <ac:spMk id="54" creationId="{00000000-0000-0000-0000-000000000000}"/>
          </ac:spMkLst>
        </pc:spChg>
      </pc:sldChg>
      <pc:sldChg chg="modSp mod">
        <pc:chgData name="Louise Stanier" userId="6e7e2a67-3a20-418b-b2b4-d37ea3867835" providerId="ADAL" clId="{ED6050E9-B587-40DF-A4D3-CED4FB36A462}" dt="2024-09-16T11:25:27.137" v="9" actId="20577"/>
        <pc:sldMkLst>
          <pc:docMk/>
          <pc:sldMk cId="0" sldId="257"/>
        </pc:sldMkLst>
        <pc:spChg chg="mod">
          <ac:chgData name="Louise Stanier" userId="6e7e2a67-3a20-418b-b2b4-d37ea3867835" providerId="ADAL" clId="{ED6050E9-B587-40DF-A4D3-CED4FB36A462}" dt="2024-09-16T11:25:27.137" v="9" actId="20577"/>
          <ac:spMkLst>
            <pc:docMk/>
            <pc:sldMk cId="0" sldId="257"/>
            <ac:spMk id="60" creationId="{00000000-0000-0000-0000-000000000000}"/>
          </ac:spMkLst>
        </pc:spChg>
      </pc:sldChg>
      <pc:sldChg chg="modSp mod">
        <pc:chgData name="Louise Stanier" userId="6e7e2a67-3a20-418b-b2b4-d37ea3867835" providerId="ADAL" clId="{ED6050E9-B587-40DF-A4D3-CED4FB36A462}" dt="2024-09-16T11:25:34.921" v="11" actId="20577"/>
        <pc:sldMkLst>
          <pc:docMk/>
          <pc:sldMk cId="0" sldId="258"/>
        </pc:sldMkLst>
        <pc:spChg chg="mod">
          <ac:chgData name="Louise Stanier" userId="6e7e2a67-3a20-418b-b2b4-d37ea3867835" providerId="ADAL" clId="{ED6050E9-B587-40DF-A4D3-CED4FB36A462}" dt="2024-09-16T11:25:34.921" v="11" actId="20577"/>
          <ac:spMkLst>
            <pc:docMk/>
            <pc:sldMk cId="0" sldId="258"/>
            <ac:spMk id="81" creationId="{00000000-0000-0000-0000-000000000000}"/>
          </ac:spMkLst>
        </pc:spChg>
      </pc:sldChg>
      <pc:sldChg chg="modSp mod">
        <pc:chgData name="Louise Stanier" userId="6e7e2a67-3a20-418b-b2b4-d37ea3867835" providerId="ADAL" clId="{ED6050E9-B587-40DF-A4D3-CED4FB36A462}" dt="2024-09-16T11:25:42.067" v="16" actId="20577"/>
        <pc:sldMkLst>
          <pc:docMk/>
          <pc:sldMk cId="0" sldId="259"/>
        </pc:sldMkLst>
        <pc:spChg chg="mod">
          <ac:chgData name="Louise Stanier" userId="6e7e2a67-3a20-418b-b2b4-d37ea3867835" providerId="ADAL" clId="{ED6050E9-B587-40DF-A4D3-CED4FB36A462}" dt="2024-09-16T11:25:42.067" v="16" actId="20577"/>
          <ac:spMkLst>
            <pc:docMk/>
            <pc:sldMk cId="0" sldId="259"/>
            <ac:spMk id="90" creationId="{00000000-0000-0000-0000-000000000000}"/>
          </ac:spMkLst>
        </pc:spChg>
      </pc:sldChg>
      <pc:sldChg chg="modSp mod">
        <pc:chgData name="Louise Stanier" userId="6e7e2a67-3a20-418b-b2b4-d37ea3867835" providerId="ADAL" clId="{ED6050E9-B587-40DF-A4D3-CED4FB36A462}" dt="2024-09-16T11:25:50.042" v="21" actId="20577"/>
        <pc:sldMkLst>
          <pc:docMk/>
          <pc:sldMk cId="0" sldId="260"/>
        </pc:sldMkLst>
        <pc:spChg chg="mod">
          <ac:chgData name="Louise Stanier" userId="6e7e2a67-3a20-418b-b2b4-d37ea3867835" providerId="ADAL" clId="{ED6050E9-B587-40DF-A4D3-CED4FB36A462}" dt="2024-09-16T11:25:50.042" v="21" actId="20577"/>
          <ac:spMkLst>
            <pc:docMk/>
            <pc:sldMk cId="0" sldId="260"/>
            <ac:spMk id="103" creationId="{00000000-0000-0000-0000-000000000000}"/>
          </ac:spMkLst>
        </pc:spChg>
      </pc:sldChg>
      <pc:sldChg chg="modSp mod">
        <pc:chgData name="Louise Stanier" userId="6e7e2a67-3a20-418b-b2b4-d37ea3867835" providerId="ADAL" clId="{ED6050E9-B587-40DF-A4D3-CED4FB36A462}" dt="2024-09-16T11:26:01.117" v="26" actId="20577"/>
        <pc:sldMkLst>
          <pc:docMk/>
          <pc:sldMk cId="0" sldId="261"/>
        </pc:sldMkLst>
        <pc:spChg chg="mod">
          <ac:chgData name="Louise Stanier" userId="6e7e2a67-3a20-418b-b2b4-d37ea3867835" providerId="ADAL" clId="{ED6050E9-B587-40DF-A4D3-CED4FB36A462}" dt="2024-09-16T11:26:01.117" v="26" actId="20577"/>
          <ac:spMkLst>
            <pc:docMk/>
            <pc:sldMk cId="0" sldId="261"/>
            <ac:spMk id="115" creationId="{00000000-0000-0000-0000-000000000000}"/>
          </ac:spMkLst>
        </pc:spChg>
      </pc:sldChg>
      <pc:sldChg chg="modSp mod">
        <pc:chgData name="Louise Stanier" userId="6e7e2a67-3a20-418b-b2b4-d37ea3867835" providerId="ADAL" clId="{ED6050E9-B587-40DF-A4D3-CED4FB36A462}" dt="2024-09-16T11:26:26.050" v="31" actId="20577"/>
        <pc:sldMkLst>
          <pc:docMk/>
          <pc:sldMk cId="0" sldId="262"/>
        </pc:sldMkLst>
        <pc:spChg chg="mod">
          <ac:chgData name="Louise Stanier" userId="6e7e2a67-3a20-418b-b2b4-d37ea3867835" providerId="ADAL" clId="{ED6050E9-B587-40DF-A4D3-CED4FB36A462}" dt="2024-09-16T11:26:26.050" v="31" actId="20577"/>
          <ac:spMkLst>
            <pc:docMk/>
            <pc:sldMk cId="0" sldId="262"/>
            <ac:spMk id="128" creationId="{00000000-0000-0000-0000-000000000000}"/>
          </ac:spMkLst>
        </pc:spChg>
      </pc:sldChg>
      <pc:sldChg chg="modSp mod">
        <pc:chgData name="Louise Stanier" userId="6e7e2a67-3a20-418b-b2b4-d37ea3867835" providerId="ADAL" clId="{ED6050E9-B587-40DF-A4D3-CED4FB36A462}" dt="2024-09-16T11:26:37.259" v="36" actId="20577"/>
        <pc:sldMkLst>
          <pc:docMk/>
          <pc:sldMk cId="0" sldId="263"/>
        </pc:sldMkLst>
        <pc:spChg chg="mod">
          <ac:chgData name="Louise Stanier" userId="6e7e2a67-3a20-418b-b2b4-d37ea3867835" providerId="ADAL" clId="{ED6050E9-B587-40DF-A4D3-CED4FB36A462}" dt="2024-09-16T11:26:37.259" v="36" actId="20577"/>
          <ac:spMkLst>
            <pc:docMk/>
            <pc:sldMk cId="0" sldId="263"/>
            <ac:spMk id="133" creationId="{00000000-0000-0000-0000-000000000000}"/>
          </ac:spMkLst>
        </pc:spChg>
      </pc:sldChg>
      <pc:sldChg chg="modSp mod">
        <pc:chgData name="Louise Stanier" userId="6e7e2a67-3a20-418b-b2b4-d37ea3867835" providerId="ADAL" clId="{ED6050E9-B587-40DF-A4D3-CED4FB36A462}" dt="2024-09-16T11:26:44.763" v="41" actId="20577"/>
        <pc:sldMkLst>
          <pc:docMk/>
          <pc:sldMk cId="0" sldId="264"/>
        </pc:sldMkLst>
        <pc:spChg chg="mod">
          <ac:chgData name="Louise Stanier" userId="6e7e2a67-3a20-418b-b2b4-d37ea3867835" providerId="ADAL" clId="{ED6050E9-B587-40DF-A4D3-CED4FB36A462}" dt="2024-09-16T11:26:44.763" v="41" actId="20577"/>
          <ac:spMkLst>
            <pc:docMk/>
            <pc:sldMk cId="0" sldId="264"/>
            <ac:spMk id="145" creationId="{00000000-0000-0000-0000-000000000000}"/>
          </ac:spMkLst>
        </pc:spChg>
      </pc:sldChg>
      <pc:sldChg chg="modSp mod">
        <pc:chgData name="Louise Stanier" userId="6e7e2a67-3a20-418b-b2b4-d37ea3867835" providerId="ADAL" clId="{ED6050E9-B587-40DF-A4D3-CED4FB36A462}" dt="2024-09-16T11:26:55.771" v="46" actId="20577"/>
        <pc:sldMkLst>
          <pc:docMk/>
          <pc:sldMk cId="0" sldId="265"/>
        </pc:sldMkLst>
        <pc:spChg chg="mod">
          <ac:chgData name="Louise Stanier" userId="6e7e2a67-3a20-418b-b2b4-d37ea3867835" providerId="ADAL" clId="{ED6050E9-B587-40DF-A4D3-CED4FB36A462}" dt="2024-09-16T11:26:55.771" v="46" actId="20577"/>
          <ac:spMkLst>
            <pc:docMk/>
            <pc:sldMk cId="0" sldId="265"/>
            <ac:spMk id="156" creationId="{00000000-0000-0000-0000-000000000000}"/>
          </ac:spMkLst>
        </pc:spChg>
      </pc:sldChg>
      <pc:sldChg chg="modSp mod">
        <pc:chgData name="Louise Stanier" userId="6e7e2a67-3a20-418b-b2b4-d37ea3867835" providerId="ADAL" clId="{ED6050E9-B587-40DF-A4D3-CED4FB36A462}" dt="2024-09-16T11:27:35.074" v="53" actId="20577"/>
        <pc:sldMkLst>
          <pc:docMk/>
          <pc:sldMk cId="0" sldId="266"/>
        </pc:sldMkLst>
        <pc:spChg chg="mod">
          <ac:chgData name="Louise Stanier" userId="6e7e2a67-3a20-418b-b2b4-d37ea3867835" providerId="ADAL" clId="{ED6050E9-B587-40DF-A4D3-CED4FB36A462}" dt="2024-09-16T11:27:08.195" v="51" actId="20577"/>
          <ac:spMkLst>
            <pc:docMk/>
            <pc:sldMk cId="0" sldId="266"/>
            <ac:spMk id="166" creationId="{00000000-0000-0000-0000-000000000000}"/>
          </ac:spMkLst>
        </pc:spChg>
        <pc:spChg chg="mod">
          <ac:chgData name="Louise Stanier" userId="6e7e2a67-3a20-418b-b2b4-d37ea3867835" providerId="ADAL" clId="{ED6050E9-B587-40DF-A4D3-CED4FB36A462}" dt="2024-09-16T11:27:35.074" v="53" actId="20577"/>
          <ac:spMkLst>
            <pc:docMk/>
            <pc:sldMk cId="0" sldId="266"/>
            <ac:spMk id="170" creationId="{00000000-0000-0000-0000-000000000000}"/>
          </ac:spMkLst>
        </pc:spChg>
      </pc:sldChg>
    </pc:docChg>
  </pc:docChgLst>
  <pc:docChgLst>
    <pc:chgData name="Louise Stanier" userId="6e7e2a67-3a20-418b-b2b4-d37ea3867835" providerId="ADAL" clId="{9B92F83C-8506-4AE6-89D6-9984F8FA5501}"/>
    <pc:docChg chg="modSld sldOrd">
      <pc:chgData name="Louise Stanier" userId="6e7e2a67-3a20-418b-b2b4-d37ea3867835" providerId="ADAL" clId="{9B92F83C-8506-4AE6-89D6-9984F8FA5501}" dt="2024-09-19T08:25:38.196" v="3"/>
      <pc:docMkLst>
        <pc:docMk/>
      </pc:docMkLst>
      <pc:sldChg chg="ord">
        <pc:chgData name="Louise Stanier" userId="6e7e2a67-3a20-418b-b2b4-d37ea3867835" providerId="ADAL" clId="{9B92F83C-8506-4AE6-89D6-9984F8FA5501}" dt="2024-09-19T08:25:34.839" v="1"/>
        <pc:sldMkLst>
          <pc:docMk/>
          <pc:sldMk cId="0" sldId="265"/>
        </pc:sldMkLst>
      </pc:sldChg>
      <pc:sldChg chg="ord">
        <pc:chgData name="Louise Stanier" userId="6e7e2a67-3a20-418b-b2b4-d37ea3867835" providerId="ADAL" clId="{9B92F83C-8506-4AE6-89D6-9984F8FA5501}" dt="2024-09-19T08:25:38.196" v="3"/>
        <pc:sldMkLst>
          <pc:docMk/>
          <pc:sldMk cId="0"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b416a942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b416a942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b416a944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b416a944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94a2938a21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94a2938a21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94a2938a21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94a2938a21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94a2938a21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94a2938a21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9491bcbe5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9491bcbe5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9491bcbe5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9491bcbe5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94a2938a2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94a2938a2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94a2938a2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94a2938a2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94a2938a2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94a2938a2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94a2938a2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94a2938a2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94a2938a21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94a2938a2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35725" y="96700"/>
            <a:ext cx="8910900" cy="303600"/>
          </a:xfrm>
          <a:prstGeom prst="rect">
            <a:avLst/>
          </a:prstGeom>
          <a:solidFill>
            <a:srgbClr val="EA9999"/>
          </a:solidFill>
          <a:ln w="19050" cap="flat" cmpd="sng">
            <a:solidFill>
              <a:srgbClr val="EA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dirty="0"/>
              <a:t>IGCSE GEOGRAPHY: 1.1 POPULATION DYNAMICS</a:t>
            </a:r>
            <a:endParaRPr sz="1200" b="1" dirty="0"/>
          </a:p>
          <a:p>
            <a:pPr marL="0" lvl="0" indent="0" algn="ctr" rtl="0">
              <a:spcBef>
                <a:spcPts val="0"/>
              </a:spcBef>
              <a:spcAft>
                <a:spcPts val="0"/>
              </a:spcAft>
              <a:buNone/>
            </a:pPr>
            <a:endParaRPr sz="1200" b="1" dirty="0"/>
          </a:p>
          <a:p>
            <a:pPr marL="0" lvl="0" indent="0" algn="ctr" rtl="0">
              <a:spcBef>
                <a:spcPts val="0"/>
              </a:spcBef>
              <a:spcAft>
                <a:spcPts val="0"/>
              </a:spcAft>
              <a:buNone/>
            </a:pPr>
            <a:endParaRPr sz="1200" b="1" dirty="0"/>
          </a:p>
        </p:txBody>
      </p:sp>
      <p:pic>
        <p:nvPicPr>
          <p:cNvPr id="55" name="Google Shape;55;p13"/>
          <p:cNvPicPr preferRelativeResize="0"/>
          <p:nvPr/>
        </p:nvPicPr>
        <p:blipFill>
          <a:blip r:embed="rId3">
            <a:alphaModFix/>
          </a:blip>
          <a:stretch>
            <a:fillRect/>
          </a:stretch>
        </p:blipFill>
        <p:spPr>
          <a:xfrm>
            <a:off x="152400" y="552700"/>
            <a:ext cx="6877050" cy="3857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35725" y="486125"/>
            <a:ext cx="8576275" cy="2579950"/>
          </a:xfrm>
          <a:prstGeom prst="rect">
            <a:avLst/>
          </a:prstGeom>
          <a:noFill/>
          <a:ln>
            <a:noFill/>
          </a:ln>
        </p:spPr>
      </p:pic>
      <p:sp>
        <p:nvSpPr>
          <p:cNvPr id="55" name="Google Shape;55;p13"/>
          <p:cNvSpPr txBox="1"/>
          <p:nvPr/>
        </p:nvSpPr>
        <p:spPr>
          <a:xfrm>
            <a:off x="135725" y="96700"/>
            <a:ext cx="8910900" cy="303600"/>
          </a:xfrm>
          <a:prstGeom prst="rect">
            <a:avLst/>
          </a:prstGeom>
          <a:solidFill>
            <a:srgbClr val="93C47D"/>
          </a:solidFill>
          <a:ln w="19050" cap="flat" cmpd="sng">
            <a:solidFill>
              <a:srgbClr val="93C47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dirty="0"/>
              <a:t>IGCSE GEOGRAPHY: 1.4 POPULATION DENSITY AND DISTRIBUTION </a:t>
            </a:r>
            <a:endParaRPr sz="1200" b="1" dirty="0"/>
          </a:p>
          <a:p>
            <a:pPr marL="0" lvl="0" indent="0" algn="ctr" rtl="0">
              <a:spcBef>
                <a:spcPts val="0"/>
              </a:spcBef>
              <a:spcAft>
                <a:spcPts val="0"/>
              </a:spcAft>
              <a:buNone/>
            </a:pPr>
            <a:endParaRPr sz="12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p:nvPr/>
        </p:nvSpPr>
        <p:spPr>
          <a:xfrm>
            <a:off x="135725" y="96700"/>
            <a:ext cx="8910900" cy="303600"/>
          </a:xfrm>
          <a:prstGeom prst="rect">
            <a:avLst/>
          </a:prstGeom>
          <a:solidFill>
            <a:srgbClr val="93C47D"/>
          </a:solidFill>
          <a:ln w="19050" cap="flat" cmpd="sng">
            <a:solidFill>
              <a:srgbClr val="93C47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dirty="0"/>
              <a:t>IGCSE GEOGRAPHY: 1.4 POPULATION DENSITY AND DISTRIBUTION </a:t>
            </a:r>
            <a:endParaRPr sz="1200" b="1" dirty="0"/>
          </a:p>
          <a:p>
            <a:pPr marL="0" lvl="0" indent="0" algn="ctr" rtl="0">
              <a:spcBef>
                <a:spcPts val="0"/>
              </a:spcBef>
              <a:spcAft>
                <a:spcPts val="0"/>
              </a:spcAft>
              <a:buNone/>
            </a:pPr>
            <a:endParaRPr sz="1200" b="1" dirty="0"/>
          </a:p>
        </p:txBody>
      </p:sp>
      <p:pic>
        <p:nvPicPr>
          <p:cNvPr id="61" name="Google Shape;61;p14"/>
          <p:cNvPicPr preferRelativeResize="0"/>
          <p:nvPr/>
        </p:nvPicPr>
        <p:blipFill>
          <a:blip r:embed="rId3">
            <a:alphaModFix/>
          </a:blip>
          <a:stretch>
            <a:fillRect/>
          </a:stretch>
        </p:blipFill>
        <p:spPr>
          <a:xfrm>
            <a:off x="4610350" y="3059175"/>
            <a:ext cx="4436275" cy="1928250"/>
          </a:xfrm>
          <a:prstGeom prst="rect">
            <a:avLst/>
          </a:prstGeom>
          <a:noFill/>
          <a:ln w="19050" cap="flat" cmpd="sng">
            <a:solidFill>
              <a:srgbClr val="93C47D"/>
            </a:solidFill>
            <a:prstDash val="solid"/>
            <a:round/>
            <a:headEnd type="none" w="sm" len="sm"/>
            <a:tailEnd type="none" w="sm" len="sm"/>
          </a:ln>
        </p:spPr>
      </p:pic>
      <p:sp>
        <p:nvSpPr>
          <p:cNvPr id="62" name="Google Shape;62;p14"/>
          <p:cNvSpPr txBox="1"/>
          <p:nvPr/>
        </p:nvSpPr>
        <p:spPr>
          <a:xfrm>
            <a:off x="135725" y="536800"/>
            <a:ext cx="2497800" cy="2385900"/>
          </a:xfrm>
          <a:prstGeom prst="rect">
            <a:avLst/>
          </a:prstGeom>
          <a:noFill/>
          <a:ln w="19050" cap="flat" cmpd="sng">
            <a:solidFill>
              <a:srgbClr val="93C47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100"/>
              <a:t>Population density is the </a:t>
            </a:r>
            <a:r>
              <a:rPr lang="en-GB" sz="1100" b="1"/>
              <a:t>average number of people per square kilometre.</a:t>
            </a:r>
            <a:endParaRPr sz="1100" b="1"/>
          </a:p>
          <a:p>
            <a:pPr marL="0" lvl="0" indent="0" algn="l" rtl="0">
              <a:spcBef>
                <a:spcPts val="0"/>
              </a:spcBef>
              <a:spcAft>
                <a:spcPts val="0"/>
              </a:spcAft>
              <a:buNone/>
            </a:pPr>
            <a:endParaRPr sz="1100"/>
          </a:p>
          <a:p>
            <a:pPr marL="0" lvl="0" indent="0" algn="l" rtl="0">
              <a:spcBef>
                <a:spcPts val="0"/>
              </a:spcBef>
              <a:spcAft>
                <a:spcPts val="0"/>
              </a:spcAft>
              <a:buNone/>
            </a:pPr>
            <a:r>
              <a:rPr lang="en-GB" sz="1100"/>
              <a:t>It is a way of measuring population distribution. It shows whether an area is </a:t>
            </a:r>
            <a:r>
              <a:rPr lang="en-GB" sz="1100" b="1"/>
              <a:t>sparsely or densely populated. </a:t>
            </a:r>
            <a:endParaRPr sz="1100" b="1"/>
          </a:p>
          <a:p>
            <a:pPr marL="0" lvl="0" indent="0" algn="l" rtl="0">
              <a:spcBef>
                <a:spcPts val="0"/>
              </a:spcBef>
              <a:spcAft>
                <a:spcPts val="0"/>
              </a:spcAft>
              <a:buNone/>
            </a:pPr>
            <a:endParaRPr sz="1100"/>
          </a:p>
          <a:p>
            <a:pPr marL="0" lvl="0" indent="0" algn="l" rtl="0">
              <a:spcBef>
                <a:spcPts val="0"/>
              </a:spcBef>
              <a:spcAft>
                <a:spcPts val="0"/>
              </a:spcAft>
              <a:buNone/>
            </a:pPr>
            <a:r>
              <a:rPr lang="en-GB" sz="1100"/>
              <a:t>Population density is calculated using the following formula: Population density </a:t>
            </a:r>
            <a:r>
              <a:rPr lang="en-GB" sz="1100" b="1"/>
              <a:t>= total population divided by total land area in km²</a:t>
            </a:r>
            <a:endParaRPr sz="1100" b="1"/>
          </a:p>
        </p:txBody>
      </p:sp>
      <p:pic>
        <p:nvPicPr>
          <p:cNvPr id="63" name="Google Shape;63;p14"/>
          <p:cNvPicPr preferRelativeResize="0"/>
          <p:nvPr/>
        </p:nvPicPr>
        <p:blipFill>
          <a:blip r:embed="rId4">
            <a:alphaModFix/>
          </a:blip>
          <a:stretch>
            <a:fillRect/>
          </a:stretch>
        </p:blipFill>
        <p:spPr>
          <a:xfrm>
            <a:off x="135725" y="3060875"/>
            <a:ext cx="4369250" cy="1926550"/>
          </a:xfrm>
          <a:prstGeom prst="rect">
            <a:avLst/>
          </a:prstGeom>
          <a:noFill/>
          <a:ln w="19050" cap="flat" cmpd="sng">
            <a:solidFill>
              <a:srgbClr val="93C47D"/>
            </a:solidFill>
            <a:prstDash val="solid"/>
            <a:round/>
            <a:headEnd type="none" w="sm" len="sm"/>
            <a:tailEnd type="none" w="sm" len="sm"/>
          </a:ln>
        </p:spPr>
      </p:pic>
      <p:pic>
        <p:nvPicPr>
          <p:cNvPr id="64" name="Google Shape;64;p14"/>
          <p:cNvPicPr preferRelativeResize="0"/>
          <p:nvPr/>
        </p:nvPicPr>
        <p:blipFill>
          <a:blip r:embed="rId5">
            <a:alphaModFix/>
          </a:blip>
          <a:stretch>
            <a:fillRect/>
          </a:stretch>
        </p:blipFill>
        <p:spPr>
          <a:xfrm>
            <a:off x="2763125" y="562600"/>
            <a:ext cx="4259080" cy="2335975"/>
          </a:xfrm>
          <a:prstGeom prst="rect">
            <a:avLst/>
          </a:prstGeom>
          <a:noFill/>
          <a:ln>
            <a:noFill/>
          </a:ln>
        </p:spPr>
      </p:pic>
      <p:sp>
        <p:nvSpPr>
          <p:cNvPr id="65" name="Google Shape;65;p14"/>
          <p:cNvSpPr txBox="1"/>
          <p:nvPr/>
        </p:nvSpPr>
        <p:spPr>
          <a:xfrm>
            <a:off x="7082275" y="536800"/>
            <a:ext cx="1916100" cy="2385900"/>
          </a:xfrm>
          <a:prstGeom prst="rect">
            <a:avLst/>
          </a:prstGeom>
          <a:noFill/>
          <a:ln w="19050" cap="flat" cmpd="sng">
            <a:solidFill>
              <a:srgbClr val="93C47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100">
                <a:solidFill>
                  <a:schemeClr val="dk1"/>
                </a:solidFill>
              </a:rPr>
              <a:t>From the map, it is clear that population density in some regions has increased as the population has grown. It is also clear that population density is uneven, with some regions, such as Western Europe, being densely populated and others, such as Australia being sparsely populated.</a:t>
            </a:r>
            <a:endParaRPr sz="1100">
              <a:solidFill>
                <a:schemeClr val="dk1"/>
              </a:solidFill>
            </a:endParaRPr>
          </a:p>
          <a:p>
            <a:pPr marL="0" lvl="0" indent="0" algn="l" rtl="0">
              <a:spcBef>
                <a:spcPts val="0"/>
              </a:spcBef>
              <a:spcAft>
                <a:spcPts val="0"/>
              </a:spcAft>
              <a:buNone/>
            </a:pPr>
            <a:endParaRPr sz="11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p:nvPr/>
        </p:nvSpPr>
        <p:spPr>
          <a:xfrm>
            <a:off x="67325" y="96700"/>
            <a:ext cx="8979300" cy="303600"/>
          </a:xfrm>
          <a:prstGeom prst="rect">
            <a:avLst/>
          </a:prstGeom>
          <a:solidFill>
            <a:srgbClr val="EA9999"/>
          </a:solidFill>
          <a:ln w="19050" cap="flat" cmpd="sng">
            <a:solidFill>
              <a:srgbClr val="EA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dirty="0"/>
              <a:t>IGCSE GEOGRAPHY: 1.1 POPULATION DYNAMICS</a:t>
            </a:r>
            <a:endParaRPr sz="1200" b="1" dirty="0"/>
          </a:p>
          <a:p>
            <a:pPr marL="0" lvl="0" indent="0" algn="ctr" rtl="0">
              <a:spcBef>
                <a:spcPts val="0"/>
              </a:spcBef>
              <a:spcAft>
                <a:spcPts val="0"/>
              </a:spcAft>
              <a:buNone/>
            </a:pPr>
            <a:endParaRPr sz="1200" b="1" dirty="0"/>
          </a:p>
          <a:p>
            <a:pPr marL="0" lvl="0" indent="0" algn="ctr" rtl="0">
              <a:spcBef>
                <a:spcPts val="0"/>
              </a:spcBef>
              <a:spcAft>
                <a:spcPts val="0"/>
              </a:spcAft>
              <a:buNone/>
            </a:pPr>
            <a:endParaRPr sz="1200" b="1" dirty="0"/>
          </a:p>
        </p:txBody>
      </p:sp>
      <p:sp>
        <p:nvSpPr>
          <p:cNvPr id="134" name="Google Shape;134;p20"/>
          <p:cNvSpPr txBox="1"/>
          <p:nvPr/>
        </p:nvSpPr>
        <p:spPr>
          <a:xfrm>
            <a:off x="67325" y="471400"/>
            <a:ext cx="8979300" cy="3540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100" b="1"/>
              <a:t>CASE STUDY: BANGLADESH AN OVERPOPULATED COUNTRY </a:t>
            </a:r>
            <a:endParaRPr sz="1100" b="1"/>
          </a:p>
        </p:txBody>
      </p:sp>
      <p:sp>
        <p:nvSpPr>
          <p:cNvPr id="135" name="Google Shape;135;p20"/>
          <p:cNvSpPr txBox="1"/>
          <p:nvPr/>
        </p:nvSpPr>
        <p:spPr>
          <a:xfrm>
            <a:off x="67325" y="1955300"/>
            <a:ext cx="2284800" cy="31707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solidFill>
                  <a:schemeClr val="dk1"/>
                </a:solidFill>
              </a:rPr>
              <a:t>Context</a:t>
            </a:r>
            <a:r>
              <a:rPr lang="en-GB" sz="1100">
                <a:solidFill>
                  <a:schemeClr val="dk1"/>
                </a:solidFill>
              </a:rPr>
              <a:t>: Bangladesh = </a:t>
            </a:r>
            <a:r>
              <a:rPr lang="en-GB" sz="1100" b="1">
                <a:solidFill>
                  <a:schemeClr val="dk1"/>
                </a:solidFill>
              </a:rPr>
              <a:t>high population density 1169 per km²</a:t>
            </a:r>
            <a:endParaRPr sz="1100" b="1">
              <a:solidFill>
                <a:schemeClr val="dk1"/>
              </a:solidFill>
            </a:endParaRPr>
          </a:p>
          <a:p>
            <a:pPr marL="0" lvl="0" indent="0" algn="l" rtl="0">
              <a:spcBef>
                <a:spcPts val="1600"/>
              </a:spcBef>
              <a:spcAft>
                <a:spcPts val="0"/>
              </a:spcAft>
              <a:buClr>
                <a:schemeClr val="dk1"/>
              </a:buClr>
              <a:buSzPts val="1100"/>
              <a:buFont typeface="Arial"/>
              <a:buNone/>
            </a:pPr>
            <a:r>
              <a:rPr lang="en-GB" sz="1100">
                <a:solidFill>
                  <a:schemeClr val="dk1"/>
                </a:solidFill>
              </a:rPr>
              <a:t>Bangladesh is in South Asia. In 2021, Bangladesh had an average income of $2,000 per capita with a growing GDP.</a:t>
            </a:r>
            <a:endParaRPr sz="1100">
              <a:solidFill>
                <a:schemeClr val="dk1"/>
              </a:solidFill>
            </a:endParaRPr>
          </a:p>
          <a:p>
            <a:pPr marL="0" lvl="0" indent="0" algn="l" rtl="0">
              <a:spcBef>
                <a:spcPts val="1600"/>
              </a:spcBef>
              <a:spcAft>
                <a:spcPts val="0"/>
              </a:spcAft>
              <a:buClr>
                <a:schemeClr val="dk1"/>
              </a:buClr>
              <a:buSzPts val="1100"/>
              <a:buFont typeface="Arial"/>
              <a:buNone/>
            </a:pPr>
            <a:r>
              <a:rPr lang="en-GB" sz="1100" b="1">
                <a:solidFill>
                  <a:schemeClr val="dk1"/>
                </a:solidFill>
              </a:rPr>
              <a:t>Population</a:t>
            </a:r>
            <a:r>
              <a:rPr lang="en-GB" sz="1100">
                <a:solidFill>
                  <a:schemeClr val="dk1"/>
                </a:solidFill>
              </a:rPr>
              <a:t>: As of 2021, it had over 160 million people, making it highly densely populated.</a:t>
            </a:r>
            <a:endParaRPr sz="1100">
              <a:solidFill>
                <a:schemeClr val="dk1"/>
              </a:solidFill>
            </a:endParaRPr>
          </a:p>
          <a:p>
            <a:pPr marL="0" lvl="0" indent="0" algn="l" rtl="0">
              <a:spcBef>
                <a:spcPts val="1600"/>
              </a:spcBef>
              <a:spcAft>
                <a:spcPts val="1600"/>
              </a:spcAft>
              <a:buClr>
                <a:schemeClr val="dk1"/>
              </a:buClr>
              <a:buSzPts val="1100"/>
              <a:buFont typeface="Arial"/>
              <a:buNone/>
            </a:pPr>
            <a:r>
              <a:rPr lang="en-GB" sz="1100" b="1">
                <a:solidFill>
                  <a:schemeClr val="dk1"/>
                </a:solidFill>
              </a:rPr>
              <a:t>Population Growth:</a:t>
            </a:r>
            <a:r>
              <a:rPr lang="en-GB" sz="1100">
                <a:solidFill>
                  <a:schemeClr val="dk1"/>
                </a:solidFill>
              </a:rPr>
              <a:t> Bangladesh experiences rapid population growth due to a balanced birth and death rate</a:t>
            </a:r>
            <a:endParaRPr sz="1100"/>
          </a:p>
        </p:txBody>
      </p:sp>
      <p:graphicFrame>
        <p:nvGraphicFramePr>
          <p:cNvPr id="136" name="Google Shape;136;p20"/>
          <p:cNvGraphicFramePr/>
          <p:nvPr/>
        </p:nvGraphicFramePr>
        <p:xfrm>
          <a:off x="2411150" y="896488"/>
          <a:ext cx="2436750" cy="4176475"/>
        </p:xfrm>
        <a:graphic>
          <a:graphicData uri="http://schemas.openxmlformats.org/drawingml/2006/table">
            <a:tbl>
              <a:tblPr>
                <a:noFill/>
                <a:tableStyleId>{54A09198-6BCA-493A-9E3A-B5FC5BD4D939}</a:tableStyleId>
              </a:tblPr>
              <a:tblGrid>
                <a:gridCol w="662325">
                  <a:extLst>
                    <a:ext uri="{9D8B030D-6E8A-4147-A177-3AD203B41FA5}">
                      <a16:colId xmlns:a16="http://schemas.microsoft.com/office/drawing/2014/main" val="20000"/>
                    </a:ext>
                  </a:extLst>
                </a:gridCol>
                <a:gridCol w="528500">
                  <a:extLst>
                    <a:ext uri="{9D8B030D-6E8A-4147-A177-3AD203B41FA5}">
                      <a16:colId xmlns:a16="http://schemas.microsoft.com/office/drawing/2014/main" val="20001"/>
                    </a:ext>
                  </a:extLst>
                </a:gridCol>
                <a:gridCol w="796175">
                  <a:extLst>
                    <a:ext uri="{9D8B030D-6E8A-4147-A177-3AD203B41FA5}">
                      <a16:colId xmlns:a16="http://schemas.microsoft.com/office/drawing/2014/main" val="20002"/>
                    </a:ext>
                  </a:extLst>
                </a:gridCol>
                <a:gridCol w="449750">
                  <a:extLst>
                    <a:ext uri="{9D8B030D-6E8A-4147-A177-3AD203B41FA5}">
                      <a16:colId xmlns:a16="http://schemas.microsoft.com/office/drawing/2014/main" val="20003"/>
                    </a:ext>
                  </a:extLst>
                </a:gridCol>
              </a:tblGrid>
              <a:tr h="4176475">
                <a:tc gridSpan="2">
                  <a:txBody>
                    <a:bodyPr/>
                    <a:lstStyle/>
                    <a:p>
                      <a:pPr marL="0" lvl="0" indent="0" algn="l" rtl="0">
                        <a:spcBef>
                          <a:spcPts val="0"/>
                        </a:spcBef>
                        <a:spcAft>
                          <a:spcPts val="0"/>
                        </a:spcAft>
                        <a:buNone/>
                      </a:pPr>
                      <a:r>
                        <a:rPr lang="en-GB" sz="1100" b="1"/>
                        <a:t>Physical factors that affect overpopulation:</a:t>
                      </a:r>
                      <a:endParaRPr sz="1100" b="1"/>
                    </a:p>
                    <a:p>
                      <a:pPr marL="0" lvl="0" indent="0" algn="l" rtl="0">
                        <a:spcBef>
                          <a:spcPts val="0"/>
                        </a:spcBef>
                        <a:spcAft>
                          <a:spcPts val="0"/>
                        </a:spcAft>
                        <a:buNone/>
                      </a:pPr>
                      <a:endParaRPr sz="1100" b="1"/>
                    </a:p>
                    <a:p>
                      <a:pPr marL="0" lvl="0" indent="0" algn="l" rtl="0">
                        <a:spcBef>
                          <a:spcPts val="0"/>
                        </a:spcBef>
                        <a:spcAft>
                          <a:spcPts val="0"/>
                        </a:spcAft>
                        <a:buNone/>
                      </a:pPr>
                      <a:r>
                        <a:rPr lang="en-GB" sz="1100"/>
                        <a:t>- Limited arable land for agriculture due to its small size and frequent flooding. </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a:t>- Vulnerability to natural disasters like cyclones and floods, which can displace populations.</a:t>
                      </a:r>
                      <a:endParaRPr sz="1100"/>
                    </a:p>
                    <a:p>
                      <a:pPr marL="0" lvl="0" indent="0" algn="l" rtl="0">
                        <a:spcBef>
                          <a:spcPts val="0"/>
                        </a:spcBef>
                        <a:spcAft>
                          <a:spcPts val="0"/>
                        </a:spcAft>
                        <a:buNone/>
                      </a:pPr>
                      <a:endParaRPr sz="1100" b="1"/>
                    </a:p>
                  </a:txBody>
                  <a:tcPr marL="63500" marR="63500" marT="63500" marB="63500">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tc hMerge="1">
                  <a:txBody>
                    <a:bodyPr/>
                    <a:lstStyle/>
                    <a:p>
                      <a:endParaRPr lang="en-US"/>
                    </a:p>
                  </a:txBody>
                  <a:tcPr/>
                </a:tc>
                <a:tc gridSpan="2">
                  <a:txBody>
                    <a:bodyPr/>
                    <a:lstStyle/>
                    <a:p>
                      <a:pPr marL="0" lvl="0" indent="0" algn="l" rtl="0">
                        <a:spcBef>
                          <a:spcPts val="0"/>
                        </a:spcBef>
                        <a:spcAft>
                          <a:spcPts val="0"/>
                        </a:spcAft>
                        <a:buNone/>
                      </a:pPr>
                      <a:r>
                        <a:rPr lang="en-GB" sz="1100" b="1"/>
                        <a:t>Human factors that affect overpopulation </a:t>
                      </a:r>
                      <a:endParaRPr sz="1100" b="1"/>
                    </a:p>
                    <a:p>
                      <a:pPr marL="0" lvl="0" indent="0" algn="l" rtl="0">
                        <a:spcBef>
                          <a:spcPts val="0"/>
                        </a:spcBef>
                        <a:spcAft>
                          <a:spcPts val="0"/>
                        </a:spcAft>
                        <a:buNone/>
                      </a:pPr>
                      <a:endParaRPr sz="1100" b="1"/>
                    </a:p>
                    <a:p>
                      <a:pPr marL="0" lvl="0" indent="0" algn="l" rtl="0">
                        <a:spcBef>
                          <a:spcPts val="0"/>
                        </a:spcBef>
                        <a:spcAft>
                          <a:spcPts val="0"/>
                        </a:spcAft>
                        <a:buNone/>
                      </a:pPr>
                      <a:r>
                        <a:rPr lang="en-GB" sz="1100"/>
                        <a:t>- High fertility rates and a lack of access to family planning services. </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a:t>- Limited awareness and education regarding family planning. </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a:t>- Cultural and societal factors promoting large families.</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a:t>- Girls leave education and get married young</a:t>
                      </a:r>
                      <a:endParaRPr sz="1100"/>
                    </a:p>
                  </a:txBody>
                  <a:tcPr marL="63500" marR="63500" marT="63500" marB="63500">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bl>
          </a:graphicData>
        </a:graphic>
      </p:graphicFrame>
      <p:graphicFrame>
        <p:nvGraphicFramePr>
          <p:cNvPr id="137" name="Google Shape;137;p20"/>
          <p:cNvGraphicFramePr/>
          <p:nvPr/>
        </p:nvGraphicFramePr>
        <p:xfrm>
          <a:off x="4906850" y="896500"/>
          <a:ext cx="4182000" cy="2910475"/>
        </p:xfrm>
        <a:graphic>
          <a:graphicData uri="http://schemas.openxmlformats.org/drawingml/2006/table">
            <a:tbl>
              <a:tblPr>
                <a:noFill/>
                <a:tableStyleId>{54A09198-6BCA-493A-9E3A-B5FC5BD4D939}</a:tableStyleId>
              </a:tblPr>
              <a:tblGrid>
                <a:gridCol w="1019250">
                  <a:extLst>
                    <a:ext uri="{9D8B030D-6E8A-4147-A177-3AD203B41FA5}">
                      <a16:colId xmlns:a16="http://schemas.microsoft.com/office/drawing/2014/main" val="20000"/>
                    </a:ext>
                  </a:extLst>
                </a:gridCol>
                <a:gridCol w="955350">
                  <a:extLst>
                    <a:ext uri="{9D8B030D-6E8A-4147-A177-3AD203B41FA5}">
                      <a16:colId xmlns:a16="http://schemas.microsoft.com/office/drawing/2014/main" val="20001"/>
                    </a:ext>
                  </a:extLst>
                </a:gridCol>
                <a:gridCol w="1161900">
                  <a:extLst>
                    <a:ext uri="{9D8B030D-6E8A-4147-A177-3AD203B41FA5}">
                      <a16:colId xmlns:a16="http://schemas.microsoft.com/office/drawing/2014/main" val="20002"/>
                    </a:ext>
                  </a:extLst>
                </a:gridCol>
                <a:gridCol w="1045500">
                  <a:extLst>
                    <a:ext uri="{9D8B030D-6E8A-4147-A177-3AD203B41FA5}">
                      <a16:colId xmlns:a16="http://schemas.microsoft.com/office/drawing/2014/main" val="20003"/>
                    </a:ext>
                  </a:extLst>
                </a:gridCol>
              </a:tblGrid>
              <a:tr h="421350">
                <a:tc gridSpan="4">
                  <a:txBody>
                    <a:bodyPr/>
                    <a:lstStyle/>
                    <a:p>
                      <a:pPr marL="0" lvl="0" indent="0" algn="ctr" rtl="0">
                        <a:spcBef>
                          <a:spcPts val="0"/>
                        </a:spcBef>
                        <a:spcAft>
                          <a:spcPts val="0"/>
                        </a:spcAft>
                        <a:buNone/>
                      </a:pPr>
                      <a:r>
                        <a:rPr lang="en-GB" sz="1100" b="1">
                          <a:solidFill>
                            <a:schemeClr val="dk1"/>
                          </a:solidFill>
                        </a:rPr>
                        <a:t>Impacts of overpopulation</a:t>
                      </a:r>
                      <a:endParaRPr sz="1100" b="1">
                        <a:solidFill>
                          <a:schemeClr val="dk1"/>
                        </a:solidFill>
                      </a:endParaRPr>
                    </a:p>
                  </a:txBody>
                  <a:tcPr marL="91425" marR="91425" marT="91425" marB="91425">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rowSpan="4">
                  <a:txBody>
                    <a:bodyPr/>
                    <a:lstStyle/>
                    <a:p>
                      <a:pPr marL="0" lvl="0" indent="0" algn="l" rtl="0">
                        <a:spcBef>
                          <a:spcPts val="0"/>
                        </a:spcBef>
                        <a:spcAft>
                          <a:spcPts val="0"/>
                        </a:spcAft>
                        <a:buClr>
                          <a:schemeClr val="dk1"/>
                        </a:buClr>
                        <a:buSzPts val="1100"/>
                        <a:buFont typeface="Arial"/>
                        <a:buNone/>
                      </a:pPr>
                      <a:r>
                        <a:rPr lang="en-GB" sz="1100" b="1">
                          <a:solidFill>
                            <a:schemeClr val="dk1"/>
                          </a:solidFill>
                        </a:rPr>
                        <a:t>Food shortages</a:t>
                      </a:r>
                      <a:endParaRPr sz="1100" b="1">
                        <a:solidFill>
                          <a:schemeClr val="dk1"/>
                        </a:solidFill>
                      </a:endParaRPr>
                    </a:p>
                    <a:p>
                      <a:pPr marL="0" lvl="0" indent="0" algn="l" rtl="0">
                        <a:spcBef>
                          <a:spcPts val="0"/>
                        </a:spcBef>
                        <a:spcAft>
                          <a:spcPts val="0"/>
                        </a:spcAft>
                        <a:buClr>
                          <a:schemeClr val="dk1"/>
                        </a:buClr>
                        <a:buSzPts val="1100"/>
                        <a:buFont typeface="Arial"/>
                        <a:buNone/>
                      </a:pPr>
                      <a:endParaRPr sz="1100" b="1">
                        <a:solidFill>
                          <a:schemeClr val="dk1"/>
                        </a:solidFill>
                      </a:endParaRPr>
                    </a:p>
                    <a:p>
                      <a:pPr marL="0" lvl="0" indent="0" algn="l" rtl="0">
                        <a:spcBef>
                          <a:spcPts val="0"/>
                        </a:spcBef>
                        <a:spcAft>
                          <a:spcPts val="0"/>
                        </a:spcAft>
                        <a:buClr>
                          <a:schemeClr val="dk1"/>
                        </a:buClr>
                        <a:buSzPts val="1100"/>
                        <a:buFont typeface="Arial"/>
                        <a:buNone/>
                      </a:pPr>
                      <a:r>
                        <a:rPr lang="en-GB" sz="1100">
                          <a:solidFill>
                            <a:schemeClr val="dk1"/>
                          </a:solidFill>
                        </a:rPr>
                        <a:t>Too many people strain farms, water, and land, causing food shortages and hunger for some.</a:t>
                      </a:r>
                      <a:endParaRPr sz="1100">
                        <a:solidFill>
                          <a:schemeClr val="dk1"/>
                        </a:solidFill>
                      </a:endParaRPr>
                    </a:p>
                  </a:txBody>
                  <a:tcPr marL="91425" marR="91425" marT="91425" marB="91425">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tc rowSpan="4">
                  <a:txBody>
                    <a:bodyPr/>
                    <a:lstStyle/>
                    <a:p>
                      <a:pPr marL="0" lvl="0" indent="0" algn="l" rtl="0">
                        <a:lnSpc>
                          <a:spcPct val="100000"/>
                        </a:lnSpc>
                        <a:spcBef>
                          <a:spcPts val="0"/>
                        </a:spcBef>
                        <a:spcAft>
                          <a:spcPts val="0"/>
                        </a:spcAft>
                        <a:buNone/>
                      </a:pPr>
                      <a:r>
                        <a:rPr lang="en-GB" sz="1100" b="1">
                          <a:solidFill>
                            <a:schemeClr val="dk1"/>
                          </a:solidFill>
                        </a:rPr>
                        <a:t>Housing Shortage</a:t>
                      </a:r>
                      <a:endParaRPr sz="1100" b="1">
                        <a:solidFill>
                          <a:schemeClr val="dk1"/>
                        </a:solidFill>
                      </a:endParaRPr>
                    </a:p>
                    <a:p>
                      <a:pPr marL="0" lvl="0" indent="0" algn="l" rtl="0">
                        <a:lnSpc>
                          <a:spcPct val="100000"/>
                        </a:lnSpc>
                        <a:spcBef>
                          <a:spcPts val="0"/>
                        </a:spcBef>
                        <a:spcAft>
                          <a:spcPts val="0"/>
                        </a:spcAft>
                        <a:buNone/>
                      </a:pPr>
                      <a:endParaRPr sz="1100" b="1">
                        <a:solidFill>
                          <a:schemeClr val="dk1"/>
                        </a:solidFill>
                      </a:endParaRPr>
                    </a:p>
                    <a:p>
                      <a:pPr marL="0" lvl="0" indent="0" algn="l" rtl="0">
                        <a:lnSpc>
                          <a:spcPct val="100000"/>
                        </a:lnSpc>
                        <a:spcBef>
                          <a:spcPts val="0"/>
                        </a:spcBef>
                        <a:spcAft>
                          <a:spcPts val="0"/>
                        </a:spcAft>
                        <a:buNone/>
                      </a:pPr>
                      <a:r>
                        <a:rPr lang="en-GB" sz="1100">
                          <a:solidFill>
                            <a:schemeClr val="dk1"/>
                          </a:solidFill>
                        </a:rPr>
                        <a:t>Growing cities due to more people cause not enough homes and more slums.</a:t>
                      </a:r>
                      <a:endParaRPr sz="1100">
                        <a:solidFill>
                          <a:schemeClr val="dk1"/>
                        </a:solidFill>
                      </a:endParaRPr>
                    </a:p>
                  </a:txBody>
                  <a:tcPr marL="91425" marR="91425" marT="91425" marB="91425">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tc rowSpan="4">
                  <a:txBody>
                    <a:bodyPr/>
                    <a:lstStyle/>
                    <a:p>
                      <a:pPr marL="0" lvl="0" indent="0" algn="l" rtl="0">
                        <a:lnSpc>
                          <a:spcPct val="100000"/>
                        </a:lnSpc>
                        <a:spcBef>
                          <a:spcPts val="0"/>
                        </a:spcBef>
                        <a:spcAft>
                          <a:spcPts val="0"/>
                        </a:spcAft>
                        <a:buNone/>
                      </a:pPr>
                      <a:r>
                        <a:rPr lang="en-GB" sz="1100" b="1">
                          <a:solidFill>
                            <a:schemeClr val="dk1"/>
                          </a:solidFill>
                        </a:rPr>
                        <a:t>Living in vulnerable areas </a:t>
                      </a:r>
                      <a:endParaRPr sz="1100" b="1">
                        <a:solidFill>
                          <a:schemeClr val="dk1"/>
                        </a:solidFill>
                      </a:endParaRPr>
                    </a:p>
                    <a:p>
                      <a:pPr marL="0" lvl="0" indent="0" algn="l" rtl="0">
                        <a:lnSpc>
                          <a:spcPct val="100000"/>
                        </a:lnSpc>
                        <a:spcBef>
                          <a:spcPts val="0"/>
                        </a:spcBef>
                        <a:spcAft>
                          <a:spcPts val="0"/>
                        </a:spcAft>
                        <a:buNone/>
                      </a:pPr>
                      <a:endParaRPr sz="11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sz="1050">
                          <a:solidFill>
                            <a:schemeClr val="dk1"/>
                          </a:solidFill>
                          <a:latin typeface="Roboto"/>
                          <a:ea typeface="Roboto"/>
                          <a:cs typeface="Roboto"/>
                          <a:sym typeface="Roboto"/>
                        </a:rPr>
                        <a:t>Many in Bangladesh live in low coastal areas, so they're at risk from rising sea levels and storms, especially because of climate change.</a:t>
                      </a:r>
                      <a:endParaRPr sz="1100">
                        <a:solidFill>
                          <a:schemeClr val="dk1"/>
                        </a:solidFill>
                      </a:endParaRPr>
                    </a:p>
                  </a:txBody>
                  <a:tcPr marL="91425" marR="91425" marT="91425" marB="91425">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tc rowSpan="4">
                  <a:txBody>
                    <a:bodyPr/>
                    <a:lstStyle/>
                    <a:p>
                      <a:pPr marL="0" lvl="0" indent="0" algn="l" rtl="0">
                        <a:spcBef>
                          <a:spcPts val="0"/>
                        </a:spcBef>
                        <a:spcAft>
                          <a:spcPts val="0"/>
                        </a:spcAft>
                        <a:buClr>
                          <a:schemeClr val="dk1"/>
                        </a:buClr>
                        <a:buSzPts val="1100"/>
                        <a:buFont typeface="Arial"/>
                        <a:buNone/>
                      </a:pPr>
                      <a:r>
                        <a:rPr lang="en-GB" sz="1100" b="1">
                          <a:solidFill>
                            <a:schemeClr val="dk1"/>
                          </a:solidFill>
                        </a:rPr>
                        <a:t>Additional problems</a:t>
                      </a:r>
                      <a:endParaRPr sz="1100" b="1">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None/>
                      </a:pPr>
                      <a:r>
                        <a:rPr lang="en-GB" sz="1100">
                          <a:solidFill>
                            <a:schemeClr val="dk1"/>
                          </a:solidFill>
                        </a:rPr>
                        <a:t>More job and resource competition, stress on healthcare and schools, and environmental damage and pollution.</a:t>
                      </a:r>
                      <a:endParaRPr sz="1100"/>
                    </a:p>
                  </a:txBody>
                  <a:tcPr marL="91425" marR="91425" marT="91425" marB="91425">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extLst>
                  <a:ext uri="{0D108BD9-81ED-4DB2-BD59-A6C34878D82A}">
                    <a16:rowId xmlns:a16="http://schemas.microsoft.com/office/drawing/2014/main" val="10001"/>
                  </a:ext>
                </a:extLst>
              </a:tr>
              <a:tr h="1008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008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1707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138" name="Google Shape;138;p20"/>
          <p:cNvSpPr txBox="1"/>
          <p:nvPr/>
        </p:nvSpPr>
        <p:spPr>
          <a:xfrm>
            <a:off x="4906850" y="3872375"/>
            <a:ext cx="4182000" cy="12006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solidFill>
                  <a:schemeClr val="dk1"/>
                </a:solidFill>
              </a:rPr>
              <a:t>Solutions to address overpopulation:</a:t>
            </a:r>
            <a:endParaRPr sz="1100" b="1">
              <a:solidFill>
                <a:schemeClr val="dk1"/>
              </a:solidFill>
            </a:endParaRPr>
          </a:p>
          <a:p>
            <a:pPr marL="457200" lvl="0" indent="-298450" algn="l" rtl="0">
              <a:spcBef>
                <a:spcPts val="0"/>
              </a:spcBef>
              <a:spcAft>
                <a:spcPts val="0"/>
              </a:spcAft>
              <a:buClr>
                <a:schemeClr val="dk1"/>
              </a:buClr>
              <a:buSzPts val="1100"/>
              <a:buAutoNum type="arabicPeriod"/>
            </a:pPr>
            <a:r>
              <a:rPr lang="en-GB" sz="1100">
                <a:solidFill>
                  <a:schemeClr val="dk1"/>
                </a:solidFill>
              </a:rPr>
              <a:t>Promote family planning and reproductive health.</a:t>
            </a:r>
            <a:endParaRPr sz="1100">
              <a:solidFill>
                <a:schemeClr val="dk1"/>
              </a:solidFill>
            </a:endParaRPr>
          </a:p>
          <a:p>
            <a:pPr marL="457200" lvl="0" indent="-298450" algn="l" rtl="0">
              <a:spcBef>
                <a:spcPts val="0"/>
              </a:spcBef>
              <a:spcAft>
                <a:spcPts val="0"/>
              </a:spcAft>
              <a:buClr>
                <a:schemeClr val="dk1"/>
              </a:buClr>
              <a:buSzPts val="1100"/>
              <a:buAutoNum type="arabicPeriod"/>
            </a:pPr>
            <a:r>
              <a:rPr lang="en-GB" sz="1100">
                <a:solidFill>
                  <a:schemeClr val="dk1"/>
                </a:solidFill>
              </a:rPr>
              <a:t>Invest in education and awareness.</a:t>
            </a:r>
            <a:endParaRPr sz="1100">
              <a:solidFill>
                <a:schemeClr val="dk1"/>
              </a:solidFill>
            </a:endParaRPr>
          </a:p>
          <a:p>
            <a:pPr marL="457200" lvl="0" indent="-298450" algn="l" rtl="0">
              <a:spcBef>
                <a:spcPts val="0"/>
              </a:spcBef>
              <a:spcAft>
                <a:spcPts val="0"/>
              </a:spcAft>
              <a:buClr>
                <a:schemeClr val="dk1"/>
              </a:buClr>
              <a:buSzPts val="1100"/>
              <a:buAutoNum type="arabicPeriod"/>
            </a:pPr>
            <a:r>
              <a:rPr lang="en-GB" sz="1100">
                <a:solidFill>
                  <a:schemeClr val="dk1"/>
                </a:solidFill>
              </a:rPr>
              <a:t>Implement sustainable agricultural practices.</a:t>
            </a:r>
            <a:endParaRPr sz="1100">
              <a:solidFill>
                <a:schemeClr val="dk1"/>
              </a:solidFill>
            </a:endParaRPr>
          </a:p>
          <a:p>
            <a:pPr marL="457200" lvl="0" indent="-298450" algn="l" rtl="0">
              <a:spcBef>
                <a:spcPts val="0"/>
              </a:spcBef>
              <a:spcAft>
                <a:spcPts val="0"/>
              </a:spcAft>
              <a:buClr>
                <a:schemeClr val="dk1"/>
              </a:buClr>
              <a:buSzPts val="1100"/>
              <a:buAutoNum type="arabicPeriod"/>
            </a:pPr>
            <a:r>
              <a:rPr lang="en-GB" sz="1100">
                <a:solidFill>
                  <a:schemeClr val="dk1"/>
                </a:solidFill>
              </a:rPr>
              <a:t>Enhance disaster preparedness and urban planning.</a:t>
            </a:r>
            <a:endParaRPr sz="1100">
              <a:solidFill>
                <a:schemeClr val="dk1"/>
              </a:solidFill>
            </a:endParaRPr>
          </a:p>
          <a:p>
            <a:pPr marL="457200" lvl="0" indent="-298450" algn="l" rtl="0">
              <a:spcBef>
                <a:spcPts val="0"/>
              </a:spcBef>
              <a:spcAft>
                <a:spcPts val="0"/>
              </a:spcAft>
              <a:buClr>
                <a:schemeClr val="dk1"/>
              </a:buClr>
              <a:buSzPts val="1100"/>
              <a:buAutoNum type="arabicPeriod"/>
            </a:pPr>
            <a:r>
              <a:rPr lang="en-GB" sz="1100">
                <a:solidFill>
                  <a:schemeClr val="dk1"/>
                </a:solidFill>
              </a:rPr>
              <a:t>International cooperation to address climate change</a:t>
            </a:r>
            <a:endParaRPr/>
          </a:p>
        </p:txBody>
      </p:sp>
      <p:pic>
        <p:nvPicPr>
          <p:cNvPr id="139" name="Google Shape;139;p20"/>
          <p:cNvPicPr preferRelativeResize="0"/>
          <p:nvPr/>
        </p:nvPicPr>
        <p:blipFill rotWithShape="1">
          <a:blip r:embed="rId3">
            <a:alphaModFix/>
          </a:blip>
          <a:srcRect l="9851" r="15744"/>
          <a:stretch/>
        </p:blipFill>
        <p:spPr>
          <a:xfrm>
            <a:off x="106225" y="896500"/>
            <a:ext cx="1059676" cy="987700"/>
          </a:xfrm>
          <a:prstGeom prst="rect">
            <a:avLst/>
          </a:prstGeom>
          <a:noFill/>
          <a:ln w="19050" cap="flat" cmpd="sng">
            <a:solidFill>
              <a:srgbClr val="980000"/>
            </a:solidFill>
            <a:prstDash val="solid"/>
            <a:round/>
            <a:headEnd type="none" w="sm" len="sm"/>
            <a:tailEnd type="none" w="sm" len="sm"/>
          </a:ln>
        </p:spPr>
      </p:pic>
      <p:pic>
        <p:nvPicPr>
          <p:cNvPr id="140" name="Google Shape;140;p20"/>
          <p:cNvPicPr preferRelativeResize="0"/>
          <p:nvPr/>
        </p:nvPicPr>
        <p:blipFill>
          <a:blip r:embed="rId4">
            <a:alphaModFix/>
          </a:blip>
          <a:stretch>
            <a:fillRect/>
          </a:stretch>
        </p:blipFill>
        <p:spPr>
          <a:xfrm>
            <a:off x="1253225" y="896500"/>
            <a:ext cx="1059675" cy="987700"/>
          </a:xfrm>
          <a:prstGeom prst="rect">
            <a:avLst/>
          </a:prstGeom>
          <a:noFill/>
          <a:ln w="19050" cap="flat" cmpd="sng">
            <a:solidFill>
              <a:srgbClr val="980000"/>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txBox="1"/>
          <p:nvPr/>
        </p:nvSpPr>
        <p:spPr>
          <a:xfrm>
            <a:off x="49175" y="96700"/>
            <a:ext cx="9039900" cy="303600"/>
          </a:xfrm>
          <a:prstGeom prst="rect">
            <a:avLst/>
          </a:prstGeom>
          <a:solidFill>
            <a:srgbClr val="EA9999"/>
          </a:solidFill>
          <a:ln w="19050" cap="flat" cmpd="sng">
            <a:solidFill>
              <a:srgbClr val="EA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dirty="0"/>
              <a:t>IGCSE GEOGRAPHY: 1.1 POPULATION DYNAMICS</a:t>
            </a:r>
            <a:endParaRPr sz="1200" b="1" dirty="0"/>
          </a:p>
          <a:p>
            <a:pPr marL="0" lvl="0" indent="0" algn="ctr" rtl="0">
              <a:spcBef>
                <a:spcPts val="0"/>
              </a:spcBef>
              <a:spcAft>
                <a:spcPts val="0"/>
              </a:spcAft>
              <a:buNone/>
            </a:pPr>
            <a:endParaRPr sz="1200" b="1" dirty="0"/>
          </a:p>
          <a:p>
            <a:pPr marL="0" lvl="0" indent="0" algn="ctr" rtl="0">
              <a:spcBef>
                <a:spcPts val="0"/>
              </a:spcBef>
              <a:spcAft>
                <a:spcPts val="0"/>
              </a:spcAft>
              <a:buNone/>
            </a:pPr>
            <a:endParaRPr sz="1200" b="1" dirty="0"/>
          </a:p>
        </p:txBody>
      </p:sp>
      <p:sp>
        <p:nvSpPr>
          <p:cNvPr id="146" name="Google Shape;146;p21"/>
          <p:cNvSpPr txBox="1"/>
          <p:nvPr/>
        </p:nvSpPr>
        <p:spPr>
          <a:xfrm>
            <a:off x="67325" y="471400"/>
            <a:ext cx="9021900" cy="3540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100" b="1"/>
              <a:t>CASE STUDY: AUSTRALIA UNDERPOPULATED COUNTRY </a:t>
            </a:r>
            <a:endParaRPr sz="1100" b="1"/>
          </a:p>
        </p:txBody>
      </p:sp>
      <p:sp>
        <p:nvSpPr>
          <p:cNvPr id="147" name="Google Shape;147;p21"/>
          <p:cNvSpPr txBox="1"/>
          <p:nvPr/>
        </p:nvSpPr>
        <p:spPr>
          <a:xfrm>
            <a:off x="67325" y="896500"/>
            <a:ext cx="1587600" cy="42483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t>Context: </a:t>
            </a:r>
            <a:r>
              <a:rPr lang="en-GB" sz="1100"/>
              <a:t>Australia = </a:t>
            </a:r>
            <a:r>
              <a:rPr lang="en-GB" sz="1100" b="1">
                <a:solidFill>
                  <a:schemeClr val="dk1"/>
                </a:solidFill>
              </a:rPr>
              <a:t>low population density of 3 per km². </a:t>
            </a:r>
            <a:endParaRPr sz="1100" b="1"/>
          </a:p>
          <a:p>
            <a:pPr marL="0" lvl="0" indent="0" algn="l" rtl="0">
              <a:spcBef>
                <a:spcPts val="0"/>
              </a:spcBef>
              <a:spcAft>
                <a:spcPts val="0"/>
              </a:spcAft>
              <a:buNone/>
            </a:pPr>
            <a:endParaRPr sz="1100"/>
          </a:p>
          <a:p>
            <a:pPr marL="0" lvl="0" indent="0" algn="l" rtl="0">
              <a:spcBef>
                <a:spcPts val="0"/>
              </a:spcBef>
              <a:spcAft>
                <a:spcPts val="0"/>
              </a:spcAft>
              <a:buNone/>
            </a:pPr>
            <a:r>
              <a:rPr lang="en-GB" sz="1100"/>
              <a:t>The world's 6ths largest country by land area, with most people living in the East and Southeast. The total population is 25.69 million, resulting in a The current natural increase rate is 1.1%.</a:t>
            </a:r>
            <a:endParaRPr sz="1100"/>
          </a:p>
          <a:p>
            <a:pPr marL="0" lvl="0" indent="0" algn="l" rtl="0">
              <a:spcBef>
                <a:spcPts val="0"/>
              </a:spcBef>
              <a:spcAft>
                <a:spcPts val="0"/>
              </a:spcAft>
              <a:buNone/>
            </a:pPr>
            <a:endParaRPr sz="1100"/>
          </a:p>
          <a:p>
            <a:pPr marL="0" lvl="0" indent="0" algn="l" rtl="0">
              <a:spcBef>
                <a:spcPts val="0"/>
              </a:spcBef>
              <a:spcAft>
                <a:spcPts val="0"/>
              </a:spcAft>
              <a:buClr>
                <a:schemeClr val="dk1"/>
              </a:buClr>
              <a:buSzPts val="1100"/>
              <a:buFont typeface="Arial"/>
              <a:buNone/>
            </a:pPr>
            <a:r>
              <a:rPr lang="en-GB" sz="1100">
                <a:solidFill>
                  <a:schemeClr val="dk1"/>
                </a:solidFill>
              </a:rPr>
              <a:t>It is very rich in resources, with a large reserve of iron, ore, coal, gold, copper, natural gas and uranium - and abundant potential for solar and wind power development. </a:t>
            </a:r>
            <a:endParaRPr sz="1100"/>
          </a:p>
        </p:txBody>
      </p:sp>
      <p:sp>
        <p:nvSpPr>
          <p:cNvPr id="148" name="Google Shape;148;p21"/>
          <p:cNvSpPr txBox="1"/>
          <p:nvPr/>
        </p:nvSpPr>
        <p:spPr>
          <a:xfrm>
            <a:off x="1746425" y="938600"/>
            <a:ext cx="1632000" cy="22164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solidFill>
                  <a:schemeClr val="dk1"/>
                </a:solidFill>
              </a:rPr>
              <a:t>Physical factors that affect underpopulation?</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GB" sz="1100">
                <a:solidFill>
                  <a:schemeClr val="dk1"/>
                </a:solidFill>
              </a:rPr>
              <a:t>Australia's population density is low because most of the country's interior is desert (also known as the outback) and present extremely difficult living conditions.</a:t>
            </a:r>
            <a:endParaRPr sz="1100">
              <a:solidFill>
                <a:schemeClr val="dk1"/>
              </a:solidFill>
            </a:endParaRPr>
          </a:p>
        </p:txBody>
      </p:sp>
      <p:sp>
        <p:nvSpPr>
          <p:cNvPr id="149" name="Google Shape;149;p21"/>
          <p:cNvSpPr txBox="1"/>
          <p:nvPr/>
        </p:nvSpPr>
        <p:spPr>
          <a:xfrm>
            <a:off x="3469925" y="2591100"/>
            <a:ext cx="5598900" cy="25653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solidFill>
                  <a:schemeClr val="dk1"/>
                </a:solidFill>
              </a:rPr>
              <a:t>What issues does it face?</a:t>
            </a:r>
            <a:endParaRPr sz="1100" b="1">
              <a:solidFill>
                <a:schemeClr val="dk1"/>
              </a:solidFill>
            </a:endParaRPr>
          </a:p>
          <a:p>
            <a:pPr marL="0" lvl="0" indent="0" algn="l" rtl="0">
              <a:spcBef>
                <a:spcPts val="0"/>
              </a:spcBef>
              <a:spcAft>
                <a:spcPts val="0"/>
              </a:spcAft>
              <a:buClr>
                <a:schemeClr val="dk1"/>
              </a:buClr>
              <a:buSzPts val="1100"/>
              <a:buFont typeface="Arial"/>
              <a:buNone/>
            </a:pPr>
            <a:endParaRPr sz="1100" b="1">
              <a:solidFill>
                <a:schemeClr val="dk1"/>
              </a:solidFill>
            </a:endParaRPr>
          </a:p>
          <a:p>
            <a:pPr marL="0" lvl="0" indent="0" algn="l" rtl="0">
              <a:spcBef>
                <a:spcPts val="0"/>
              </a:spcBef>
              <a:spcAft>
                <a:spcPts val="0"/>
              </a:spcAft>
              <a:buClr>
                <a:schemeClr val="dk1"/>
              </a:buClr>
              <a:buSzPts val="1100"/>
              <a:buFont typeface="Arial"/>
              <a:buNone/>
            </a:pPr>
            <a:r>
              <a:rPr lang="en-GB" sz="1100">
                <a:solidFill>
                  <a:schemeClr val="dk1"/>
                </a:solidFill>
              </a:rPr>
              <a:t>• Shortage of workers which has led to lower optimum productivity..</a:t>
            </a:r>
            <a:endParaRPr sz="1100">
              <a:solidFill>
                <a:schemeClr val="dk1"/>
              </a:solidFill>
            </a:endParaRPr>
          </a:p>
          <a:p>
            <a:pPr marL="0" lvl="0" indent="0" algn="l" rtl="0">
              <a:spcBef>
                <a:spcPts val="200"/>
              </a:spcBef>
              <a:spcAft>
                <a:spcPts val="0"/>
              </a:spcAft>
              <a:buClr>
                <a:schemeClr val="dk1"/>
              </a:buClr>
              <a:buSzPts val="1100"/>
              <a:buFont typeface="Arial"/>
              <a:buNone/>
            </a:pPr>
            <a:r>
              <a:rPr lang="en-GB" sz="1100">
                <a:solidFill>
                  <a:schemeClr val="dk1"/>
                </a:solidFill>
              </a:rPr>
              <a:t>• Not possible to exploit all resources and large areas of outback undeveloped/ utilised.</a:t>
            </a:r>
            <a:endParaRPr sz="1100">
              <a:solidFill>
                <a:schemeClr val="dk1"/>
              </a:solidFill>
            </a:endParaRPr>
          </a:p>
          <a:p>
            <a:pPr marL="0" lvl="0" indent="0" algn="l" rtl="0">
              <a:spcBef>
                <a:spcPts val="200"/>
              </a:spcBef>
              <a:spcAft>
                <a:spcPts val="0"/>
              </a:spcAft>
              <a:buClr>
                <a:schemeClr val="dk1"/>
              </a:buClr>
              <a:buSzPts val="1100"/>
              <a:buFont typeface="Arial"/>
              <a:buNone/>
            </a:pPr>
            <a:r>
              <a:rPr lang="en-GB" sz="1100">
                <a:solidFill>
                  <a:schemeClr val="dk1"/>
                </a:solidFill>
              </a:rPr>
              <a:t>• Less people paying tax. 43% of the labour force will be due to retire in next 20 years. Taxes will have to be raised to fund retirement.</a:t>
            </a:r>
            <a:endParaRPr sz="1100">
              <a:solidFill>
                <a:schemeClr val="dk1"/>
              </a:solidFill>
            </a:endParaRPr>
          </a:p>
          <a:p>
            <a:pPr marL="0" lvl="0" indent="0" algn="l" rtl="0">
              <a:spcBef>
                <a:spcPts val="200"/>
              </a:spcBef>
              <a:spcAft>
                <a:spcPts val="0"/>
              </a:spcAft>
              <a:buClr>
                <a:schemeClr val="dk1"/>
              </a:buClr>
              <a:buSzPts val="1100"/>
              <a:buFont typeface="Arial"/>
              <a:buNone/>
            </a:pPr>
            <a:r>
              <a:rPr lang="en-GB" sz="1100">
                <a:solidFill>
                  <a:schemeClr val="dk1"/>
                </a:solidFill>
              </a:rPr>
              <a:t>• Schools &amp; hospitals may close because there are not enough people to support them.</a:t>
            </a:r>
            <a:endParaRPr sz="1100">
              <a:solidFill>
                <a:schemeClr val="dk1"/>
              </a:solidFill>
            </a:endParaRPr>
          </a:p>
          <a:p>
            <a:pPr marL="0" lvl="0" indent="0" algn="l" rtl="0">
              <a:spcBef>
                <a:spcPts val="200"/>
              </a:spcBef>
              <a:spcAft>
                <a:spcPts val="0"/>
              </a:spcAft>
              <a:buClr>
                <a:schemeClr val="dk1"/>
              </a:buClr>
              <a:buSzPts val="1100"/>
              <a:buFont typeface="Arial"/>
              <a:buNone/>
            </a:pPr>
            <a:r>
              <a:rPr lang="en-GB" sz="1100">
                <a:solidFill>
                  <a:schemeClr val="dk1"/>
                </a:solidFill>
              </a:rPr>
              <a:t>• Public transport links might close because of less customers. It is unlikely that new transport systems will develop as there is not enough people to support them. This increases peoples reliance on cars.</a:t>
            </a:r>
            <a:endParaRPr sz="1100">
              <a:solidFill>
                <a:schemeClr val="dk1"/>
              </a:solidFill>
            </a:endParaRPr>
          </a:p>
          <a:p>
            <a:pPr marL="0" lvl="0" indent="0" algn="l" rtl="0">
              <a:spcBef>
                <a:spcPts val="200"/>
              </a:spcBef>
              <a:spcAft>
                <a:spcPts val="0"/>
              </a:spcAft>
              <a:buClr>
                <a:schemeClr val="dk1"/>
              </a:buClr>
              <a:buSzPts val="1100"/>
              <a:buFont typeface="Arial"/>
              <a:buNone/>
            </a:pPr>
            <a:r>
              <a:rPr lang="en-GB" sz="1100">
                <a:solidFill>
                  <a:schemeClr val="dk1"/>
                </a:solidFill>
              </a:rPr>
              <a:t>• There may be less innovation and development.</a:t>
            </a:r>
            <a:endParaRPr sz="1100">
              <a:solidFill>
                <a:schemeClr val="dk1"/>
              </a:solidFill>
            </a:endParaRPr>
          </a:p>
          <a:p>
            <a:pPr marL="0" lvl="0" indent="0" algn="l" rtl="0">
              <a:spcBef>
                <a:spcPts val="200"/>
              </a:spcBef>
              <a:spcAft>
                <a:spcPts val="0"/>
              </a:spcAft>
              <a:buNone/>
            </a:pPr>
            <a:r>
              <a:rPr lang="en-GB" sz="1100">
                <a:solidFill>
                  <a:schemeClr val="dk1"/>
                </a:solidFill>
              </a:rPr>
              <a:t>• Hard to defend country.</a:t>
            </a:r>
            <a:endParaRPr sz="1100">
              <a:solidFill>
                <a:schemeClr val="dk1"/>
              </a:solidFill>
            </a:endParaRPr>
          </a:p>
          <a:p>
            <a:pPr marL="0" lvl="0" indent="0" algn="l" rtl="0">
              <a:spcBef>
                <a:spcPts val="200"/>
              </a:spcBef>
              <a:spcAft>
                <a:spcPts val="200"/>
              </a:spcAft>
              <a:buClr>
                <a:schemeClr val="dk1"/>
              </a:buClr>
              <a:buSzPts val="1100"/>
              <a:buFont typeface="Arial"/>
              <a:buNone/>
            </a:pPr>
            <a:endParaRPr sz="1100">
              <a:solidFill>
                <a:schemeClr val="dk1"/>
              </a:solidFill>
            </a:endParaRPr>
          </a:p>
        </p:txBody>
      </p:sp>
      <p:sp>
        <p:nvSpPr>
          <p:cNvPr id="150" name="Google Shape;150;p21"/>
          <p:cNvSpPr txBox="1"/>
          <p:nvPr/>
        </p:nvSpPr>
        <p:spPr>
          <a:xfrm>
            <a:off x="3469925" y="938600"/>
            <a:ext cx="5598900" cy="15393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solidFill>
                  <a:schemeClr val="dk1"/>
                </a:solidFill>
              </a:rPr>
              <a:t>Can it support a higher population?</a:t>
            </a:r>
            <a:endParaRPr sz="1100" b="1">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GB" sz="1100">
                <a:solidFill>
                  <a:schemeClr val="dk1"/>
                </a:solidFill>
              </a:rPr>
              <a:t>Australia boasts high education standards with a 99% literacy rate, 20 years of available education, and excellent healthcare, as seen in its low infant mortality rate of 0.46%. These factors, along with a high GDP, enable the country to support a large population. As the world's thirteenth largest economy with the fifth-highest per capita income, increased population could likely lead to improved living standards through resource utilization and increased production.</a:t>
            </a:r>
            <a:endParaRPr sz="1100">
              <a:solidFill>
                <a:schemeClr val="dk1"/>
              </a:solidFill>
            </a:endParaRPr>
          </a:p>
        </p:txBody>
      </p:sp>
      <p:pic>
        <p:nvPicPr>
          <p:cNvPr id="151" name="Google Shape;151;p21"/>
          <p:cNvPicPr preferRelativeResize="0"/>
          <p:nvPr/>
        </p:nvPicPr>
        <p:blipFill>
          <a:blip r:embed="rId3">
            <a:alphaModFix/>
          </a:blip>
          <a:stretch>
            <a:fillRect/>
          </a:stretch>
        </p:blipFill>
        <p:spPr>
          <a:xfrm>
            <a:off x="1919488" y="3437400"/>
            <a:ext cx="1285875" cy="1209675"/>
          </a:xfrm>
          <a:prstGeom prst="rect">
            <a:avLst/>
          </a:prstGeom>
          <a:noFill/>
          <a:ln w="9525" cap="flat" cmpd="sng">
            <a:solidFill>
              <a:srgbClr val="98000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14"/>
          <p:cNvSpPr txBox="1"/>
          <p:nvPr/>
        </p:nvSpPr>
        <p:spPr>
          <a:xfrm>
            <a:off x="135725" y="96700"/>
            <a:ext cx="8910900" cy="303600"/>
          </a:xfrm>
          <a:prstGeom prst="rect">
            <a:avLst/>
          </a:prstGeom>
          <a:solidFill>
            <a:srgbClr val="EA9999"/>
          </a:solidFill>
          <a:ln w="19050" cap="flat" cmpd="sng">
            <a:solidFill>
              <a:srgbClr val="EA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dirty="0"/>
              <a:t>IGCSE GEOGRAPHY: 1.1 POPULATION DYNAMICS</a:t>
            </a:r>
            <a:endParaRPr sz="1200" b="1" dirty="0"/>
          </a:p>
          <a:p>
            <a:pPr marL="0" lvl="0" indent="0" algn="ctr" rtl="0">
              <a:spcBef>
                <a:spcPts val="0"/>
              </a:spcBef>
              <a:spcAft>
                <a:spcPts val="0"/>
              </a:spcAft>
              <a:buNone/>
            </a:pPr>
            <a:endParaRPr sz="1200" b="1" dirty="0"/>
          </a:p>
          <a:p>
            <a:pPr marL="0" lvl="0" indent="0" algn="ctr" rtl="0">
              <a:spcBef>
                <a:spcPts val="0"/>
              </a:spcBef>
              <a:spcAft>
                <a:spcPts val="0"/>
              </a:spcAft>
              <a:buNone/>
            </a:pPr>
            <a:endParaRPr sz="1200" b="1" dirty="0"/>
          </a:p>
        </p:txBody>
      </p:sp>
      <p:pic>
        <p:nvPicPr>
          <p:cNvPr id="61" name="Google Shape;61;p14"/>
          <p:cNvPicPr preferRelativeResize="0"/>
          <p:nvPr/>
        </p:nvPicPr>
        <p:blipFill>
          <a:blip r:embed="rId3">
            <a:alphaModFix/>
          </a:blip>
          <a:stretch>
            <a:fillRect/>
          </a:stretch>
        </p:blipFill>
        <p:spPr>
          <a:xfrm>
            <a:off x="4179050" y="513925"/>
            <a:ext cx="2298000" cy="2893800"/>
          </a:xfrm>
          <a:prstGeom prst="rect">
            <a:avLst/>
          </a:prstGeom>
          <a:noFill/>
          <a:ln w="19050" cap="flat" cmpd="sng">
            <a:solidFill>
              <a:srgbClr val="980000"/>
            </a:solidFill>
            <a:prstDash val="solid"/>
            <a:round/>
            <a:headEnd type="none" w="sm" len="sm"/>
            <a:tailEnd type="none" w="sm" len="sm"/>
          </a:ln>
        </p:spPr>
      </p:pic>
      <p:sp>
        <p:nvSpPr>
          <p:cNvPr id="62" name="Google Shape;62;p14"/>
          <p:cNvSpPr txBox="1"/>
          <p:nvPr/>
        </p:nvSpPr>
        <p:spPr>
          <a:xfrm>
            <a:off x="135725" y="513925"/>
            <a:ext cx="3977100" cy="2893800"/>
          </a:xfrm>
          <a:prstGeom prst="rect">
            <a:avLst/>
          </a:prstGeom>
          <a:solidFill>
            <a:schemeClr val="lt1"/>
          </a:solidFill>
          <a:ln w="19050" cap="flat" cmpd="sng">
            <a:solidFill>
              <a:srgbClr val="99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t>Global population growth</a:t>
            </a:r>
            <a:endParaRPr sz="1100" b="1"/>
          </a:p>
          <a:p>
            <a:pPr marL="0" lvl="0" indent="0" algn="l" rtl="0">
              <a:spcBef>
                <a:spcPts val="0"/>
              </a:spcBef>
              <a:spcAft>
                <a:spcPts val="0"/>
              </a:spcAft>
              <a:buNone/>
            </a:pPr>
            <a:r>
              <a:rPr lang="en-GB" sz="1100"/>
              <a:t>At present, the world's population is growing fast.</a:t>
            </a:r>
            <a:endParaRPr sz="1100"/>
          </a:p>
          <a:p>
            <a:pPr marL="457200" lvl="0" indent="-298450" algn="l" rtl="0">
              <a:spcBef>
                <a:spcPts val="0"/>
              </a:spcBef>
              <a:spcAft>
                <a:spcPts val="0"/>
              </a:spcAft>
              <a:buSzPts val="1100"/>
              <a:buChar char="●"/>
            </a:pPr>
            <a:r>
              <a:rPr lang="en-GB" sz="1100"/>
              <a:t>Until the 1800s the world's population grew steadily but slowly for thousands of years.  </a:t>
            </a:r>
            <a:endParaRPr sz="1100"/>
          </a:p>
          <a:p>
            <a:pPr marL="457200" lvl="0" indent="-298450" algn="l" rtl="0">
              <a:spcBef>
                <a:spcPts val="0"/>
              </a:spcBef>
              <a:spcAft>
                <a:spcPts val="0"/>
              </a:spcAft>
              <a:buSzPts val="1100"/>
              <a:buChar char="●"/>
            </a:pPr>
            <a:r>
              <a:rPr lang="en-GB" sz="1100"/>
              <a:t>In 1820 the world's population reached one billion.  </a:t>
            </a:r>
            <a:endParaRPr sz="1100"/>
          </a:p>
          <a:p>
            <a:pPr marL="457200" lvl="0" indent="-298450" algn="l" rtl="0">
              <a:spcBef>
                <a:spcPts val="0"/>
              </a:spcBef>
              <a:spcAft>
                <a:spcPts val="0"/>
              </a:spcAft>
              <a:buSzPts val="1100"/>
              <a:buChar char="●"/>
            </a:pPr>
            <a:r>
              <a:rPr lang="en-GB" sz="1100"/>
              <a:t>In 1970s, the world's population reached three billion.</a:t>
            </a:r>
            <a:endParaRPr sz="1100"/>
          </a:p>
          <a:p>
            <a:pPr marL="457200" lvl="0" indent="-298450" algn="l" rtl="0">
              <a:spcBef>
                <a:spcPts val="0"/>
              </a:spcBef>
              <a:spcAft>
                <a:spcPts val="0"/>
              </a:spcAft>
              <a:buSzPts val="1100"/>
              <a:buChar char="●"/>
            </a:pPr>
            <a:r>
              <a:rPr lang="en-GB" sz="1100"/>
              <a:t>In 1999, less than 30 years later, the population doubled to six billion.  The global rate of population growth is now very fast (rone billion every 15 years). </a:t>
            </a:r>
            <a:endParaRPr sz="1100"/>
          </a:p>
          <a:p>
            <a:pPr marL="0" lvl="0" indent="0" algn="l" rtl="0">
              <a:spcBef>
                <a:spcPts val="0"/>
              </a:spcBef>
              <a:spcAft>
                <a:spcPts val="0"/>
              </a:spcAft>
              <a:buNone/>
            </a:pPr>
            <a:r>
              <a:rPr lang="en-GB" sz="1100" b="1"/>
              <a:t>There are three main causes of population change:  </a:t>
            </a:r>
            <a:endParaRPr sz="1100" b="1"/>
          </a:p>
          <a:p>
            <a:pPr marL="457200" lvl="0" indent="-298450" algn="l" rtl="0">
              <a:spcBef>
                <a:spcPts val="0"/>
              </a:spcBef>
              <a:spcAft>
                <a:spcPts val="0"/>
              </a:spcAft>
              <a:buSzPts val="1100"/>
              <a:buChar char="●"/>
            </a:pPr>
            <a:r>
              <a:rPr lang="en-GB" sz="1100"/>
              <a:t>Births - usually measured using the birth rate (BR: number of live births per 1000 of the population).  </a:t>
            </a:r>
            <a:endParaRPr sz="1100"/>
          </a:p>
          <a:p>
            <a:pPr marL="457200" lvl="0" indent="-298450" algn="l" rtl="0">
              <a:spcBef>
                <a:spcPts val="0"/>
              </a:spcBef>
              <a:spcAft>
                <a:spcPts val="0"/>
              </a:spcAft>
              <a:buSzPts val="1100"/>
              <a:buChar char="●"/>
            </a:pPr>
            <a:r>
              <a:rPr lang="en-GB" sz="1100"/>
              <a:t>Deaths - usually measured using the death rate (DR: number of deaths per 1000 of the population) . </a:t>
            </a:r>
            <a:endParaRPr sz="1100"/>
          </a:p>
          <a:p>
            <a:pPr marL="457200" lvl="0" indent="-298450" algn="l" rtl="0">
              <a:spcBef>
                <a:spcPts val="0"/>
              </a:spcBef>
              <a:spcAft>
                <a:spcPts val="0"/>
              </a:spcAft>
              <a:buSzPts val="1100"/>
              <a:buChar char="●"/>
            </a:pPr>
            <a:r>
              <a:rPr lang="en-GB" sz="1100"/>
              <a:t>Migration - the movement of people in and out of an area.</a:t>
            </a:r>
            <a:endParaRPr sz="1100"/>
          </a:p>
        </p:txBody>
      </p:sp>
      <p:sp>
        <p:nvSpPr>
          <p:cNvPr id="63" name="Google Shape;63;p14"/>
          <p:cNvSpPr txBox="1"/>
          <p:nvPr/>
        </p:nvSpPr>
        <p:spPr>
          <a:xfrm>
            <a:off x="6543275" y="513925"/>
            <a:ext cx="2503200" cy="15393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solidFill>
                  <a:schemeClr val="dk1"/>
                </a:solidFill>
              </a:rPr>
              <a:t>Population rate</a:t>
            </a:r>
            <a:endParaRPr sz="1100" b="1">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GB" sz="1100">
                <a:solidFill>
                  <a:schemeClr val="dk1"/>
                </a:solidFill>
              </a:rPr>
              <a:t>Births and deaths are natural causes of population change</a:t>
            </a:r>
            <a:endParaRPr sz="1100">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Natural Increase:  BR greater than DR</a:t>
            </a:r>
            <a:endParaRPr sz="1100">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Natural Decrease: DR greater than BR</a:t>
            </a:r>
            <a:endParaRPr sz="1100">
              <a:solidFill>
                <a:schemeClr val="dk1"/>
              </a:solidFill>
            </a:endParaRPr>
          </a:p>
        </p:txBody>
      </p:sp>
      <p:graphicFrame>
        <p:nvGraphicFramePr>
          <p:cNvPr id="64" name="Google Shape;64;p14"/>
          <p:cNvGraphicFramePr/>
          <p:nvPr/>
        </p:nvGraphicFramePr>
        <p:xfrm>
          <a:off x="6543525" y="2132200"/>
          <a:ext cx="2503175" cy="1280325"/>
        </p:xfrm>
        <a:graphic>
          <a:graphicData uri="http://schemas.openxmlformats.org/drawingml/2006/table">
            <a:tbl>
              <a:tblPr>
                <a:noFill/>
                <a:tableStyleId>{54A09198-6BCA-493A-9E3A-B5FC5BD4D939}</a:tableStyleId>
              </a:tblPr>
              <a:tblGrid>
                <a:gridCol w="59515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gridCol w="703650">
                  <a:extLst>
                    <a:ext uri="{9D8B030D-6E8A-4147-A177-3AD203B41FA5}">
                      <a16:colId xmlns:a16="http://schemas.microsoft.com/office/drawing/2014/main" val="20003"/>
                    </a:ext>
                  </a:extLst>
                </a:gridCol>
                <a:gridCol w="438675">
                  <a:extLst>
                    <a:ext uri="{9D8B030D-6E8A-4147-A177-3AD203B41FA5}">
                      <a16:colId xmlns:a16="http://schemas.microsoft.com/office/drawing/2014/main" val="20004"/>
                    </a:ext>
                  </a:extLst>
                </a:gridCol>
              </a:tblGrid>
              <a:tr h="305025">
                <a:tc>
                  <a:txBody>
                    <a:bodyPr/>
                    <a:lstStyle/>
                    <a:p>
                      <a:pPr marL="0" lvl="0" indent="0" algn="ctr" rtl="0">
                        <a:spcBef>
                          <a:spcPts val="0"/>
                        </a:spcBef>
                        <a:spcAft>
                          <a:spcPts val="0"/>
                        </a:spcAft>
                        <a:buNone/>
                      </a:pPr>
                      <a:r>
                        <a:rPr lang="en-GB" sz="800" b="1"/>
                        <a:t>Country</a:t>
                      </a:r>
                      <a:endParaRPr sz="800" b="1"/>
                    </a:p>
                  </a:txBody>
                  <a:tcPr marL="91425" marR="91425" marT="91425" marB="91425" anchor="ctr">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tc>
                  <a:txBody>
                    <a:bodyPr/>
                    <a:lstStyle/>
                    <a:p>
                      <a:pPr marL="0" lvl="0" indent="0" algn="ctr" rtl="0">
                        <a:spcBef>
                          <a:spcPts val="0"/>
                        </a:spcBef>
                        <a:spcAft>
                          <a:spcPts val="0"/>
                        </a:spcAft>
                        <a:buNone/>
                      </a:pPr>
                      <a:r>
                        <a:rPr lang="en-GB" sz="800" b="1"/>
                        <a:t>BR</a:t>
                      </a:r>
                      <a:endParaRPr sz="800" b="1"/>
                    </a:p>
                  </a:txBody>
                  <a:tcPr marL="91425" marR="91425" marT="91425" marB="91425" anchor="ctr">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tc>
                  <a:txBody>
                    <a:bodyPr/>
                    <a:lstStyle/>
                    <a:p>
                      <a:pPr marL="0" lvl="0" indent="0" algn="ctr" rtl="0">
                        <a:spcBef>
                          <a:spcPts val="0"/>
                        </a:spcBef>
                        <a:spcAft>
                          <a:spcPts val="0"/>
                        </a:spcAft>
                        <a:buNone/>
                      </a:pPr>
                      <a:r>
                        <a:rPr lang="en-GB" sz="800" b="1"/>
                        <a:t>DR</a:t>
                      </a:r>
                      <a:endParaRPr sz="800" b="1"/>
                    </a:p>
                  </a:txBody>
                  <a:tcPr marL="91425" marR="91425" marT="91425" marB="91425" anchor="ctr">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tc>
                  <a:txBody>
                    <a:bodyPr/>
                    <a:lstStyle/>
                    <a:p>
                      <a:pPr marL="0" lvl="0" indent="0" algn="ctr" rtl="0">
                        <a:spcBef>
                          <a:spcPts val="0"/>
                        </a:spcBef>
                        <a:spcAft>
                          <a:spcPts val="0"/>
                        </a:spcAft>
                        <a:buNone/>
                      </a:pPr>
                      <a:r>
                        <a:rPr lang="en-GB" sz="800" b="1"/>
                        <a:t>N.Increase </a:t>
                      </a:r>
                      <a:endParaRPr sz="800" b="1"/>
                    </a:p>
                  </a:txBody>
                  <a:tcPr marL="91425" marR="91425" marT="91425" marB="91425" anchor="ctr">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tc>
                  <a:txBody>
                    <a:bodyPr/>
                    <a:lstStyle/>
                    <a:p>
                      <a:pPr marL="0" lvl="0" indent="0" algn="ctr" rtl="0">
                        <a:spcBef>
                          <a:spcPts val="0"/>
                        </a:spcBef>
                        <a:spcAft>
                          <a:spcPts val="0"/>
                        </a:spcAft>
                        <a:buNone/>
                      </a:pPr>
                      <a:r>
                        <a:rPr lang="en-GB" sz="800" b="1"/>
                        <a:t>%</a:t>
                      </a:r>
                      <a:endParaRPr sz="800" b="1"/>
                    </a:p>
                  </a:txBody>
                  <a:tcPr marL="91425" marR="91425" marT="91425" marB="91425" anchor="b">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extLst>
                  <a:ext uri="{0D108BD9-81ED-4DB2-BD59-A6C34878D82A}">
                    <a16:rowId xmlns:a16="http://schemas.microsoft.com/office/drawing/2014/main" val="10000"/>
                  </a:ext>
                </a:extLst>
              </a:tr>
              <a:tr h="376725">
                <a:tc>
                  <a:txBody>
                    <a:bodyPr/>
                    <a:lstStyle/>
                    <a:p>
                      <a:pPr marL="0" lvl="0" indent="0" algn="l" rtl="0">
                        <a:spcBef>
                          <a:spcPts val="0"/>
                        </a:spcBef>
                        <a:spcAft>
                          <a:spcPts val="0"/>
                        </a:spcAft>
                        <a:buNone/>
                      </a:pPr>
                      <a:r>
                        <a:rPr lang="en-GB" sz="800" b="1"/>
                        <a:t>Bulgaria </a:t>
                      </a:r>
                      <a:endParaRPr sz="800" b="1"/>
                    </a:p>
                  </a:txBody>
                  <a:tcPr marL="91425" marR="91425" marT="91425" marB="91425">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GB" sz="800" b="1"/>
                        <a:t>9</a:t>
                      </a:r>
                      <a:endParaRPr sz="800" b="1"/>
                    </a:p>
                  </a:txBody>
                  <a:tcPr marL="91425" marR="91425" marT="91425" marB="91425">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GB" sz="800" b="1"/>
                        <a:t>14</a:t>
                      </a:r>
                      <a:endParaRPr sz="800" b="1"/>
                    </a:p>
                  </a:txBody>
                  <a:tcPr marL="91425" marR="91425" marT="91425" marB="91425">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GB" sz="800" b="1"/>
                        <a:t>-5</a:t>
                      </a:r>
                      <a:endParaRPr sz="800" b="1"/>
                    </a:p>
                    <a:p>
                      <a:pPr marL="0" lvl="0" indent="0" algn="l" rtl="0">
                        <a:spcBef>
                          <a:spcPts val="0"/>
                        </a:spcBef>
                        <a:spcAft>
                          <a:spcPts val="0"/>
                        </a:spcAft>
                        <a:buNone/>
                      </a:pPr>
                      <a:endParaRPr sz="800" b="1"/>
                    </a:p>
                  </a:txBody>
                  <a:tcPr marL="91425" marR="91425" marT="91425" marB="91425">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GB" sz="800" b="1"/>
                        <a:t>-0.5</a:t>
                      </a:r>
                      <a:endParaRPr sz="800" b="1"/>
                    </a:p>
                  </a:txBody>
                  <a:tcPr marL="91425" marR="91425" marT="91425" marB="91425">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extLst>
                  <a:ext uri="{0D108BD9-81ED-4DB2-BD59-A6C34878D82A}">
                    <a16:rowId xmlns:a16="http://schemas.microsoft.com/office/drawing/2014/main" val="10001"/>
                  </a:ext>
                </a:extLst>
              </a:tr>
              <a:tr h="484375">
                <a:tc>
                  <a:txBody>
                    <a:bodyPr/>
                    <a:lstStyle/>
                    <a:p>
                      <a:pPr marL="0" lvl="0" indent="0" algn="l" rtl="0">
                        <a:spcBef>
                          <a:spcPts val="0"/>
                        </a:spcBef>
                        <a:spcAft>
                          <a:spcPts val="0"/>
                        </a:spcAft>
                        <a:buNone/>
                      </a:pPr>
                      <a:r>
                        <a:rPr lang="en-GB" sz="800" b="1"/>
                        <a:t>South Africa</a:t>
                      </a:r>
                      <a:endParaRPr sz="800" b="1"/>
                    </a:p>
                  </a:txBody>
                  <a:tcPr marL="91425" marR="91425" marT="91425" marB="91425">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GB" sz="800" b="1"/>
                        <a:t>25</a:t>
                      </a:r>
                      <a:endParaRPr sz="800" b="1"/>
                    </a:p>
                  </a:txBody>
                  <a:tcPr marL="91425" marR="91425" marT="91425" marB="91425">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GB" sz="800" b="1"/>
                        <a:t>15</a:t>
                      </a:r>
                      <a:endParaRPr sz="800" b="1"/>
                    </a:p>
                  </a:txBody>
                  <a:tcPr marL="91425" marR="91425" marT="91425" marB="91425">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GB" sz="800" b="1"/>
                        <a:t>10</a:t>
                      </a:r>
                      <a:endParaRPr sz="800" b="1"/>
                    </a:p>
                    <a:p>
                      <a:pPr marL="0" lvl="0" indent="0" algn="l" rtl="0">
                        <a:spcBef>
                          <a:spcPts val="0"/>
                        </a:spcBef>
                        <a:spcAft>
                          <a:spcPts val="0"/>
                        </a:spcAft>
                        <a:buNone/>
                      </a:pPr>
                      <a:endParaRPr sz="800" b="1"/>
                    </a:p>
                    <a:p>
                      <a:pPr marL="0" lvl="0" indent="0" algn="l" rtl="0">
                        <a:spcBef>
                          <a:spcPts val="0"/>
                        </a:spcBef>
                        <a:spcAft>
                          <a:spcPts val="0"/>
                        </a:spcAft>
                        <a:buNone/>
                      </a:pPr>
                      <a:endParaRPr sz="800" b="1"/>
                    </a:p>
                  </a:txBody>
                  <a:tcPr marL="91425" marR="91425" marT="91425" marB="91425">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GB" sz="800" b="1"/>
                        <a:t>1</a:t>
                      </a:r>
                      <a:endParaRPr sz="800" b="1"/>
                    </a:p>
                  </a:txBody>
                  <a:tcPr marL="91425" marR="91425" marT="91425" marB="91425">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5" name="Google Shape;65;p14"/>
          <p:cNvSpPr txBox="1"/>
          <p:nvPr/>
        </p:nvSpPr>
        <p:spPr>
          <a:xfrm>
            <a:off x="135725" y="3521350"/>
            <a:ext cx="6360600" cy="15393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100"/>
              <a:t>MEDCs have low population-growth rates, with both low death rates and low birth rates. Population will decline if death rate is greater than birth rate. </a:t>
            </a: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a:t>LEDCs on the other hand have high population-growth rates. Both birth rates and death rates in LEDC populations tend to be high. As LEDCs develop, however, improving healthcare leads to death rates falling - while birth rates remain high. It is easy to see how this leads to even higher population-growth rates. </a:t>
            </a:r>
            <a:endParaRPr sz="1100"/>
          </a:p>
        </p:txBody>
      </p:sp>
      <p:pic>
        <p:nvPicPr>
          <p:cNvPr id="66" name="Google Shape;66;p14"/>
          <p:cNvPicPr preferRelativeResize="0"/>
          <p:nvPr/>
        </p:nvPicPr>
        <p:blipFill>
          <a:blip r:embed="rId4">
            <a:alphaModFix/>
          </a:blip>
          <a:stretch>
            <a:fillRect/>
          </a:stretch>
        </p:blipFill>
        <p:spPr>
          <a:xfrm>
            <a:off x="6611575" y="3521350"/>
            <a:ext cx="2434900" cy="1539300"/>
          </a:xfrm>
          <a:prstGeom prst="rect">
            <a:avLst/>
          </a:prstGeom>
          <a:noFill/>
          <a:ln w="19050" cap="flat" cmpd="sng">
            <a:solidFill>
              <a:srgbClr val="980000"/>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p:nvPr/>
        </p:nvSpPr>
        <p:spPr>
          <a:xfrm>
            <a:off x="135725" y="96700"/>
            <a:ext cx="8910900" cy="303600"/>
          </a:xfrm>
          <a:prstGeom prst="rect">
            <a:avLst/>
          </a:prstGeom>
          <a:solidFill>
            <a:srgbClr val="EA9999"/>
          </a:solidFill>
          <a:ln w="19050" cap="flat" cmpd="sng">
            <a:solidFill>
              <a:srgbClr val="EA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t>IGCSE GEOGRAPHY 0460: POPULATION </a:t>
            </a:r>
            <a:endParaRPr sz="1200" b="1"/>
          </a:p>
          <a:p>
            <a:pPr marL="0" lvl="0" indent="0" algn="ctr" rtl="0">
              <a:spcBef>
                <a:spcPts val="0"/>
              </a:spcBef>
              <a:spcAft>
                <a:spcPts val="0"/>
              </a:spcAft>
              <a:buNone/>
            </a:pPr>
            <a:endParaRPr sz="1200" b="1"/>
          </a:p>
          <a:p>
            <a:pPr marL="0" lvl="0" indent="0" algn="ctr" rtl="0">
              <a:spcBef>
                <a:spcPts val="0"/>
              </a:spcBef>
              <a:spcAft>
                <a:spcPts val="0"/>
              </a:spcAft>
              <a:buNone/>
            </a:pPr>
            <a:endParaRPr sz="1200" b="1"/>
          </a:p>
        </p:txBody>
      </p:sp>
      <p:sp>
        <p:nvSpPr>
          <p:cNvPr id="72" name="Google Shape;72;p15"/>
          <p:cNvSpPr txBox="1"/>
          <p:nvPr/>
        </p:nvSpPr>
        <p:spPr>
          <a:xfrm>
            <a:off x="135725" y="484575"/>
            <a:ext cx="2184000" cy="25551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t>Overpopulation </a:t>
            </a:r>
            <a:r>
              <a:rPr lang="en-GB" sz="1100"/>
              <a:t>is when there is not enough resources for the inhabitants in an area. </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b="1"/>
              <a:t>Under population </a:t>
            </a:r>
            <a:r>
              <a:rPr lang="en-GB" sz="1100"/>
              <a:t>is when there is more resources than inhabitants in an area.</a:t>
            </a:r>
            <a:endParaRPr sz="1100"/>
          </a:p>
          <a:p>
            <a:pPr marL="0" lvl="0" indent="0" algn="l" rtl="0">
              <a:spcBef>
                <a:spcPts val="0"/>
              </a:spcBef>
              <a:spcAft>
                <a:spcPts val="0"/>
              </a:spcAft>
              <a:buNone/>
            </a:pPr>
            <a:endParaRPr sz="1100" b="1"/>
          </a:p>
          <a:p>
            <a:pPr marL="0" lvl="0" indent="0" algn="l" rtl="0">
              <a:spcBef>
                <a:spcPts val="0"/>
              </a:spcBef>
              <a:spcAft>
                <a:spcPts val="0"/>
              </a:spcAft>
              <a:buNone/>
            </a:pPr>
            <a:r>
              <a:rPr lang="en-GB" sz="1100" b="1"/>
              <a:t>Optimum population</a:t>
            </a:r>
            <a:r>
              <a:rPr lang="en-GB" sz="1100"/>
              <a:t> is when there is enough resources for the number of inhabitants (population demand for goods is equal to the supply)</a:t>
            </a:r>
            <a:endParaRPr sz="1100"/>
          </a:p>
          <a:p>
            <a:pPr marL="0" lvl="0" indent="0" algn="l" rtl="0">
              <a:spcBef>
                <a:spcPts val="0"/>
              </a:spcBef>
              <a:spcAft>
                <a:spcPts val="0"/>
              </a:spcAft>
              <a:buNone/>
            </a:pPr>
            <a:endParaRPr sz="1100"/>
          </a:p>
        </p:txBody>
      </p:sp>
      <p:graphicFrame>
        <p:nvGraphicFramePr>
          <p:cNvPr id="73" name="Google Shape;73;p15"/>
          <p:cNvGraphicFramePr/>
          <p:nvPr/>
        </p:nvGraphicFramePr>
        <p:xfrm>
          <a:off x="2381800" y="484575"/>
          <a:ext cx="6665050" cy="2581585"/>
        </p:xfrm>
        <a:graphic>
          <a:graphicData uri="http://schemas.openxmlformats.org/drawingml/2006/table">
            <a:tbl>
              <a:tblPr>
                <a:noFill/>
                <a:tableStyleId>{54A09198-6BCA-493A-9E3A-B5FC5BD4D939}</a:tableStyleId>
              </a:tblPr>
              <a:tblGrid>
                <a:gridCol w="3375375">
                  <a:extLst>
                    <a:ext uri="{9D8B030D-6E8A-4147-A177-3AD203B41FA5}">
                      <a16:colId xmlns:a16="http://schemas.microsoft.com/office/drawing/2014/main" val="20000"/>
                    </a:ext>
                  </a:extLst>
                </a:gridCol>
                <a:gridCol w="3289675">
                  <a:extLst>
                    <a:ext uri="{9D8B030D-6E8A-4147-A177-3AD203B41FA5}">
                      <a16:colId xmlns:a16="http://schemas.microsoft.com/office/drawing/2014/main" val="20001"/>
                    </a:ext>
                  </a:extLst>
                </a:gridCol>
              </a:tblGrid>
              <a:tr h="346975">
                <a:tc>
                  <a:txBody>
                    <a:bodyPr/>
                    <a:lstStyle/>
                    <a:p>
                      <a:pPr marL="0" lvl="0" indent="0" algn="ctr" rtl="0">
                        <a:spcBef>
                          <a:spcPts val="0"/>
                        </a:spcBef>
                        <a:spcAft>
                          <a:spcPts val="0"/>
                        </a:spcAft>
                        <a:buNone/>
                      </a:pPr>
                      <a:r>
                        <a:rPr lang="en-GB" sz="1100" b="1">
                          <a:solidFill>
                            <a:schemeClr val="dk1"/>
                          </a:solidFill>
                        </a:rPr>
                        <a:t>Impacts of overpopulation </a:t>
                      </a:r>
                      <a:endParaRPr sz="1100" b="1">
                        <a:solidFill>
                          <a:schemeClr val="dk1"/>
                        </a:solidFill>
                      </a:endParaRPr>
                    </a:p>
                  </a:txBody>
                  <a:tcPr marL="91425" marR="91425" marT="91425" marB="91425">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1100" b="1">
                          <a:solidFill>
                            <a:schemeClr val="dk1"/>
                          </a:solidFill>
                        </a:rPr>
                        <a:t>Impacts of underpopulation </a:t>
                      </a:r>
                      <a:endParaRPr sz="1100" b="1">
                        <a:solidFill>
                          <a:schemeClr val="dk1"/>
                        </a:solidFill>
                      </a:endParaRPr>
                    </a:p>
                  </a:txBody>
                  <a:tcPr marL="91425" marR="91425" marT="91425" marB="91425">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extLst>
                  <a:ext uri="{0D108BD9-81ED-4DB2-BD59-A6C34878D82A}">
                    <a16:rowId xmlns:a16="http://schemas.microsoft.com/office/drawing/2014/main" val="10000"/>
                  </a:ext>
                </a:extLst>
              </a:tr>
              <a:tr h="678900">
                <a:tc>
                  <a:txBody>
                    <a:bodyPr/>
                    <a:lstStyle/>
                    <a:p>
                      <a:pPr marL="0" lvl="0" indent="0" algn="l" rtl="0">
                        <a:spcBef>
                          <a:spcPts val="0"/>
                        </a:spcBef>
                        <a:spcAft>
                          <a:spcPts val="0"/>
                        </a:spcAft>
                        <a:buNone/>
                      </a:pPr>
                      <a:r>
                        <a:rPr lang="en-GB" sz="1100" b="1">
                          <a:solidFill>
                            <a:schemeClr val="dk1"/>
                          </a:solidFill>
                        </a:rPr>
                        <a:t>Water:</a:t>
                      </a:r>
                      <a:r>
                        <a:rPr lang="en-GB" sz="1100">
                          <a:solidFill>
                            <a:schemeClr val="dk1"/>
                          </a:solidFill>
                        </a:rPr>
                        <a:t> More than 1 billion people do not have access to safe drinking. </a:t>
                      </a:r>
                      <a:endParaRPr sz="1100">
                        <a:solidFill>
                          <a:schemeClr val="dk1"/>
                        </a:solidFill>
                      </a:endParaRPr>
                    </a:p>
                  </a:txBody>
                  <a:tcPr marL="91425" marR="91425" marT="91425" marB="91425">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GB" sz="1100" b="1">
                          <a:solidFill>
                            <a:schemeClr val="dk1"/>
                          </a:solidFill>
                        </a:rPr>
                        <a:t>Labour: </a:t>
                      </a:r>
                      <a:r>
                        <a:rPr lang="en-GB" sz="1100">
                          <a:solidFill>
                            <a:schemeClr val="dk1"/>
                          </a:solidFill>
                        </a:rPr>
                        <a:t>shortage of workers, services   will decline. </a:t>
                      </a:r>
                      <a:endParaRPr sz="1100">
                        <a:solidFill>
                          <a:schemeClr val="dk1"/>
                        </a:solidFill>
                      </a:endParaRPr>
                    </a:p>
                    <a:p>
                      <a:pPr marL="0" lvl="0" indent="0" algn="l" rtl="0">
                        <a:spcBef>
                          <a:spcPts val="0"/>
                        </a:spcBef>
                        <a:spcAft>
                          <a:spcPts val="0"/>
                        </a:spcAft>
                        <a:buNone/>
                      </a:pPr>
                      <a:endParaRPr sz="1100">
                        <a:solidFill>
                          <a:schemeClr val="dk1"/>
                        </a:solidFill>
                      </a:endParaRPr>
                    </a:p>
                  </a:txBody>
                  <a:tcPr marL="91425" marR="91425" marT="91425" marB="91425">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extLst>
                  <a:ext uri="{0D108BD9-81ED-4DB2-BD59-A6C34878D82A}">
                    <a16:rowId xmlns:a16="http://schemas.microsoft.com/office/drawing/2014/main" val="10001"/>
                  </a:ext>
                </a:extLst>
              </a:tr>
              <a:tr h="800500">
                <a:tc>
                  <a:txBody>
                    <a:bodyPr/>
                    <a:lstStyle/>
                    <a:p>
                      <a:pPr marL="0" lvl="0" indent="0" algn="l" rtl="0">
                        <a:spcBef>
                          <a:spcPts val="0"/>
                        </a:spcBef>
                        <a:spcAft>
                          <a:spcPts val="0"/>
                        </a:spcAft>
                        <a:buClr>
                          <a:schemeClr val="dk1"/>
                        </a:buClr>
                        <a:buSzPts val="1100"/>
                        <a:buFont typeface="Arial"/>
                        <a:buNone/>
                      </a:pPr>
                      <a:r>
                        <a:rPr lang="en-GB" sz="1100" b="1">
                          <a:solidFill>
                            <a:schemeClr val="dk1"/>
                          </a:solidFill>
                        </a:rPr>
                        <a:t>Food: </a:t>
                      </a:r>
                      <a:r>
                        <a:rPr lang="en-GB" sz="1100">
                          <a:solidFill>
                            <a:schemeClr val="dk1"/>
                          </a:solidFill>
                        </a:rPr>
                        <a:t>By 2050, global food demand may outstrip production, with nearly a billion people facing food insecurity in 2015.</a:t>
                      </a:r>
                      <a:endParaRPr sz="1100">
                        <a:solidFill>
                          <a:schemeClr val="dk1"/>
                        </a:solidFill>
                      </a:endParaRPr>
                    </a:p>
                  </a:txBody>
                  <a:tcPr marL="91425" marR="91425" marT="91425" marB="91425">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GB" sz="1100" b="1">
                          <a:solidFill>
                            <a:schemeClr val="dk1"/>
                          </a:solidFill>
                        </a:rPr>
                        <a:t>Taxes: </a:t>
                      </a:r>
                      <a:r>
                        <a:rPr lang="en-GB" sz="1100">
                          <a:solidFill>
                            <a:schemeClr val="dk1"/>
                          </a:solidFill>
                        </a:rPr>
                        <a:t>There will be less "working population" this has a negative impact on a countries economy and will lead to an increase taxes</a:t>
                      </a:r>
                      <a:endParaRPr sz="1100">
                        <a:solidFill>
                          <a:schemeClr val="dk1"/>
                        </a:solidFill>
                      </a:endParaRPr>
                    </a:p>
                  </a:txBody>
                  <a:tcPr marL="91425" marR="91425" marT="91425" marB="91425">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extLst>
                  <a:ext uri="{0D108BD9-81ED-4DB2-BD59-A6C34878D82A}">
                    <a16:rowId xmlns:a16="http://schemas.microsoft.com/office/drawing/2014/main" val="10002"/>
                  </a:ext>
                </a:extLst>
              </a:tr>
              <a:tr h="728700">
                <a:tc>
                  <a:txBody>
                    <a:bodyPr/>
                    <a:lstStyle/>
                    <a:p>
                      <a:pPr marL="0" lvl="0" indent="0" algn="l" rtl="0">
                        <a:lnSpc>
                          <a:spcPct val="115000"/>
                        </a:lnSpc>
                        <a:spcBef>
                          <a:spcPts val="1500"/>
                        </a:spcBef>
                        <a:spcAft>
                          <a:spcPts val="0"/>
                        </a:spcAft>
                        <a:buNone/>
                      </a:pPr>
                      <a:r>
                        <a:rPr lang="en-GB" sz="1100" b="1">
                          <a:solidFill>
                            <a:schemeClr val="dk1"/>
                          </a:solidFill>
                        </a:rPr>
                        <a:t>Environment:</a:t>
                      </a:r>
                      <a:r>
                        <a:rPr lang="en-GB" sz="1100">
                          <a:solidFill>
                            <a:schemeClr val="dk1"/>
                          </a:solidFill>
                        </a:rPr>
                        <a:t> Increased energy demand which leads to greater greenhouse gas emissions leading global warming and climate change.</a:t>
                      </a:r>
                      <a:endParaRPr sz="1100">
                        <a:solidFill>
                          <a:schemeClr val="dk1"/>
                        </a:solidFill>
                      </a:endParaRPr>
                    </a:p>
                  </a:txBody>
                  <a:tcPr marL="91425" marR="91425" marT="91425" marB="91425">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tc>
                  <a:txBody>
                    <a:bodyPr/>
                    <a:lstStyle/>
                    <a:p>
                      <a:pPr marL="0" lvl="0" indent="0" algn="l" rtl="0">
                        <a:spcBef>
                          <a:spcPts val="0"/>
                        </a:spcBef>
                        <a:spcAft>
                          <a:spcPts val="0"/>
                        </a:spcAft>
                        <a:buNone/>
                      </a:pPr>
                      <a:r>
                        <a:rPr lang="en-GB" sz="1100" b="1">
                          <a:solidFill>
                            <a:schemeClr val="dk1"/>
                          </a:solidFill>
                        </a:rPr>
                        <a:t>Decline in services: </a:t>
                      </a:r>
                      <a:r>
                        <a:rPr lang="en-GB" sz="1100">
                          <a:solidFill>
                            <a:schemeClr val="dk1"/>
                          </a:solidFill>
                        </a:rPr>
                        <a:t>Schools and hospitals will then not have enough demand to run so the cost per capita for the service will increase.</a:t>
                      </a:r>
                      <a:endParaRPr sz="1100">
                        <a:solidFill>
                          <a:schemeClr val="dk1"/>
                        </a:solidFill>
                      </a:endParaRPr>
                    </a:p>
                  </a:txBody>
                  <a:tcPr marL="91425" marR="91425" marT="91425" marB="91425">
                    <a:lnL w="19050" cap="flat" cmpd="sng">
                      <a:solidFill>
                        <a:srgbClr val="980000"/>
                      </a:solidFill>
                      <a:prstDash val="solid"/>
                      <a:round/>
                      <a:headEnd type="none" w="sm" len="sm"/>
                      <a:tailEnd type="none" w="sm" len="sm"/>
                    </a:lnL>
                    <a:lnR w="19050" cap="flat" cmpd="sng">
                      <a:solidFill>
                        <a:srgbClr val="980000"/>
                      </a:solidFill>
                      <a:prstDash val="solid"/>
                      <a:round/>
                      <a:headEnd type="none" w="sm" len="sm"/>
                      <a:tailEnd type="none" w="sm" len="sm"/>
                    </a:lnR>
                    <a:lnT w="19050" cap="flat" cmpd="sng">
                      <a:solidFill>
                        <a:srgbClr val="980000"/>
                      </a:solidFill>
                      <a:prstDash val="solid"/>
                      <a:round/>
                      <a:headEnd type="none" w="sm" len="sm"/>
                      <a:tailEnd type="none" w="sm" len="sm"/>
                    </a:lnT>
                    <a:lnB w="19050" cap="flat" cmpd="sng">
                      <a:solidFill>
                        <a:srgbClr val="98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74" name="Google Shape;74;p15"/>
          <p:cNvPicPr preferRelativeResize="0"/>
          <p:nvPr/>
        </p:nvPicPr>
        <p:blipFill rotWithShape="1">
          <a:blip r:embed="rId3">
            <a:alphaModFix/>
          </a:blip>
          <a:srcRect l="31932" t="10768" r="20464" b="11259"/>
          <a:stretch/>
        </p:blipFill>
        <p:spPr>
          <a:xfrm>
            <a:off x="5452388" y="961075"/>
            <a:ext cx="185093" cy="291300"/>
          </a:xfrm>
          <a:prstGeom prst="rect">
            <a:avLst/>
          </a:prstGeom>
          <a:noFill/>
          <a:ln>
            <a:noFill/>
          </a:ln>
        </p:spPr>
      </p:pic>
      <p:pic>
        <p:nvPicPr>
          <p:cNvPr id="75" name="Google Shape;75;p15"/>
          <p:cNvPicPr preferRelativeResize="0"/>
          <p:nvPr/>
        </p:nvPicPr>
        <p:blipFill>
          <a:blip r:embed="rId4">
            <a:alphaModFix/>
          </a:blip>
          <a:stretch>
            <a:fillRect/>
          </a:stretch>
        </p:blipFill>
        <p:spPr>
          <a:xfrm>
            <a:off x="5340408" y="1813151"/>
            <a:ext cx="235925" cy="291300"/>
          </a:xfrm>
          <a:prstGeom prst="rect">
            <a:avLst/>
          </a:prstGeom>
          <a:noFill/>
          <a:ln>
            <a:noFill/>
          </a:ln>
        </p:spPr>
      </p:pic>
      <p:pic>
        <p:nvPicPr>
          <p:cNvPr id="76" name="Google Shape;76;p15"/>
          <p:cNvPicPr preferRelativeResize="0"/>
          <p:nvPr/>
        </p:nvPicPr>
        <p:blipFill>
          <a:blip r:embed="rId5">
            <a:alphaModFix/>
          </a:blip>
          <a:stretch>
            <a:fillRect/>
          </a:stretch>
        </p:blipFill>
        <p:spPr>
          <a:xfrm>
            <a:off x="5319851" y="2445327"/>
            <a:ext cx="277049" cy="371300"/>
          </a:xfrm>
          <a:prstGeom prst="rect">
            <a:avLst/>
          </a:prstGeom>
          <a:noFill/>
          <a:ln>
            <a:noFill/>
          </a:ln>
        </p:spPr>
      </p:pic>
      <p:pic>
        <p:nvPicPr>
          <p:cNvPr id="77" name="Google Shape;77;p15"/>
          <p:cNvPicPr preferRelativeResize="0"/>
          <p:nvPr/>
        </p:nvPicPr>
        <p:blipFill rotWithShape="1">
          <a:blip r:embed="rId6">
            <a:alphaModFix/>
          </a:blip>
          <a:srcRect l="45846" t="67060" r="45610" b="6334"/>
          <a:stretch/>
        </p:blipFill>
        <p:spPr>
          <a:xfrm>
            <a:off x="8674521" y="961075"/>
            <a:ext cx="235926" cy="489843"/>
          </a:xfrm>
          <a:prstGeom prst="rect">
            <a:avLst/>
          </a:prstGeom>
          <a:noFill/>
          <a:ln>
            <a:noFill/>
          </a:ln>
        </p:spPr>
      </p:pic>
      <p:pic>
        <p:nvPicPr>
          <p:cNvPr id="78" name="Google Shape;78;p15"/>
          <p:cNvPicPr preferRelativeResize="0"/>
          <p:nvPr/>
        </p:nvPicPr>
        <p:blipFill rotWithShape="1">
          <a:blip r:embed="rId7">
            <a:alphaModFix/>
          </a:blip>
          <a:srcRect t="14724" r="3044" b="12595"/>
          <a:stretch/>
        </p:blipFill>
        <p:spPr>
          <a:xfrm>
            <a:off x="8596996" y="1823275"/>
            <a:ext cx="361578" cy="271050"/>
          </a:xfrm>
          <a:prstGeom prst="rect">
            <a:avLst/>
          </a:prstGeom>
          <a:noFill/>
          <a:ln>
            <a:noFill/>
          </a:ln>
        </p:spPr>
      </p:pic>
      <p:pic>
        <p:nvPicPr>
          <p:cNvPr id="79" name="Google Shape;79;p15"/>
          <p:cNvPicPr preferRelativeResize="0"/>
          <p:nvPr/>
        </p:nvPicPr>
        <p:blipFill rotWithShape="1">
          <a:blip r:embed="rId8">
            <a:alphaModFix/>
          </a:blip>
          <a:srcRect t="24141" b="8928"/>
          <a:stretch/>
        </p:blipFill>
        <p:spPr>
          <a:xfrm>
            <a:off x="8505450" y="2764525"/>
            <a:ext cx="405000" cy="226225"/>
          </a:xfrm>
          <a:prstGeom prst="rect">
            <a:avLst/>
          </a:prstGeom>
          <a:noFill/>
          <a:ln>
            <a:noFill/>
          </a:ln>
        </p:spPr>
      </p:pic>
      <p:sp>
        <p:nvSpPr>
          <p:cNvPr id="80" name="Google Shape;80;p15"/>
          <p:cNvSpPr txBox="1"/>
          <p:nvPr/>
        </p:nvSpPr>
        <p:spPr>
          <a:xfrm>
            <a:off x="135725" y="3149700"/>
            <a:ext cx="8910900" cy="18354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75000"/>
              </a:lnSpc>
              <a:spcBef>
                <a:spcPts val="0"/>
              </a:spcBef>
              <a:spcAft>
                <a:spcPts val="0"/>
              </a:spcAft>
              <a:buNone/>
            </a:pPr>
            <a:r>
              <a:rPr lang="en-GB" sz="1100" b="1">
                <a:solidFill>
                  <a:schemeClr val="dk1"/>
                </a:solidFill>
              </a:rPr>
              <a:t>Factors that affect population</a:t>
            </a:r>
            <a:endParaRPr sz="1100">
              <a:solidFill>
                <a:schemeClr val="dk1"/>
              </a:solidFill>
            </a:endParaRPr>
          </a:p>
          <a:p>
            <a:pPr marL="0" lvl="0" indent="0" algn="l" rtl="0">
              <a:lnSpc>
                <a:spcPct val="175000"/>
              </a:lnSpc>
              <a:spcBef>
                <a:spcPts val="0"/>
              </a:spcBef>
              <a:spcAft>
                <a:spcPts val="0"/>
              </a:spcAft>
              <a:buNone/>
            </a:pPr>
            <a:r>
              <a:rPr lang="en-GB" sz="1100" b="1">
                <a:solidFill>
                  <a:schemeClr val="dk1"/>
                </a:solidFill>
              </a:rPr>
              <a:t>Social factors, </a:t>
            </a:r>
            <a:r>
              <a:rPr lang="en-GB" sz="1100">
                <a:solidFill>
                  <a:schemeClr val="dk1"/>
                </a:solidFill>
              </a:rPr>
              <a:t>such as family size preferences.</a:t>
            </a:r>
            <a:endParaRPr sz="1100">
              <a:solidFill>
                <a:schemeClr val="dk1"/>
              </a:solidFill>
            </a:endParaRPr>
          </a:p>
          <a:p>
            <a:pPr marL="0" lvl="0" indent="0" algn="l" rtl="0">
              <a:lnSpc>
                <a:spcPct val="175000"/>
              </a:lnSpc>
              <a:spcBef>
                <a:spcPts val="0"/>
              </a:spcBef>
              <a:spcAft>
                <a:spcPts val="0"/>
              </a:spcAft>
              <a:buNone/>
            </a:pPr>
            <a:r>
              <a:rPr lang="en-GB" sz="1100" b="1">
                <a:solidFill>
                  <a:schemeClr val="dk1"/>
                </a:solidFill>
              </a:rPr>
              <a:t>Economic conditions, l</a:t>
            </a:r>
            <a:r>
              <a:rPr lang="en-GB" sz="1100">
                <a:solidFill>
                  <a:schemeClr val="dk1"/>
                </a:solidFill>
              </a:rPr>
              <a:t>ike job opportunities, can impact migration and birth rates. </a:t>
            </a:r>
            <a:endParaRPr sz="1100">
              <a:solidFill>
                <a:schemeClr val="dk1"/>
              </a:solidFill>
            </a:endParaRPr>
          </a:p>
          <a:p>
            <a:pPr marL="0" lvl="0" indent="0" algn="l" rtl="0">
              <a:lnSpc>
                <a:spcPct val="175000"/>
              </a:lnSpc>
              <a:spcBef>
                <a:spcPts val="0"/>
              </a:spcBef>
              <a:spcAft>
                <a:spcPts val="0"/>
              </a:spcAft>
              <a:buNone/>
            </a:pPr>
            <a:r>
              <a:rPr lang="en-GB" sz="1100" b="1">
                <a:solidFill>
                  <a:schemeClr val="dk1"/>
                </a:solidFill>
              </a:rPr>
              <a:t>Political policies,</a:t>
            </a:r>
            <a:r>
              <a:rPr lang="en-GB" sz="1100">
                <a:solidFill>
                  <a:schemeClr val="dk1"/>
                </a:solidFill>
              </a:rPr>
              <a:t> such as immigration laws, shape population composition. </a:t>
            </a:r>
            <a:endParaRPr sz="1100">
              <a:solidFill>
                <a:schemeClr val="dk1"/>
              </a:solidFill>
            </a:endParaRPr>
          </a:p>
          <a:p>
            <a:pPr marL="0" lvl="0" indent="0" algn="l" rtl="0">
              <a:lnSpc>
                <a:spcPct val="175000"/>
              </a:lnSpc>
              <a:spcBef>
                <a:spcPts val="0"/>
              </a:spcBef>
              <a:spcAft>
                <a:spcPts val="0"/>
              </a:spcAft>
              <a:buNone/>
            </a:pPr>
            <a:r>
              <a:rPr lang="en-GB" sz="1100" b="1">
                <a:solidFill>
                  <a:schemeClr val="dk1"/>
                </a:solidFill>
              </a:rPr>
              <a:t>Cultural and religious,</a:t>
            </a:r>
            <a:r>
              <a:rPr lang="en-GB" sz="1100">
                <a:solidFill>
                  <a:schemeClr val="dk1"/>
                </a:solidFill>
              </a:rPr>
              <a:t> norms affect fertility rates and family planning choices e.g. through practices and attitudes towards contraception.</a:t>
            </a:r>
            <a:endParaRPr sz="1100">
              <a:solidFill>
                <a:schemeClr val="dk1"/>
              </a:solidFill>
            </a:endParaRPr>
          </a:p>
          <a:p>
            <a:pPr marL="0" lvl="0" indent="0" algn="l" rtl="0">
              <a:lnSpc>
                <a:spcPct val="175000"/>
              </a:lnSpc>
              <a:spcBef>
                <a:spcPts val="0"/>
              </a:spcBef>
              <a:spcAft>
                <a:spcPts val="0"/>
              </a:spcAft>
              <a:buNone/>
            </a:pPr>
            <a:r>
              <a:rPr lang="en-GB" sz="1100" b="1">
                <a:solidFill>
                  <a:schemeClr val="dk1"/>
                </a:solidFill>
              </a:rPr>
              <a:t>Historical events,</a:t>
            </a:r>
            <a:r>
              <a:rPr lang="en-GB" sz="1100">
                <a:solidFill>
                  <a:schemeClr val="dk1"/>
                </a:solidFill>
              </a:rPr>
              <a:t> such as wars and epidemics, can alter population dynamics and demographics</a:t>
            </a:r>
            <a:endParaRPr sz="1100">
              <a:solidFill>
                <a:schemeClr val="dk1"/>
              </a:solidFill>
            </a:endParaRPr>
          </a:p>
        </p:txBody>
      </p:sp>
      <p:sp>
        <p:nvSpPr>
          <p:cNvPr id="81" name="Google Shape;81;p15"/>
          <p:cNvSpPr txBox="1"/>
          <p:nvPr/>
        </p:nvSpPr>
        <p:spPr>
          <a:xfrm>
            <a:off x="135725" y="96700"/>
            <a:ext cx="8910900" cy="303600"/>
          </a:xfrm>
          <a:prstGeom prst="rect">
            <a:avLst/>
          </a:prstGeom>
          <a:solidFill>
            <a:srgbClr val="EA9999"/>
          </a:solidFill>
          <a:ln w="19050" cap="flat" cmpd="sng">
            <a:solidFill>
              <a:srgbClr val="EA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dirty="0"/>
              <a:t>IGCSE GEOGRAPHY: 1.1 POPULATION DYNAMICS</a:t>
            </a:r>
            <a:endParaRPr sz="1200" b="1" dirty="0"/>
          </a:p>
          <a:p>
            <a:pPr marL="0" lvl="0" indent="0" algn="ctr" rtl="0">
              <a:spcBef>
                <a:spcPts val="0"/>
              </a:spcBef>
              <a:spcAft>
                <a:spcPts val="0"/>
              </a:spcAft>
              <a:buNone/>
            </a:pPr>
            <a:endParaRPr sz="1200" b="1" dirty="0"/>
          </a:p>
          <a:p>
            <a:pPr marL="0" lvl="0" indent="0" algn="ctr" rtl="0">
              <a:spcBef>
                <a:spcPts val="0"/>
              </a:spcBef>
              <a:spcAft>
                <a:spcPts val="0"/>
              </a:spcAft>
              <a:buNone/>
            </a:pPr>
            <a:endParaRPr sz="12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p:nvPr/>
        </p:nvSpPr>
        <p:spPr>
          <a:xfrm>
            <a:off x="67450" y="96700"/>
            <a:ext cx="8979300" cy="303600"/>
          </a:xfrm>
          <a:prstGeom prst="rect">
            <a:avLst/>
          </a:prstGeom>
          <a:solidFill>
            <a:srgbClr val="EA9999"/>
          </a:solidFill>
          <a:ln w="19050" cap="flat" cmpd="sng">
            <a:solidFill>
              <a:srgbClr val="EA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t>IGCSE GEOGRAPHY 0460: POPULATION </a:t>
            </a:r>
            <a:endParaRPr sz="1200" b="1"/>
          </a:p>
          <a:p>
            <a:pPr marL="0" lvl="0" indent="0" algn="ctr" rtl="0">
              <a:spcBef>
                <a:spcPts val="0"/>
              </a:spcBef>
              <a:spcAft>
                <a:spcPts val="0"/>
              </a:spcAft>
              <a:buNone/>
            </a:pPr>
            <a:endParaRPr sz="1200" b="1"/>
          </a:p>
          <a:p>
            <a:pPr marL="0" lvl="0" indent="0" algn="ctr" rtl="0">
              <a:spcBef>
                <a:spcPts val="0"/>
              </a:spcBef>
              <a:spcAft>
                <a:spcPts val="0"/>
              </a:spcAft>
              <a:buNone/>
            </a:pPr>
            <a:endParaRPr sz="1200" b="1"/>
          </a:p>
        </p:txBody>
      </p:sp>
      <p:pic>
        <p:nvPicPr>
          <p:cNvPr id="87" name="Google Shape;87;p16"/>
          <p:cNvPicPr preferRelativeResize="0"/>
          <p:nvPr/>
        </p:nvPicPr>
        <p:blipFill>
          <a:blip r:embed="rId3">
            <a:alphaModFix/>
          </a:blip>
          <a:stretch>
            <a:fillRect/>
          </a:stretch>
        </p:blipFill>
        <p:spPr>
          <a:xfrm>
            <a:off x="5233375" y="485475"/>
            <a:ext cx="3813250" cy="1950300"/>
          </a:xfrm>
          <a:prstGeom prst="rect">
            <a:avLst/>
          </a:prstGeom>
          <a:noFill/>
          <a:ln w="19050" cap="flat" cmpd="sng">
            <a:solidFill>
              <a:srgbClr val="980000"/>
            </a:solidFill>
            <a:prstDash val="solid"/>
            <a:round/>
            <a:headEnd type="none" w="sm" len="sm"/>
            <a:tailEnd type="none" w="sm" len="sm"/>
          </a:ln>
        </p:spPr>
      </p:pic>
      <p:sp>
        <p:nvSpPr>
          <p:cNvPr id="88" name="Google Shape;88;p16"/>
          <p:cNvSpPr txBox="1"/>
          <p:nvPr/>
        </p:nvSpPr>
        <p:spPr>
          <a:xfrm>
            <a:off x="67450" y="485475"/>
            <a:ext cx="5076300" cy="45870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t>The demographic transition model shows population change over time. The model studies how birth rate and death rate affect the total population of a country. </a:t>
            </a:r>
            <a:endParaRPr sz="1100" b="1"/>
          </a:p>
          <a:p>
            <a:pPr marL="0" lvl="0" indent="0" algn="l" rtl="0">
              <a:spcBef>
                <a:spcPts val="0"/>
              </a:spcBef>
              <a:spcAft>
                <a:spcPts val="0"/>
              </a:spcAft>
              <a:buNone/>
            </a:pPr>
            <a:endParaRPr sz="1100"/>
          </a:p>
          <a:p>
            <a:pPr marL="0" lvl="0" indent="0" algn="l" rtl="0">
              <a:spcBef>
                <a:spcPts val="0"/>
              </a:spcBef>
              <a:spcAft>
                <a:spcPts val="0"/>
              </a:spcAft>
              <a:buNone/>
            </a:pPr>
            <a:r>
              <a:rPr lang="en-GB" sz="1100" b="1">
                <a:solidFill>
                  <a:srgbClr val="0000FF"/>
                </a:solidFill>
              </a:rPr>
              <a:t>Stage 1 </a:t>
            </a:r>
            <a:r>
              <a:rPr lang="en-GB" sz="1100">
                <a:solidFill>
                  <a:srgbClr val="0000FF"/>
                </a:solidFill>
              </a:rPr>
              <a:t>- the total population is low but it is balanced due to high birth rates and high death rates.  </a:t>
            </a:r>
            <a:endParaRPr sz="1100">
              <a:solidFill>
                <a:srgbClr val="0000FF"/>
              </a:solidFill>
            </a:endParaRPr>
          </a:p>
          <a:p>
            <a:pPr marL="0" lvl="0" indent="0" algn="l" rtl="0">
              <a:spcBef>
                <a:spcPts val="0"/>
              </a:spcBef>
              <a:spcAft>
                <a:spcPts val="0"/>
              </a:spcAft>
              <a:buNone/>
            </a:pPr>
            <a:endParaRPr sz="1100"/>
          </a:p>
          <a:p>
            <a:pPr marL="0" lvl="0" indent="0" algn="l" rtl="0">
              <a:spcBef>
                <a:spcPts val="0"/>
              </a:spcBef>
              <a:spcAft>
                <a:spcPts val="0"/>
              </a:spcAft>
              <a:buNone/>
            </a:pPr>
            <a:r>
              <a:rPr lang="en-GB" sz="1100" b="1">
                <a:solidFill>
                  <a:srgbClr val="38761D"/>
                </a:solidFill>
              </a:rPr>
              <a:t>Stage 2</a:t>
            </a:r>
            <a:r>
              <a:rPr lang="en-GB" sz="1100">
                <a:solidFill>
                  <a:srgbClr val="38761D"/>
                </a:solidFill>
              </a:rPr>
              <a:t> - the total population is starting to rise as death rates start to fall due to improvements in health care and sanitation but birth rates remain quite high. </a:t>
            </a:r>
            <a:r>
              <a:rPr lang="en-GB" sz="1100"/>
              <a:t> </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b="1">
                <a:solidFill>
                  <a:srgbClr val="9900FF"/>
                </a:solidFill>
              </a:rPr>
              <a:t>Stage 3</a:t>
            </a:r>
            <a:r>
              <a:rPr lang="en-GB" sz="1100">
                <a:solidFill>
                  <a:srgbClr val="9900FF"/>
                </a:solidFill>
              </a:rPr>
              <a:t> - the total population is still rising rapidly, but the gap between birth and death rates narrows due to fewer children needed to work in farming and the availability of contraception. Now the natural increase is high. </a:t>
            </a:r>
            <a:r>
              <a:rPr lang="en-GB" sz="1100"/>
              <a:t> </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b="1">
                <a:solidFill>
                  <a:srgbClr val="FF0000"/>
                </a:solidFill>
              </a:rPr>
              <a:t>Stage 4 </a:t>
            </a:r>
            <a:r>
              <a:rPr lang="en-GB" sz="1100">
                <a:solidFill>
                  <a:srgbClr val="FF0000"/>
                </a:solidFill>
              </a:rPr>
              <a:t>- the total population is high, but it is balanced due to a low birth rate and a low death rate. Birth control is widely available and there is a desire for smaller families. </a:t>
            </a:r>
            <a:r>
              <a:rPr lang="en-GB" sz="1100"/>
              <a:t> </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b="1">
                <a:solidFill>
                  <a:srgbClr val="FF9900"/>
                </a:solidFill>
              </a:rPr>
              <a:t>Stage 5 </a:t>
            </a:r>
            <a:r>
              <a:rPr lang="en-GB" sz="1100">
                <a:solidFill>
                  <a:srgbClr val="FF9900"/>
                </a:solidFill>
              </a:rPr>
              <a:t>– The total population is high but going into decline due to an ageing population and a continued desire for smaller families, with people opting to delay having children until later in life</a:t>
            </a:r>
            <a:endParaRPr sz="1100">
              <a:solidFill>
                <a:srgbClr val="FF9900"/>
              </a:solidFill>
            </a:endParaRPr>
          </a:p>
          <a:p>
            <a:pPr marL="0" lvl="0" indent="0" algn="l" rtl="0">
              <a:spcBef>
                <a:spcPts val="0"/>
              </a:spcBef>
              <a:spcAft>
                <a:spcPts val="0"/>
              </a:spcAft>
              <a:buNone/>
            </a:pPr>
            <a:endParaRPr sz="1100"/>
          </a:p>
          <a:p>
            <a:pPr marL="0" lvl="0" indent="0" algn="l" rtl="0">
              <a:spcBef>
                <a:spcPts val="0"/>
              </a:spcBef>
              <a:spcAft>
                <a:spcPts val="0"/>
              </a:spcAft>
              <a:buNone/>
            </a:pPr>
            <a:r>
              <a:rPr lang="en-GB" sz="1100" b="1"/>
              <a:t>Most LEDCs are at stage 2 or 3 (with a growing population and a high natural increase). Most MEDCs are now at stage four of the model and some such as Germany and Italy have entered stage 5.</a:t>
            </a:r>
            <a:endParaRPr sz="1100" b="1"/>
          </a:p>
          <a:p>
            <a:pPr marL="0" lvl="0" indent="0" algn="l" rtl="0">
              <a:spcBef>
                <a:spcPts val="0"/>
              </a:spcBef>
              <a:spcAft>
                <a:spcPts val="0"/>
              </a:spcAft>
              <a:buNone/>
            </a:pPr>
            <a:endParaRPr sz="1100"/>
          </a:p>
        </p:txBody>
      </p:sp>
      <p:sp>
        <p:nvSpPr>
          <p:cNvPr id="89" name="Google Shape;89;p16"/>
          <p:cNvSpPr txBox="1"/>
          <p:nvPr/>
        </p:nvSpPr>
        <p:spPr>
          <a:xfrm>
            <a:off x="5233350" y="2520950"/>
            <a:ext cx="3813300" cy="25551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t>Limitations of the model The demographic transition model has two limitations: </a:t>
            </a:r>
            <a:endParaRPr sz="1100" b="1"/>
          </a:p>
          <a:p>
            <a:pPr marL="0" lvl="0" indent="0" algn="l" rtl="0">
              <a:spcBef>
                <a:spcPts val="0"/>
              </a:spcBef>
              <a:spcAft>
                <a:spcPts val="0"/>
              </a:spcAft>
              <a:buNone/>
            </a:pPr>
            <a:endParaRPr sz="1100"/>
          </a:p>
          <a:p>
            <a:pPr marL="0" lvl="0" indent="0" algn="l" rtl="0">
              <a:spcBef>
                <a:spcPts val="0"/>
              </a:spcBef>
              <a:spcAft>
                <a:spcPts val="0"/>
              </a:spcAft>
              <a:buNone/>
            </a:pPr>
            <a:r>
              <a:rPr lang="en-GB" sz="1100" b="1"/>
              <a:t>1. </a:t>
            </a:r>
            <a:r>
              <a:rPr lang="en-GB" sz="1100"/>
              <a:t>The model was developed after studying the experiences of countries in Western Europe and North America. Conditions might be different for LEDCs in different parts of the world. </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b="1"/>
              <a:t>2. </a:t>
            </a:r>
            <a:r>
              <a:rPr lang="en-GB" sz="1100"/>
              <a:t>The original model doesn't take into account the fact that some countries now have a declining population and a fifth stage. Most texts will now show this stage as it is relevant to an increasing number of MEDCs in the 21st century. Population can also be affected by disease and governmental policies.</a:t>
            </a:r>
            <a:endParaRPr sz="1100"/>
          </a:p>
        </p:txBody>
      </p:sp>
      <p:sp>
        <p:nvSpPr>
          <p:cNvPr id="90" name="Google Shape;90;p16"/>
          <p:cNvSpPr txBox="1"/>
          <p:nvPr/>
        </p:nvSpPr>
        <p:spPr>
          <a:xfrm>
            <a:off x="135725" y="96700"/>
            <a:ext cx="8910900" cy="303600"/>
          </a:xfrm>
          <a:prstGeom prst="rect">
            <a:avLst/>
          </a:prstGeom>
          <a:solidFill>
            <a:srgbClr val="EA9999"/>
          </a:solidFill>
          <a:ln w="19050" cap="flat" cmpd="sng">
            <a:solidFill>
              <a:srgbClr val="EA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dirty="0"/>
              <a:t>IGCSE GEOGRAPHY: 1.1 POPULATION DYNAMICS</a:t>
            </a:r>
            <a:endParaRPr sz="1200" b="1" dirty="0"/>
          </a:p>
          <a:p>
            <a:pPr marL="0" lvl="0" indent="0" algn="ctr" rtl="0">
              <a:spcBef>
                <a:spcPts val="0"/>
              </a:spcBef>
              <a:spcAft>
                <a:spcPts val="0"/>
              </a:spcAft>
              <a:buNone/>
            </a:pPr>
            <a:endParaRPr sz="1200" b="1" dirty="0"/>
          </a:p>
          <a:p>
            <a:pPr marL="0" lvl="0" indent="0" algn="ctr" rtl="0">
              <a:spcBef>
                <a:spcPts val="0"/>
              </a:spcBef>
              <a:spcAft>
                <a:spcPts val="0"/>
              </a:spcAft>
              <a:buNone/>
            </a:pPr>
            <a:endParaRPr sz="1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p:nvPr/>
        </p:nvSpPr>
        <p:spPr>
          <a:xfrm>
            <a:off x="67450" y="96700"/>
            <a:ext cx="8979300" cy="303600"/>
          </a:xfrm>
          <a:prstGeom prst="rect">
            <a:avLst/>
          </a:prstGeom>
          <a:solidFill>
            <a:srgbClr val="EA9999"/>
          </a:solidFill>
          <a:ln w="19050" cap="flat" cmpd="sng">
            <a:solidFill>
              <a:srgbClr val="EA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t>IGCSE GEOGRAPHY 0460: POPULATION </a:t>
            </a:r>
            <a:endParaRPr sz="1200" b="1"/>
          </a:p>
          <a:p>
            <a:pPr marL="0" lvl="0" indent="0" algn="ctr" rtl="0">
              <a:spcBef>
                <a:spcPts val="0"/>
              </a:spcBef>
              <a:spcAft>
                <a:spcPts val="0"/>
              </a:spcAft>
              <a:buNone/>
            </a:pPr>
            <a:endParaRPr sz="1200" b="1"/>
          </a:p>
          <a:p>
            <a:pPr marL="0" lvl="0" indent="0" algn="ctr" rtl="0">
              <a:spcBef>
                <a:spcPts val="0"/>
              </a:spcBef>
              <a:spcAft>
                <a:spcPts val="0"/>
              </a:spcAft>
              <a:buNone/>
            </a:pPr>
            <a:endParaRPr sz="1200" b="1"/>
          </a:p>
        </p:txBody>
      </p:sp>
      <p:sp>
        <p:nvSpPr>
          <p:cNvPr id="96" name="Google Shape;96;p17"/>
          <p:cNvSpPr txBox="1"/>
          <p:nvPr/>
        </p:nvSpPr>
        <p:spPr>
          <a:xfrm>
            <a:off x="82350" y="512150"/>
            <a:ext cx="8979300" cy="3693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200" b="1"/>
              <a:t>CASE STUDY: BOTSWANA HIV AND AIDS</a:t>
            </a:r>
            <a:endParaRPr sz="1200" b="1"/>
          </a:p>
        </p:txBody>
      </p:sp>
      <p:sp>
        <p:nvSpPr>
          <p:cNvPr id="97" name="Google Shape;97;p17"/>
          <p:cNvSpPr txBox="1"/>
          <p:nvPr/>
        </p:nvSpPr>
        <p:spPr>
          <a:xfrm>
            <a:off x="1647475" y="993300"/>
            <a:ext cx="2050800" cy="40791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100" b="1">
                <a:solidFill>
                  <a:schemeClr val="dk1"/>
                </a:solidFill>
              </a:rPr>
              <a:t>Context</a:t>
            </a:r>
            <a:endParaRPr sz="1100" b="1">
              <a:solidFill>
                <a:schemeClr val="dk1"/>
              </a:solidFill>
            </a:endParaRPr>
          </a:p>
          <a:p>
            <a:pPr marL="0" lvl="0" indent="0" algn="l" rtl="0">
              <a:spcBef>
                <a:spcPts val="0"/>
              </a:spcBef>
              <a:spcAft>
                <a:spcPts val="0"/>
              </a:spcAft>
              <a:buNone/>
            </a:pPr>
            <a:endParaRPr sz="1100" b="1">
              <a:solidFill>
                <a:schemeClr val="dk1"/>
              </a:solidFill>
            </a:endParaRPr>
          </a:p>
          <a:p>
            <a:pPr marL="0" lvl="0" indent="0" algn="l" rtl="0">
              <a:spcBef>
                <a:spcPts val="0"/>
              </a:spcBef>
              <a:spcAft>
                <a:spcPts val="0"/>
              </a:spcAft>
              <a:buNone/>
            </a:pPr>
            <a:r>
              <a:rPr lang="en-GB" sz="1100">
                <a:solidFill>
                  <a:schemeClr val="dk1"/>
                </a:solidFill>
                <a:highlight>
                  <a:srgbClr val="FFFFFF"/>
                </a:highlight>
              </a:rPr>
              <a:t>There are several countries in the world where death rates are rising. One major cause of this is HIV/AIDS. This particularly affects Africa.</a:t>
            </a:r>
            <a:endParaRPr sz="1100">
              <a:solidFill>
                <a:schemeClr val="dk1"/>
              </a:solidFill>
              <a:highlight>
                <a:srgbClr val="FFFFFF"/>
              </a:highlight>
            </a:endParaRPr>
          </a:p>
          <a:p>
            <a:pPr marL="0" lvl="0" indent="0" algn="l" rtl="0">
              <a:spcBef>
                <a:spcPts val="0"/>
              </a:spcBef>
              <a:spcAft>
                <a:spcPts val="0"/>
              </a:spcAft>
              <a:buNone/>
            </a:pPr>
            <a:endParaRPr sz="1100">
              <a:solidFill>
                <a:schemeClr val="dk1"/>
              </a:solidFill>
              <a:highlight>
                <a:srgbClr val="FFFFFF"/>
              </a:highlight>
            </a:endParaRPr>
          </a:p>
          <a:p>
            <a:pPr marL="0" lvl="0" indent="0" algn="l" rtl="0">
              <a:spcBef>
                <a:spcPts val="0"/>
              </a:spcBef>
              <a:spcAft>
                <a:spcPts val="0"/>
              </a:spcAft>
              <a:buNone/>
            </a:pPr>
            <a:r>
              <a:rPr lang="en-GB" sz="1100">
                <a:solidFill>
                  <a:schemeClr val="dk1"/>
                </a:solidFill>
                <a:highlight>
                  <a:srgbClr val="FFFFFF"/>
                </a:highlight>
              </a:rPr>
              <a:t>Botswana has been hard hit by AIDS. In 2007 there were an estimated 300,000 people living with HIV - almost one-in-four adults. </a:t>
            </a:r>
            <a:endParaRPr sz="1100">
              <a:solidFill>
                <a:schemeClr val="dk1"/>
              </a:solidFill>
              <a:highlight>
                <a:srgbClr val="FFFFFF"/>
              </a:highlight>
            </a:endParaRPr>
          </a:p>
          <a:p>
            <a:pPr marL="0" lvl="0" indent="0" algn="l" rtl="0">
              <a:spcBef>
                <a:spcPts val="0"/>
              </a:spcBef>
              <a:spcAft>
                <a:spcPts val="0"/>
              </a:spcAft>
              <a:buNone/>
            </a:pPr>
            <a:endParaRPr sz="1100">
              <a:solidFill>
                <a:schemeClr val="dk1"/>
              </a:solidFill>
              <a:highlight>
                <a:srgbClr val="FFFFFF"/>
              </a:highlight>
            </a:endParaRPr>
          </a:p>
          <a:p>
            <a:pPr marL="0" lvl="0" indent="0" algn="l" rtl="0">
              <a:spcBef>
                <a:spcPts val="0"/>
              </a:spcBef>
              <a:spcAft>
                <a:spcPts val="0"/>
              </a:spcAft>
              <a:buNone/>
            </a:pPr>
            <a:r>
              <a:rPr lang="en-GB" sz="1100">
                <a:solidFill>
                  <a:schemeClr val="dk1"/>
                </a:solidFill>
                <a:highlight>
                  <a:srgbClr val="FFFFFF"/>
                </a:highlight>
              </a:rPr>
              <a:t>Considering Botswana’s population is below 2 million, the epidemic has reached disturbing proportions. </a:t>
            </a:r>
            <a:endParaRPr sz="1100">
              <a:solidFill>
                <a:schemeClr val="dk1"/>
              </a:solidFill>
              <a:highlight>
                <a:srgbClr val="FFFFFF"/>
              </a:highlight>
            </a:endParaRPr>
          </a:p>
          <a:p>
            <a:pPr marL="0" lvl="0" indent="0" algn="l" rtl="0">
              <a:spcBef>
                <a:spcPts val="0"/>
              </a:spcBef>
              <a:spcAft>
                <a:spcPts val="0"/>
              </a:spcAft>
              <a:buNone/>
            </a:pPr>
            <a:endParaRPr sz="1100">
              <a:solidFill>
                <a:schemeClr val="dk1"/>
              </a:solidFill>
              <a:highlight>
                <a:srgbClr val="FFFFFF"/>
              </a:highlight>
            </a:endParaRPr>
          </a:p>
          <a:p>
            <a:pPr marL="0" lvl="0" indent="0" algn="l" rtl="0">
              <a:spcBef>
                <a:spcPts val="0"/>
              </a:spcBef>
              <a:spcAft>
                <a:spcPts val="0"/>
              </a:spcAft>
              <a:buNone/>
            </a:pPr>
            <a:r>
              <a:rPr lang="en-GB" sz="1100">
                <a:solidFill>
                  <a:schemeClr val="dk1"/>
                </a:solidFill>
                <a:highlight>
                  <a:srgbClr val="FFFFFF"/>
                </a:highlight>
              </a:rPr>
              <a:t>The country has an estimated adult HIV prevalence of 23.9%, the second highest in the world after Swaziland.</a:t>
            </a:r>
            <a:endParaRPr sz="1100">
              <a:solidFill>
                <a:schemeClr val="dk1"/>
              </a:solidFill>
              <a:highlight>
                <a:srgbClr val="FFFFFF"/>
              </a:highlight>
            </a:endParaRPr>
          </a:p>
        </p:txBody>
      </p:sp>
      <p:sp>
        <p:nvSpPr>
          <p:cNvPr id="98" name="Google Shape;98;p17"/>
          <p:cNvSpPr txBox="1"/>
          <p:nvPr/>
        </p:nvSpPr>
        <p:spPr>
          <a:xfrm>
            <a:off x="3757525" y="993300"/>
            <a:ext cx="3336000" cy="40791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100" b="1"/>
              <a:t>Impacts </a:t>
            </a:r>
            <a:endParaRPr sz="1100" b="1"/>
          </a:p>
          <a:p>
            <a:pPr marL="0" lvl="0" indent="0" algn="l" rtl="0">
              <a:spcBef>
                <a:spcPts val="0"/>
              </a:spcBef>
              <a:spcAft>
                <a:spcPts val="0"/>
              </a:spcAft>
              <a:buNone/>
            </a:pPr>
            <a:endParaRPr sz="1100"/>
          </a:p>
          <a:p>
            <a:pPr marL="0" lvl="0" indent="0" algn="l" rtl="0">
              <a:spcBef>
                <a:spcPts val="0"/>
              </a:spcBef>
              <a:spcAft>
                <a:spcPts val="0"/>
              </a:spcAft>
              <a:buNone/>
            </a:pPr>
            <a:r>
              <a:rPr lang="en-GB" sz="1100" b="1"/>
              <a:t>Life expectancy </a:t>
            </a:r>
            <a:r>
              <a:rPr lang="en-GB" sz="1100"/>
              <a:t>at birth fell from 65 years in 1990-1995 to less than 40 years in 2000-2005, a figure about 28 years lower than it would have been without AIDS. </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b="1"/>
              <a:t>Loss of adults i</a:t>
            </a:r>
            <a:r>
              <a:rPr lang="en-GB" sz="1100"/>
              <a:t>n their productive years has serious economic implications, with families being pushed into poverty through the costs of HIV and AIDS medical care, loss of income, and funerals.</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b="1"/>
              <a:t>Economic output </a:t>
            </a:r>
            <a:r>
              <a:rPr lang="en-GB" sz="1100"/>
              <a:t>of Botswana has been reduced by the loss of workers and skills; agriculture and mining are among the worst affected sectors. </a:t>
            </a:r>
            <a:endParaRPr sz="1100"/>
          </a:p>
          <a:p>
            <a:pPr marL="457200" lvl="0" indent="0" algn="l" rtl="0">
              <a:spcBef>
                <a:spcPts val="0"/>
              </a:spcBef>
              <a:spcAft>
                <a:spcPts val="0"/>
              </a:spcAft>
              <a:buNone/>
            </a:pPr>
            <a:endParaRPr sz="1100"/>
          </a:p>
          <a:p>
            <a:pPr marL="0" lvl="0" indent="0" algn="l" rtl="0">
              <a:spcBef>
                <a:spcPts val="0"/>
              </a:spcBef>
              <a:spcAft>
                <a:spcPts val="0"/>
              </a:spcAft>
              <a:buNone/>
            </a:pPr>
            <a:r>
              <a:rPr lang="en-GB" sz="1100" b="1"/>
              <a:t>Children in Botswana: </a:t>
            </a:r>
            <a:r>
              <a:rPr lang="en-GB" sz="1100"/>
              <a:t>an estimated 95,000 children have lost at least one parent to the epidemic. It is vital these children have access to education, but this is problematic in families already weakened by AIDS where children may be providing care for ill relatives or supporting siblings.</a:t>
            </a:r>
            <a:endParaRPr sz="1100"/>
          </a:p>
        </p:txBody>
      </p:sp>
      <p:pic>
        <p:nvPicPr>
          <p:cNvPr id="99" name="Google Shape;99;p17"/>
          <p:cNvPicPr preferRelativeResize="0"/>
          <p:nvPr/>
        </p:nvPicPr>
        <p:blipFill>
          <a:blip r:embed="rId3">
            <a:alphaModFix/>
          </a:blip>
          <a:stretch>
            <a:fillRect/>
          </a:stretch>
        </p:blipFill>
        <p:spPr>
          <a:xfrm>
            <a:off x="67513" y="2201413"/>
            <a:ext cx="1520700" cy="1669928"/>
          </a:xfrm>
          <a:prstGeom prst="rect">
            <a:avLst/>
          </a:prstGeom>
          <a:noFill/>
          <a:ln w="19050" cap="flat" cmpd="sng">
            <a:solidFill>
              <a:srgbClr val="980000"/>
            </a:solidFill>
            <a:prstDash val="solid"/>
            <a:round/>
            <a:headEnd type="none" w="sm" len="sm"/>
            <a:tailEnd type="none" w="sm" len="sm"/>
          </a:ln>
        </p:spPr>
      </p:pic>
      <p:sp>
        <p:nvSpPr>
          <p:cNvPr id="100" name="Google Shape;100;p17"/>
          <p:cNvSpPr txBox="1"/>
          <p:nvPr/>
        </p:nvSpPr>
        <p:spPr>
          <a:xfrm>
            <a:off x="7216725" y="993300"/>
            <a:ext cx="1830000" cy="40791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t>HIV prevention in Botswana </a:t>
            </a:r>
            <a:endParaRPr sz="1100" b="1"/>
          </a:p>
          <a:p>
            <a:pPr marL="0" lvl="0" indent="0" algn="l" rtl="0">
              <a:spcBef>
                <a:spcPts val="0"/>
              </a:spcBef>
              <a:spcAft>
                <a:spcPts val="0"/>
              </a:spcAft>
              <a:buNone/>
            </a:pPr>
            <a:endParaRPr sz="1100"/>
          </a:p>
          <a:p>
            <a:pPr marL="457200" lvl="0" indent="-298450" algn="l" rtl="0">
              <a:spcBef>
                <a:spcPts val="0"/>
              </a:spcBef>
              <a:spcAft>
                <a:spcPts val="0"/>
              </a:spcAft>
              <a:buSzPts val="1100"/>
              <a:buChar char="●"/>
            </a:pPr>
            <a:r>
              <a:rPr lang="en-GB" sz="1100"/>
              <a:t>Public education &amp; awareness  AIDS education for young people </a:t>
            </a:r>
            <a:endParaRPr sz="1100"/>
          </a:p>
          <a:p>
            <a:pPr marL="914400" lvl="0" indent="0" algn="l" rtl="0">
              <a:spcBef>
                <a:spcPts val="0"/>
              </a:spcBef>
              <a:spcAft>
                <a:spcPts val="0"/>
              </a:spcAft>
              <a:buNone/>
            </a:pPr>
            <a:endParaRPr sz="1100"/>
          </a:p>
          <a:p>
            <a:pPr marL="457200" lvl="0" indent="-298450" algn="l" rtl="0">
              <a:spcBef>
                <a:spcPts val="0"/>
              </a:spcBef>
              <a:spcAft>
                <a:spcPts val="0"/>
              </a:spcAft>
              <a:buSzPts val="1100"/>
              <a:buChar char="●"/>
            </a:pPr>
            <a:r>
              <a:rPr lang="en-GB" sz="1100"/>
              <a:t>Condom distribution &amp; education  </a:t>
            </a:r>
            <a:endParaRPr sz="1100"/>
          </a:p>
          <a:p>
            <a:pPr marL="457200" lvl="0" indent="0" algn="l" rtl="0">
              <a:spcBef>
                <a:spcPts val="0"/>
              </a:spcBef>
              <a:spcAft>
                <a:spcPts val="0"/>
              </a:spcAft>
              <a:buNone/>
            </a:pPr>
            <a:endParaRPr sz="1100"/>
          </a:p>
          <a:p>
            <a:pPr marL="457200" lvl="0" indent="-298450" algn="l" rtl="0">
              <a:spcBef>
                <a:spcPts val="0"/>
              </a:spcBef>
              <a:spcAft>
                <a:spcPts val="0"/>
              </a:spcAft>
              <a:buSzPts val="1100"/>
              <a:buChar char="●"/>
            </a:pPr>
            <a:r>
              <a:rPr lang="en-GB" sz="1100"/>
              <a:t>Targeting of high risk adult populations </a:t>
            </a:r>
            <a:endParaRPr sz="1100"/>
          </a:p>
          <a:p>
            <a:pPr marL="457200" lvl="0" indent="0" algn="l" rtl="0">
              <a:spcBef>
                <a:spcPts val="0"/>
              </a:spcBef>
              <a:spcAft>
                <a:spcPts val="0"/>
              </a:spcAft>
              <a:buNone/>
            </a:pPr>
            <a:endParaRPr sz="1100"/>
          </a:p>
          <a:p>
            <a:pPr marL="457200" lvl="0" indent="-298450" algn="l" rtl="0">
              <a:spcBef>
                <a:spcPts val="0"/>
              </a:spcBef>
              <a:spcAft>
                <a:spcPts val="0"/>
              </a:spcAft>
              <a:buSzPts val="1100"/>
              <a:buChar char="●"/>
            </a:pPr>
            <a:r>
              <a:rPr lang="en-GB" sz="1100"/>
              <a:t>Improvement of blood safety  </a:t>
            </a:r>
            <a:endParaRPr sz="1100"/>
          </a:p>
          <a:p>
            <a:pPr marL="457200" lvl="0" indent="0" algn="l" rtl="0">
              <a:spcBef>
                <a:spcPts val="0"/>
              </a:spcBef>
              <a:spcAft>
                <a:spcPts val="0"/>
              </a:spcAft>
              <a:buNone/>
            </a:pPr>
            <a:endParaRPr sz="1100"/>
          </a:p>
          <a:p>
            <a:pPr marL="457200" lvl="0" indent="-298450" algn="l" rtl="0">
              <a:spcBef>
                <a:spcPts val="0"/>
              </a:spcBef>
              <a:spcAft>
                <a:spcPts val="0"/>
              </a:spcAft>
              <a:buSzPts val="1100"/>
              <a:buChar char="●"/>
            </a:pPr>
            <a:r>
              <a:rPr lang="en-GB" sz="1100"/>
              <a:t>Prevention of mother-to-child transmission of HIV </a:t>
            </a:r>
            <a:endParaRPr sz="1100"/>
          </a:p>
        </p:txBody>
      </p:sp>
      <p:pic>
        <p:nvPicPr>
          <p:cNvPr id="101" name="Google Shape;101;p17"/>
          <p:cNvPicPr preferRelativeResize="0"/>
          <p:nvPr/>
        </p:nvPicPr>
        <p:blipFill>
          <a:blip r:embed="rId4">
            <a:alphaModFix/>
          </a:blip>
          <a:stretch>
            <a:fillRect/>
          </a:stretch>
        </p:blipFill>
        <p:spPr>
          <a:xfrm>
            <a:off x="67525" y="4043975"/>
            <a:ext cx="1520700" cy="976245"/>
          </a:xfrm>
          <a:prstGeom prst="rect">
            <a:avLst/>
          </a:prstGeom>
          <a:noFill/>
          <a:ln>
            <a:noFill/>
          </a:ln>
        </p:spPr>
      </p:pic>
      <p:pic>
        <p:nvPicPr>
          <p:cNvPr id="102" name="Google Shape;102;p17"/>
          <p:cNvPicPr preferRelativeResize="0"/>
          <p:nvPr/>
        </p:nvPicPr>
        <p:blipFill>
          <a:blip r:embed="rId5">
            <a:alphaModFix/>
          </a:blip>
          <a:stretch>
            <a:fillRect/>
          </a:stretch>
        </p:blipFill>
        <p:spPr>
          <a:xfrm>
            <a:off x="82351" y="1052526"/>
            <a:ext cx="1467043" cy="976250"/>
          </a:xfrm>
          <a:prstGeom prst="rect">
            <a:avLst/>
          </a:prstGeom>
          <a:noFill/>
          <a:ln w="19050" cap="flat" cmpd="sng">
            <a:solidFill>
              <a:srgbClr val="980000"/>
            </a:solidFill>
            <a:prstDash val="solid"/>
            <a:round/>
            <a:headEnd type="none" w="sm" len="sm"/>
            <a:tailEnd type="none" w="sm" len="sm"/>
          </a:ln>
        </p:spPr>
      </p:pic>
      <p:sp>
        <p:nvSpPr>
          <p:cNvPr id="103" name="Google Shape;103;p17"/>
          <p:cNvSpPr txBox="1"/>
          <p:nvPr/>
        </p:nvSpPr>
        <p:spPr>
          <a:xfrm>
            <a:off x="135725" y="96700"/>
            <a:ext cx="8910900" cy="303600"/>
          </a:xfrm>
          <a:prstGeom prst="rect">
            <a:avLst/>
          </a:prstGeom>
          <a:solidFill>
            <a:srgbClr val="EA9999"/>
          </a:solidFill>
          <a:ln w="19050" cap="flat" cmpd="sng">
            <a:solidFill>
              <a:srgbClr val="EA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dirty="0"/>
              <a:t>IGCSE GEOGRAPHY: 1.1 POPULATION DYNAMICS</a:t>
            </a:r>
            <a:endParaRPr sz="1200" b="1" dirty="0"/>
          </a:p>
          <a:p>
            <a:pPr marL="0" lvl="0" indent="0" algn="ctr" rtl="0">
              <a:spcBef>
                <a:spcPts val="0"/>
              </a:spcBef>
              <a:spcAft>
                <a:spcPts val="0"/>
              </a:spcAft>
              <a:buNone/>
            </a:pPr>
            <a:endParaRPr sz="1200" b="1" dirty="0"/>
          </a:p>
          <a:p>
            <a:pPr marL="0" lvl="0" indent="0" algn="ctr" rtl="0">
              <a:spcBef>
                <a:spcPts val="0"/>
              </a:spcBef>
              <a:spcAft>
                <a:spcPts val="0"/>
              </a:spcAft>
              <a:buNone/>
            </a:pPr>
            <a:endParaRPr sz="1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p:nvPr/>
        </p:nvSpPr>
        <p:spPr>
          <a:xfrm>
            <a:off x="67450" y="96700"/>
            <a:ext cx="8979300" cy="303600"/>
          </a:xfrm>
          <a:prstGeom prst="rect">
            <a:avLst/>
          </a:prstGeom>
          <a:solidFill>
            <a:srgbClr val="EA9999"/>
          </a:solidFill>
          <a:ln w="19050" cap="flat" cmpd="sng">
            <a:solidFill>
              <a:srgbClr val="EA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t>IGCSE GEOGRAPHY 0460: POPULATION </a:t>
            </a:r>
            <a:endParaRPr sz="1200" b="1"/>
          </a:p>
          <a:p>
            <a:pPr marL="0" lvl="0" indent="0" algn="ctr" rtl="0">
              <a:spcBef>
                <a:spcPts val="0"/>
              </a:spcBef>
              <a:spcAft>
                <a:spcPts val="0"/>
              </a:spcAft>
              <a:buNone/>
            </a:pPr>
            <a:endParaRPr sz="1200" b="1"/>
          </a:p>
          <a:p>
            <a:pPr marL="0" lvl="0" indent="0" algn="ctr" rtl="0">
              <a:spcBef>
                <a:spcPts val="0"/>
              </a:spcBef>
              <a:spcAft>
                <a:spcPts val="0"/>
              </a:spcAft>
              <a:buNone/>
            </a:pPr>
            <a:endParaRPr sz="1200" b="1"/>
          </a:p>
        </p:txBody>
      </p:sp>
      <p:sp>
        <p:nvSpPr>
          <p:cNvPr id="109" name="Google Shape;109;p18"/>
          <p:cNvSpPr txBox="1"/>
          <p:nvPr/>
        </p:nvSpPr>
        <p:spPr>
          <a:xfrm>
            <a:off x="67450" y="518175"/>
            <a:ext cx="8979300" cy="6927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solidFill>
                  <a:schemeClr val="dk1"/>
                </a:solidFill>
              </a:rPr>
              <a:t>Pro-natalist policy </a:t>
            </a:r>
            <a:r>
              <a:rPr lang="en-GB" sz="1100">
                <a:solidFill>
                  <a:schemeClr val="dk1"/>
                </a:solidFill>
              </a:rPr>
              <a:t>encourages or supports higher birth rates and larger families within a population.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GB" sz="1100" b="1">
                <a:solidFill>
                  <a:schemeClr val="dk1"/>
                </a:solidFill>
              </a:rPr>
              <a:t>Anti-natalist policy</a:t>
            </a:r>
            <a:r>
              <a:rPr lang="en-GB" sz="1100">
                <a:solidFill>
                  <a:schemeClr val="dk1"/>
                </a:solidFill>
              </a:rPr>
              <a:t> seeks to reduce birth rates and limit population growth. </a:t>
            </a:r>
            <a:endParaRPr sz="1100">
              <a:solidFill>
                <a:schemeClr val="dk1"/>
              </a:solidFill>
            </a:endParaRPr>
          </a:p>
        </p:txBody>
      </p:sp>
      <p:sp>
        <p:nvSpPr>
          <p:cNvPr id="110" name="Google Shape;110;p18"/>
          <p:cNvSpPr txBox="1"/>
          <p:nvPr/>
        </p:nvSpPr>
        <p:spPr>
          <a:xfrm>
            <a:off x="67450" y="1328750"/>
            <a:ext cx="3563400" cy="37404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solidFill>
                  <a:schemeClr val="dk1"/>
                </a:solidFill>
              </a:rPr>
              <a:t>Pro natalist policies are often implemented in response to concerns about declining birth rates and aging populations. </a:t>
            </a:r>
            <a:endParaRPr sz="1100" b="1">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GB" sz="1100">
                <a:solidFill>
                  <a:schemeClr val="dk1"/>
                </a:solidFill>
              </a:rPr>
              <a:t>Pro-natalist measures can include:</a:t>
            </a:r>
            <a:endParaRPr sz="1100">
              <a:solidFill>
                <a:schemeClr val="dk1"/>
              </a:solidFill>
            </a:endParaRPr>
          </a:p>
          <a:p>
            <a:pPr marL="0" lvl="0" indent="0" algn="l" rtl="0">
              <a:spcBef>
                <a:spcPts val="0"/>
              </a:spcBef>
              <a:spcAft>
                <a:spcPts val="0"/>
              </a:spcAft>
              <a:buNone/>
            </a:pPr>
            <a:endParaRPr sz="1100">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financial incentives, such as tax breaks or cash bonuses for parents</a:t>
            </a:r>
            <a:endParaRPr sz="1100">
              <a:solidFill>
                <a:schemeClr val="dk1"/>
              </a:solidFill>
            </a:endParaRPr>
          </a:p>
          <a:p>
            <a:pPr marL="457200" lvl="0" indent="0" algn="l" rtl="0">
              <a:spcBef>
                <a:spcPts val="0"/>
              </a:spcBef>
              <a:spcAft>
                <a:spcPts val="0"/>
              </a:spcAft>
              <a:buNone/>
            </a:pPr>
            <a:endParaRPr sz="1100">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Improved parental leave, and child care benefits</a:t>
            </a:r>
            <a:endParaRPr sz="1100">
              <a:solidFill>
                <a:schemeClr val="dk1"/>
              </a:solidFill>
            </a:endParaRPr>
          </a:p>
          <a:p>
            <a:pPr marL="457200" lvl="0" indent="0" algn="l" rtl="0">
              <a:spcBef>
                <a:spcPts val="0"/>
              </a:spcBef>
              <a:spcAft>
                <a:spcPts val="0"/>
              </a:spcAft>
              <a:buNone/>
            </a:pPr>
            <a:endParaRPr sz="1100">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Campaigns promoting the benefits of having more children</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GB" sz="1100" b="1" i="1">
                <a:solidFill>
                  <a:schemeClr val="dk1"/>
                </a:solidFill>
              </a:rPr>
              <a:t>Example: </a:t>
            </a:r>
            <a:r>
              <a:rPr lang="en-GB" sz="1100">
                <a:solidFill>
                  <a:schemeClr val="dk1"/>
                </a:solidFill>
                <a:highlight>
                  <a:schemeClr val="lt1"/>
                </a:highlight>
              </a:rPr>
              <a:t>France's pro-natalist policy offers financial incentives, extended parental leave, and child care subsidies to boost birth rates, support families, and counteract declining birth rates and an aging population, ultimately aiming to bolster the nation's population and secure its demographic stability.</a:t>
            </a:r>
            <a:endParaRPr sz="1100">
              <a:solidFill>
                <a:schemeClr val="dk1"/>
              </a:solidFill>
            </a:endParaRPr>
          </a:p>
        </p:txBody>
      </p:sp>
      <p:sp>
        <p:nvSpPr>
          <p:cNvPr id="111" name="Google Shape;111;p18"/>
          <p:cNvSpPr txBox="1"/>
          <p:nvPr/>
        </p:nvSpPr>
        <p:spPr>
          <a:xfrm>
            <a:off x="5965150" y="1328750"/>
            <a:ext cx="3081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p>
        </p:txBody>
      </p:sp>
      <p:sp>
        <p:nvSpPr>
          <p:cNvPr id="112" name="Google Shape;112;p18"/>
          <p:cNvSpPr txBox="1"/>
          <p:nvPr/>
        </p:nvSpPr>
        <p:spPr>
          <a:xfrm>
            <a:off x="5412650" y="1328750"/>
            <a:ext cx="3633900" cy="37017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100" b="1">
                <a:solidFill>
                  <a:schemeClr val="dk1"/>
                </a:solidFill>
              </a:rPr>
              <a:t>Anti natalist policies are typically implemented in response to concerns about overpopulation, resource scarcity, and environmental sustainability. </a:t>
            </a:r>
            <a:endParaRPr sz="1100" b="1">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None/>
            </a:pPr>
            <a:r>
              <a:rPr lang="en-GB" sz="1100">
                <a:solidFill>
                  <a:schemeClr val="dk1"/>
                </a:solidFill>
              </a:rPr>
              <a:t>Anti-natalist measures may include</a:t>
            </a:r>
            <a:endParaRPr sz="1100">
              <a:solidFill>
                <a:schemeClr val="dk1"/>
              </a:solidFill>
            </a:endParaRPr>
          </a:p>
          <a:p>
            <a:pPr marL="0" lvl="0" indent="0" algn="l" rtl="0">
              <a:spcBef>
                <a:spcPts val="0"/>
              </a:spcBef>
              <a:spcAft>
                <a:spcPts val="0"/>
              </a:spcAft>
              <a:buNone/>
            </a:pPr>
            <a:endParaRPr sz="1100">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family planning programs </a:t>
            </a:r>
            <a:endParaRPr sz="1100">
              <a:solidFill>
                <a:schemeClr val="dk1"/>
              </a:solidFill>
            </a:endParaRPr>
          </a:p>
          <a:p>
            <a:pPr marL="457200" lvl="0" indent="0" algn="l" rtl="0">
              <a:spcBef>
                <a:spcPts val="0"/>
              </a:spcBef>
              <a:spcAft>
                <a:spcPts val="0"/>
              </a:spcAft>
              <a:buNone/>
            </a:pPr>
            <a:endParaRPr sz="1100">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access to contraception</a:t>
            </a:r>
            <a:endParaRPr sz="1100">
              <a:solidFill>
                <a:schemeClr val="dk1"/>
              </a:solidFill>
            </a:endParaRPr>
          </a:p>
          <a:p>
            <a:pPr marL="457200" lvl="0" indent="0" algn="l" rtl="0">
              <a:spcBef>
                <a:spcPts val="0"/>
              </a:spcBef>
              <a:spcAft>
                <a:spcPts val="0"/>
              </a:spcAft>
              <a:buNone/>
            </a:pPr>
            <a:endParaRPr sz="1100">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education on the advantages of smaller families</a:t>
            </a:r>
            <a:endParaRPr sz="1100">
              <a:solidFill>
                <a:schemeClr val="dk1"/>
              </a:solidFill>
            </a:endParaRPr>
          </a:p>
          <a:p>
            <a:pPr marL="457200" lvl="0" indent="0" algn="l" rtl="0">
              <a:spcBef>
                <a:spcPts val="0"/>
              </a:spcBef>
              <a:spcAft>
                <a:spcPts val="0"/>
              </a:spcAft>
              <a:buNone/>
            </a:pPr>
            <a:endParaRPr sz="1100">
              <a:solidFill>
                <a:schemeClr val="dk1"/>
              </a:solidFill>
            </a:endParaRPr>
          </a:p>
          <a:p>
            <a:pPr marL="457200" lvl="0" indent="-298450" algn="l" rtl="0">
              <a:spcBef>
                <a:spcPts val="0"/>
              </a:spcBef>
              <a:spcAft>
                <a:spcPts val="0"/>
              </a:spcAft>
              <a:buClr>
                <a:schemeClr val="dk1"/>
              </a:buClr>
              <a:buSzPts val="1100"/>
              <a:buChar char="●"/>
            </a:pPr>
            <a:r>
              <a:rPr lang="en-GB" sz="1100">
                <a:solidFill>
                  <a:schemeClr val="dk1"/>
                </a:solidFill>
              </a:rPr>
              <a:t>policies restricting the number of children a family can have.</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GB" sz="1100" b="1" i="1">
                <a:solidFill>
                  <a:schemeClr val="dk1"/>
                </a:solidFill>
              </a:rPr>
              <a:t>Example: </a:t>
            </a:r>
            <a:r>
              <a:rPr lang="en-GB" sz="1050">
                <a:solidFill>
                  <a:schemeClr val="dk1"/>
                </a:solidFill>
                <a:latin typeface="Roboto"/>
                <a:ea typeface="Roboto"/>
                <a:cs typeface="Roboto"/>
                <a:sym typeface="Roboto"/>
              </a:rPr>
              <a:t>Indian states have implemented “Two child  policy”  which restricts individuals with more than two children from running for certain local government positions and receiving government benefits. The objective is to curb population growth and promote family planning in a country with a rapidly growing population</a:t>
            </a:r>
            <a:endParaRPr sz="1100">
              <a:solidFill>
                <a:schemeClr val="dk1"/>
              </a:solidFill>
            </a:endParaRPr>
          </a:p>
        </p:txBody>
      </p:sp>
      <p:pic>
        <p:nvPicPr>
          <p:cNvPr id="113" name="Google Shape;113;p18"/>
          <p:cNvPicPr preferRelativeResize="0"/>
          <p:nvPr/>
        </p:nvPicPr>
        <p:blipFill>
          <a:blip r:embed="rId3">
            <a:alphaModFix/>
          </a:blip>
          <a:stretch>
            <a:fillRect/>
          </a:stretch>
        </p:blipFill>
        <p:spPr>
          <a:xfrm>
            <a:off x="3807513" y="1505150"/>
            <a:ext cx="1428475" cy="1755425"/>
          </a:xfrm>
          <a:prstGeom prst="rect">
            <a:avLst/>
          </a:prstGeom>
          <a:noFill/>
          <a:ln w="19050" cap="flat" cmpd="sng">
            <a:solidFill>
              <a:srgbClr val="980000"/>
            </a:solidFill>
            <a:prstDash val="solid"/>
            <a:round/>
            <a:headEnd type="none" w="sm" len="sm"/>
            <a:tailEnd type="none" w="sm" len="sm"/>
          </a:ln>
        </p:spPr>
      </p:pic>
      <p:pic>
        <p:nvPicPr>
          <p:cNvPr id="114" name="Google Shape;114;p18"/>
          <p:cNvPicPr preferRelativeResize="0"/>
          <p:nvPr/>
        </p:nvPicPr>
        <p:blipFill rotWithShape="1">
          <a:blip r:embed="rId4">
            <a:alphaModFix/>
          </a:blip>
          <a:srcRect l="6660" t="16357" r="11919" b="16330"/>
          <a:stretch/>
        </p:blipFill>
        <p:spPr>
          <a:xfrm>
            <a:off x="3719188" y="3554850"/>
            <a:ext cx="1605125" cy="994018"/>
          </a:xfrm>
          <a:prstGeom prst="rect">
            <a:avLst/>
          </a:prstGeom>
          <a:noFill/>
          <a:ln w="19050" cap="flat" cmpd="sng">
            <a:solidFill>
              <a:srgbClr val="980000"/>
            </a:solidFill>
            <a:prstDash val="solid"/>
            <a:round/>
            <a:headEnd type="none" w="sm" len="sm"/>
            <a:tailEnd type="none" w="sm" len="sm"/>
          </a:ln>
        </p:spPr>
      </p:pic>
      <p:sp>
        <p:nvSpPr>
          <p:cNvPr id="115" name="Google Shape;115;p18"/>
          <p:cNvSpPr txBox="1"/>
          <p:nvPr/>
        </p:nvSpPr>
        <p:spPr>
          <a:xfrm>
            <a:off x="135725" y="96700"/>
            <a:ext cx="8910900" cy="303600"/>
          </a:xfrm>
          <a:prstGeom prst="rect">
            <a:avLst/>
          </a:prstGeom>
          <a:solidFill>
            <a:srgbClr val="EA9999"/>
          </a:solidFill>
          <a:ln w="19050" cap="flat" cmpd="sng">
            <a:solidFill>
              <a:srgbClr val="EA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dirty="0"/>
              <a:t>IGCSE GEOGRAPHY: 1.1 POPULATION DYNAMICS</a:t>
            </a:r>
            <a:endParaRPr sz="1200" b="1" dirty="0"/>
          </a:p>
          <a:p>
            <a:pPr marL="0" lvl="0" indent="0" algn="ctr" rtl="0">
              <a:spcBef>
                <a:spcPts val="0"/>
              </a:spcBef>
              <a:spcAft>
                <a:spcPts val="0"/>
              </a:spcAft>
              <a:buNone/>
            </a:pPr>
            <a:endParaRPr sz="1200" b="1" dirty="0"/>
          </a:p>
          <a:p>
            <a:pPr marL="0" lvl="0" indent="0" algn="ctr" rtl="0">
              <a:spcBef>
                <a:spcPts val="0"/>
              </a:spcBef>
              <a:spcAft>
                <a:spcPts val="0"/>
              </a:spcAft>
              <a:buNone/>
            </a:pPr>
            <a:endParaRPr sz="12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p:nvPr/>
        </p:nvSpPr>
        <p:spPr>
          <a:xfrm>
            <a:off x="67450" y="96700"/>
            <a:ext cx="8979300" cy="303600"/>
          </a:xfrm>
          <a:prstGeom prst="rect">
            <a:avLst/>
          </a:prstGeom>
          <a:solidFill>
            <a:srgbClr val="EA9999"/>
          </a:solidFill>
          <a:ln w="19050" cap="flat" cmpd="sng">
            <a:solidFill>
              <a:srgbClr val="EA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t>IGCSE GEOGRAPHY 0460: POPULATION </a:t>
            </a:r>
            <a:endParaRPr sz="1200" b="1"/>
          </a:p>
          <a:p>
            <a:pPr marL="0" lvl="0" indent="0" algn="ctr" rtl="0">
              <a:spcBef>
                <a:spcPts val="0"/>
              </a:spcBef>
              <a:spcAft>
                <a:spcPts val="0"/>
              </a:spcAft>
              <a:buNone/>
            </a:pPr>
            <a:endParaRPr sz="1200" b="1"/>
          </a:p>
          <a:p>
            <a:pPr marL="0" lvl="0" indent="0" algn="ctr" rtl="0">
              <a:spcBef>
                <a:spcPts val="0"/>
              </a:spcBef>
              <a:spcAft>
                <a:spcPts val="0"/>
              </a:spcAft>
              <a:buNone/>
            </a:pPr>
            <a:endParaRPr sz="1200" b="1"/>
          </a:p>
        </p:txBody>
      </p:sp>
      <p:sp>
        <p:nvSpPr>
          <p:cNvPr id="121" name="Google Shape;121;p19"/>
          <p:cNvSpPr txBox="1"/>
          <p:nvPr/>
        </p:nvSpPr>
        <p:spPr>
          <a:xfrm>
            <a:off x="82350" y="512150"/>
            <a:ext cx="8979300" cy="3693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200" b="1"/>
              <a:t>CASE STUDY: CHINA’S ONE CHILD POLICY 1979</a:t>
            </a:r>
            <a:endParaRPr sz="1200" b="1"/>
          </a:p>
        </p:txBody>
      </p:sp>
      <p:sp>
        <p:nvSpPr>
          <p:cNvPr id="122" name="Google Shape;122;p19"/>
          <p:cNvSpPr txBox="1"/>
          <p:nvPr/>
        </p:nvSpPr>
        <p:spPr>
          <a:xfrm>
            <a:off x="1244075" y="1077825"/>
            <a:ext cx="3081600" cy="40212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100" b="1">
                <a:solidFill>
                  <a:schemeClr val="dk1"/>
                </a:solidFill>
              </a:rPr>
              <a:t>Context</a:t>
            </a:r>
            <a:endParaRPr sz="11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100">
                <a:solidFill>
                  <a:schemeClr val="dk1"/>
                </a:solidFill>
              </a:rPr>
              <a:t>The one-child policy in China, which was implemented in 1979 and relaxed in 2015. It was an anti-natalist policy aimed at slowing population growth</a:t>
            </a:r>
            <a:endParaRPr sz="1100">
              <a:solidFill>
                <a:schemeClr val="dk1"/>
              </a:solidFill>
            </a:endParaRPr>
          </a:p>
          <a:p>
            <a:pPr marL="0" lvl="0" indent="0" algn="l" rtl="0">
              <a:lnSpc>
                <a:spcPct val="115000"/>
              </a:lnSpc>
              <a:spcBef>
                <a:spcPts val="1500"/>
              </a:spcBef>
              <a:spcAft>
                <a:spcPts val="0"/>
              </a:spcAft>
              <a:buNone/>
            </a:pPr>
            <a:r>
              <a:rPr lang="en-GB" sz="1100">
                <a:solidFill>
                  <a:schemeClr val="dk1"/>
                </a:solidFill>
              </a:rPr>
              <a:t>The one-child policy restricted families to have only one child, with late marriage requirements, sterilization for men after one child, and forced abortions.</a:t>
            </a:r>
            <a:endParaRPr sz="1100">
              <a:solidFill>
                <a:schemeClr val="dk1"/>
              </a:solidFill>
            </a:endParaRPr>
          </a:p>
          <a:p>
            <a:pPr marL="0" lvl="0" indent="0" algn="l" rtl="0">
              <a:lnSpc>
                <a:spcPct val="115000"/>
              </a:lnSpc>
              <a:spcBef>
                <a:spcPts val="1500"/>
              </a:spcBef>
              <a:spcAft>
                <a:spcPts val="0"/>
              </a:spcAft>
              <a:buNone/>
            </a:pPr>
            <a:r>
              <a:rPr lang="en-GB" sz="1100">
                <a:solidFill>
                  <a:schemeClr val="dk1"/>
                </a:solidFill>
              </a:rPr>
              <a:t>"Carrot and stick" approach, benefits like free education &amp; healthcare for compliant families, potential salary raise, while non-compliance led to fines, imprisonment, social ostracism, &amp; demotion from senior positions.</a:t>
            </a:r>
            <a:endParaRPr sz="1100">
              <a:solidFill>
                <a:schemeClr val="dk1"/>
              </a:solidFill>
            </a:endParaRPr>
          </a:p>
          <a:p>
            <a:pPr marL="0" lvl="0" indent="0" algn="l" rtl="0">
              <a:lnSpc>
                <a:spcPct val="115000"/>
              </a:lnSpc>
              <a:spcBef>
                <a:spcPts val="1500"/>
              </a:spcBef>
              <a:spcAft>
                <a:spcPts val="1500"/>
              </a:spcAft>
              <a:buNone/>
            </a:pPr>
            <a:r>
              <a:rPr lang="en-GB" sz="1100" b="1" i="1">
                <a:solidFill>
                  <a:schemeClr val="dk1"/>
                </a:solidFill>
              </a:rPr>
              <a:t>Exceptions: </a:t>
            </a:r>
            <a:r>
              <a:rPr lang="en-GB" sz="1100">
                <a:solidFill>
                  <a:schemeClr val="dk1"/>
                </a:solidFill>
              </a:rPr>
              <a:t>Some rural areas were allowed to have two or if the first child became deceased.</a:t>
            </a:r>
            <a:endParaRPr sz="1100">
              <a:solidFill>
                <a:schemeClr val="dk1"/>
              </a:solidFill>
            </a:endParaRPr>
          </a:p>
        </p:txBody>
      </p:sp>
      <p:sp>
        <p:nvSpPr>
          <p:cNvPr id="123" name="Google Shape;123;p19"/>
          <p:cNvSpPr txBox="1"/>
          <p:nvPr/>
        </p:nvSpPr>
        <p:spPr>
          <a:xfrm>
            <a:off x="4415325" y="2008675"/>
            <a:ext cx="4631400" cy="30462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100" b="1"/>
              <a:t>Impacts</a:t>
            </a:r>
            <a:endParaRPr sz="1100" b="1"/>
          </a:p>
          <a:p>
            <a:pPr marL="0" lvl="0" indent="0" algn="l" rtl="0">
              <a:spcBef>
                <a:spcPts val="0"/>
              </a:spcBef>
              <a:spcAft>
                <a:spcPts val="0"/>
              </a:spcAft>
              <a:buClr>
                <a:schemeClr val="dk1"/>
              </a:buClr>
              <a:buSzPts val="1100"/>
              <a:buFont typeface="Arial"/>
              <a:buNone/>
            </a:pPr>
            <a:r>
              <a:rPr lang="en-GB" sz="1100" b="1" i="1"/>
              <a:t>The one-child policy caused problems like:</a:t>
            </a:r>
            <a:endParaRPr sz="1100" b="1" i="1"/>
          </a:p>
          <a:p>
            <a:pPr marL="0" lvl="0" indent="0" algn="l" rtl="0">
              <a:spcBef>
                <a:spcPts val="0"/>
              </a:spcBef>
              <a:spcAft>
                <a:spcPts val="0"/>
              </a:spcAft>
              <a:buClr>
                <a:schemeClr val="dk1"/>
              </a:buClr>
              <a:buSzPts val="1100"/>
              <a:buFont typeface="Arial"/>
              <a:buNone/>
            </a:pPr>
            <a:r>
              <a:rPr lang="en-GB" sz="1100"/>
              <a:t>1. More boys than girls, affecting marriages and society.</a:t>
            </a:r>
            <a:endParaRPr sz="1100"/>
          </a:p>
          <a:p>
            <a:pPr marL="0" lvl="0" indent="0" algn="l" rtl="0">
              <a:spcBef>
                <a:spcPts val="0"/>
              </a:spcBef>
              <a:spcAft>
                <a:spcPts val="0"/>
              </a:spcAft>
              <a:buClr>
                <a:schemeClr val="dk1"/>
              </a:buClr>
              <a:buSzPts val="1100"/>
              <a:buFont typeface="Arial"/>
              <a:buNone/>
            </a:pPr>
            <a:r>
              <a:rPr lang="en-GB" sz="1100"/>
              <a:t>2. An older population with challenges for work &amp; support systems.</a:t>
            </a:r>
            <a:endParaRPr sz="1100"/>
          </a:p>
          <a:p>
            <a:pPr marL="0" lvl="0" indent="0" algn="l" rtl="0">
              <a:spcBef>
                <a:spcPts val="0"/>
              </a:spcBef>
              <a:spcAft>
                <a:spcPts val="0"/>
              </a:spcAft>
              <a:buClr>
                <a:schemeClr val="dk1"/>
              </a:buClr>
              <a:buSzPts val="1100"/>
              <a:buFont typeface="Arial"/>
              <a:buNone/>
            </a:pPr>
            <a:r>
              <a:rPr lang="en-GB" sz="1100"/>
              <a:t>3. Forcing abortions and sterilizations, causing trauma.</a:t>
            </a:r>
            <a:endParaRPr sz="1100"/>
          </a:p>
          <a:p>
            <a:pPr marL="0" lvl="0" indent="0" algn="l" rtl="0">
              <a:spcBef>
                <a:spcPts val="0"/>
              </a:spcBef>
              <a:spcAft>
                <a:spcPts val="0"/>
              </a:spcAft>
              <a:buNone/>
            </a:pPr>
            <a:r>
              <a:rPr lang="en-GB" sz="1100"/>
              <a:t>4. Stress on the one child to support the parents </a:t>
            </a:r>
            <a:endParaRPr sz="1100"/>
          </a:p>
          <a:p>
            <a:pPr marL="0" lvl="0" indent="0" algn="l" rtl="0">
              <a:spcBef>
                <a:spcPts val="0"/>
              </a:spcBef>
              <a:spcAft>
                <a:spcPts val="0"/>
              </a:spcAft>
              <a:buNone/>
            </a:pPr>
            <a:r>
              <a:rPr lang="en-GB" sz="1100"/>
              <a:t>5. Girl abandonment as families preferred boys over girls.</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b="1" i="1"/>
              <a:t>Some benefits included: </a:t>
            </a:r>
            <a:endParaRPr sz="1100" b="1" i="1"/>
          </a:p>
          <a:p>
            <a:pPr marL="0" lvl="0" indent="0" algn="l" rtl="0">
              <a:lnSpc>
                <a:spcPct val="115000"/>
              </a:lnSpc>
              <a:spcBef>
                <a:spcPts val="0"/>
              </a:spcBef>
              <a:spcAft>
                <a:spcPts val="0"/>
              </a:spcAft>
              <a:buNone/>
            </a:pPr>
            <a:r>
              <a:rPr lang="en-GB" sz="1100">
                <a:solidFill>
                  <a:schemeClr val="dk1"/>
                </a:solidFill>
                <a:highlight>
                  <a:schemeClr val="lt1"/>
                </a:highlight>
              </a:rPr>
              <a:t>1. China's lowered fertility rates (2.75) prevented approximately 400 million births, curbing population growth.</a:t>
            </a:r>
            <a:endParaRPr sz="1100">
              <a:solidFill>
                <a:schemeClr val="dk1"/>
              </a:solidFill>
              <a:highlight>
                <a:schemeClr val="lt1"/>
              </a:highlight>
            </a:endParaRPr>
          </a:p>
          <a:p>
            <a:pPr marL="0" lvl="0" indent="0" algn="l" rtl="0">
              <a:lnSpc>
                <a:spcPct val="115000"/>
              </a:lnSpc>
              <a:spcBef>
                <a:spcPts val="0"/>
              </a:spcBef>
              <a:spcAft>
                <a:spcPts val="0"/>
              </a:spcAft>
              <a:buClr>
                <a:srgbClr val="374151"/>
              </a:buClr>
              <a:buSzPts val="1200"/>
              <a:buFont typeface="Roboto"/>
              <a:buNone/>
            </a:pPr>
            <a:r>
              <a:rPr lang="en-GB" sz="1100">
                <a:solidFill>
                  <a:schemeClr val="dk1"/>
                </a:solidFill>
                <a:highlight>
                  <a:schemeClr val="lt1"/>
                </a:highlight>
              </a:rPr>
              <a:t>2. This reduction alleviated resource pressures and averted predicted famines.</a:t>
            </a:r>
            <a:endParaRPr sz="1100">
              <a:solidFill>
                <a:schemeClr val="dk1"/>
              </a:solidFill>
              <a:highlight>
                <a:schemeClr val="lt1"/>
              </a:highlight>
            </a:endParaRPr>
          </a:p>
          <a:p>
            <a:pPr marL="0" lvl="0" indent="0" algn="l" rtl="0">
              <a:lnSpc>
                <a:spcPct val="115000"/>
              </a:lnSpc>
              <a:spcBef>
                <a:spcPts val="0"/>
              </a:spcBef>
              <a:spcAft>
                <a:spcPts val="0"/>
              </a:spcAft>
              <a:buClr>
                <a:srgbClr val="374151"/>
              </a:buClr>
              <a:buSzPts val="1200"/>
              <a:buFont typeface="Roboto"/>
              <a:buNone/>
            </a:pPr>
            <a:r>
              <a:rPr lang="en-GB" sz="1100">
                <a:solidFill>
                  <a:schemeClr val="dk1"/>
                </a:solidFill>
                <a:highlight>
                  <a:schemeClr val="lt1"/>
                </a:highlight>
              </a:rPr>
              <a:t>3. Living standards improved for many impoverished families.</a:t>
            </a:r>
            <a:endParaRPr sz="1100">
              <a:solidFill>
                <a:schemeClr val="dk1"/>
              </a:solidFill>
              <a:highlight>
                <a:schemeClr val="lt1"/>
              </a:highlight>
            </a:endParaRPr>
          </a:p>
          <a:p>
            <a:pPr marL="0" lvl="0" indent="0" algn="l" rtl="0">
              <a:lnSpc>
                <a:spcPct val="115000"/>
              </a:lnSpc>
              <a:spcBef>
                <a:spcPts val="0"/>
              </a:spcBef>
              <a:spcAft>
                <a:spcPts val="0"/>
              </a:spcAft>
              <a:buNone/>
            </a:pPr>
            <a:r>
              <a:rPr lang="en-GB" sz="1100">
                <a:solidFill>
                  <a:schemeClr val="dk1"/>
                </a:solidFill>
                <a:highlight>
                  <a:schemeClr val="lt1"/>
                </a:highlight>
              </a:rPr>
              <a:t>4. More educational opportunities were available for girls, contributing to female empowerment</a:t>
            </a:r>
            <a:endParaRPr sz="1100">
              <a:solidFill>
                <a:schemeClr val="dk1"/>
              </a:solidFill>
              <a:highlight>
                <a:schemeClr val="lt1"/>
              </a:highlight>
            </a:endParaRPr>
          </a:p>
        </p:txBody>
      </p:sp>
      <p:sp>
        <p:nvSpPr>
          <p:cNvPr id="124" name="Google Shape;124;p19"/>
          <p:cNvSpPr txBox="1"/>
          <p:nvPr/>
        </p:nvSpPr>
        <p:spPr>
          <a:xfrm>
            <a:off x="4415325" y="1058425"/>
            <a:ext cx="4631400" cy="8619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100" b="1">
                <a:solidFill>
                  <a:schemeClr val="dk1"/>
                </a:solidFill>
              </a:rPr>
              <a:t>Why was the one child policy implemented? </a:t>
            </a:r>
            <a:endParaRPr sz="1100">
              <a:solidFill>
                <a:schemeClr val="dk1"/>
              </a:solidFill>
            </a:endParaRPr>
          </a:p>
          <a:p>
            <a:pPr marL="0" lvl="0" indent="0" algn="l" rtl="0">
              <a:spcBef>
                <a:spcPts val="0"/>
              </a:spcBef>
              <a:spcAft>
                <a:spcPts val="0"/>
              </a:spcAft>
              <a:buNone/>
            </a:pPr>
            <a:r>
              <a:rPr lang="en-GB" sz="1100">
                <a:solidFill>
                  <a:schemeClr val="dk1"/>
                </a:solidFill>
              </a:rPr>
              <a:t>Worries of overpopulation -Strain on resources - food, housing </a:t>
            </a:r>
            <a:endParaRPr sz="1100">
              <a:solidFill>
                <a:schemeClr val="dk1"/>
              </a:solidFill>
            </a:endParaRPr>
          </a:p>
          <a:p>
            <a:pPr marL="0" lvl="0" indent="0" algn="l" rtl="0">
              <a:spcBef>
                <a:spcPts val="0"/>
              </a:spcBef>
              <a:spcAft>
                <a:spcPts val="0"/>
              </a:spcAft>
              <a:buNone/>
            </a:pPr>
            <a:r>
              <a:rPr lang="en-GB" sz="1100">
                <a:solidFill>
                  <a:schemeClr val="dk1"/>
                </a:solidFill>
              </a:rPr>
              <a:t>Pop. growth rate before the policy 117% or fertility rate was 6.7 per women. The population growth was unsustainable.</a:t>
            </a:r>
            <a:endParaRPr sz="1100">
              <a:solidFill>
                <a:schemeClr val="dk1"/>
              </a:solidFill>
            </a:endParaRPr>
          </a:p>
        </p:txBody>
      </p:sp>
      <p:pic>
        <p:nvPicPr>
          <p:cNvPr id="125" name="Google Shape;125;p19"/>
          <p:cNvPicPr preferRelativeResize="0"/>
          <p:nvPr/>
        </p:nvPicPr>
        <p:blipFill>
          <a:blip r:embed="rId3">
            <a:alphaModFix/>
          </a:blip>
          <a:stretch>
            <a:fillRect/>
          </a:stretch>
        </p:blipFill>
        <p:spPr>
          <a:xfrm flipH="1">
            <a:off x="127175" y="1077825"/>
            <a:ext cx="1027250" cy="930850"/>
          </a:xfrm>
          <a:prstGeom prst="rect">
            <a:avLst/>
          </a:prstGeom>
          <a:noFill/>
          <a:ln w="19050" cap="flat" cmpd="sng">
            <a:solidFill>
              <a:srgbClr val="980000"/>
            </a:solidFill>
            <a:prstDash val="solid"/>
            <a:round/>
            <a:headEnd type="none" w="sm" len="sm"/>
            <a:tailEnd type="none" w="sm" len="sm"/>
          </a:ln>
        </p:spPr>
      </p:pic>
      <p:pic>
        <p:nvPicPr>
          <p:cNvPr id="126" name="Google Shape;126;p19"/>
          <p:cNvPicPr preferRelativeResize="0"/>
          <p:nvPr/>
        </p:nvPicPr>
        <p:blipFill rotWithShape="1">
          <a:blip r:embed="rId4">
            <a:alphaModFix/>
          </a:blip>
          <a:srcRect b="27060"/>
          <a:stretch/>
        </p:blipFill>
        <p:spPr>
          <a:xfrm>
            <a:off x="127175" y="2205050"/>
            <a:ext cx="1027250" cy="1420625"/>
          </a:xfrm>
          <a:prstGeom prst="rect">
            <a:avLst/>
          </a:prstGeom>
          <a:noFill/>
          <a:ln w="19050" cap="flat" cmpd="sng">
            <a:solidFill>
              <a:srgbClr val="980000"/>
            </a:solidFill>
            <a:prstDash val="solid"/>
            <a:round/>
            <a:headEnd type="none" w="sm" len="sm"/>
            <a:tailEnd type="none" w="sm" len="sm"/>
          </a:ln>
        </p:spPr>
      </p:pic>
      <p:pic>
        <p:nvPicPr>
          <p:cNvPr id="127" name="Google Shape;127;p19"/>
          <p:cNvPicPr preferRelativeResize="0"/>
          <p:nvPr/>
        </p:nvPicPr>
        <p:blipFill>
          <a:blip r:embed="rId5">
            <a:alphaModFix/>
          </a:blip>
          <a:stretch>
            <a:fillRect/>
          </a:stretch>
        </p:blipFill>
        <p:spPr>
          <a:xfrm>
            <a:off x="82350" y="3735375"/>
            <a:ext cx="1072074" cy="1279124"/>
          </a:xfrm>
          <a:prstGeom prst="rect">
            <a:avLst/>
          </a:prstGeom>
          <a:noFill/>
          <a:ln w="19050" cap="flat" cmpd="sng">
            <a:solidFill>
              <a:srgbClr val="980000"/>
            </a:solidFill>
            <a:prstDash val="solid"/>
            <a:round/>
            <a:headEnd type="none" w="sm" len="sm"/>
            <a:tailEnd type="none" w="sm" len="sm"/>
          </a:ln>
        </p:spPr>
      </p:pic>
      <p:sp>
        <p:nvSpPr>
          <p:cNvPr id="128" name="Google Shape;128;p19"/>
          <p:cNvSpPr txBox="1"/>
          <p:nvPr/>
        </p:nvSpPr>
        <p:spPr>
          <a:xfrm>
            <a:off x="135725" y="96700"/>
            <a:ext cx="8910900" cy="303600"/>
          </a:xfrm>
          <a:prstGeom prst="rect">
            <a:avLst/>
          </a:prstGeom>
          <a:solidFill>
            <a:srgbClr val="EA9999"/>
          </a:solidFill>
          <a:ln w="19050" cap="flat" cmpd="sng">
            <a:solidFill>
              <a:srgbClr val="EA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dirty="0"/>
              <a:t>IGCSE GEOGRAPHY: 1.1 POPULATION DYNAMICS</a:t>
            </a:r>
            <a:endParaRPr sz="1200" b="1" dirty="0"/>
          </a:p>
          <a:p>
            <a:pPr marL="0" lvl="0" indent="0" algn="ctr" rtl="0">
              <a:spcBef>
                <a:spcPts val="0"/>
              </a:spcBef>
              <a:spcAft>
                <a:spcPts val="0"/>
              </a:spcAft>
              <a:buNone/>
            </a:pPr>
            <a:endParaRPr sz="1200" b="1" dirty="0"/>
          </a:p>
          <a:p>
            <a:pPr marL="0" lvl="0" indent="0" algn="ctr" rtl="0">
              <a:spcBef>
                <a:spcPts val="0"/>
              </a:spcBef>
              <a:spcAft>
                <a:spcPts val="0"/>
              </a:spcAft>
              <a:buNone/>
            </a:pPr>
            <a:endParaRPr sz="1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p:nvPr/>
        </p:nvSpPr>
        <p:spPr>
          <a:xfrm>
            <a:off x="49175" y="96700"/>
            <a:ext cx="9039900" cy="303600"/>
          </a:xfrm>
          <a:prstGeom prst="rect">
            <a:avLst/>
          </a:prstGeom>
          <a:solidFill>
            <a:srgbClr val="EA9999"/>
          </a:solidFill>
          <a:ln w="19050" cap="flat" cmpd="sng">
            <a:solidFill>
              <a:srgbClr val="EA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dirty="0"/>
              <a:t>IGCSE GEOGRAPHY: 1.1 POPULATION DYNAMICS</a:t>
            </a:r>
            <a:endParaRPr sz="1200" b="1" dirty="0"/>
          </a:p>
          <a:p>
            <a:pPr marL="0" lvl="0" indent="0" algn="ctr" rtl="0">
              <a:spcBef>
                <a:spcPts val="0"/>
              </a:spcBef>
              <a:spcAft>
                <a:spcPts val="0"/>
              </a:spcAft>
              <a:buNone/>
            </a:pPr>
            <a:endParaRPr sz="1200" b="1" dirty="0"/>
          </a:p>
          <a:p>
            <a:pPr marL="0" lvl="0" indent="0" algn="ctr" rtl="0">
              <a:spcBef>
                <a:spcPts val="0"/>
              </a:spcBef>
              <a:spcAft>
                <a:spcPts val="0"/>
              </a:spcAft>
              <a:buNone/>
            </a:pPr>
            <a:endParaRPr sz="1200" b="1" dirty="0"/>
          </a:p>
        </p:txBody>
      </p:sp>
      <p:sp>
        <p:nvSpPr>
          <p:cNvPr id="167" name="Google Shape;167;p23"/>
          <p:cNvSpPr txBox="1"/>
          <p:nvPr/>
        </p:nvSpPr>
        <p:spPr>
          <a:xfrm>
            <a:off x="67325" y="471400"/>
            <a:ext cx="9021900" cy="3540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100" b="1"/>
              <a:t>CASE STUDY: - LOW RATE OF NATURAL POPULATION GROWTH </a:t>
            </a:r>
            <a:endParaRPr sz="1100" b="1"/>
          </a:p>
        </p:txBody>
      </p:sp>
      <p:sp>
        <p:nvSpPr>
          <p:cNvPr id="168" name="Google Shape;168;p23"/>
          <p:cNvSpPr txBox="1"/>
          <p:nvPr/>
        </p:nvSpPr>
        <p:spPr>
          <a:xfrm>
            <a:off x="69325" y="2047000"/>
            <a:ext cx="1507500" cy="28938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solidFill>
                  <a:schemeClr val="dk1"/>
                </a:solidFill>
              </a:rPr>
              <a:t>Context: </a:t>
            </a:r>
            <a:r>
              <a:rPr lang="en-GB" sz="1100">
                <a:solidFill>
                  <a:schemeClr val="dk1"/>
                </a:solidFill>
              </a:rPr>
              <a:t>Japan is a known case study for population decline.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GB" sz="1100">
                <a:solidFill>
                  <a:schemeClr val="dk1"/>
                </a:solidFill>
              </a:rPr>
              <a:t>Japan's population was declining at a rate of approximately 0.3% annually.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GB" sz="1100">
                <a:solidFill>
                  <a:schemeClr val="dk1"/>
                </a:solidFill>
              </a:rPr>
              <a:t>Japan has experienced a consistently low birth rate and an aging population, leading to a decrease in its overall population.</a:t>
            </a:r>
            <a:endParaRPr sz="1100">
              <a:solidFill>
                <a:schemeClr val="dk1"/>
              </a:solidFill>
            </a:endParaRPr>
          </a:p>
        </p:txBody>
      </p:sp>
      <p:sp>
        <p:nvSpPr>
          <p:cNvPr id="169" name="Google Shape;169;p23"/>
          <p:cNvSpPr txBox="1"/>
          <p:nvPr/>
        </p:nvSpPr>
        <p:spPr>
          <a:xfrm>
            <a:off x="5625575" y="896500"/>
            <a:ext cx="3463500" cy="40443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1500"/>
              </a:spcBef>
              <a:spcAft>
                <a:spcPts val="0"/>
              </a:spcAft>
              <a:buNone/>
            </a:pPr>
            <a:r>
              <a:rPr lang="en-GB" sz="1100" b="1" dirty="0">
                <a:solidFill>
                  <a:schemeClr val="dk1"/>
                </a:solidFill>
              </a:rPr>
              <a:t>Impacts</a:t>
            </a:r>
            <a:endParaRPr sz="1100" dirty="0">
              <a:solidFill>
                <a:schemeClr val="dk1"/>
              </a:solidFill>
            </a:endParaRPr>
          </a:p>
          <a:p>
            <a:pPr marL="0" lvl="0" indent="0" algn="l" rtl="0">
              <a:lnSpc>
                <a:spcPct val="115000"/>
              </a:lnSpc>
              <a:spcBef>
                <a:spcPts val="1500"/>
              </a:spcBef>
              <a:spcAft>
                <a:spcPts val="0"/>
              </a:spcAft>
              <a:buNone/>
            </a:pPr>
            <a:r>
              <a:rPr lang="en-GB" sz="1100" b="1" dirty="0">
                <a:solidFill>
                  <a:schemeClr val="dk1"/>
                </a:solidFill>
              </a:rPr>
              <a:t>Economic Consequences:</a:t>
            </a:r>
            <a:r>
              <a:rPr lang="en-GB" sz="1100" dirty="0">
                <a:solidFill>
                  <a:schemeClr val="dk1"/>
                </a:solidFill>
              </a:rPr>
              <a:t> A declining population can lead to a smaller workforce, potentially resulting in </a:t>
            </a:r>
            <a:r>
              <a:rPr lang="en-GB" sz="1100" dirty="0" err="1">
                <a:solidFill>
                  <a:schemeClr val="dk1"/>
                </a:solidFill>
              </a:rPr>
              <a:t>labor</a:t>
            </a:r>
            <a:r>
              <a:rPr lang="en-GB" sz="1100" dirty="0">
                <a:solidFill>
                  <a:schemeClr val="dk1"/>
                </a:solidFill>
              </a:rPr>
              <a:t> shortages, reduced economic growth, and difficulties supporting social welfare programs.</a:t>
            </a:r>
            <a:endParaRPr sz="1100" dirty="0">
              <a:solidFill>
                <a:schemeClr val="dk1"/>
              </a:solidFill>
            </a:endParaRPr>
          </a:p>
          <a:p>
            <a:pPr marL="0" lvl="0" indent="0" algn="l" rtl="0">
              <a:lnSpc>
                <a:spcPct val="115000"/>
              </a:lnSpc>
              <a:spcBef>
                <a:spcPts val="1500"/>
              </a:spcBef>
              <a:spcAft>
                <a:spcPts val="0"/>
              </a:spcAft>
              <a:buNone/>
            </a:pPr>
            <a:r>
              <a:rPr lang="en-GB" sz="1100" b="1" dirty="0">
                <a:solidFill>
                  <a:schemeClr val="dk1"/>
                </a:solidFill>
              </a:rPr>
              <a:t>Aging Society: </a:t>
            </a:r>
            <a:r>
              <a:rPr lang="en-GB" sz="1100" dirty="0">
                <a:solidFill>
                  <a:schemeClr val="dk1"/>
                </a:solidFill>
              </a:rPr>
              <a:t>An aging population places pressure on healthcare systems and pension programs, potentially leading to increased healthcare costs and social welfare burdens.</a:t>
            </a:r>
            <a:endParaRPr sz="1100" dirty="0">
              <a:solidFill>
                <a:schemeClr val="dk1"/>
              </a:solidFill>
            </a:endParaRPr>
          </a:p>
          <a:p>
            <a:pPr marL="0" lvl="0" indent="0" algn="l" rtl="0">
              <a:lnSpc>
                <a:spcPct val="115000"/>
              </a:lnSpc>
              <a:spcBef>
                <a:spcPts val="1500"/>
              </a:spcBef>
              <a:spcAft>
                <a:spcPts val="0"/>
              </a:spcAft>
              <a:buNone/>
            </a:pPr>
            <a:r>
              <a:rPr lang="en-GB" sz="1100" b="1" dirty="0">
                <a:solidFill>
                  <a:schemeClr val="dk1"/>
                </a:solidFill>
              </a:rPr>
              <a:t>Reduced Innovation:</a:t>
            </a:r>
            <a:r>
              <a:rPr lang="en-GB" sz="1100" dirty="0">
                <a:solidFill>
                  <a:schemeClr val="dk1"/>
                </a:solidFill>
              </a:rPr>
              <a:t> A smaller and older workforce may lead to reduced innovation and productivity, impacting technological advancements and economic competitiveness.</a:t>
            </a:r>
            <a:endParaRPr sz="1100" dirty="0">
              <a:solidFill>
                <a:schemeClr val="dk1"/>
              </a:solidFill>
            </a:endParaRPr>
          </a:p>
          <a:p>
            <a:pPr marL="0" lvl="0" indent="0" algn="l" rtl="0">
              <a:lnSpc>
                <a:spcPct val="115000"/>
              </a:lnSpc>
              <a:spcBef>
                <a:spcPts val="1500"/>
              </a:spcBef>
              <a:spcAft>
                <a:spcPts val="1500"/>
              </a:spcAft>
              <a:buNone/>
            </a:pPr>
            <a:r>
              <a:rPr lang="en-GB" sz="1100" b="1">
                <a:solidFill>
                  <a:schemeClr val="dk1"/>
                </a:solidFill>
              </a:rPr>
              <a:t>Social Services Challenges: </a:t>
            </a:r>
            <a:r>
              <a:rPr lang="en-GB" sz="1100">
                <a:solidFill>
                  <a:schemeClr val="dk1"/>
                </a:solidFill>
              </a:rPr>
              <a:t>Providing healthcare and other services to an aging population can be financially challenging for the government.                                                                                                                </a:t>
            </a:r>
            <a:endParaRPr sz="1100" dirty="0">
              <a:solidFill>
                <a:schemeClr val="dk1"/>
              </a:solidFill>
            </a:endParaRPr>
          </a:p>
        </p:txBody>
      </p:sp>
      <p:sp>
        <p:nvSpPr>
          <p:cNvPr id="170" name="Google Shape;170;p23"/>
          <p:cNvSpPr txBox="1"/>
          <p:nvPr/>
        </p:nvSpPr>
        <p:spPr>
          <a:xfrm>
            <a:off x="1657500" y="896500"/>
            <a:ext cx="3887400" cy="4451188"/>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1500"/>
              </a:spcBef>
              <a:spcAft>
                <a:spcPts val="0"/>
              </a:spcAft>
              <a:buNone/>
            </a:pPr>
            <a:r>
              <a:rPr lang="en-GB" sz="1100" b="1" dirty="0">
                <a:solidFill>
                  <a:schemeClr val="dk1"/>
                </a:solidFill>
              </a:rPr>
              <a:t>Causes of high rate of growth</a:t>
            </a:r>
            <a:endParaRPr sz="1100" b="1" dirty="0">
              <a:solidFill>
                <a:schemeClr val="dk1"/>
              </a:solidFill>
            </a:endParaRPr>
          </a:p>
          <a:p>
            <a:pPr marL="0" lvl="0" indent="0" algn="l" rtl="0">
              <a:lnSpc>
                <a:spcPct val="115000"/>
              </a:lnSpc>
              <a:spcBef>
                <a:spcPts val="1500"/>
              </a:spcBef>
              <a:spcAft>
                <a:spcPts val="0"/>
              </a:spcAft>
              <a:buNone/>
            </a:pPr>
            <a:r>
              <a:rPr lang="en-GB" sz="1100" b="1" dirty="0">
                <a:solidFill>
                  <a:schemeClr val="dk1"/>
                </a:solidFill>
              </a:rPr>
              <a:t>Low Birth Rates:</a:t>
            </a:r>
            <a:r>
              <a:rPr lang="en-GB" sz="1100" dirty="0">
                <a:solidFill>
                  <a:schemeClr val="dk1"/>
                </a:solidFill>
              </a:rPr>
              <a:t> One of the primary causes of population decline is low birth rates. Factors contributing to low birth rates: delayed family planning, changing social norms, and economic challenges.</a:t>
            </a:r>
            <a:endParaRPr sz="1100" dirty="0">
              <a:solidFill>
                <a:schemeClr val="dk1"/>
              </a:solidFill>
            </a:endParaRPr>
          </a:p>
          <a:p>
            <a:pPr marL="0" lvl="0" indent="0" algn="l" rtl="0">
              <a:lnSpc>
                <a:spcPct val="115000"/>
              </a:lnSpc>
              <a:spcBef>
                <a:spcPts val="1500"/>
              </a:spcBef>
              <a:spcAft>
                <a:spcPts val="0"/>
              </a:spcAft>
              <a:buNone/>
            </a:pPr>
            <a:r>
              <a:rPr lang="en-GB" sz="1100" b="1" dirty="0">
                <a:solidFill>
                  <a:schemeClr val="dk1"/>
                </a:solidFill>
              </a:rPr>
              <a:t>Outmigration:</a:t>
            </a:r>
            <a:r>
              <a:rPr lang="en-GB" sz="1100" dirty="0">
                <a:solidFill>
                  <a:schemeClr val="dk1"/>
                </a:solidFill>
              </a:rPr>
              <a:t> When people leave a country in search of better opportunities elsewhere</a:t>
            </a:r>
            <a:endParaRPr sz="1100" dirty="0">
              <a:solidFill>
                <a:schemeClr val="dk1"/>
              </a:solidFill>
            </a:endParaRPr>
          </a:p>
          <a:p>
            <a:pPr marL="0" lvl="0" indent="0" algn="l" rtl="0">
              <a:lnSpc>
                <a:spcPct val="115000"/>
              </a:lnSpc>
              <a:spcBef>
                <a:spcPts val="1500"/>
              </a:spcBef>
              <a:spcAft>
                <a:spcPts val="0"/>
              </a:spcAft>
              <a:buNone/>
            </a:pPr>
            <a:r>
              <a:rPr lang="en-GB" sz="1100" b="1" dirty="0">
                <a:solidFill>
                  <a:schemeClr val="dk1"/>
                </a:solidFill>
              </a:rPr>
              <a:t>Aging Population:</a:t>
            </a:r>
            <a:r>
              <a:rPr lang="en-GB" sz="1100" dirty="0">
                <a:solidFill>
                  <a:schemeClr val="dk1"/>
                </a:solidFill>
              </a:rPr>
              <a:t> As a population ages, the proportion of elderly individuals increases, and the number of women in childbearing age decreases, leading to fewer births.</a:t>
            </a:r>
            <a:endParaRPr sz="1100" dirty="0">
              <a:solidFill>
                <a:schemeClr val="dk1"/>
              </a:solidFill>
            </a:endParaRPr>
          </a:p>
          <a:p>
            <a:pPr marL="0" lvl="0" indent="0" algn="l" rtl="0">
              <a:lnSpc>
                <a:spcPct val="115000"/>
              </a:lnSpc>
              <a:spcBef>
                <a:spcPts val="1500"/>
              </a:spcBef>
              <a:spcAft>
                <a:spcPts val="0"/>
              </a:spcAft>
              <a:buNone/>
            </a:pPr>
            <a:r>
              <a:rPr lang="en-GB" sz="1100" b="1" dirty="0">
                <a:solidFill>
                  <a:schemeClr val="dk1"/>
                </a:solidFill>
              </a:rPr>
              <a:t>Social and Cultural Factors:</a:t>
            </a:r>
            <a:r>
              <a:rPr lang="en-GB" sz="1100" dirty="0">
                <a:solidFill>
                  <a:schemeClr val="dk1"/>
                </a:solidFill>
              </a:rPr>
              <a:t> Shifts in societal values, changing attitudes towards marriage and family, and increasing emphasis on career can influence birth rates.</a:t>
            </a:r>
            <a:endParaRPr sz="1100" dirty="0">
              <a:solidFill>
                <a:schemeClr val="dk1"/>
              </a:solidFill>
            </a:endParaRPr>
          </a:p>
          <a:p>
            <a:pPr marL="0" lvl="0" indent="0" algn="l" rtl="0">
              <a:lnSpc>
                <a:spcPct val="115000"/>
              </a:lnSpc>
              <a:spcBef>
                <a:spcPts val="1500"/>
              </a:spcBef>
              <a:spcAft>
                <a:spcPts val="1500"/>
              </a:spcAft>
              <a:buNone/>
            </a:pPr>
            <a:r>
              <a:rPr lang="en-GB" sz="1100" b="1" dirty="0">
                <a:solidFill>
                  <a:schemeClr val="dk1"/>
                </a:solidFill>
              </a:rPr>
              <a:t>Economic Challenges:</a:t>
            </a:r>
            <a:r>
              <a:rPr lang="en-GB" sz="1100" dirty="0">
                <a:solidFill>
                  <a:schemeClr val="dk1"/>
                </a:solidFill>
              </a:rPr>
              <a:t> High living costs and job insecurity, can discourage individuals from having children. </a:t>
            </a:r>
            <a:endParaRPr sz="1100" dirty="0">
              <a:solidFill>
                <a:schemeClr val="dk1"/>
              </a:solidFill>
            </a:endParaRPr>
          </a:p>
        </p:txBody>
      </p:sp>
      <p:pic>
        <p:nvPicPr>
          <p:cNvPr id="171" name="Google Shape;171;p23"/>
          <p:cNvPicPr preferRelativeResize="0"/>
          <p:nvPr/>
        </p:nvPicPr>
        <p:blipFill>
          <a:blip r:embed="rId3">
            <a:alphaModFix/>
          </a:blip>
          <a:stretch>
            <a:fillRect/>
          </a:stretch>
        </p:blipFill>
        <p:spPr>
          <a:xfrm>
            <a:off x="74500" y="896500"/>
            <a:ext cx="1507500" cy="1070300"/>
          </a:xfrm>
          <a:prstGeom prst="rect">
            <a:avLst/>
          </a:prstGeom>
          <a:noFill/>
          <a:ln w="19050" cap="flat" cmpd="sng">
            <a:solidFill>
              <a:srgbClr val="98000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p:nvPr/>
        </p:nvSpPr>
        <p:spPr>
          <a:xfrm>
            <a:off x="49175" y="96700"/>
            <a:ext cx="9039900" cy="303600"/>
          </a:xfrm>
          <a:prstGeom prst="rect">
            <a:avLst/>
          </a:prstGeom>
          <a:solidFill>
            <a:srgbClr val="EA9999"/>
          </a:solidFill>
          <a:ln w="19050" cap="flat" cmpd="sng">
            <a:solidFill>
              <a:srgbClr val="EA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dirty="0"/>
              <a:t>IGCSE GEOGRAPHY: 1.1 POPULATION DYNAMICS</a:t>
            </a:r>
            <a:endParaRPr sz="1200" b="1" dirty="0"/>
          </a:p>
          <a:p>
            <a:pPr marL="0" lvl="0" indent="0" algn="ctr" rtl="0">
              <a:spcBef>
                <a:spcPts val="0"/>
              </a:spcBef>
              <a:spcAft>
                <a:spcPts val="0"/>
              </a:spcAft>
              <a:buNone/>
            </a:pPr>
            <a:endParaRPr sz="1200" b="1" dirty="0"/>
          </a:p>
          <a:p>
            <a:pPr marL="0" lvl="0" indent="0" algn="ctr" rtl="0">
              <a:spcBef>
                <a:spcPts val="0"/>
              </a:spcBef>
              <a:spcAft>
                <a:spcPts val="0"/>
              </a:spcAft>
              <a:buNone/>
            </a:pPr>
            <a:endParaRPr sz="1200" b="1" dirty="0"/>
          </a:p>
        </p:txBody>
      </p:sp>
      <p:sp>
        <p:nvSpPr>
          <p:cNvPr id="157" name="Google Shape;157;p22"/>
          <p:cNvSpPr txBox="1"/>
          <p:nvPr/>
        </p:nvSpPr>
        <p:spPr>
          <a:xfrm>
            <a:off x="67325" y="471400"/>
            <a:ext cx="9021900" cy="3540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100" b="1"/>
              <a:t>CASE STUDY: NIGERIA - HIGH RATE OF NATURAL POPULATION GROWTH </a:t>
            </a:r>
            <a:endParaRPr sz="1100" b="1"/>
          </a:p>
        </p:txBody>
      </p:sp>
      <p:sp>
        <p:nvSpPr>
          <p:cNvPr id="158" name="Google Shape;158;p22"/>
          <p:cNvSpPr txBox="1"/>
          <p:nvPr/>
        </p:nvSpPr>
        <p:spPr>
          <a:xfrm>
            <a:off x="67325" y="2108450"/>
            <a:ext cx="1507500" cy="30630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solidFill>
                  <a:schemeClr val="dk1"/>
                </a:solidFill>
              </a:rPr>
              <a:t>Context: </a:t>
            </a:r>
            <a:r>
              <a:rPr lang="en-GB" sz="1100">
                <a:solidFill>
                  <a:schemeClr val="dk1"/>
                </a:solidFill>
              </a:rPr>
              <a:t>Nigeria is a country in West Africa known for its high rate of natural population growth. This means that the country's population is increasing rapidly due to a significantly higher birth rate than the death rate.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GB" sz="1100">
                <a:solidFill>
                  <a:schemeClr val="dk1"/>
                </a:solidFill>
              </a:rPr>
              <a:t>Nigeria's population growth rate was estimated to be around 2.6% per year. </a:t>
            </a:r>
            <a:endParaRPr sz="1100">
              <a:solidFill>
                <a:schemeClr val="dk1"/>
              </a:solidFill>
            </a:endParaRPr>
          </a:p>
        </p:txBody>
      </p:sp>
      <p:sp>
        <p:nvSpPr>
          <p:cNvPr id="159" name="Google Shape;159;p22"/>
          <p:cNvSpPr txBox="1"/>
          <p:nvPr/>
        </p:nvSpPr>
        <p:spPr>
          <a:xfrm>
            <a:off x="4654625" y="896500"/>
            <a:ext cx="4385400" cy="42345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1500"/>
              </a:spcBef>
              <a:spcAft>
                <a:spcPts val="0"/>
              </a:spcAft>
              <a:buNone/>
            </a:pPr>
            <a:r>
              <a:rPr lang="en-GB" sz="1100" b="1">
                <a:solidFill>
                  <a:schemeClr val="dk1"/>
                </a:solidFill>
              </a:rPr>
              <a:t>Impacts</a:t>
            </a:r>
            <a:endParaRPr sz="1100" b="1">
              <a:solidFill>
                <a:schemeClr val="dk1"/>
              </a:solidFill>
            </a:endParaRPr>
          </a:p>
          <a:p>
            <a:pPr marL="0" lvl="0" indent="0" algn="l" rtl="0">
              <a:lnSpc>
                <a:spcPct val="115000"/>
              </a:lnSpc>
              <a:spcBef>
                <a:spcPts val="1500"/>
              </a:spcBef>
              <a:spcAft>
                <a:spcPts val="0"/>
              </a:spcAft>
              <a:buNone/>
            </a:pPr>
            <a:r>
              <a:rPr lang="en-GB" sz="1100" b="1">
                <a:solidFill>
                  <a:schemeClr val="dk1"/>
                </a:solidFill>
              </a:rPr>
              <a:t>Resource Strain: </a:t>
            </a:r>
            <a:r>
              <a:rPr lang="en-GB" sz="1100">
                <a:solidFill>
                  <a:schemeClr val="dk1"/>
                </a:solidFill>
              </a:rPr>
              <a:t>Rapid population growth can strain essential resources like food, water, and energy, leading to resource scarcity.</a:t>
            </a:r>
            <a:endParaRPr sz="1100">
              <a:solidFill>
                <a:schemeClr val="dk1"/>
              </a:solidFill>
            </a:endParaRPr>
          </a:p>
          <a:p>
            <a:pPr marL="0" lvl="0" indent="0" algn="l" rtl="0">
              <a:lnSpc>
                <a:spcPct val="115000"/>
              </a:lnSpc>
              <a:spcBef>
                <a:spcPts val="1500"/>
              </a:spcBef>
              <a:spcAft>
                <a:spcPts val="0"/>
              </a:spcAft>
              <a:buNone/>
            </a:pPr>
            <a:r>
              <a:rPr lang="en-GB" sz="1100" b="1">
                <a:solidFill>
                  <a:schemeClr val="dk1"/>
                </a:solidFill>
              </a:rPr>
              <a:t>Urbanization Challenges:</a:t>
            </a:r>
            <a:r>
              <a:rPr lang="en-GB" sz="1100">
                <a:solidFill>
                  <a:schemeClr val="dk1"/>
                </a:solidFill>
              </a:rPr>
              <a:t> Cities face overcrowding and limited housing, emergence of slums as a result.</a:t>
            </a:r>
            <a:endParaRPr sz="1100">
              <a:solidFill>
                <a:schemeClr val="dk1"/>
              </a:solidFill>
            </a:endParaRPr>
          </a:p>
          <a:p>
            <a:pPr marL="0" lvl="0" indent="0" algn="l" rtl="0">
              <a:lnSpc>
                <a:spcPct val="115000"/>
              </a:lnSpc>
              <a:spcBef>
                <a:spcPts val="1500"/>
              </a:spcBef>
              <a:spcAft>
                <a:spcPts val="0"/>
              </a:spcAft>
              <a:buNone/>
            </a:pPr>
            <a:r>
              <a:rPr lang="en-GB" sz="1100" b="1">
                <a:solidFill>
                  <a:schemeClr val="dk1"/>
                </a:solidFill>
              </a:rPr>
              <a:t>Healthcare and Education Demands:</a:t>
            </a:r>
            <a:r>
              <a:rPr lang="en-GB" sz="1100">
                <a:solidFill>
                  <a:schemeClr val="dk1"/>
                </a:solidFill>
              </a:rPr>
              <a:t> Increased demand for healthcare and education services can be challenging to meet</a:t>
            </a:r>
            <a:endParaRPr sz="1100">
              <a:solidFill>
                <a:schemeClr val="dk1"/>
              </a:solidFill>
            </a:endParaRPr>
          </a:p>
          <a:p>
            <a:pPr marL="0" lvl="0" indent="0" algn="l" rtl="0">
              <a:lnSpc>
                <a:spcPct val="115000"/>
              </a:lnSpc>
              <a:spcBef>
                <a:spcPts val="1500"/>
              </a:spcBef>
              <a:spcAft>
                <a:spcPts val="0"/>
              </a:spcAft>
              <a:buNone/>
            </a:pPr>
            <a:r>
              <a:rPr lang="en-GB" sz="1100" b="1">
                <a:solidFill>
                  <a:schemeClr val="dk1"/>
                </a:solidFill>
              </a:rPr>
              <a:t>Unemployment:</a:t>
            </a:r>
            <a:r>
              <a:rPr lang="en-GB" sz="1100">
                <a:solidFill>
                  <a:schemeClr val="dk1"/>
                </a:solidFill>
              </a:rPr>
              <a:t> A growing population, particularly the youth, can result in higher unemployment rates.</a:t>
            </a:r>
            <a:endParaRPr sz="1100">
              <a:solidFill>
                <a:schemeClr val="dk1"/>
              </a:solidFill>
            </a:endParaRPr>
          </a:p>
          <a:p>
            <a:pPr marL="0" lvl="0" indent="0" algn="l" rtl="0">
              <a:lnSpc>
                <a:spcPct val="115000"/>
              </a:lnSpc>
              <a:spcBef>
                <a:spcPts val="1500"/>
              </a:spcBef>
              <a:spcAft>
                <a:spcPts val="0"/>
              </a:spcAft>
              <a:buNone/>
            </a:pPr>
            <a:r>
              <a:rPr lang="en-GB" sz="1100" b="1">
                <a:solidFill>
                  <a:schemeClr val="dk1"/>
                </a:solidFill>
              </a:rPr>
              <a:t>Environmental Stress:</a:t>
            </a:r>
            <a:r>
              <a:rPr lang="en-GB" sz="1100">
                <a:solidFill>
                  <a:schemeClr val="dk1"/>
                </a:solidFill>
              </a:rPr>
              <a:t> Environmental degradation, pollution, and deforestation can occur as a result of increased population pressure.</a:t>
            </a:r>
            <a:endParaRPr sz="1100">
              <a:solidFill>
                <a:schemeClr val="dk1"/>
              </a:solidFill>
            </a:endParaRPr>
          </a:p>
          <a:p>
            <a:pPr marL="0" lvl="0" indent="0" algn="l" rtl="0">
              <a:lnSpc>
                <a:spcPct val="115000"/>
              </a:lnSpc>
              <a:spcBef>
                <a:spcPts val="1500"/>
              </a:spcBef>
              <a:spcAft>
                <a:spcPts val="1500"/>
              </a:spcAft>
              <a:buNone/>
            </a:pPr>
            <a:r>
              <a:rPr lang="en-GB" sz="1100" b="1">
                <a:solidFill>
                  <a:schemeClr val="dk1"/>
                </a:solidFill>
              </a:rPr>
              <a:t>Economic Opportunities:</a:t>
            </a:r>
            <a:r>
              <a:rPr lang="en-GB" sz="1100">
                <a:solidFill>
                  <a:schemeClr val="dk1"/>
                </a:solidFill>
              </a:rPr>
              <a:t> A large and youthful population can present opportunities for economic growth and development if effectively harnessed.                                                                                                                             </a:t>
            </a:r>
            <a:endParaRPr sz="1100">
              <a:solidFill>
                <a:schemeClr val="dk1"/>
              </a:solidFill>
            </a:endParaRPr>
          </a:p>
        </p:txBody>
      </p:sp>
      <p:sp>
        <p:nvSpPr>
          <p:cNvPr id="160" name="Google Shape;160;p22"/>
          <p:cNvSpPr txBox="1"/>
          <p:nvPr/>
        </p:nvSpPr>
        <p:spPr>
          <a:xfrm>
            <a:off x="1657500" y="896500"/>
            <a:ext cx="2914500" cy="42366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1500"/>
              </a:spcBef>
              <a:spcAft>
                <a:spcPts val="0"/>
              </a:spcAft>
              <a:buNone/>
            </a:pPr>
            <a:r>
              <a:rPr lang="en-GB" sz="1100" b="1">
                <a:solidFill>
                  <a:schemeClr val="dk1"/>
                </a:solidFill>
              </a:rPr>
              <a:t>Causes of high rate of growth</a:t>
            </a:r>
            <a:endParaRPr sz="1100" b="1">
              <a:solidFill>
                <a:schemeClr val="dk1"/>
              </a:solidFill>
            </a:endParaRPr>
          </a:p>
          <a:p>
            <a:pPr marL="0" lvl="0" indent="0" algn="l" rtl="0">
              <a:lnSpc>
                <a:spcPct val="115000"/>
              </a:lnSpc>
              <a:spcBef>
                <a:spcPts val="1500"/>
              </a:spcBef>
              <a:spcAft>
                <a:spcPts val="0"/>
              </a:spcAft>
              <a:buNone/>
            </a:pPr>
            <a:r>
              <a:rPr lang="en-GB" sz="1100" b="1">
                <a:solidFill>
                  <a:schemeClr val="dk1"/>
                </a:solidFill>
              </a:rPr>
              <a:t>Cultural Factors:</a:t>
            </a:r>
            <a:r>
              <a:rPr lang="en-GB" sz="1100">
                <a:solidFill>
                  <a:schemeClr val="dk1"/>
                </a:solidFill>
              </a:rPr>
              <a:t>. In some regions, cultural norms and values encourage larger families, contributing to higher birth rates.</a:t>
            </a:r>
            <a:endParaRPr sz="1100">
              <a:solidFill>
                <a:schemeClr val="dk1"/>
              </a:solidFill>
            </a:endParaRPr>
          </a:p>
          <a:p>
            <a:pPr marL="0" lvl="0" indent="0" algn="l" rtl="0">
              <a:lnSpc>
                <a:spcPct val="115000"/>
              </a:lnSpc>
              <a:spcBef>
                <a:spcPts val="1500"/>
              </a:spcBef>
              <a:spcAft>
                <a:spcPts val="0"/>
              </a:spcAft>
              <a:buNone/>
            </a:pPr>
            <a:r>
              <a:rPr lang="en-GB" sz="1100" b="1">
                <a:solidFill>
                  <a:schemeClr val="dk1"/>
                </a:solidFill>
              </a:rPr>
              <a:t>Limited Access to Family Planning:</a:t>
            </a:r>
            <a:r>
              <a:rPr lang="en-GB" sz="1100">
                <a:solidFill>
                  <a:schemeClr val="dk1"/>
                </a:solidFill>
              </a:rPr>
              <a:t> Access to contraception and family planning services may be limited, particularly in rural areas, leading to more unintended pregnancies and higher birth rates.</a:t>
            </a:r>
            <a:endParaRPr sz="1100">
              <a:solidFill>
                <a:schemeClr val="dk1"/>
              </a:solidFill>
            </a:endParaRPr>
          </a:p>
          <a:p>
            <a:pPr marL="0" lvl="0" indent="0" algn="l" rtl="0">
              <a:lnSpc>
                <a:spcPct val="115000"/>
              </a:lnSpc>
              <a:spcBef>
                <a:spcPts val="1500"/>
              </a:spcBef>
              <a:spcAft>
                <a:spcPts val="0"/>
              </a:spcAft>
              <a:buNone/>
            </a:pPr>
            <a:r>
              <a:rPr lang="en-GB" sz="1100" b="1">
                <a:solidFill>
                  <a:schemeClr val="dk1"/>
                </a:solidFill>
              </a:rPr>
              <a:t>Low Education Levels: </a:t>
            </a:r>
            <a:r>
              <a:rPr lang="en-GB" sz="1100">
                <a:solidFill>
                  <a:schemeClr val="dk1"/>
                </a:solidFill>
              </a:rPr>
              <a:t>Lower levels of education, especially among women, can lead to early marriages and larger families.</a:t>
            </a:r>
            <a:endParaRPr sz="1100">
              <a:solidFill>
                <a:schemeClr val="dk1"/>
              </a:solidFill>
            </a:endParaRPr>
          </a:p>
          <a:p>
            <a:pPr marL="0" lvl="0" indent="0" algn="l" rtl="0">
              <a:lnSpc>
                <a:spcPct val="115000"/>
              </a:lnSpc>
              <a:spcBef>
                <a:spcPts val="1500"/>
              </a:spcBef>
              <a:spcAft>
                <a:spcPts val="0"/>
              </a:spcAft>
              <a:buNone/>
            </a:pPr>
            <a:r>
              <a:rPr lang="en-GB" sz="1100" b="1">
                <a:solidFill>
                  <a:schemeClr val="dk1"/>
                </a:solidFill>
              </a:rPr>
              <a:t>Economic Factors: </a:t>
            </a:r>
            <a:r>
              <a:rPr lang="en-GB" sz="1100">
                <a:solidFill>
                  <a:schemeClr val="dk1"/>
                </a:solidFill>
              </a:rPr>
              <a:t>Economic dependence on children for labor or future support can motivate families to have more children.</a:t>
            </a:r>
            <a:endParaRPr sz="1100">
              <a:solidFill>
                <a:schemeClr val="dk1"/>
              </a:solidFill>
            </a:endParaRPr>
          </a:p>
          <a:p>
            <a:pPr marL="0" lvl="0" indent="0" algn="l" rtl="0">
              <a:lnSpc>
                <a:spcPct val="115000"/>
              </a:lnSpc>
              <a:spcBef>
                <a:spcPts val="1500"/>
              </a:spcBef>
              <a:spcAft>
                <a:spcPts val="1500"/>
              </a:spcAft>
              <a:buNone/>
            </a:pPr>
            <a:endParaRPr sz="1100">
              <a:solidFill>
                <a:schemeClr val="dk1"/>
              </a:solidFill>
            </a:endParaRPr>
          </a:p>
        </p:txBody>
      </p:sp>
      <p:pic>
        <p:nvPicPr>
          <p:cNvPr id="161" name="Google Shape;161;p22"/>
          <p:cNvPicPr preferRelativeResize="0"/>
          <p:nvPr/>
        </p:nvPicPr>
        <p:blipFill>
          <a:blip r:embed="rId3">
            <a:alphaModFix/>
          </a:blip>
          <a:stretch>
            <a:fillRect/>
          </a:stretch>
        </p:blipFill>
        <p:spPr>
          <a:xfrm>
            <a:off x="114325" y="940875"/>
            <a:ext cx="1460500" cy="1052100"/>
          </a:xfrm>
          <a:prstGeom prst="rect">
            <a:avLst/>
          </a:prstGeom>
          <a:noFill/>
          <a:ln w="19050" cap="flat" cmpd="sng">
            <a:solidFill>
              <a:srgbClr val="9800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3059</Words>
  <Application>Microsoft Office PowerPoint</Application>
  <PresentationFormat>On-screen Show (16:9)</PresentationFormat>
  <Paragraphs>266</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Roboto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Louise Stanier</cp:lastModifiedBy>
  <cp:revision>1</cp:revision>
  <dcterms:modified xsi:type="dcterms:W3CDTF">2024-09-19T08:26:12Z</dcterms:modified>
</cp:coreProperties>
</file>