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5143500" cx="9144000"/>
  <p:notesSz cx="6858000" cy="9144000"/>
  <p:embeddedFontLst>
    <p:embeddedFont>
      <p:font typeface="Roboto"/>
      <p:regular r:id="rId16"/>
      <p:bold r:id="rId17"/>
      <p:italic r:id="rId18"/>
      <p:boldItalic r:id="rId19"/>
    </p:embeddedFont>
    <p:embeddedFont>
      <p:font typeface="Century Gothic"/>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3C126A4-A9F7-4FA3-B86F-C732874C4AA3}">
  <a:tblStyle styleId="{13C126A4-A9F7-4FA3-B86F-C732874C4AA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enturyGothic-regular.fntdata"/><Relationship Id="rId11" Type="http://schemas.openxmlformats.org/officeDocument/2006/relationships/slide" Target="slides/slide5.xml"/><Relationship Id="rId22" Type="http://schemas.openxmlformats.org/officeDocument/2006/relationships/font" Target="fonts/CenturyGothic-italic.fntdata"/><Relationship Id="rId10" Type="http://schemas.openxmlformats.org/officeDocument/2006/relationships/slide" Target="slides/slide4.xml"/><Relationship Id="rId21" Type="http://schemas.openxmlformats.org/officeDocument/2006/relationships/font" Target="fonts/CenturyGothic-bold.fntdata"/><Relationship Id="rId13" Type="http://schemas.openxmlformats.org/officeDocument/2006/relationships/slide" Target="slides/slide7.xml"/><Relationship Id="rId12" Type="http://schemas.openxmlformats.org/officeDocument/2006/relationships/slide" Target="slides/slide6.xml"/><Relationship Id="rId23" Type="http://schemas.openxmlformats.org/officeDocument/2006/relationships/font" Target="fonts/CenturyGothic-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Roboto-bold.fntdata"/><Relationship Id="rId16" Type="http://schemas.openxmlformats.org/officeDocument/2006/relationships/font" Target="fonts/Roboto-regular.fntdata"/><Relationship Id="rId5" Type="http://schemas.openxmlformats.org/officeDocument/2006/relationships/slideMaster" Target="slideMasters/slideMaster1.xml"/><Relationship Id="rId19" Type="http://schemas.openxmlformats.org/officeDocument/2006/relationships/font" Target="fonts/Roboto-boldItalic.fntdata"/><Relationship Id="rId6" Type="http://schemas.openxmlformats.org/officeDocument/2006/relationships/notesMaster" Target="notesMasters/notesMaster1.xml"/><Relationship Id="rId18" Type="http://schemas.openxmlformats.org/officeDocument/2006/relationships/font" Target="fonts/Roboto-italic.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9b7aa04920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9b7aa04920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2acd64a76fa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2acd64a76fa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acd64a76f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acd64a76f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acd64a76fa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acd64a76fa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acd64a76fa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acd64a76fa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adb28cb353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adb28cb353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acd64a76fa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acd64a76fa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acd64a76fa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2acd64a76fa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acd64a76fa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2acd64a76fa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19.png"/><Relationship Id="rId6" Type="http://schemas.openxmlformats.org/officeDocument/2006/relationships/image" Target="../media/image17.png"/><Relationship Id="rId7" Type="http://schemas.openxmlformats.org/officeDocument/2006/relationships/image" Target="../media/image4.png"/><Relationship Id="rId8"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3.png"/><Relationship Id="rId5"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hyperlink" Target="https://www.bbc.co.uk/education/guides/zt6r82p/revision/5" TargetMode="External"/><Relationship Id="rId5" Type="http://schemas.openxmlformats.org/officeDocument/2006/relationships/image" Target="../media/image9.png"/><Relationship Id="rId6"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5.png"/><Relationship Id="rId5" Type="http://schemas.openxmlformats.org/officeDocument/2006/relationships/image" Target="../media/image13.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4.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6.png"/><Relationship Id="rId4" Type="http://schemas.openxmlformats.org/officeDocument/2006/relationships/hyperlink" Target="https://en.wikipedia.org/wiki/Root" TargetMode="External"/><Relationship Id="rId5"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30050" y="77250"/>
            <a:ext cx="9051300" cy="305400"/>
          </a:xfrm>
          <a:prstGeom prst="rect">
            <a:avLst/>
          </a:prstGeom>
          <a:solidFill>
            <a:schemeClr val="accent6"/>
          </a:solidFill>
          <a:ln cap="flat" cmpd="sng" w="19050">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t>IGCSE GEOGRAPHY 0460: 2.2 RIVERS</a:t>
            </a:r>
            <a:endParaRPr b="1" sz="1100"/>
          </a:p>
          <a:p>
            <a:pPr indent="0" lvl="0" marL="0" rtl="0" algn="ctr">
              <a:spcBef>
                <a:spcPts val="0"/>
              </a:spcBef>
              <a:spcAft>
                <a:spcPts val="0"/>
              </a:spcAft>
              <a:buNone/>
            </a:pPr>
            <a:r>
              <a:t/>
            </a:r>
            <a:endParaRPr b="1" sz="1100"/>
          </a:p>
          <a:p>
            <a:pPr indent="0" lvl="0" marL="0" rtl="0" algn="ctr">
              <a:spcBef>
                <a:spcPts val="0"/>
              </a:spcBef>
              <a:spcAft>
                <a:spcPts val="0"/>
              </a:spcAft>
              <a:buNone/>
            </a:pPr>
            <a:r>
              <a:t/>
            </a:r>
            <a:endParaRPr b="1" sz="1100"/>
          </a:p>
          <a:p>
            <a:pPr indent="0" lvl="0" marL="0" rtl="0" algn="ctr">
              <a:spcBef>
                <a:spcPts val="0"/>
              </a:spcBef>
              <a:spcAft>
                <a:spcPts val="0"/>
              </a:spcAft>
              <a:buNone/>
            </a:pPr>
            <a:r>
              <a:t/>
            </a:r>
            <a:endParaRPr b="1" sz="1100"/>
          </a:p>
        </p:txBody>
      </p:sp>
      <p:sp>
        <p:nvSpPr>
          <p:cNvPr id="55" name="Google Shape;55;p13"/>
          <p:cNvSpPr txBox="1"/>
          <p:nvPr/>
        </p:nvSpPr>
        <p:spPr>
          <a:xfrm>
            <a:off x="30050" y="77250"/>
            <a:ext cx="9051300" cy="305400"/>
          </a:xfrm>
          <a:prstGeom prst="rect">
            <a:avLst/>
          </a:prstGeom>
          <a:solidFill>
            <a:schemeClr val="accent6"/>
          </a:solidFill>
          <a:ln cap="flat" cmpd="sng" w="19050">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t>IGCSE GEOGRAPHY 0460: 2.3 COASTS</a:t>
            </a:r>
            <a:endParaRPr b="1" sz="1100"/>
          </a:p>
          <a:p>
            <a:pPr indent="0" lvl="0" marL="0" rtl="0" algn="ctr">
              <a:spcBef>
                <a:spcPts val="0"/>
              </a:spcBef>
              <a:spcAft>
                <a:spcPts val="0"/>
              </a:spcAft>
              <a:buNone/>
            </a:pPr>
            <a:r>
              <a:t/>
            </a:r>
            <a:endParaRPr b="1" sz="1100"/>
          </a:p>
          <a:p>
            <a:pPr indent="0" lvl="0" marL="0" rtl="0" algn="ctr">
              <a:spcBef>
                <a:spcPts val="0"/>
              </a:spcBef>
              <a:spcAft>
                <a:spcPts val="0"/>
              </a:spcAft>
              <a:buNone/>
            </a:pPr>
            <a:r>
              <a:t/>
            </a:r>
            <a:endParaRPr b="1" sz="1100"/>
          </a:p>
          <a:p>
            <a:pPr indent="0" lvl="0" marL="0" rtl="0" algn="ctr">
              <a:spcBef>
                <a:spcPts val="0"/>
              </a:spcBef>
              <a:spcAft>
                <a:spcPts val="0"/>
              </a:spcAft>
              <a:buNone/>
            </a:pPr>
            <a:r>
              <a:t/>
            </a:r>
            <a:endParaRPr b="1" sz="1100"/>
          </a:p>
        </p:txBody>
      </p:sp>
      <p:pic>
        <p:nvPicPr>
          <p:cNvPr id="56" name="Google Shape;56;p13"/>
          <p:cNvPicPr preferRelativeResize="0"/>
          <p:nvPr/>
        </p:nvPicPr>
        <p:blipFill>
          <a:blip r:embed="rId3">
            <a:alphaModFix/>
          </a:blip>
          <a:stretch>
            <a:fillRect/>
          </a:stretch>
        </p:blipFill>
        <p:spPr>
          <a:xfrm>
            <a:off x="0" y="382650"/>
            <a:ext cx="8303805" cy="4760850"/>
          </a:xfrm>
          <a:prstGeom prst="rect">
            <a:avLst/>
          </a:prstGeom>
          <a:noFill/>
          <a:ln>
            <a:noFill/>
          </a:ln>
        </p:spPr>
      </p:pic>
      <p:sp>
        <p:nvSpPr>
          <p:cNvPr id="57" name="Google Shape;57;p13"/>
          <p:cNvSpPr txBox="1"/>
          <p:nvPr/>
        </p:nvSpPr>
        <p:spPr>
          <a:xfrm>
            <a:off x="1317800" y="227800"/>
            <a:ext cx="4287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nvSpPr>
        <p:spPr>
          <a:xfrm>
            <a:off x="30050" y="77250"/>
            <a:ext cx="9051300" cy="305400"/>
          </a:xfrm>
          <a:prstGeom prst="rect">
            <a:avLst/>
          </a:prstGeom>
          <a:solidFill>
            <a:schemeClr val="accent6"/>
          </a:solidFill>
          <a:ln cap="flat" cmpd="sng" w="19050">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t>IGCSE GEOGRAPHY 0460: 2.3 COASTS</a:t>
            </a:r>
            <a:endParaRPr b="1" sz="1100"/>
          </a:p>
          <a:p>
            <a:pPr indent="0" lvl="0" marL="0" rtl="0" algn="ctr">
              <a:spcBef>
                <a:spcPts val="0"/>
              </a:spcBef>
              <a:spcAft>
                <a:spcPts val="0"/>
              </a:spcAft>
              <a:buNone/>
            </a:pPr>
            <a:r>
              <a:t/>
            </a:r>
            <a:endParaRPr b="1" sz="1100"/>
          </a:p>
          <a:p>
            <a:pPr indent="0" lvl="0" marL="0" rtl="0" algn="ctr">
              <a:spcBef>
                <a:spcPts val="0"/>
              </a:spcBef>
              <a:spcAft>
                <a:spcPts val="0"/>
              </a:spcAft>
              <a:buNone/>
            </a:pPr>
            <a:r>
              <a:t/>
            </a:r>
            <a:endParaRPr b="1" sz="1100"/>
          </a:p>
          <a:p>
            <a:pPr indent="0" lvl="0" marL="0" rtl="0" algn="ctr">
              <a:spcBef>
                <a:spcPts val="0"/>
              </a:spcBef>
              <a:spcAft>
                <a:spcPts val="0"/>
              </a:spcAft>
              <a:buNone/>
            </a:pPr>
            <a:r>
              <a:t/>
            </a:r>
            <a:endParaRPr b="1" sz="1100"/>
          </a:p>
        </p:txBody>
      </p:sp>
      <p:pic>
        <p:nvPicPr>
          <p:cNvPr id="63" name="Google Shape;63;p14"/>
          <p:cNvPicPr preferRelativeResize="0"/>
          <p:nvPr/>
        </p:nvPicPr>
        <p:blipFill rotWithShape="1">
          <a:blip r:embed="rId3">
            <a:alphaModFix/>
          </a:blip>
          <a:srcRect b="1534" l="3072" r="2959" t="84949"/>
          <a:stretch/>
        </p:blipFill>
        <p:spPr>
          <a:xfrm>
            <a:off x="3417900" y="2341950"/>
            <a:ext cx="3207750" cy="403500"/>
          </a:xfrm>
          <a:prstGeom prst="rect">
            <a:avLst/>
          </a:prstGeom>
          <a:noFill/>
          <a:ln>
            <a:noFill/>
          </a:ln>
        </p:spPr>
      </p:pic>
      <p:graphicFrame>
        <p:nvGraphicFramePr>
          <p:cNvPr id="64" name="Google Shape;64;p14"/>
          <p:cNvGraphicFramePr/>
          <p:nvPr/>
        </p:nvGraphicFramePr>
        <p:xfrm>
          <a:off x="30050" y="427813"/>
          <a:ext cx="3000000" cy="3000000"/>
        </p:xfrm>
        <a:graphic>
          <a:graphicData uri="http://schemas.openxmlformats.org/drawingml/2006/table">
            <a:tbl>
              <a:tblPr>
                <a:noFill/>
                <a:tableStyleId>{13C126A4-A9F7-4FA3-B86F-C732874C4AA3}</a:tableStyleId>
              </a:tblPr>
              <a:tblGrid>
                <a:gridCol w="1461825"/>
                <a:gridCol w="1737550"/>
              </a:tblGrid>
              <a:tr h="346725">
                <a:tc gridSpan="2">
                  <a:txBody>
                    <a:bodyPr/>
                    <a:lstStyle/>
                    <a:p>
                      <a:pPr indent="0" lvl="0" marL="0" rtl="0" algn="l">
                        <a:spcBef>
                          <a:spcPts val="0"/>
                        </a:spcBef>
                        <a:spcAft>
                          <a:spcPts val="0"/>
                        </a:spcAft>
                        <a:buNone/>
                      </a:pPr>
                      <a:r>
                        <a:rPr b="1" lang="en-GB" sz="1000">
                          <a:solidFill>
                            <a:schemeClr val="dk1"/>
                          </a:solidFill>
                        </a:rPr>
                        <a:t>Waves</a:t>
                      </a:r>
                      <a:endParaRPr b="1" sz="1000"/>
                    </a:p>
                  </a:txBody>
                  <a:tcPr marT="91425" marB="91425" marR="91425" marL="91425">
                    <a:lnL cap="flat" cmpd="sng" w="19050">
                      <a:solidFill>
                        <a:srgbClr val="FFEB00"/>
                      </a:solidFill>
                      <a:prstDash val="solid"/>
                      <a:round/>
                      <a:headEnd len="sm" w="sm" type="none"/>
                      <a:tailEnd len="sm" w="sm" type="none"/>
                    </a:lnL>
                    <a:lnR cap="flat" cmpd="sng" w="19050">
                      <a:solidFill>
                        <a:srgbClr val="FFEB00"/>
                      </a:solidFill>
                      <a:prstDash val="solid"/>
                      <a:round/>
                      <a:headEnd len="sm" w="sm" type="none"/>
                      <a:tailEnd len="sm" w="sm" type="none"/>
                    </a:lnR>
                    <a:lnT cap="flat" cmpd="sng" w="19050">
                      <a:solidFill>
                        <a:srgbClr val="FFEB00"/>
                      </a:solidFill>
                      <a:prstDash val="solid"/>
                      <a:round/>
                      <a:headEnd len="sm" w="sm" type="none"/>
                      <a:tailEnd len="sm" w="sm" type="none"/>
                    </a:lnT>
                    <a:lnB cap="flat" cmpd="sng" w="19050">
                      <a:solidFill>
                        <a:srgbClr val="FFEB00"/>
                      </a:solidFill>
                      <a:prstDash val="solid"/>
                      <a:round/>
                      <a:headEnd len="sm" w="sm" type="none"/>
                      <a:tailEnd len="sm" w="sm" type="none"/>
                    </a:lnB>
                  </a:tcPr>
                </a:tc>
                <a:tc hMerge="1"/>
              </a:tr>
              <a:tr h="346725">
                <a:tc>
                  <a:txBody>
                    <a:bodyPr/>
                    <a:lstStyle/>
                    <a:p>
                      <a:pPr indent="0" lvl="0" marL="0" rtl="0" algn="l">
                        <a:spcBef>
                          <a:spcPts val="0"/>
                        </a:spcBef>
                        <a:spcAft>
                          <a:spcPts val="0"/>
                        </a:spcAft>
                        <a:buNone/>
                      </a:pPr>
                      <a:r>
                        <a:rPr lang="en-GB" sz="1000">
                          <a:solidFill>
                            <a:schemeClr val="dk1"/>
                          </a:solidFill>
                        </a:rPr>
                        <a:t> Term </a:t>
                      </a:r>
                      <a:endParaRPr sz="1000">
                        <a:solidFill>
                          <a:schemeClr val="dk1"/>
                        </a:solidFill>
                      </a:endParaRPr>
                    </a:p>
                  </a:txBody>
                  <a:tcPr marT="91425" marB="91425" marR="91425" marL="91425">
                    <a:lnL cap="flat" cmpd="sng" w="19050">
                      <a:solidFill>
                        <a:srgbClr val="FFEB00"/>
                      </a:solidFill>
                      <a:prstDash val="solid"/>
                      <a:round/>
                      <a:headEnd len="sm" w="sm" type="none"/>
                      <a:tailEnd len="sm" w="sm" type="none"/>
                    </a:lnL>
                    <a:lnR cap="flat" cmpd="sng" w="19050">
                      <a:solidFill>
                        <a:srgbClr val="FFEB00"/>
                      </a:solidFill>
                      <a:prstDash val="solid"/>
                      <a:round/>
                      <a:headEnd len="sm" w="sm" type="none"/>
                      <a:tailEnd len="sm" w="sm" type="none"/>
                    </a:lnR>
                    <a:lnT cap="flat" cmpd="sng" w="19050">
                      <a:solidFill>
                        <a:srgbClr val="FFEB00"/>
                      </a:solidFill>
                      <a:prstDash val="solid"/>
                      <a:round/>
                      <a:headEnd len="sm" w="sm" type="none"/>
                      <a:tailEnd len="sm" w="sm" type="none"/>
                    </a:lnT>
                    <a:lnB cap="flat" cmpd="sng" w="19050">
                      <a:solidFill>
                        <a:srgbClr val="FFEB00"/>
                      </a:solidFill>
                      <a:prstDash val="solid"/>
                      <a:round/>
                      <a:headEnd len="sm" w="sm" type="none"/>
                      <a:tailEnd len="sm" w="sm" type="none"/>
                    </a:lnB>
                  </a:tcPr>
                </a:tc>
                <a:tc>
                  <a:txBody>
                    <a:bodyPr/>
                    <a:lstStyle/>
                    <a:p>
                      <a:pPr indent="0" lvl="0" marL="0" rtl="0" algn="l">
                        <a:spcBef>
                          <a:spcPts val="0"/>
                        </a:spcBef>
                        <a:spcAft>
                          <a:spcPts val="0"/>
                        </a:spcAft>
                        <a:buNone/>
                      </a:pPr>
                      <a:r>
                        <a:rPr lang="en-GB" sz="1000">
                          <a:solidFill>
                            <a:schemeClr val="dk1"/>
                          </a:solidFill>
                        </a:rPr>
                        <a:t>Definition </a:t>
                      </a:r>
                      <a:endParaRPr sz="1000">
                        <a:solidFill>
                          <a:schemeClr val="dk1"/>
                        </a:solidFill>
                      </a:endParaRPr>
                    </a:p>
                  </a:txBody>
                  <a:tcPr marT="91425" marB="91425" marR="91425" marL="91425">
                    <a:lnL cap="flat" cmpd="sng" w="19050">
                      <a:solidFill>
                        <a:srgbClr val="FFEB00"/>
                      </a:solidFill>
                      <a:prstDash val="solid"/>
                      <a:round/>
                      <a:headEnd len="sm" w="sm" type="none"/>
                      <a:tailEnd len="sm" w="sm" type="none"/>
                    </a:lnL>
                    <a:lnR cap="flat" cmpd="sng" w="19050">
                      <a:solidFill>
                        <a:srgbClr val="FFEB00"/>
                      </a:solidFill>
                      <a:prstDash val="solid"/>
                      <a:round/>
                      <a:headEnd len="sm" w="sm" type="none"/>
                      <a:tailEnd len="sm" w="sm" type="none"/>
                    </a:lnR>
                    <a:lnT cap="flat" cmpd="sng" w="19050">
                      <a:solidFill>
                        <a:srgbClr val="FFEB00"/>
                      </a:solidFill>
                      <a:prstDash val="solid"/>
                      <a:round/>
                      <a:headEnd len="sm" w="sm" type="none"/>
                      <a:tailEnd len="sm" w="sm" type="none"/>
                    </a:lnT>
                    <a:lnB cap="flat" cmpd="sng" w="19050">
                      <a:solidFill>
                        <a:srgbClr val="FFEB00"/>
                      </a:solidFill>
                      <a:prstDash val="solid"/>
                      <a:round/>
                      <a:headEnd len="sm" w="sm" type="none"/>
                      <a:tailEnd len="sm" w="sm" type="none"/>
                    </a:lnB>
                  </a:tcPr>
                </a:tc>
              </a:tr>
              <a:tr h="346725">
                <a:tc>
                  <a:txBody>
                    <a:bodyPr/>
                    <a:lstStyle/>
                    <a:p>
                      <a:pPr indent="0" lvl="0" marL="0" rtl="0" algn="l">
                        <a:spcBef>
                          <a:spcPts val="0"/>
                        </a:spcBef>
                        <a:spcAft>
                          <a:spcPts val="0"/>
                        </a:spcAft>
                        <a:buNone/>
                      </a:pPr>
                      <a:r>
                        <a:rPr lang="en-GB" sz="1000">
                          <a:solidFill>
                            <a:schemeClr val="dk1"/>
                          </a:solidFill>
                        </a:rPr>
                        <a:t>Coastal Zone </a:t>
                      </a:r>
                      <a:endParaRPr sz="1000">
                        <a:solidFill>
                          <a:schemeClr val="dk1"/>
                        </a:solidFill>
                      </a:endParaRPr>
                    </a:p>
                  </a:txBody>
                  <a:tcPr marT="91425" marB="91425" marR="91425" marL="91425">
                    <a:lnL cap="flat" cmpd="sng" w="19050">
                      <a:solidFill>
                        <a:srgbClr val="FFEB00"/>
                      </a:solidFill>
                      <a:prstDash val="solid"/>
                      <a:round/>
                      <a:headEnd len="sm" w="sm" type="none"/>
                      <a:tailEnd len="sm" w="sm" type="none"/>
                    </a:lnL>
                    <a:lnR cap="flat" cmpd="sng" w="19050">
                      <a:solidFill>
                        <a:srgbClr val="FFEB00"/>
                      </a:solidFill>
                      <a:prstDash val="solid"/>
                      <a:round/>
                      <a:headEnd len="sm" w="sm" type="none"/>
                      <a:tailEnd len="sm" w="sm" type="none"/>
                    </a:lnR>
                    <a:lnT cap="flat" cmpd="sng" w="19050">
                      <a:solidFill>
                        <a:srgbClr val="FFEB00"/>
                      </a:solidFill>
                      <a:prstDash val="solid"/>
                      <a:round/>
                      <a:headEnd len="sm" w="sm" type="none"/>
                      <a:tailEnd len="sm" w="sm" type="none"/>
                    </a:lnT>
                    <a:lnB cap="flat" cmpd="sng" w="19050">
                      <a:solidFill>
                        <a:srgbClr val="FFEB00"/>
                      </a:solidFill>
                      <a:prstDash val="solid"/>
                      <a:round/>
                      <a:headEnd len="sm" w="sm" type="none"/>
                      <a:tailEnd len="sm" w="sm" type="none"/>
                    </a:lnB>
                  </a:tcPr>
                </a:tc>
                <a:tc>
                  <a:txBody>
                    <a:bodyPr/>
                    <a:lstStyle/>
                    <a:p>
                      <a:pPr indent="0" lvl="0" marL="0" rtl="0" algn="l">
                        <a:spcBef>
                          <a:spcPts val="0"/>
                        </a:spcBef>
                        <a:spcAft>
                          <a:spcPts val="0"/>
                        </a:spcAft>
                        <a:buNone/>
                      </a:pPr>
                      <a:r>
                        <a:rPr lang="en-GB" sz="1000">
                          <a:solidFill>
                            <a:schemeClr val="dk1"/>
                          </a:solidFill>
                        </a:rPr>
                        <a:t>Where land meets sea</a:t>
                      </a:r>
                      <a:endParaRPr sz="1000">
                        <a:solidFill>
                          <a:schemeClr val="dk1"/>
                        </a:solidFill>
                      </a:endParaRPr>
                    </a:p>
                  </a:txBody>
                  <a:tcPr marT="91425" marB="91425" marR="91425" marL="91425">
                    <a:lnL cap="flat" cmpd="sng" w="19050">
                      <a:solidFill>
                        <a:srgbClr val="FFEB00"/>
                      </a:solidFill>
                      <a:prstDash val="solid"/>
                      <a:round/>
                      <a:headEnd len="sm" w="sm" type="none"/>
                      <a:tailEnd len="sm" w="sm" type="none"/>
                    </a:lnL>
                    <a:lnR cap="flat" cmpd="sng" w="19050">
                      <a:solidFill>
                        <a:srgbClr val="FFEB00"/>
                      </a:solidFill>
                      <a:prstDash val="solid"/>
                      <a:round/>
                      <a:headEnd len="sm" w="sm" type="none"/>
                      <a:tailEnd len="sm" w="sm" type="none"/>
                    </a:lnR>
                    <a:lnT cap="flat" cmpd="sng" w="19050">
                      <a:solidFill>
                        <a:srgbClr val="FFEB00"/>
                      </a:solidFill>
                      <a:prstDash val="solid"/>
                      <a:round/>
                      <a:headEnd len="sm" w="sm" type="none"/>
                      <a:tailEnd len="sm" w="sm" type="none"/>
                    </a:lnT>
                    <a:lnB cap="flat" cmpd="sng" w="19050">
                      <a:solidFill>
                        <a:srgbClr val="FFEB00"/>
                      </a:solidFill>
                      <a:prstDash val="solid"/>
                      <a:round/>
                      <a:headEnd len="sm" w="sm" type="none"/>
                      <a:tailEnd len="sm" w="sm" type="none"/>
                    </a:lnB>
                  </a:tcPr>
                </a:tc>
              </a:tr>
              <a:tr h="661950">
                <a:tc>
                  <a:txBody>
                    <a:bodyPr/>
                    <a:lstStyle/>
                    <a:p>
                      <a:pPr indent="0" lvl="0" marL="0" rtl="0" algn="l">
                        <a:spcBef>
                          <a:spcPts val="0"/>
                        </a:spcBef>
                        <a:spcAft>
                          <a:spcPts val="0"/>
                        </a:spcAft>
                        <a:buNone/>
                      </a:pPr>
                      <a:r>
                        <a:rPr lang="en-GB" sz="1000">
                          <a:solidFill>
                            <a:schemeClr val="dk1"/>
                          </a:solidFill>
                        </a:rPr>
                        <a:t>Swash </a:t>
                      </a:r>
                      <a:endParaRPr sz="1000">
                        <a:solidFill>
                          <a:schemeClr val="dk1"/>
                        </a:solidFill>
                      </a:endParaRPr>
                    </a:p>
                  </a:txBody>
                  <a:tcPr marT="91425" marB="91425" marR="91425" marL="91425">
                    <a:lnL cap="flat" cmpd="sng" w="19050">
                      <a:solidFill>
                        <a:srgbClr val="FFEB00"/>
                      </a:solidFill>
                      <a:prstDash val="solid"/>
                      <a:round/>
                      <a:headEnd len="sm" w="sm" type="none"/>
                      <a:tailEnd len="sm" w="sm" type="none"/>
                    </a:lnL>
                    <a:lnR cap="flat" cmpd="sng" w="19050">
                      <a:solidFill>
                        <a:srgbClr val="FFEB00"/>
                      </a:solidFill>
                      <a:prstDash val="solid"/>
                      <a:round/>
                      <a:headEnd len="sm" w="sm" type="none"/>
                      <a:tailEnd len="sm" w="sm" type="none"/>
                    </a:lnR>
                    <a:lnT cap="flat" cmpd="sng" w="19050">
                      <a:solidFill>
                        <a:srgbClr val="FFEB00"/>
                      </a:solidFill>
                      <a:prstDash val="solid"/>
                      <a:round/>
                      <a:headEnd len="sm" w="sm" type="none"/>
                      <a:tailEnd len="sm" w="sm" type="none"/>
                    </a:lnT>
                    <a:lnB cap="flat" cmpd="sng" w="19050">
                      <a:solidFill>
                        <a:srgbClr val="FFEB00"/>
                      </a:solidFill>
                      <a:prstDash val="solid"/>
                      <a:round/>
                      <a:headEnd len="sm" w="sm" type="none"/>
                      <a:tailEnd len="sm" w="sm" type="none"/>
                    </a:lnB>
                  </a:tcPr>
                </a:tc>
                <a:tc>
                  <a:txBody>
                    <a:bodyPr/>
                    <a:lstStyle/>
                    <a:p>
                      <a:pPr indent="0" lvl="0" marL="0" rtl="0" algn="l">
                        <a:spcBef>
                          <a:spcPts val="0"/>
                        </a:spcBef>
                        <a:spcAft>
                          <a:spcPts val="0"/>
                        </a:spcAft>
                        <a:buNone/>
                      </a:pPr>
                      <a:r>
                        <a:rPr lang="en-GB" sz="1000">
                          <a:solidFill>
                            <a:schemeClr val="dk1"/>
                          </a:solidFill>
                        </a:rPr>
                        <a:t>Movement of the water UP the beach in the direction of the prevailing wind. </a:t>
                      </a:r>
                      <a:endParaRPr sz="1000">
                        <a:solidFill>
                          <a:schemeClr val="dk1"/>
                        </a:solidFill>
                      </a:endParaRPr>
                    </a:p>
                  </a:txBody>
                  <a:tcPr marT="91425" marB="91425" marR="91425" marL="91425">
                    <a:lnL cap="flat" cmpd="sng" w="19050">
                      <a:solidFill>
                        <a:srgbClr val="FFEB00"/>
                      </a:solidFill>
                      <a:prstDash val="solid"/>
                      <a:round/>
                      <a:headEnd len="sm" w="sm" type="none"/>
                      <a:tailEnd len="sm" w="sm" type="none"/>
                    </a:lnL>
                    <a:lnR cap="flat" cmpd="sng" w="19050">
                      <a:solidFill>
                        <a:srgbClr val="FFEB00"/>
                      </a:solidFill>
                      <a:prstDash val="solid"/>
                      <a:round/>
                      <a:headEnd len="sm" w="sm" type="none"/>
                      <a:tailEnd len="sm" w="sm" type="none"/>
                    </a:lnR>
                    <a:lnT cap="flat" cmpd="sng" w="19050">
                      <a:solidFill>
                        <a:srgbClr val="FFEB00"/>
                      </a:solidFill>
                      <a:prstDash val="solid"/>
                      <a:round/>
                      <a:headEnd len="sm" w="sm" type="none"/>
                      <a:tailEnd len="sm" w="sm" type="none"/>
                    </a:lnT>
                    <a:lnB cap="flat" cmpd="sng" w="19050">
                      <a:solidFill>
                        <a:srgbClr val="FFEB00"/>
                      </a:solidFill>
                      <a:prstDash val="solid"/>
                      <a:round/>
                      <a:headEnd len="sm" w="sm" type="none"/>
                      <a:tailEnd len="sm" w="sm" type="none"/>
                    </a:lnB>
                  </a:tcPr>
                </a:tc>
              </a:tr>
              <a:tr h="661950">
                <a:tc>
                  <a:txBody>
                    <a:bodyPr/>
                    <a:lstStyle/>
                    <a:p>
                      <a:pPr indent="0" lvl="0" marL="0" rtl="0" algn="l">
                        <a:spcBef>
                          <a:spcPts val="0"/>
                        </a:spcBef>
                        <a:spcAft>
                          <a:spcPts val="0"/>
                        </a:spcAft>
                        <a:buNone/>
                      </a:pPr>
                      <a:r>
                        <a:rPr lang="en-GB" sz="1000">
                          <a:solidFill>
                            <a:schemeClr val="dk1"/>
                          </a:solidFill>
                        </a:rPr>
                        <a:t>Backwash </a:t>
                      </a:r>
                      <a:endParaRPr sz="1000">
                        <a:solidFill>
                          <a:schemeClr val="dk1"/>
                        </a:solidFill>
                      </a:endParaRPr>
                    </a:p>
                  </a:txBody>
                  <a:tcPr marT="91425" marB="91425" marR="91425" marL="91425">
                    <a:lnL cap="flat" cmpd="sng" w="19050">
                      <a:solidFill>
                        <a:srgbClr val="FFEB00"/>
                      </a:solidFill>
                      <a:prstDash val="solid"/>
                      <a:round/>
                      <a:headEnd len="sm" w="sm" type="none"/>
                      <a:tailEnd len="sm" w="sm" type="none"/>
                    </a:lnL>
                    <a:lnR cap="flat" cmpd="sng" w="19050">
                      <a:solidFill>
                        <a:srgbClr val="FFEB00"/>
                      </a:solidFill>
                      <a:prstDash val="solid"/>
                      <a:round/>
                      <a:headEnd len="sm" w="sm" type="none"/>
                      <a:tailEnd len="sm" w="sm" type="none"/>
                    </a:lnR>
                    <a:lnT cap="flat" cmpd="sng" w="19050">
                      <a:solidFill>
                        <a:srgbClr val="FFEB00"/>
                      </a:solidFill>
                      <a:prstDash val="solid"/>
                      <a:round/>
                      <a:headEnd len="sm" w="sm" type="none"/>
                      <a:tailEnd len="sm" w="sm" type="none"/>
                    </a:lnT>
                    <a:lnB cap="flat" cmpd="sng" w="19050">
                      <a:solidFill>
                        <a:srgbClr val="FFEB00"/>
                      </a:solidFill>
                      <a:prstDash val="solid"/>
                      <a:round/>
                      <a:headEnd len="sm" w="sm" type="none"/>
                      <a:tailEnd len="sm" w="sm" type="none"/>
                    </a:lnB>
                  </a:tcPr>
                </a:tc>
                <a:tc>
                  <a:txBody>
                    <a:bodyPr/>
                    <a:lstStyle/>
                    <a:p>
                      <a:pPr indent="0" lvl="0" marL="0" rtl="0" algn="l">
                        <a:spcBef>
                          <a:spcPts val="0"/>
                        </a:spcBef>
                        <a:spcAft>
                          <a:spcPts val="0"/>
                        </a:spcAft>
                        <a:buNone/>
                      </a:pPr>
                      <a:r>
                        <a:rPr lang="en-GB" sz="1000">
                          <a:solidFill>
                            <a:schemeClr val="dk1"/>
                          </a:solidFill>
                        </a:rPr>
                        <a:t>Movement of water DOWN the beach at right angles (90o ) due to gravity. </a:t>
                      </a:r>
                      <a:endParaRPr sz="1000">
                        <a:solidFill>
                          <a:schemeClr val="dk1"/>
                        </a:solidFill>
                      </a:endParaRPr>
                    </a:p>
                  </a:txBody>
                  <a:tcPr marT="91425" marB="91425" marR="91425" marL="91425">
                    <a:lnL cap="flat" cmpd="sng" w="19050">
                      <a:solidFill>
                        <a:srgbClr val="FFEB00"/>
                      </a:solidFill>
                      <a:prstDash val="solid"/>
                      <a:round/>
                      <a:headEnd len="sm" w="sm" type="none"/>
                      <a:tailEnd len="sm" w="sm" type="none"/>
                    </a:lnL>
                    <a:lnR cap="flat" cmpd="sng" w="19050">
                      <a:solidFill>
                        <a:srgbClr val="FFEB00"/>
                      </a:solidFill>
                      <a:prstDash val="solid"/>
                      <a:round/>
                      <a:headEnd len="sm" w="sm" type="none"/>
                      <a:tailEnd len="sm" w="sm" type="none"/>
                    </a:lnR>
                    <a:lnT cap="flat" cmpd="sng" w="19050">
                      <a:solidFill>
                        <a:srgbClr val="FFEB00"/>
                      </a:solidFill>
                      <a:prstDash val="solid"/>
                      <a:round/>
                      <a:headEnd len="sm" w="sm" type="none"/>
                      <a:tailEnd len="sm" w="sm" type="none"/>
                    </a:lnT>
                    <a:lnB cap="flat" cmpd="sng" w="19050">
                      <a:solidFill>
                        <a:srgbClr val="FFEB00"/>
                      </a:solidFill>
                      <a:prstDash val="solid"/>
                      <a:round/>
                      <a:headEnd len="sm" w="sm" type="none"/>
                      <a:tailEnd len="sm" w="sm" type="none"/>
                    </a:lnB>
                  </a:tcPr>
                </a:tc>
              </a:tr>
            </a:tbl>
          </a:graphicData>
        </a:graphic>
      </p:graphicFrame>
      <p:cxnSp>
        <p:nvCxnSpPr>
          <p:cNvPr id="65" name="Google Shape;65;p14"/>
          <p:cNvCxnSpPr/>
          <p:nvPr/>
        </p:nvCxnSpPr>
        <p:spPr>
          <a:xfrm flipH="1" rot="10800000">
            <a:off x="874175" y="1657525"/>
            <a:ext cx="448200" cy="403500"/>
          </a:xfrm>
          <a:prstGeom prst="straightConnector1">
            <a:avLst/>
          </a:prstGeom>
          <a:noFill/>
          <a:ln cap="flat" cmpd="sng" w="19050">
            <a:solidFill>
              <a:srgbClr val="FFEB00"/>
            </a:solidFill>
            <a:prstDash val="solid"/>
            <a:round/>
            <a:headEnd len="med" w="med" type="none"/>
            <a:tailEnd len="med" w="med" type="triangle"/>
          </a:ln>
        </p:spPr>
      </p:cxnSp>
      <p:cxnSp>
        <p:nvCxnSpPr>
          <p:cNvPr id="66" name="Google Shape;66;p14"/>
          <p:cNvCxnSpPr/>
          <p:nvPr/>
        </p:nvCxnSpPr>
        <p:spPr>
          <a:xfrm>
            <a:off x="1183075" y="2154350"/>
            <a:ext cx="10800" cy="562800"/>
          </a:xfrm>
          <a:prstGeom prst="straightConnector1">
            <a:avLst/>
          </a:prstGeom>
          <a:noFill/>
          <a:ln cap="flat" cmpd="sng" w="19050">
            <a:solidFill>
              <a:srgbClr val="FFEB00"/>
            </a:solidFill>
            <a:prstDash val="solid"/>
            <a:round/>
            <a:headEnd len="med" w="med" type="none"/>
            <a:tailEnd len="med" w="med" type="triangle"/>
          </a:ln>
        </p:spPr>
      </p:cxnSp>
      <p:graphicFrame>
        <p:nvGraphicFramePr>
          <p:cNvPr id="67" name="Google Shape;67;p14"/>
          <p:cNvGraphicFramePr/>
          <p:nvPr/>
        </p:nvGraphicFramePr>
        <p:xfrm>
          <a:off x="3283313" y="435500"/>
          <a:ext cx="3000000" cy="3000000"/>
        </p:xfrm>
        <a:graphic>
          <a:graphicData uri="http://schemas.openxmlformats.org/drawingml/2006/table">
            <a:tbl>
              <a:tblPr>
                <a:noFill/>
                <a:tableStyleId>{13C126A4-A9F7-4FA3-B86F-C732874C4AA3}</a:tableStyleId>
              </a:tblPr>
              <a:tblGrid>
                <a:gridCol w="3408250"/>
              </a:tblGrid>
              <a:tr h="361500">
                <a:tc>
                  <a:txBody>
                    <a:bodyPr/>
                    <a:lstStyle/>
                    <a:p>
                      <a:pPr indent="0" lvl="0" marL="0" rtl="0" algn="l">
                        <a:spcBef>
                          <a:spcPts val="0"/>
                        </a:spcBef>
                        <a:spcAft>
                          <a:spcPts val="0"/>
                        </a:spcAft>
                        <a:buNone/>
                      </a:pPr>
                      <a:r>
                        <a:rPr b="1" lang="en-GB" sz="1000">
                          <a:latin typeface="Calibri"/>
                          <a:ea typeface="Calibri"/>
                          <a:cs typeface="Calibri"/>
                          <a:sym typeface="Calibri"/>
                        </a:rPr>
                        <a:t>Types of waves </a:t>
                      </a:r>
                      <a:endParaRPr b="1" sz="1000">
                        <a:latin typeface="Calibri"/>
                        <a:ea typeface="Calibri"/>
                        <a:cs typeface="Calibri"/>
                        <a:sym typeface="Calibri"/>
                      </a:endParaRPr>
                    </a:p>
                  </a:txBody>
                  <a:tcPr marT="91425" marB="91425" marR="91425" marL="91425">
                    <a:lnL cap="flat" cmpd="sng" w="19050">
                      <a:solidFill>
                        <a:srgbClr val="FFEB00"/>
                      </a:solidFill>
                      <a:prstDash val="solid"/>
                      <a:round/>
                      <a:headEnd len="sm" w="sm" type="none"/>
                      <a:tailEnd len="sm" w="sm" type="none"/>
                    </a:lnL>
                    <a:lnR cap="flat" cmpd="sng" w="19050">
                      <a:solidFill>
                        <a:srgbClr val="FFEB00"/>
                      </a:solidFill>
                      <a:prstDash val="solid"/>
                      <a:round/>
                      <a:headEnd len="sm" w="sm" type="none"/>
                      <a:tailEnd len="sm" w="sm" type="none"/>
                    </a:lnR>
                    <a:lnT cap="flat" cmpd="sng" w="19050">
                      <a:solidFill>
                        <a:srgbClr val="FFEB00"/>
                      </a:solidFill>
                      <a:prstDash val="solid"/>
                      <a:round/>
                      <a:headEnd len="sm" w="sm" type="none"/>
                      <a:tailEnd len="sm" w="sm" type="none"/>
                    </a:lnT>
                    <a:lnB cap="flat" cmpd="sng" w="19050">
                      <a:solidFill>
                        <a:srgbClr val="FFEB00"/>
                      </a:solidFill>
                      <a:prstDash val="solid"/>
                      <a:round/>
                      <a:headEnd len="sm" w="sm" type="none"/>
                      <a:tailEnd len="sm" w="sm" type="none"/>
                    </a:lnB>
                  </a:tcPr>
                </a:tc>
              </a:tr>
              <a:tr h="690125">
                <a:tc rowSpan="2">
                  <a:txBody>
                    <a:bodyPr/>
                    <a:lstStyle/>
                    <a:p>
                      <a:pPr indent="0" lvl="0" marL="0" rtl="0" algn="l">
                        <a:spcBef>
                          <a:spcPts val="0"/>
                        </a:spcBef>
                        <a:spcAft>
                          <a:spcPts val="0"/>
                        </a:spcAft>
                        <a:buNone/>
                      </a:pPr>
                      <a:r>
                        <a:rPr lang="en-GB" sz="1000">
                          <a:solidFill>
                            <a:schemeClr val="dk1"/>
                          </a:solidFill>
                        </a:rPr>
                        <a:t>Constructive waves: Build up the beach. Strong swash. Weak backwash. Low height, long wave length. Low frequency.</a:t>
                      </a:r>
                      <a:endParaRPr sz="1000"/>
                    </a:p>
                  </a:txBody>
                  <a:tcPr marT="91425" marB="91425" marR="91425" marL="91425">
                    <a:lnL cap="flat" cmpd="sng" w="19050">
                      <a:solidFill>
                        <a:srgbClr val="FFEB00"/>
                      </a:solidFill>
                      <a:prstDash val="solid"/>
                      <a:round/>
                      <a:headEnd len="sm" w="sm" type="none"/>
                      <a:tailEnd len="sm" w="sm" type="none"/>
                    </a:lnL>
                    <a:lnR cap="flat" cmpd="sng" w="19050">
                      <a:solidFill>
                        <a:srgbClr val="FFEB00"/>
                      </a:solidFill>
                      <a:prstDash val="solid"/>
                      <a:round/>
                      <a:headEnd len="sm" w="sm" type="none"/>
                      <a:tailEnd len="sm" w="sm" type="none"/>
                    </a:lnR>
                    <a:lnT cap="flat" cmpd="sng" w="19050">
                      <a:solidFill>
                        <a:srgbClr val="FFEB00"/>
                      </a:solidFill>
                      <a:prstDash val="solid"/>
                      <a:round/>
                      <a:headEnd len="sm" w="sm" type="none"/>
                      <a:tailEnd len="sm" w="sm" type="none"/>
                    </a:lnT>
                    <a:lnB cap="flat" cmpd="sng" w="19050">
                      <a:solidFill>
                        <a:srgbClr val="FFEB00"/>
                      </a:solidFill>
                      <a:prstDash val="solid"/>
                      <a:round/>
                      <a:headEnd len="sm" w="sm" type="none"/>
                      <a:tailEnd len="sm" w="sm" type="none"/>
                    </a:lnB>
                  </a:tcPr>
                </a:tc>
              </a:tr>
              <a:tr h="361500">
                <a:tc vMerge="1"/>
              </a:tr>
              <a:tr h="525825">
                <a:tc rowSpan="2">
                  <a:txBody>
                    <a:bodyPr/>
                    <a:lstStyle/>
                    <a:p>
                      <a:pPr indent="0" lvl="0" marL="0" rtl="0" algn="l">
                        <a:spcBef>
                          <a:spcPts val="0"/>
                        </a:spcBef>
                        <a:spcAft>
                          <a:spcPts val="0"/>
                        </a:spcAft>
                        <a:buNone/>
                      </a:pPr>
                      <a:r>
                        <a:rPr lang="en-GB" sz="1000"/>
                        <a:t>Destructive waves: Erode the coast. Weak swash. Strong backwash. Tall height, short wave length. High frequency.</a:t>
                      </a:r>
                      <a:endParaRPr sz="1000"/>
                    </a:p>
                    <a:p>
                      <a:pPr indent="0" lvl="0" marL="0" rtl="0" algn="l">
                        <a:spcBef>
                          <a:spcPts val="0"/>
                        </a:spcBef>
                        <a:spcAft>
                          <a:spcPts val="0"/>
                        </a:spcAft>
                        <a:buNone/>
                      </a:pPr>
                      <a:r>
                        <a:t/>
                      </a:r>
                      <a:endParaRPr sz="1000">
                        <a:latin typeface="Calibri"/>
                        <a:ea typeface="Calibri"/>
                        <a:cs typeface="Calibri"/>
                        <a:sym typeface="Calibri"/>
                      </a:endParaRPr>
                    </a:p>
                    <a:p>
                      <a:pPr indent="0" lvl="0" marL="0" rtl="0" algn="l">
                        <a:spcBef>
                          <a:spcPts val="0"/>
                        </a:spcBef>
                        <a:spcAft>
                          <a:spcPts val="0"/>
                        </a:spcAft>
                        <a:buNone/>
                      </a:pPr>
                      <a:r>
                        <a:t/>
                      </a:r>
                      <a:endParaRPr sz="1000">
                        <a:latin typeface="Calibri"/>
                        <a:ea typeface="Calibri"/>
                        <a:cs typeface="Calibri"/>
                        <a:sym typeface="Calibri"/>
                      </a:endParaRPr>
                    </a:p>
                    <a:p>
                      <a:pPr indent="0" lvl="0" marL="0" rtl="0" algn="l">
                        <a:spcBef>
                          <a:spcPts val="0"/>
                        </a:spcBef>
                        <a:spcAft>
                          <a:spcPts val="0"/>
                        </a:spcAft>
                        <a:buNone/>
                      </a:pPr>
                      <a:r>
                        <a:t/>
                      </a:r>
                      <a:endParaRPr sz="1000">
                        <a:latin typeface="Calibri"/>
                        <a:ea typeface="Calibri"/>
                        <a:cs typeface="Calibri"/>
                        <a:sym typeface="Calibri"/>
                      </a:endParaRPr>
                    </a:p>
                  </a:txBody>
                  <a:tcPr marT="91425" marB="91425" marR="91425" marL="91425">
                    <a:lnL cap="flat" cmpd="sng" w="19050">
                      <a:solidFill>
                        <a:srgbClr val="FFEB00"/>
                      </a:solidFill>
                      <a:prstDash val="solid"/>
                      <a:round/>
                      <a:headEnd len="sm" w="sm" type="none"/>
                      <a:tailEnd len="sm" w="sm" type="none"/>
                    </a:lnL>
                    <a:lnR cap="flat" cmpd="sng" w="19050">
                      <a:solidFill>
                        <a:srgbClr val="FFEB00"/>
                      </a:solidFill>
                      <a:prstDash val="solid"/>
                      <a:round/>
                      <a:headEnd len="sm" w="sm" type="none"/>
                      <a:tailEnd len="sm" w="sm" type="none"/>
                    </a:lnR>
                    <a:lnT cap="flat" cmpd="sng" w="19050">
                      <a:solidFill>
                        <a:srgbClr val="FFEB00"/>
                      </a:solidFill>
                      <a:prstDash val="solid"/>
                      <a:round/>
                      <a:headEnd len="sm" w="sm" type="none"/>
                      <a:tailEnd len="sm" w="sm" type="none"/>
                    </a:lnT>
                    <a:lnB cap="flat" cmpd="sng" w="19050">
                      <a:solidFill>
                        <a:srgbClr val="FFEB00"/>
                      </a:solidFill>
                      <a:prstDash val="solid"/>
                      <a:round/>
                      <a:headEnd len="sm" w="sm" type="none"/>
                      <a:tailEnd len="sm" w="sm" type="none"/>
                    </a:lnB>
                  </a:tcPr>
                </a:tc>
              </a:tr>
              <a:tr h="425100">
                <a:tc vMerge="1"/>
              </a:tr>
            </a:tbl>
          </a:graphicData>
        </a:graphic>
      </p:graphicFrame>
      <p:pic>
        <p:nvPicPr>
          <p:cNvPr id="68" name="Google Shape;68;p14"/>
          <p:cNvPicPr preferRelativeResize="0"/>
          <p:nvPr/>
        </p:nvPicPr>
        <p:blipFill rotWithShape="1">
          <a:blip r:embed="rId3">
            <a:alphaModFix/>
          </a:blip>
          <a:srcRect b="36596" l="3974" r="3175" t="51639"/>
          <a:stretch/>
        </p:blipFill>
        <p:spPr>
          <a:xfrm>
            <a:off x="3417900" y="1314850"/>
            <a:ext cx="3207750" cy="511750"/>
          </a:xfrm>
          <a:prstGeom prst="rect">
            <a:avLst/>
          </a:prstGeom>
          <a:noFill/>
          <a:ln>
            <a:noFill/>
          </a:ln>
        </p:spPr>
      </p:pic>
      <p:graphicFrame>
        <p:nvGraphicFramePr>
          <p:cNvPr id="69" name="Google Shape;69;p14"/>
          <p:cNvGraphicFramePr/>
          <p:nvPr/>
        </p:nvGraphicFramePr>
        <p:xfrm>
          <a:off x="6757000" y="435500"/>
          <a:ext cx="3000000" cy="3000000"/>
        </p:xfrm>
        <a:graphic>
          <a:graphicData uri="http://schemas.openxmlformats.org/drawingml/2006/table">
            <a:tbl>
              <a:tblPr>
                <a:noFill/>
                <a:tableStyleId>{13C126A4-A9F7-4FA3-B86F-C732874C4AA3}</a:tableStyleId>
              </a:tblPr>
              <a:tblGrid>
                <a:gridCol w="1421900"/>
                <a:gridCol w="902450"/>
              </a:tblGrid>
              <a:tr h="550825">
                <a:tc>
                  <a:txBody>
                    <a:bodyPr/>
                    <a:lstStyle/>
                    <a:p>
                      <a:pPr indent="0" lvl="0" marL="0" rtl="0" algn="l">
                        <a:spcBef>
                          <a:spcPts val="0"/>
                        </a:spcBef>
                        <a:spcAft>
                          <a:spcPts val="0"/>
                        </a:spcAft>
                        <a:buNone/>
                      </a:pPr>
                      <a:r>
                        <a:rPr b="1" lang="en-GB" sz="1000"/>
                        <a:t>Erosional processes </a:t>
                      </a:r>
                      <a:endParaRPr b="1" sz="1000"/>
                    </a:p>
                  </a:txBody>
                  <a:tcPr marT="91425" marB="91425" marR="91425" marL="91425">
                    <a:lnL cap="flat" cmpd="sng" w="19050">
                      <a:solidFill>
                        <a:srgbClr val="FFEB00"/>
                      </a:solidFill>
                      <a:prstDash val="solid"/>
                      <a:round/>
                      <a:headEnd len="sm" w="sm" type="none"/>
                      <a:tailEnd len="sm" w="sm" type="none"/>
                    </a:lnL>
                    <a:lnR cap="flat" cmpd="sng" w="19050">
                      <a:solidFill>
                        <a:srgbClr val="FFEB00"/>
                      </a:solidFill>
                      <a:prstDash val="solid"/>
                      <a:round/>
                      <a:headEnd len="sm" w="sm" type="none"/>
                      <a:tailEnd len="sm" w="sm" type="none"/>
                    </a:lnR>
                    <a:lnT cap="flat" cmpd="sng" w="19050">
                      <a:solidFill>
                        <a:srgbClr val="FFEB00"/>
                      </a:solidFill>
                      <a:prstDash val="solid"/>
                      <a:round/>
                      <a:headEnd len="sm" w="sm" type="none"/>
                      <a:tailEnd len="sm" w="sm" type="none"/>
                    </a:lnT>
                    <a:lnB cap="flat" cmpd="sng" w="19050">
                      <a:solidFill>
                        <a:srgbClr val="FFEB00"/>
                      </a:solidFill>
                      <a:prstDash val="solid"/>
                      <a:round/>
                      <a:headEnd len="sm" w="sm" type="none"/>
                      <a:tailEnd len="sm" w="sm" type="none"/>
                    </a:lnB>
                  </a:tcPr>
                </a:tc>
                <a:tc>
                  <a:txBody>
                    <a:bodyPr/>
                    <a:lstStyle/>
                    <a:p>
                      <a:pPr indent="0" lvl="0" marL="0" rtl="0" algn="l">
                        <a:spcBef>
                          <a:spcPts val="0"/>
                        </a:spcBef>
                        <a:spcAft>
                          <a:spcPts val="0"/>
                        </a:spcAft>
                        <a:buNone/>
                      </a:pPr>
                      <a:r>
                        <a:rPr b="1" lang="en-GB" sz="1000"/>
                        <a:t>Diagram</a:t>
                      </a:r>
                      <a:endParaRPr b="1" sz="1000"/>
                    </a:p>
                  </a:txBody>
                  <a:tcPr marT="91425" marB="91425" marR="91425" marL="91425">
                    <a:lnL cap="flat" cmpd="sng" w="19050">
                      <a:solidFill>
                        <a:srgbClr val="FFEB00"/>
                      </a:solidFill>
                      <a:prstDash val="solid"/>
                      <a:round/>
                      <a:headEnd len="sm" w="sm" type="none"/>
                      <a:tailEnd len="sm" w="sm" type="none"/>
                    </a:lnL>
                    <a:lnR cap="flat" cmpd="sng" w="19050">
                      <a:solidFill>
                        <a:srgbClr val="FFEB00"/>
                      </a:solidFill>
                      <a:prstDash val="solid"/>
                      <a:round/>
                      <a:headEnd len="sm" w="sm" type="none"/>
                      <a:tailEnd len="sm" w="sm" type="none"/>
                    </a:lnR>
                    <a:lnT cap="flat" cmpd="sng" w="19050">
                      <a:solidFill>
                        <a:srgbClr val="FFEB00"/>
                      </a:solidFill>
                      <a:prstDash val="solid"/>
                      <a:round/>
                      <a:headEnd len="sm" w="sm" type="none"/>
                      <a:tailEnd len="sm" w="sm" type="none"/>
                    </a:lnT>
                    <a:lnB cap="flat" cmpd="sng" w="19050">
                      <a:solidFill>
                        <a:srgbClr val="FFEB00"/>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GB" sz="1000"/>
                        <a:t>Hydraulic Action</a:t>
                      </a:r>
                      <a:r>
                        <a:rPr lang="en-GB" sz="1000"/>
                        <a:t>: </a:t>
                      </a:r>
                      <a:r>
                        <a:rPr lang="en-GB" sz="1000"/>
                        <a:t>The sheer force of the water compressing air into cracks causes bits to break off. </a:t>
                      </a:r>
                      <a:endParaRPr sz="1000"/>
                    </a:p>
                  </a:txBody>
                  <a:tcPr marT="91425" marB="91425" marR="91425" marL="91425">
                    <a:lnL cap="flat" cmpd="sng" w="19050">
                      <a:solidFill>
                        <a:srgbClr val="FFEB00"/>
                      </a:solidFill>
                      <a:prstDash val="solid"/>
                      <a:round/>
                      <a:headEnd len="sm" w="sm" type="none"/>
                      <a:tailEnd len="sm" w="sm" type="none"/>
                    </a:lnL>
                    <a:lnR cap="flat" cmpd="sng" w="19050">
                      <a:solidFill>
                        <a:srgbClr val="FFEB00"/>
                      </a:solidFill>
                      <a:prstDash val="solid"/>
                      <a:round/>
                      <a:headEnd len="sm" w="sm" type="none"/>
                      <a:tailEnd len="sm" w="sm" type="none"/>
                    </a:lnR>
                    <a:lnT cap="flat" cmpd="sng" w="19050">
                      <a:solidFill>
                        <a:srgbClr val="FFEB00"/>
                      </a:solidFill>
                      <a:prstDash val="solid"/>
                      <a:round/>
                      <a:headEnd len="sm" w="sm" type="none"/>
                      <a:tailEnd len="sm" w="sm" type="none"/>
                    </a:lnT>
                    <a:lnB cap="flat" cmpd="sng" w="19050">
                      <a:solidFill>
                        <a:srgbClr val="FFEB00"/>
                      </a:solidFill>
                      <a:prstDash val="solid"/>
                      <a:round/>
                      <a:headEnd len="sm" w="sm" type="none"/>
                      <a:tailEnd len="sm" w="sm" type="none"/>
                    </a:lnB>
                  </a:tcPr>
                </a:tc>
                <a:tc>
                  <a:txBody>
                    <a:bodyPr/>
                    <a:lstStyle/>
                    <a:p>
                      <a:pPr indent="0" lvl="0" marL="0" rtl="0" algn="l">
                        <a:spcBef>
                          <a:spcPts val="0"/>
                        </a:spcBef>
                        <a:spcAft>
                          <a:spcPts val="0"/>
                        </a:spcAft>
                        <a:buNone/>
                      </a:pPr>
                      <a:r>
                        <a:t/>
                      </a:r>
                      <a:endParaRPr b="1" sz="1000"/>
                    </a:p>
                  </a:txBody>
                  <a:tcPr marT="91425" marB="91425" marR="91425" marL="91425">
                    <a:lnL cap="flat" cmpd="sng" w="19050">
                      <a:solidFill>
                        <a:srgbClr val="FFEB00"/>
                      </a:solidFill>
                      <a:prstDash val="solid"/>
                      <a:round/>
                      <a:headEnd len="sm" w="sm" type="none"/>
                      <a:tailEnd len="sm" w="sm" type="none"/>
                    </a:lnL>
                    <a:lnR cap="flat" cmpd="sng" w="19050">
                      <a:solidFill>
                        <a:srgbClr val="FFEB00"/>
                      </a:solidFill>
                      <a:prstDash val="solid"/>
                      <a:round/>
                      <a:headEnd len="sm" w="sm" type="none"/>
                      <a:tailEnd len="sm" w="sm" type="none"/>
                    </a:lnR>
                    <a:lnT cap="flat" cmpd="sng" w="19050">
                      <a:solidFill>
                        <a:srgbClr val="FFEB00"/>
                      </a:solidFill>
                      <a:prstDash val="solid"/>
                      <a:round/>
                      <a:headEnd len="sm" w="sm" type="none"/>
                      <a:tailEnd len="sm" w="sm" type="none"/>
                    </a:lnT>
                    <a:lnB cap="flat" cmpd="sng" w="19050">
                      <a:solidFill>
                        <a:srgbClr val="FFEB00"/>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GB" sz="1000"/>
                        <a:t>Abrasion: </a:t>
                      </a:r>
                      <a:r>
                        <a:rPr lang="en-GB" sz="1000"/>
                        <a:t>Sediment scraping against the cliff (like sandpaper) removing small pieces.</a:t>
                      </a:r>
                      <a:endParaRPr sz="1000"/>
                    </a:p>
                  </a:txBody>
                  <a:tcPr marT="91425" marB="91425" marR="91425" marL="91425">
                    <a:lnL cap="flat" cmpd="sng" w="19050">
                      <a:solidFill>
                        <a:srgbClr val="FFEB00"/>
                      </a:solidFill>
                      <a:prstDash val="solid"/>
                      <a:round/>
                      <a:headEnd len="sm" w="sm" type="none"/>
                      <a:tailEnd len="sm" w="sm" type="none"/>
                    </a:lnL>
                    <a:lnR cap="flat" cmpd="sng" w="19050">
                      <a:solidFill>
                        <a:srgbClr val="FFEB00"/>
                      </a:solidFill>
                      <a:prstDash val="solid"/>
                      <a:round/>
                      <a:headEnd len="sm" w="sm" type="none"/>
                      <a:tailEnd len="sm" w="sm" type="none"/>
                    </a:lnR>
                    <a:lnT cap="flat" cmpd="sng" w="19050">
                      <a:solidFill>
                        <a:srgbClr val="FFEB00"/>
                      </a:solidFill>
                      <a:prstDash val="solid"/>
                      <a:round/>
                      <a:headEnd len="sm" w="sm" type="none"/>
                      <a:tailEnd len="sm" w="sm" type="none"/>
                    </a:lnT>
                    <a:lnB cap="flat" cmpd="sng" w="19050">
                      <a:solidFill>
                        <a:srgbClr val="FFEB00"/>
                      </a:solidFill>
                      <a:prstDash val="solid"/>
                      <a:round/>
                      <a:headEnd len="sm" w="sm" type="none"/>
                      <a:tailEnd len="sm" w="sm" type="none"/>
                    </a:lnB>
                  </a:tcPr>
                </a:tc>
                <a:tc>
                  <a:txBody>
                    <a:bodyPr/>
                    <a:lstStyle/>
                    <a:p>
                      <a:pPr indent="0" lvl="0" marL="0" rtl="0" algn="l">
                        <a:spcBef>
                          <a:spcPts val="0"/>
                        </a:spcBef>
                        <a:spcAft>
                          <a:spcPts val="0"/>
                        </a:spcAft>
                        <a:buNone/>
                      </a:pPr>
                      <a:r>
                        <a:t/>
                      </a:r>
                      <a:endParaRPr b="1" sz="1000"/>
                    </a:p>
                  </a:txBody>
                  <a:tcPr marT="91425" marB="91425" marR="91425" marL="91425">
                    <a:lnL cap="flat" cmpd="sng" w="19050">
                      <a:solidFill>
                        <a:srgbClr val="FFEB00"/>
                      </a:solidFill>
                      <a:prstDash val="solid"/>
                      <a:round/>
                      <a:headEnd len="sm" w="sm" type="none"/>
                      <a:tailEnd len="sm" w="sm" type="none"/>
                    </a:lnL>
                    <a:lnR cap="flat" cmpd="sng" w="19050">
                      <a:solidFill>
                        <a:srgbClr val="FFEB00"/>
                      </a:solidFill>
                      <a:prstDash val="solid"/>
                      <a:round/>
                      <a:headEnd len="sm" w="sm" type="none"/>
                      <a:tailEnd len="sm" w="sm" type="none"/>
                    </a:lnR>
                    <a:lnT cap="flat" cmpd="sng" w="19050">
                      <a:solidFill>
                        <a:srgbClr val="FFEB00"/>
                      </a:solidFill>
                      <a:prstDash val="solid"/>
                      <a:round/>
                      <a:headEnd len="sm" w="sm" type="none"/>
                      <a:tailEnd len="sm" w="sm" type="none"/>
                    </a:lnT>
                    <a:lnB cap="flat" cmpd="sng" w="19050">
                      <a:solidFill>
                        <a:srgbClr val="FFEB00"/>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GB" sz="1000"/>
                        <a:t>Attrition: </a:t>
                      </a:r>
                      <a:r>
                        <a:rPr lang="en-GB" sz="1000"/>
                        <a:t>Waves smash rocks and pebbles on the shore into each other, becoming rounder, smoother and smaller.</a:t>
                      </a:r>
                      <a:endParaRPr sz="1000"/>
                    </a:p>
                  </a:txBody>
                  <a:tcPr marT="91425" marB="91425" marR="91425" marL="91425">
                    <a:lnL cap="flat" cmpd="sng" w="19050">
                      <a:solidFill>
                        <a:srgbClr val="FFEB00"/>
                      </a:solidFill>
                      <a:prstDash val="solid"/>
                      <a:round/>
                      <a:headEnd len="sm" w="sm" type="none"/>
                      <a:tailEnd len="sm" w="sm" type="none"/>
                    </a:lnL>
                    <a:lnR cap="flat" cmpd="sng" w="19050">
                      <a:solidFill>
                        <a:srgbClr val="FFEB00"/>
                      </a:solidFill>
                      <a:prstDash val="solid"/>
                      <a:round/>
                      <a:headEnd len="sm" w="sm" type="none"/>
                      <a:tailEnd len="sm" w="sm" type="none"/>
                    </a:lnR>
                    <a:lnT cap="flat" cmpd="sng" w="19050">
                      <a:solidFill>
                        <a:srgbClr val="FFEB00"/>
                      </a:solidFill>
                      <a:prstDash val="solid"/>
                      <a:round/>
                      <a:headEnd len="sm" w="sm" type="none"/>
                      <a:tailEnd len="sm" w="sm" type="none"/>
                    </a:lnT>
                    <a:lnB cap="flat" cmpd="sng" w="19050">
                      <a:solidFill>
                        <a:srgbClr val="FFEB00"/>
                      </a:solidFill>
                      <a:prstDash val="solid"/>
                      <a:round/>
                      <a:headEnd len="sm" w="sm" type="none"/>
                      <a:tailEnd len="sm" w="sm" type="none"/>
                    </a:lnB>
                  </a:tcPr>
                </a:tc>
                <a:tc>
                  <a:txBody>
                    <a:bodyPr/>
                    <a:lstStyle/>
                    <a:p>
                      <a:pPr indent="0" lvl="0" marL="0" rtl="0" algn="l">
                        <a:spcBef>
                          <a:spcPts val="0"/>
                        </a:spcBef>
                        <a:spcAft>
                          <a:spcPts val="0"/>
                        </a:spcAft>
                        <a:buNone/>
                      </a:pPr>
                      <a:r>
                        <a:t/>
                      </a:r>
                      <a:endParaRPr b="1" sz="1000"/>
                    </a:p>
                  </a:txBody>
                  <a:tcPr marT="91425" marB="91425" marR="91425" marL="91425">
                    <a:lnL cap="flat" cmpd="sng" w="19050">
                      <a:solidFill>
                        <a:srgbClr val="FFEB00"/>
                      </a:solidFill>
                      <a:prstDash val="solid"/>
                      <a:round/>
                      <a:headEnd len="sm" w="sm" type="none"/>
                      <a:tailEnd len="sm" w="sm" type="none"/>
                    </a:lnL>
                    <a:lnR cap="flat" cmpd="sng" w="19050">
                      <a:solidFill>
                        <a:srgbClr val="FFEB00"/>
                      </a:solidFill>
                      <a:prstDash val="solid"/>
                      <a:round/>
                      <a:headEnd len="sm" w="sm" type="none"/>
                      <a:tailEnd len="sm" w="sm" type="none"/>
                    </a:lnR>
                    <a:lnT cap="flat" cmpd="sng" w="19050">
                      <a:solidFill>
                        <a:srgbClr val="FFEB00"/>
                      </a:solidFill>
                      <a:prstDash val="solid"/>
                      <a:round/>
                      <a:headEnd len="sm" w="sm" type="none"/>
                      <a:tailEnd len="sm" w="sm" type="none"/>
                    </a:lnT>
                    <a:lnB cap="flat" cmpd="sng" w="19050">
                      <a:solidFill>
                        <a:srgbClr val="FFEB00"/>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GB" sz="1000"/>
                        <a:t>Solution: </a:t>
                      </a:r>
                      <a:r>
                        <a:rPr lang="en-GB" sz="1000"/>
                        <a:t>Chemical erosion caused by the dissolving of rocks by sea water</a:t>
                      </a:r>
                      <a:endParaRPr sz="1000"/>
                    </a:p>
                  </a:txBody>
                  <a:tcPr marT="91425" marB="91425" marR="91425" marL="91425">
                    <a:lnL cap="flat" cmpd="sng" w="19050">
                      <a:solidFill>
                        <a:srgbClr val="FFEB00"/>
                      </a:solidFill>
                      <a:prstDash val="solid"/>
                      <a:round/>
                      <a:headEnd len="sm" w="sm" type="none"/>
                      <a:tailEnd len="sm" w="sm" type="none"/>
                    </a:lnL>
                    <a:lnR cap="flat" cmpd="sng" w="19050">
                      <a:solidFill>
                        <a:srgbClr val="FFEB00"/>
                      </a:solidFill>
                      <a:prstDash val="solid"/>
                      <a:round/>
                      <a:headEnd len="sm" w="sm" type="none"/>
                      <a:tailEnd len="sm" w="sm" type="none"/>
                    </a:lnR>
                    <a:lnT cap="flat" cmpd="sng" w="19050">
                      <a:solidFill>
                        <a:srgbClr val="FFEB00"/>
                      </a:solidFill>
                      <a:prstDash val="solid"/>
                      <a:round/>
                      <a:headEnd len="sm" w="sm" type="none"/>
                      <a:tailEnd len="sm" w="sm" type="none"/>
                    </a:lnT>
                    <a:lnB cap="flat" cmpd="sng" w="19050">
                      <a:solidFill>
                        <a:srgbClr val="FFEB00"/>
                      </a:solidFill>
                      <a:prstDash val="solid"/>
                      <a:round/>
                      <a:headEnd len="sm" w="sm" type="none"/>
                      <a:tailEnd len="sm" w="sm" type="none"/>
                    </a:lnB>
                  </a:tcPr>
                </a:tc>
                <a:tc>
                  <a:txBody>
                    <a:bodyPr/>
                    <a:lstStyle/>
                    <a:p>
                      <a:pPr indent="0" lvl="0" marL="0" rtl="0" algn="l">
                        <a:spcBef>
                          <a:spcPts val="0"/>
                        </a:spcBef>
                        <a:spcAft>
                          <a:spcPts val="0"/>
                        </a:spcAft>
                        <a:buNone/>
                      </a:pPr>
                      <a:r>
                        <a:t/>
                      </a:r>
                      <a:endParaRPr b="1" sz="1000"/>
                    </a:p>
                  </a:txBody>
                  <a:tcPr marT="91425" marB="91425" marR="91425" marL="91425">
                    <a:lnL cap="flat" cmpd="sng" w="19050">
                      <a:solidFill>
                        <a:srgbClr val="FFEB00"/>
                      </a:solidFill>
                      <a:prstDash val="solid"/>
                      <a:round/>
                      <a:headEnd len="sm" w="sm" type="none"/>
                      <a:tailEnd len="sm" w="sm" type="none"/>
                    </a:lnL>
                    <a:lnR cap="flat" cmpd="sng" w="19050">
                      <a:solidFill>
                        <a:srgbClr val="FFEB00"/>
                      </a:solidFill>
                      <a:prstDash val="solid"/>
                      <a:round/>
                      <a:headEnd len="sm" w="sm" type="none"/>
                      <a:tailEnd len="sm" w="sm" type="none"/>
                    </a:lnR>
                    <a:lnT cap="flat" cmpd="sng" w="19050">
                      <a:solidFill>
                        <a:srgbClr val="FFEB00"/>
                      </a:solidFill>
                      <a:prstDash val="solid"/>
                      <a:round/>
                      <a:headEnd len="sm" w="sm" type="none"/>
                      <a:tailEnd len="sm" w="sm" type="none"/>
                    </a:lnT>
                    <a:lnB cap="flat" cmpd="sng" w="19050">
                      <a:solidFill>
                        <a:srgbClr val="FFEB00"/>
                      </a:solidFill>
                      <a:prstDash val="solid"/>
                      <a:round/>
                      <a:headEnd len="sm" w="sm" type="none"/>
                      <a:tailEnd len="sm" w="sm" type="none"/>
                    </a:lnB>
                  </a:tcPr>
                </a:tc>
              </a:tr>
            </a:tbl>
          </a:graphicData>
        </a:graphic>
      </p:graphicFrame>
      <p:pic>
        <p:nvPicPr>
          <p:cNvPr id="70" name="Google Shape;70;p14"/>
          <p:cNvPicPr preferRelativeResize="0"/>
          <p:nvPr/>
        </p:nvPicPr>
        <p:blipFill rotWithShape="1">
          <a:blip r:embed="rId4">
            <a:alphaModFix/>
          </a:blip>
          <a:srcRect b="0" l="10221" r="10538" t="0"/>
          <a:stretch/>
        </p:blipFill>
        <p:spPr>
          <a:xfrm>
            <a:off x="8224800" y="1086000"/>
            <a:ext cx="798600" cy="778700"/>
          </a:xfrm>
          <a:prstGeom prst="rect">
            <a:avLst/>
          </a:prstGeom>
          <a:noFill/>
          <a:ln>
            <a:noFill/>
          </a:ln>
        </p:spPr>
      </p:pic>
      <p:pic>
        <p:nvPicPr>
          <p:cNvPr id="71" name="Google Shape;71;p14"/>
          <p:cNvPicPr preferRelativeResize="0"/>
          <p:nvPr/>
        </p:nvPicPr>
        <p:blipFill rotWithShape="1">
          <a:blip r:embed="rId5">
            <a:alphaModFix/>
          </a:blip>
          <a:srcRect b="0" l="12888" r="6809" t="0"/>
          <a:stretch/>
        </p:blipFill>
        <p:spPr>
          <a:xfrm>
            <a:off x="8212813" y="2154350"/>
            <a:ext cx="822579" cy="778700"/>
          </a:xfrm>
          <a:prstGeom prst="rect">
            <a:avLst/>
          </a:prstGeom>
          <a:noFill/>
          <a:ln>
            <a:noFill/>
          </a:ln>
        </p:spPr>
      </p:pic>
      <p:pic>
        <p:nvPicPr>
          <p:cNvPr id="72" name="Google Shape;72;p14"/>
          <p:cNvPicPr preferRelativeResize="0"/>
          <p:nvPr/>
        </p:nvPicPr>
        <p:blipFill>
          <a:blip r:embed="rId6">
            <a:alphaModFix/>
          </a:blip>
          <a:stretch>
            <a:fillRect/>
          </a:stretch>
        </p:blipFill>
        <p:spPr>
          <a:xfrm>
            <a:off x="8178900" y="3340499"/>
            <a:ext cx="889371" cy="511750"/>
          </a:xfrm>
          <a:prstGeom prst="rect">
            <a:avLst/>
          </a:prstGeom>
          <a:noFill/>
          <a:ln>
            <a:noFill/>
          </a:ln>
        </p:spPr>
      </p:pic>
      <p:pic>
        <p:nvPicPr>
          <p:cNvPr id="73" name="Google Shape;73;p14"/>
          <p:cNvPicPr preferRelativeResize="0"/>
          <p:nvPr/>
        </p:nvPicPr>
        <p:blipFill rotWithShape="1">
          <a:blip r:embed="rId7">
            <a:alphaModFix/>
          </a:blip>
          <a:srcRect b="0" l="0" r="18844" t="0"/>
          <a:stretch/>
        </p:blipFill>
        <p:spPr>
          <a:xfrm>
            <a:off x="8246213" y="4341200"/>
            <a:ext cx="755800" cy="618625"/>
          </a:xfrm>
          <a:prstGeom prst="rect">
            <a:avLst/>
          </a:prstGeom>
          <a:noFill/>
          <a:ln>
            <a:noFill/>
          </a:ln>
        </p:spPr>
      </p:pic>
      <p:graphicFrame>
        <p:nvGraphicFramePr>
          <p:cNvPr id="74" name="Google Shape;74;p14"/>
          <p:cNvGraphicFramePr/>
          <p:nvPr/>
        </p:nvGraphicFramePr>
        <p:xfrm>
          <a:off x="30050" y="2837075"/>
          <a:ext cx="3000000" cy="3000000"/>
        </p:xfrm>
        <a:graphic>
          <a:graphicData uri="http://schemas.openxmlformats.org/drawingml/2006/table">
            <a:tbl>
              <a:tblPr>
                <a:noFill/>
                <a:tableStyleId>{13C126A4-A9F7-4FA3-B86F-C732874C4AA3}</a:tableStyleId>
              </a:tblPr>
              <a:tblGrid>
                <a:gridCol w="894925"/>
                <a:gridCol w="2937550"/>
              </a:tblGrid>
              <a:tr h="259575">
                <a:tc gridSpan="2">
                  <a:txBody>
                    <a:bodyPr/>
                    <a:lstStyle/>
                    <a:p>
                      <a:pPr indent="0" lvl="0" marL="0" rtl="0" algn="ctr">
                        <a:spcBef>
                          <a:spcPts val="0"/>
                        </a:spcBef>
                        <a:spcAft>
                          <a:spcPts val="0"/>
                        </a:spcAft>
                        <a:buNone/>
                      </a:pPr>
                      <a:r>
                        <a:rPr b="1" lang="en-GB" sz="1000"/>
                        <a:t>Deposition </a:t>
                      </a:r>
                      <a:endParaRPr b="1" sz="1000"/>
                    </a:p>
                  </a:txBody>
                  <a:tcPr marT="91425" marB="91425" marR="91425" marL="91425">
                    <a:lnL cap="flat" cmpd="sng" w="19050">
                      <a:solidFill>
                        <a:srgbClr val="FFEB00"/>
                      </a:solidFill>
                      <a:prstDash val="solid"/>
                      <a:round/>
                      <a:headEnd len="sm" w="sm" type="none"/>
                      <a:tailEnd len="sm" w="sm" type="none"/>
                    </a:lnL>
                    <a:lnR cap="flat" cmpd="sng" w="19050">
                      <a:solidFill>
                        <a:srgbClr val="FFEB00"/>
                      </a:solidFill>
                      <a:prstDash val="solid"/>
                      <a:round/>
                      <a:headEnd len="sm" w="sm" type="none"/>
                      <a:tailEnd len="sm" w="sm" type="none"/>
                    </a:lnR>
                    <a:lnT cap="flat" cmpd="sng" w="19050">
                      <a:solidFill>
                        <a:srgbClr val="FFEB00"/>
                      </a:solidFill>
                      <a:prstDash val="solid"/>
                      <a:round/>
                      <a:headEnd len="sm" w="sm" type="none"/>
                      <a:tailEnd len="sm" w="sm" type="none"/>
                    </a:lnT>
                    <a:lnB cap="flat" cmpd="sng" w="19050">
                      <a:solidFill>
                        <a:srgbClr val="FFEB00"/>
                      </a:solidFill>
                      <a:prstDash val="solid"/>
                      <a:round/>
                      <a:headEnd len="sm" w="sm" type="none"/>
                      <a:tailEnd len="sm" w="sm" type="none"/>
                    </a:lnB>
                  </a:tcPr>
                </a:tc>
                <a:tc hMerge="1"/>
              </a:tr>
              <a:tr h="259575">
                <a:tc>
                  <a:txBody>
                    <a:bodyPr/>
                    <a:lstStyle/>
                    <a:p>
                      <a:pPr indent="0" lvl="0" marL="0" rtl="0" algn="l">
                        <a:spcBef>
                          <a:spcPts val="0"/>
                        </a:spcBef>
                        <a:spcAft>
                          <a:spcPts val="0"/>
                        </a:spcAft>
                        <a:buNone/>
                      </a:pPr>
                      <a:r>
                        <a:rPr lang="en-GB" sz="1000"/>
                        <a:t>Dropping of material </a:t>
                      </a:r>
                      <a:endParaRPr sz="1000"/>
                    </a:p>
                  </a:txBody>
                  <a:tcPr marT="91425" marB="91425" marR="91425" marL="91425">
                    <a:lnL cap="flat" cmpd="sng" w="19050">
                      <a:solidFill>
                        <a:srgbClr val="FFEB00"/>
                      </a:solidFill>
                      <a:prstDash val="solid"/>
                      <a:round/>
                      <a:headEnd len="sm" w="sm" type="none"/>
                      <a:tailEnd len="sm" w="sm" type="none"/>
                    </a:lnL>
                    <a:lnR cap="flat" cmpd="sng" w="19050">
                      <a:solidFill>
                        <a:srgbClr val="FFEB00"/>
                      </a:solidFill>
                      <a:prstDash val="solid"/>
                      <a:round/>
                      <a:headEnd len="sm" w="sm" type="none"/>
                      <a:tailEnd len="sm" w="sm" type="none"/>
                    </a:lnR>
                    <a:lnT cap="flat" cmpd="sng" w="19050">
                      <a:solidFill>
                        <a:srgbClr val="FFEB00"/>
                      </a:solidFill>
                      <a:prstDash val="solid"/>
                      <a:round/>
                      <a:headEnd len="sm" w="sm" type="none"/>
                      <a:tailEnd len="sm" w="sm" type="none"/>
                    </a:lnT>
                    <a:lnB cap="flat" cmpd="sng" w="19050">
                      <a:solidFill>
                        <a:srgbClr val="FFEB00"/>
                      </a:solidFill>
                      <a:prstDash val="solid"/>
                      <a:round/>
                      <a:headEnd len="sm" w="sm" type="none"/>
                      <a:tailEnd len="sm" w="sm" type="none"/>
                    </a:lnB>
                  </a:tcPr>
                </a:tc>
                <a:tc>
                  <a:txBody>
                    <a:bodyPr/>
                    <a:lstStyle/>
                    <a:p>
                      <a:pPr indent="0" lvl="0" marL="0" rtl="0" algn="l">
                        <a:spcBef>
                          <a:spcPts val="0"/>
                        </a:spcBef>
                        <a:spcAft>
                          <a:spcPts val="0"/>
                        </a:spcAft>
                        <a:buNone/>
                      </a:pPr>
                      <a:r>
                        <a:rPr lang="en-GB" sz="1000">
                          <a:solidFill>
                            <a:schemeClr val="dk1"/>
                          </a:solidFill>
                        </a:rPr>
                        <a:t>Occurs when there is a loss of energy. e.g.. Sheltered bays, when the wind drops. </a:t>
                      </a:r>
                      <a:endParaRPr sz="1000"/>
                    </a:p>
                  </a:txBody>
                  <a:tcPr marT="91425" marB="91425" marR="91425" marL="91425">
                    <a:lnL cap="flat" cmpd="sng" w="19050">
                      <a:solidFill>
                        <a:srgbClr val="FFEB00"/>
                      </a:solidFill>
                      <a:prstDash val="solid"/>
                      <a:round/>
                      <a:headEnd len="sm" w="sm" type="none"/>
                      <a:tailEnd len="sm" w="sm" type="none"/>
                    </a:lnL>
                    <a:lnR cap="flat" cmpd="sng" w="19050">
                      <a:solidFill>
                        <a:srgbClr val="FFEB00"/>
                      </a:solidFill>
                      <a:prstDash val="solid"/>
                      <a:round/>
                      <a:headEnd len="sm" w="sm" type="none"/>
                      <a:tailEnd len="sm" w="sm" type="none"/>
                    </a:lnR>
                    <a:lnT cap="flat" cmpd="sng" w="19050">
                      <a:solidFill>
                        <a:srgbClr val="FFEB00"/>
                      </a:solidFill>
                      <a:prstDash val="solid"/>
                      <a:round/>
                      <a:headEnd len="sm" w="sm" type="none"/>
                      <a:tailEnd len="sm" w="sm" type="none"/>
                    </a:lnT>
                    <a:lnB cap="flat" cmpd="sng" w="19050">
                      <a:solidFill>
                        <a:srgbClr val="FFEB00"/>
                      </a:solidFill>
                      <a:prstDash val="solid"/>
                      <a:round/>
                      <a:headEnd len="sm" w="sm" type="none"/>
                      <a:tailEnd len="sm" w="sm" type="none"/>
                    </a:lnB>
                  </a:tcPr>
                </a:tc>
              </a:tr>
              <a:tr h="259575">
                <a:tc gridSpan="2">
                  <a:txBody>
                    <a:bodyPr/>
                    <a:lstStyle/>
                    <a:p>
                      <a:pPr indent="0" lvl="0" marL="0" rtl="0" algn="ctr">
                        <a:spcBef>
                          <a:spcPts val="0"/>
                        </a:spcBef>
                        <a:spcAft>
                          <a:spcPts val="0"/>
                        </a:spcAft>
                        <a:buNone/>
                      </a:pPr>
                      <a:r>
                        <a:rPr b="1" lang="en-GB" sz="1000"/>
                        <a:t>Transportation </a:t>
                      </a:r>
                      <a:endParaRPr b="1" sz="1000"/>
                    </a:p>
                  </a:txBody>
                  <a:tcPr marT="91425" marB="91425" marR="91425" marL="91425">
                    <a:lnL cap="flat" cmpd="sng" w="19050">
                      <a:solidFill>
                        <a:srgbClr val="FFEB00"/>
                      </a:solidFill>
                      <a:prstDash val="solid"/>
                      <a:round/>
                      <a:headEnd len="sm" w="sm" type="none"/>
                      <a:tailEnd len="sm" w="sm" type="none"/>
                    </a:lnL>
                    <a:lnR cap="flat" cmpd="sng" w="19050">
                      <a:solidFill>
                        <a:srgbClr val="FFEB00"/>
                      </a:solidFill>
                      <a:prstDash val="solid"/>
                      <a:round/>
                      <a:headEnd len="sm" w="sm" type="none"/>
                      <a:tailEnd len="sm" w="sm" type="none"/>
                    </a:lnR>
                    <a:lnT cap="flat" cmpd="sng" w="19050">
                      <a:solidFill>
                        <a:srgbClr val="FFEB00"/>
                      </a:solidFill>
                      <a:prstDash val="solid"/>
                      <a:round/>
                      <a:headEnd len="sm" w="sm" type="none"/>
                      <a:tailEnd len="sm" w="sm" type="none"/>
                    </a:lnT>
                    <a:lnB cap="flat" cmpd="sng" w="19050">
                      <a:solidFill>
                        <a:srgbClr val="FFEB00"/>
                      </a:solidFill>
                      <a:prstDash val="solid"/>
                      <a:round/>
                      <a:headEnd len="sm" w="sm" type="none"/>
                      <a:tailEnd len="sm" w="sm" type="none"/>
                    </a:lnB>
                  </a:tcPr>
                </a:tc>
                <a:tc hMerge="1"/>
              </a:tr>
              <a:tr h="259575">
                <a:tc>
                  <a:txBody>
                    <a:bodyPr/>
                    <a:lstStyle/>
                    <a:p>
                      <a:pPr indent="0" lvl="0" marL="0" rtl="0" algn="l">
                        <a:spcBef>
                          <a:spcPts val="0"/>
                        </a:spcBef>
                        <a:spcAft>
                          <a:spcPts val="0"/>
                        </a:spcAft>
                        <a:buNone/>
                      </a:pPr>
                      <a:r>
                        <a:rPr lang="en-GB" sz="1000"/>
                        <a:t>Longshore drift </a:t>
                      </a:r>
                      <a:endParaRPr sz="1000"/>
                    </a:p>
                  </a:txBody>
                  <a:tcPr marT="91425" marB="91425" marR="91425" marL="91425">
                    <a:lnL cap="flat" cmpd="sng" w="19050">
                      <a:solidFill>
                        <a:srgbClr val="FFEB00"/>
                      </a:solidFill>
                      <a:prstDash val="solid"/>
                      <a:round/>
                      <a:headEnd len="sm" w="sm" type="none"/>
                      <a:tailEnd len="sm" w="sm" type="none"/>
                    </a:lnL>
                    <a:lnR cap="flat" cmpd="sng" w="19050">
                      <a:solidFill>
                        <a:srgbClr val="FFEB00"/>
                      </a:solidFill>
                      <a:prstDash val="solid"/>
                      <a:round/>
                      <a:headEnd len="sm" w="sm" type="none"/>
                      <a:tailEnd len="sm" w="sm" type="none"/>
                    </a:lnR>
                    <a:lnT cap="flat" cmpd="sng" w="19050">
                      <a:solidFill>
                        <a:srgbClr val="FFEB00"/>
                      </a:solidFill>
                      <a:prstDash val="solid"/>
                      <a:round/>
                      <a:headEnd len="sm" w="sm" type="none"/>
                      <a:tailEnd len="sm" w="sm" type="none"/>
                    </a:lnT>
                    <a:lnB cap="flat" cmpd="sng" w="19050">
                      <a:solidFill>
                        <a:srgbClr val="FFEB00"/>
                      </a:solidFill>
                      <a:prstDash val="solid"/>
                      <a:round/>
                      <a:headEnd len="sm" w="sm" type="none"/>
                      <a:tailEnd len="sm" w="sm" type="none"/>
                    </a:lnB>
                  </a:tcPr>
                </a:tc>
                <a:tc>
                  <a:txBody>
                    <a:bodyPr/>
                    <a:lstStyle/>
                    <a:p>
                      <a:pPr indent="0" lvl="0" marL="0" rtl="0" algn="l">
                        <a:spcBef>
                          <a:spcPts val="0"/>
                        </a:spcBef>
                        <a:spcAft>
                          <a:spcPts val="0"/>
                        </a:spcAft>
                        <a:buNone/>
                      </a:pPr>
                      <a:r>
                        <a:rPr lang="en-GB" sz="1000"/>
                        <a:t>1. Prevailing</a:t>
                      </a:r>
                      <a:r>
                        <a:rPr lang="en-GB" sz="1000"/>
                        <a:t> wind pushes the swash and the sediment at an angle up to the beach.</a:t>
                      </a:r>
                      <a:endParaRPr sz="1000"/>
                    </a:p>
                    <a:p>
                      <a:pPr indent="0" lvl="0" marL="0" rtl="0" algn="l">
                        <a:spcBef>
                          <a:spcPts val="0"/>
                        </a:spcBef>
                        <a:spcAft>
                          <a:spcPts val="0"/>
                        </a:spcAft>
                        <a:buNone/>
                      </a:pPr>
                      <a:r>
                        <a:rPr lang="en-GB" sz="1000"/>
                        <a:t>2. Backwash brings the sediment straight back down. </a:t>
                      </a:r>
                      <a:endParaRPr sz="1000"/>
                    </a:p>
                    <a:p>
                      <a:pPr indent="0" lvl="0" marL="0" rtl="0" algn="l">
                        <a:spcBef>
                          <a:spcPts val="0"/>
                        </a:spcBef>
                        <a:spcAft>
                          <a:spcPts val="0"/>
                        </a:spcAft>
                        <a:buNone/>
                      </a:pPr>
                      <a:r>
                        <a:rPr lang="en-GB" sz="1000"/>
                        <a:t>3. This process repeats itself in a </a:t>
                      </a:r>
                      <a:r>
                        <a:rPr lang="en-GB" sz="1000"/>
                        <a:t>zigzag</a:t>
                      </a:r>
                      <a:r>
                        <a:rPr lang="en-GB" sz="1000"/>
                        <a:t> motion. </a:t>
                      </a:r>
                      <a:endParaRPr sz="1000"/>
                    </a:p>
                    <a:p>
                      <a:pPr indent="0" lvl="0" marL="0" rtl="0" algn="l">
                        <a:spcBef>
                          <a:spcPts val="0"/>
                        </a:spcBef>
                        <a:spcAft>
                          <a:spcPts val="0"/>
                        </a:spcAft>
                        <a:buNone/>
                      </a:pPr>
                      <a:r>
                        <a:rPr lang="en-GB" sz="1000"/>
                        <a:t>4. Transporting sediments down the coast. </a:t>
                      </a:r>
                      <a:endParaRPr sz="1000"/>
                    </a:p>
                  </a:txBody>
                  <a:tcPr marT="91425" marB="91425" marR="91425" marL="91425">
                    <a:lnL cap="flat" cmpd="sng" w="19050">
                      <a:solidFill>
                        <a:srgbClr val="FFEB00"/>
                      </a:solidFill>
                      <a:prstDash val="solid"/>
                      <a:round/>
                      <a:headEnd len="sm" w="sm" type="none"/>
                      <a:tailEnd len="sm" w="sm" type="none"/>
                    </a:lnL>
                    <a:lnR cap="flat" cmpd="sng" w="19050">
                      <a:solidFill>
                        <a:srgbClr val="FFEB00"/>
                      </a:solidFill>
                      <a:prstDash val="solid"/>
                      <a:round/>
                      <a:headEnd len="sm" w="sm" type="none"/>
                      <a:tailEnd len="sm" w="sm" type="none"/>
                    </a:lnR>
                    <a:lnT cap="flat" cmpd="sng" w="19050">
                      <a:solidFill>
                        <a:srgbClr val="FFEB00"/>
                      </a:solidFill>
                      <a:prstDash val="solid"/>
                      <a:round/>
                      <a:headEnd len="sm" w="sm" type="none"/>
                      <a:tailEnd len="sm" w="sm" type="none"/>
                    </a:lnT>
                    <a:lnB cap="flat" cmpd="sng" w="19050">
                      <a:solidFill>
                        <a:srgbClr val="FFEB00"/>
                      </a:solidFill>
                      <a:prstDash val="solid"/>
                      <a:round/>
                      <a:headEnd len="sm" w="sm" type="none"/>
                      <a:tailEnd len="sm" w="sm" type="none"/>
                    </a:lnB>
                  </a:tcPr>
                </a:tc>
              </a:tr>
            </a:tbl>
          </a:graphicData>
        </a:graphic>
      </p:graphicFrame>
      <p:pic>
        <p:nvPicPr>
          <p:cNvPr id="75" name="Google Shape;75;p14"/>
          <p:cNvPicPr preferRelativeResize="0"/>
          <p:nvPr/>
        </p:nvPicPr>
        <p:blipFill rotWithShape="1">
          <a:blip r:embed="rId8">
            <a:alphaModFix/>
          </a:blip>
          <a:srcRect b="0" l="0" r="0" t="9592"/>
          <a:stretch/>
        </p:blipFill>
        <p:spPr>
          <a:xfrm>
            <a:off x="3930475" y="2837325"/>
            <a:ext cx="2761100" cy="2233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5"/>
          <p:cNvSpPr txBox="1"/>
          <p:nvPr/>
        </p:nvSpPr>
        <p:spPr>
          <a:xfrm>
            <a:off x="30050" y="77250"/>
            <a:ext cx="9051300" cy="305400"/>
          </a:xfrm>
          <a:prstGeom prst="rect">
            <a:avLst/>
          </a:prstGeom>
          <a:solidFill>
            <a:schemeClr val="accent6"/>
          </a:solidFill>
          <a:ln cap="flat" cmpd="sng" w="19050">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t>IGCSE GEOGRAPHY 0460: 2.2 RIVERS</a:t>
            </a:r>
            <a:endParaRPr b="1" sz="1100"/>
          </a:p>
          <a:p>
            <a:pPr indent="0" lvl="0" marL="0" rtl="0" algn="ctr">
              <a:spcBef>
                <a:spcPts val="0"/>
              </a:spcBef>
              <a:spcAft>
                <a:spcPts val="0"/>
              </a:spcAft>
              <a:buNone/>
            </a:pPr>
            <a:r>
              <a:t/>
            </a:r>
            <a:endParaRPr b="1" sz="1100"/>
          </a:p>
          <a:p>
            <a:pPr indent="0" lvl="0" marL="0" rtl="0" algn="ctr">
              <a:spcBef>
                <a:spcPts val="0"/>
              </a:spcBef>
              <a:spcAft>
                <a:spcPts val="0"/>
              </a:spcAft>
              <a:buNone/>
            </a:pPr>
            <a:r>
              <a:t/>
            </a:r>
            <a:endParaRPr b="1" sz="1100"/>
          </a:p>
          <a:p>
            <a:pPr indent="0" lvl="0" marL="0" rtl="0" algn="ctr">
              <a:spcBef>
                <a:spcPts val="0"/>
              </a:spcBef>
              <a:spcAft>
                <a:spcPts val="0"/>
              </a:spcAft>
              <a:buNone/>
            </a:pPr>
            <a:r>
              <a:t/>
            </a:r>
            <a:endParaRPr b="1" sz="1100"/>
          </a:p>
        </p:txBody>
      </p:sp>
      <p:sp>
        <p:nvSpPr>
          <p:cNvPr id="81" name="Google Shape;81;p15"/>
          <p:cNvSpPr txBox="1"/>
          <p:nvPr/>
        </p:nvSpPr>
        <p:spPr>
          <a:xfrm>
            <a:off x="30050" y="77250"/>
            <a:ext cx="9051300" cy="305400"/>
          </a:xfrm>
          <a:prstGeom prst="rect">
            <a:avLst/>
          </a:prstGeom>
          <a:solidFill>
            <a:schemeClr val="accent6"/>
          </a:solidFill>
          <a:ln cap="flat" cmpd="sng" w="19050">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t>IGCSE GEOGRAPHY 0460: 2.3 COASTS</a:t>
            </a:r>
            <a:endParaRPr b="1" sz="1100"/>
          </a:p>
          <a:p>
            <a:pPr indent="0" lvl="0" marL="0" rtl="0" algn="ctr">
              <a:spcBef>
                <a:spcPts val="0"/>
              </a:spcBef>
              <a:spcAft>
                <a:spcPts val="0"/>
              </a:spcAft>
              <a:buNone/>
            </a:pPr>
            <a:r>
              <a:t/>
            </a:r>
            <a:endParaRPr b="1" sz="1100"/>
          </a:p>
          <a:p>
            <a:pPr indent="0" lvl="0" marL="0" rtl="0" algn="ctr">
              <a:spcBef>
                <a:spcPts val="0"/>
              </a:spcBef>
              <a:spcAft>
                <a:spcPts val="0"/>
              </a:spcAft>
              <a:buNone/>
            </a:pPr>
            <a:r>
              <a:t/>
            </a:r>
            <a:endParaRPr b="1" sz="1100"/>
          </a:p>
          <a:p>
            <a:pPr indent="0" lvl="0" marL="0" rtl="0" algn="ctr">
              <a:spcBef>
                <a:spcPts val="0"/>
              </a:spcBef>
              <a:spcAft>
                <a:spcPts val="0"/>
              </a:spcAft>
              <a:buNone/>
            </a:pPr>
            <a:r>
              <a:t/>
            </a:r>
            <a:endParaRPr b="1" sz="1100"/>
          </a:p>
        </p:txBody>
      </p:sp>
      <p:sp>
        <p:nvSpPr>
          <p:cNvPr id="82" name="Google Shape;82;p15"/>
          <p:cNvSpPr txBox="1"/>
          <p:nvPr/>
        </p:nvSpPr>
        <p:spPr>
          <a:xfrm>
            <a:off x="89025" y="478650"/>
            <a:ext cx="8992200" cy="40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83" name="Google Shape;83;p15"/>
          <p:cNvSpPr txBox="1"/>
          <p:nvPr/>
        </p:nvSpPr>
        <p:spPr>
          <a:xfrm>
            <a:off x="30000" y="440550"/>
            <a:ext cx="9051300" cy="522000"/>
          </a:xfrm>
          <a:prstGeom prst="rect">
            <a:avLst/>
          </a:prstGeom>
          <a:noFill/>
          <a:ln cap="flat" cmpd="sng" w="19050">
            <a:solidFill>
              <a:srgbClr val="FFEB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chemeClr val="dk1"/>
                </a:solidFill>
              </a:rPr>
              <a:t>Erosional landforms include: cliffs headland and bays, wave cut platforms and crack, cave, arch, stack and stump. </a:t>
            </a:r>
            <a:r>
              <a:rPr b="1" i="1" lang="en-GB" sz="1000">
                <a:solidFill>
                  <a:schemeClr val="dk1"/>
                </a:solidFill>
              </a:rPr>
              <a:t>Top Tip!: You need know how each one is formed and also be able to draw an annotated diagram.</a:t>
            </a:r>
            <a:r>
              <a:rPr b="1" i="1" lang="en-GB" sz="1000">
                <a:solidFill>
                  <a:schemeClr val="dk2"/>
                </a:solidFill>
              </a:rPr>
              <a:t> </a:t>
            </a:r>
            <a:endParaRPr b="1" i="1" sz="1000">
              <a:solidFill>
                <a:schemeClr val="dk2"/>
              </a:solidFill>
            </a:endParaRPr>
          </a:p>
        </p:txBody>
      </p:sp>
      <p:sp>
        <p:nvSpPr>
          <p:cNvPr id="84" name="Google Shape;84;p15"/>
          <p:cNvSpPr txBox="1"/>
          <p:nvPr/>
        </p:nvSpPr>
        <p:spPr>
          <a:xfrm>
            <a:off x="30050" y="1052200"/>
            <a:ext cx="3570600" cy="25398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GB" sz="1000">
                <a:solidFill>
                  <a:schemeClr val="dk1"/>
                </a:solidFill>
              </a:rPr>
              <a:t>Cliffs and Wave-cut platform:</a:t>
            </a:r>
            <a:r>
              <a:rPr lang="en-GB" sz="1000">
                <a:solidFill>
                  <a:schemeClr val="dk1"/>
                </a:solidFill>
              </a:rPr>
              <a:t> </a:t>
            </a:r>
            <a:endParaRPr sz="1000">
              <a:solidFill>
                <a:schemeClr val="dk1"/>
              </a:solidFill>
            </a:endParaRPr>
          </a:p>
          <a:p>
            <a:pPr indent="0" lvl="0" marL="0" rtl="0" algn="l">
              <a:lnSpc>
                <a:spcPct val="90000"/>
              </a:lnSpc>
              <a:spcBef>
                <a:spcPts val="0"/>
              </a:spcBef>
              <a:spcAft>
                <a:spcPts val="0"/>
              </a:spcAft>
              <a:buNone/>
            </a:pPr>
            <a:r>
              <a:t/>
            </a:r>
            <a:endParaRPr sz="1000">
              <a:solidFill>
                <a:schemeClr val="dk1"/>
              </a:solidFill>
            </a:endParaRPr>
          </a:p>
          <a:p>
            <a:pPr indent="0" lvl="0" marL="0" rtl="0" algn="l">
              <a:lnSpc>
                <a:spcPct val="90000"/>
              </a:lnSpc>
              <a:spcBef>
                <a:spcPts val="0"/>
              </a:spcBef>
              <a:spcAft>
                <a:spcPts val="0"/>
              </a:spcAft>
              <a:buNone/>
            </a:pPr>
            <a:r>
              <a:rPr lang="en-GB" sz="1000">
                <a:solidFill>
                  <a:schemeClr val="dk1"/>
                </a:solidFill>
              </a:rPr>
              <a:t>Step 1. </a:t>
            </a:r>
            <a:r>
              <a:rPr lang="en-GB" sz="1000" u="sng">
                <a:solidFill>
                  <a:schemeClr val="dk1"/>
                </a:solidFill>
              </a:rPr>
              <a:t>Wave</a:t>
            </a:r>
            <a:r>
              <a:rPr lang="en-GB" sz="1000">
                <a:solidFill>
                  <a:schemeClr val="dk1"/>
                </a:solidFill>
              </a:rPr>
              <a:t>s hit the cliff, between the </a:t>
            </a:r>
            <a:r>
              <a:rPr lang="en-GB" sz="1000" u="sng">
                <a:solidFill>
                  <a:schemeClr val="dk1"/>
                </a:solidFill>
              </a:rPr>
              <a:t>low and high water marks. </a:t>
            </a:r>
            <a:r>
              <a:rPr lang="en-GB" sz="1000">
                <a:solidFill>
                  <a:schemeClr val="dk1"/>
                </a:solidFill>
              </a:rPr>
              <a:t>Processes such as </a:t>
            </a:r>
            <a:r>
              <a:rPr lang="en-GB" sz="1000" u="sng">
                <a:solidFill>
                  <a:schemeClr val="dk1"/>
                </a:solidFill>
              </a:rPr>
              <a:t>hydraulic action, abrasion and solution</a:t>
            </a:r>
            <a:r>
              <a:rPr lang="en-GB" sz="1000">
                <a:solidFill>
                  <a:schemeClr val="dk1"/>
                </a:solidFill>
              </a:rPr>
              <a:t> take place. </a:t>
            </a:r>
            <a:br>
              <a:rPr lang="en-GB" sz="1000">
                <a:solidFill>
                  <a:schemeClr val="dk1"/>
                </a:solidFill>
              </a:rPr>
            </a:br>
            <a:endParaRPr sz="1000">
              <a:solidFill>
                <a:schemeClr val="dk1"/>
              </a:solidFill>
            </a:endParaRPr>
          </a:p>
          <a:p>
            <a:pPr indent="0" lvl="0" marL="0" rtl="0" algn="l">
              <a:lnSpc>
                <a:spcPct val="90000"/>
              </a:lnSpc>
              <a:spcBef>
                <a:spcPts val="0"/>
              </a:spcBef>
              <a:spcAft>
                <a:spcPts val="0"/>
              </a:spcAft>
              <a:buNone/>
            </a:pPr>
            <a:r>
              <a:rPr lang="en-GB" sz="1000">
                <a:solidFill>
                  <a:schemeClr val="dk1"/>
                </a:solidFill>
              </a:rPr>
              <a:t>Step 2. As a result of continued </a:t>
            </a:r>
            <a:r>
              <a:rPr lang="en-GB" sz="1000" u="sng">
                <a:solidFill>
                  <a:schemeClr val="dk1"/>
                </a:solidFill>
              </a:rPr>
              <a:t>erosion undercuts </a:t>
            </a:r>
            <a:r>
              <a:rPr lang="en-GB" sz="1000">
                <a:solidFill>
                  <a:schemeClr val="dk1"/>
                </a:solidFill>
              </a:rPr>
              <a:t>the cliff and forms</a:t>
            </a:r>
            <a:r>
              <a:rPr lang="en-GB" sz="1000" u="sng">
                <a:solidFill>
                  <a:schemeClr val="dk1"/>
                </a:solidFill>
              </a:rPr>
              <a:t> a wave-cut notch </a:t>
            </a:r>
            <a:r>
              <a:rPr lang="en-GB" sz="1000">
                <a:solidFill>
                  <a:schemeClr val="dk1"/>
                </a:solidFill>
              </a:rPr>
              <a:t>and leaves an </a:t>
            </a:r>
            <a:r>
              <a:rPr lang="en-GB" sz="1000" u="sng">
                <a:solidFill>
                  <a:schemeClr val="dk1"/>
                </a:solidFill>
              </a:rPr>
              <a:t>overhang.</a:t>
            </a:r>
            <a:r>
              <a:rPr lang="en-GB" sz="1000">
                <a:solidFill>
                  <a:schemeClr val="dk1"/>
                </a:solidFill>
              </a:rPr>
              <a:t> </a:t>
            </a:r>
            <a:endParaRPr sz="1000">
              <a:solidFill>
                <a:schemeClr val="dk1"/>
              </a:solidFill>
            </a:endParaRPr>
          </a:p>
          <a:p>
            <a:pPr indent="0" lvl="0" marL="457200" rtl="0" algn="l">
              <a:lnSpc>
                <a:spcPct val="90000"/>
              </a:lnSpc>
              <a:spcBef>
                <a:spcPts val="0"/>
              </a:spcBef>
              <a:spcAft>
                <a:spcPts val="0"/>
              </a:spcAft>
              <a:buNone/>
            </a:pPr>
            <a:r>
              <a:t/>
            </a:r>
            <a:endParaRPr sz="1000">
              <a:solidFill>
                <a:schemeClr val="dk1"/>
              </a:solidFill>
            </a:endParaRPr>
          </a:p>
          <a:p>
            <a:pPr indent="0" lvl="0" marL="0" rtl="0" algn="l">
              <a:lnSpc>
                <a:spcPct val="90000"/>
              </a:lnSpc>
              <a:spcBef>
                <a:spcPts val="0"/>
              </a:spcBef>
              <a:spcAft>
                <a:spcPts val="0"/>
              </a:spcAft>
              <a:buNone/>
            </a:pPr>
            <a:r>
              <a:rPr lang="en-GB" sz="1000">
                <a:solidFill>
                  <a:schemeClr val="dk1"/>
                </a:solidFill>
              </a:rPr>
              <a:t>Step 3. Overtime, the </a:t>
            </a:r>
            <a:r>
              <a:rPr lang="en-GB" sz="1000" u="sng">
                <a:solidFill>
                  <a:schemeClr val="dk1"/>
                </a:solidFill>
              </a:rPr>
              <a:t>notch </a:t>
            </a:r>
            <a:r>
              <a:rPr lang="en-GB" sz="1000">
                <a:solidFill>
                  <a:schemeClr val="dk1"/>
                </a:solidFill>
              </a:rPr>
              <a:t>gets larger making the o</a:t>
            </a:r>
            <a:r>
              <a:rPr lang="en-GB" sz="1000" u="sng">
                <a:solidFill>
                  <a:schemeClr val="dk1"/>
                </a:solidFill>
              </a:rPr>
              <a:t>verhanging cliff unstable. </a:t>
            </a:r>
            <a:endParaRPr sz="1000" u="sng">
              <a:solidFill>
                <a:schemeClr val="dk1"/>
              </a:solidFill>
            </a:endParaRPr>
          </a:p>
          <a:p>
            <a:pPr indent="0" lvl="0" marL="0" rtl="0" algn="l">
              <a:lnSpc>
                <a:spcPct val="90000"/>
              </a:lnSpc>
              <a:spcBef>
                <a:spcPts val="0"/>
              </a:spcBef>
              <a:spcAft>
                <a:spcPts val="0"/>
              </a:spcAft>
              <a:buNone/>
            </a:pPr>
            <a:r>
              <a:t/>
            </a:r>
            <a:endParaRPr sz="1000" u="sng">
              <a:solidFill>
                <a:schemeClr val="dk1"/>
              </a:solidFill>
            </a:endParaRPr>
          </a:p>
          <a:p>
            <a:pPr indent="0" lvl="0" marL="0" rtl="0" algn="l">
              <a:lnSpc>
                <a:spcPct val="90000"/>
              </a:lnSpc>
              <a:spcBef>
                <a:spcPts val="0"/>
              </a:spcBef>
              <a:spcAft>
                <a:spcPts val="0"/>
              </a:spcAft>
              <a:buNone/>
            </a:pPr>
            <a:r>
              <a:rPr lang="en-GB" sz="1000">
                <a:solidFill>
                  <a:schemeClr val="dk1"/>
                </a:solidFill>
              </a:rPr>
              <a:t>Step 4. It eventually will reach a critical point where it can </a:t>
            </a:r>
            <a:r>
              <a:rPr lang="en-GB" sz="1000" u="sng">
                <a:solidFill>
                  <a:schemeClr val="dk1"/>
                </a:solidFill>
              </a:rPr>
              <a:t>no longer support its weight </a:t>
            </a:r>
            <a:r>
              <a:rPr lang="en-GB" sz="1000">
                <a:solidFill>
                  <a:schemeClr val="dk1"/>
                </a:solidFill>
              </a:rPr>
              <a:t>and </a:t>
            </a:r>
            <a:r>
              <a:rPr lang="en-GB" sz="1000" u="sng">
                <a:solidFill>
                  <a:schemeClr val="dk1"/>
                </a:solidFill>
              </a:rPr>
              <a:t>collapses.</a:t>
            </a:r>
            <a:endParaRPr sz="1000" u="sng">
              <a:solidFill>
                <a:schemeClr val="dk1"/>
              </a:solidFill>
            </a:endParaRPr>
          </a:p>
          <a:p>
            <a:pPr indent="0" lvl="0" marL="0" rtl="0" algn="l">
              <a:lnSpc>
                <a:spcPct val="90000"/>
              </a:lnSpc>
              <a:spcBef>
                <a:spcPts val="0"/>
              </a:spcBef>
              <a:spcAft>
                <a:spcPts val="0"/>
              </a:spcAft>
              <a:buNone/>
            </a:pPr>
            <a:r>
              <a:t/>
            </a:r>
            <a:endParaRPr sz="1000" u="sng">
              <a:solidFill>
                <a:schemeClr val="dk1"/>
              </a:solidFill>
            </a:endParaRPr>
          </a:p>
          <a:p>
            <a:pPr indent="0" lvl="0" marL="0" rtl="0" algn="l">
              <a:lnSpc>
                <a:spcPct val="90000"/>
              </a:lnSpc>
              <a:spcBef>
                <a:spcPts val="0"/>
              </a:spcBef>
              <a:spcAft>
                <a:spcPts val="0"/>
              </a:spcAft>
              <a:buNone/>
            </a:pPr>
            <a:r>
              <a:rPr lang="en-GB" sz="1000">
                <a:solidFill>
                  <a:schemeClr val="dk1"/>
                </a:solidFill>
              </a:rPr>
              <a:t>Step 5. The cliff will then </a:t>
            </a:r>
            <a:r>
              <a:rPr lang="en-GB" sz="1000" u="sng">
                <a:solidFill>
                  <a:schemeClr val="dk1"/>
                </a:solidFill>
              </a:rPr>
              <a:t>retreat </a:t>
            </a:r>
            <a:r>
              <a:rPr lang="en-GB" sz="1000">
                <a:solidFill>
                  <a:schemeClr val="dk1"/>
                </a:solidFill>
              </a:rPr>
              <a:t>and the process repeats, a </a:t>
            </a:r>
            <a:r>
              <a:rPr lang="en-GB" sz="1000" u="sng">
                <a:solidFill>
                  <a:schemeClr val="dk1"/>
                </a:solidFill>
              </a:rPr>
              <a:t>wave cut platform is left</a:t>
            </a:r>
            <a:r>
              <a:rPr lang="en-GB" sz="1000">
                <a:solidFill>
                  <a:schemeClr val="dk1"/>
                </a:solidFill>
              </a:rPr>
              <a:t> where the cliff used to be. </a:t>
            </a:r>
            <a:endParaRPr sz="1000">
              <a:solidFill>
                <a:schemeClr val="dk1"/>
              </a:solidFill>
            </a:endParaRPr>
          </a:p>
        </p:txBody>
      </p:sp>
      <p:pic>
        <p:nvPicPr>
          <p:cNvPr id="85" name="Google Shape;85;p15"/>
          <p:cNvPicPr preferRelativeResize="0"/>
          <p:nvPr/>
        </p:nvPicPr>
        <p:blipFill rotWithShape="1">
          <a:blip r:embed="rId3">
            <a:alphaModFix/>
          </a:blip>
          <a:srcRect b="0" l="0" r="0" t="6138"/>
          <a:stretch/>
        </p:blipFill>
        <p:spPr>
          <a:xfrm>
            <a:off x="235075" y="3592001"/>
            <a:ext cx="2861850" cy="1443500"/>
          </a:xfrm>
          <a:prstGeom prst="rect">
            <a:avLst/>
          </a:prstGeom>
          <a:noFill/>
          <a:ln>
            <a:noFill/>
          </a:ln>
        </p:spPr>
      </p:pic>
      <p:sp>
        <p:nvSpPr>
          <p:cNvPr id="86" name="Google Shape;86;p15"/>
          <p:cNvSpPr txBox="1"/>
          <p:nvPr/>
        </p:nvSpPr>
        <p:spPr>
          <a:xfrm>
            <a:off x="3689575" y="1052200"/>
            <a:ext cx="2610000" cy="216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000">
                <a:solidFill>
                  <a:schemeClr val="dk1"/>
                </a:solidFill>
              </a:rPr>
              <a:t>Headlands and Bays</a:t>
            </a:r>
            <a:endParaRPr b="1" sz="1000">
              <a:solidFill>
                <a:schemeClr val="dk1"/>
              </a:solidFill>
            </a:endParaRPr>
          </a:p>
          <a:p>
            <a:pPr indent="0" lvl="0" marL="0" rtl="0" algn="l">
              <a:spcBef>
                <a:spcPts val="0"/>
              </a:spcBef>
              <a:spcAft>
                <a:spcPts val="0"/>
              </a:spcAft>
              <a:buNone/>
            </a:pPr>
            <a:r>
              <a:t/>
            </a:r>
            <a:endParaRPr b="1" sz="1000">
              <a:solidFill>
                <a:schemeClr val="dk1"/>
              </a:solidFill>
            </a:endParaRPr>
          </a:p>
          <a:p>
            <a:pPr indent="0" lvl="0" marL="0" rtl="0" algn="l">
              <a:spcBef>
                <a:spcPts val="0"/>
              </a:spcBef>
              <a:spcAft>
                <a:spcPts val="0"/>
              </a:spcAft>
              <a:buNone/>
            </a:pPr>
            <a:r>
              <a:rPr lang="en-GB" sz="1000">
                <a:solidFill>
                  <a:schemeClr val="dk1"/>
                </a:solidFill>
              </a:rPr>
              <a:t>Step 1: </a:t>
            </a:r>
            <a:r>
              <a:rPr lang="en-GB" sz="1000" u="sng">
                <a:solidFill>
                  <a:schemeClr val="dk1"/>
                </a:solidFill>
              </a:rPr>
              <a:t>Discordant coastlines</a:t>
            </a:r>
            <a:r>
              <a:rPr lang="en-GB" sz="1000">
                <a:solidFill>
                  <a:schemeClr val="dk1"/>
                </a:solidFill>
              </a:rPr>
              <a:t> have alternating bands of </a:t>
            </a:r>
            <a:r>
              <a:rPr lang="en-GB" sz="1000" u="sng">
                <a:solidFill>
                  <a:schemeClr val="dk1"/>
                </a:solidFill>
              </a:rPr>
              <a:t>more resistant </a:t>
            </a:r>
            <a:r>
              <a:rPr lang="en-GB" sz="1000">
                <a:solidFill>
                  <a:schemeClr val="dk1"/>
                </a:solidFill>
              </a:rPr>
              <a:t>(chalk) and </a:t>
            </a:r>
            <a:r>
              <a:rPr lang="en-GB" sz="1000" u="sng">
                <a:solidFill>
                  <a:schemeClr val="dk1"/>
                </a:solidFill>
              </a:rPr>
              <a:t>less resistant</a:t>
            </a:r>
            <a:r>
              <a:rPr lang="en-GB" sz="1000">
                <a:solidFill>
                  <a:schemeClr val="dk1"/>
                </a:solidFill>
              </a:rPr>
              <a:t> rock (clay). </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GB" sz="1000">
                <a:solidFill>
                  <a:schemeClr val="dk1"/>
                </a:solidFill>
              </a:rPr>
              <a:t>Step 2: The less resistant rock is </a:t>
            </a:r>
            <a:r>
              <a:rPr lang="en-GB" sz="1000" u="sng">
                <a:solidFill>
                  <a:schemeClr val="dk1"/>
                </a:solidFill>
              </a:rPr>
              <a:t>eroded faster </a:t>
            </a:r>
            <a:r>
              <a:rPr lang="en-GB" sz="1000">
                <a:solidFill>
                  <a:schemeClr val="dk1"/>
                </a:solidFill>
              </a:rPr>
              <a:t>through</a:t>
            </a:r>
            <a:r>
              <a:rPr lang="en-GB" sz="1000" u="sng">
                <a:solidFill>
                  <a:schemeClr val="dk1"/>
                </a:solidFill>
              </a:rPr>
              <a:t> abrasion,</a:t>
            </a:r>
            <a:r>
              <a:rPr lang="en-GB" sz="1000">
                <a:solidFill>
                  <a:schemeClr val="dk1"/>
                </a:solidFill>
              </a:rPr>
              <a:t> creating </a:t>
            </a:r>
            <a:r>
              <a:rPr lang="en-GB" sz="1000" u="sng">
                <a:solidFill>
                  <a:schemeClr val="dk1"/>
                </a:solidFill>
              </a:rPr>
              <a:t>bays.</a:t>
            </a:r>
            <a:r>
              <a:rPr lang="en-GB" sz="1000">
                <a:solidFill>
                  <a:schemeClr val="dk1"/>
                </a:solidFill>
              </a:rPr>
              <a:t> </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GB" sz="1000">
                <a:solidFill>
                  <a:schemeClr val="dk1"/>
                </a:solidFill>
              </a:rPr>
              <a:t>Step 3: he more resistant rock e</a:t>
            </a:r>
            <a:r>
              <a:rPr lang="en-GB" sz="1000" u="sng">
                <a:solidFill>
                  <a:schemeClr val="dk1"/>
                </a:solidFill>
              </a:rPr>
              <a:t>rodes slower </a:t>
            </a:r>
            <a:r>
              <a:rPr lang="en-GB" sz="1000">
                <a:solidFill>
                  <a:schemeClr val="dk1"/>
                </a:solidFill>
              </a:rPr>
              <a:t>and is left </a:t>
            </a:r>
            <a:r>
              <a:rPr lang="en-GB" sz="1000" u="sng">
                <a:solidFill>
                  <a:schemeClr val="dk1"/>
                </a:solidFill>
              </a:rPr>
              <a:t>jutting o</a:t>
            </a:r>
            <a:r>
              <a:rPr lang="en-GB" sz="1000">
                <a:solidFill>
                  <a:schemeClr val="dk1"/>
                </a:solidFill>
              </a:rPr>
              <a:t>ut to sea forming a </a:t>
            </a:r>
            <a:r>
              <a:rPr lang="en-GB" sz="1000" u="sng">
                <a:solidFill>
                  <a:schemeClr val="dk1"/>
                </a:solidFill>
              </a:rPr>
              <a:t>headland.</a:t>
            </a:r>
            <a:endParaRPr sz="1000" u="sng">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GB" sz="1000">
                <a:solidFill>
                  <a:schemeClr val="dk1"/>
                </a:solidFill>
              </a:rPr>
              <a:t>Step 4: Overtime, the two headland protects the bay from erosion and may form a </a:t>
            </a:r>
            <a:r>
              <a:rPr lang="en-GB" sz="1000" u="sng">
                <a:solidFill>
                  <a:schemeClr val="dk1"/>
                </a:solidFill>
              </a:rPr>
              <a:t>sheltered bay. </a:t>
            </a:r>
            <a:endParaRPr sz="1000" u="sng">
              <a:solidFill>
                <a:schemeClr val="dk1"/>
              </a:solidFill>
            </a:endParaRPr>
          </a:p>
        </p:txBody>
      </p:sp>
      <p:pic>
        <p:nvPicPr>
          <p:cNvPr id="87" name="Google Shape;87;p15"/>
          <p:cNvPicPr preferRelativeResize="0"/>
          <p:nvPr/>
        </p:nvPicPr>
        <p:blipFill rotWithShape="1">
          <a:blip r:embed="rId4">
            <a:alphaModFix/>
          </a:blip>
          <a:srcRect b="7487" l="2991" r="31271" t="7427"/>
          <a:stretch/>
        </p:blipFill>
        <p:spPr>
          <a:xfrm>
            <a:off x="3670038" y="3666475"/>
            <a:ext cx="2649074" cy="1414525"/>
          </a:xfrm>
          <a:prstGeom prst="rect">
            <a:avLst/>
          </a:prstGeom>
          <a:noFill/>
          <a:ln>
            <a:noFill/>
          </a:ln>
        </p:spPr>
      </p:pic>
      <p:sp>
        <p:nvSpPr>
          <p:cNvPr id="88" name="Google Shape;88;p15"/>
          <p:cNvSpPr txBox="1"/>
          <p:nvPr/>
        </p:nvSpPr>
        <p:spPr>
          <a:xfrm>
            <a:off x="6462500" y="1052200"/>
            <a:ext cx="2610000" cy="216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000">
                <a:solidFill>
                  <a:schemeClr val="dk1"/>
                </a:solidFill>
              </a:rPr>
              <a:t>Caves, Arch, Stack, Stump </a:t>
            </a:r>
            <a:endParaRPr b="1" sz="1000">
              <a:solidFill>
                <a:schemeClr val="dk1"/>
              </a:solidFill>
            </a:endParaRPr>
          </a:p>
          <a:p>
            <a:pPr indent="0" lvl="0" marL="0" rtl="0" algn="l">
              <a:spcBef>
                <a:spcPts val="0"/>
              </a:spcBef>
              <a:spcAft>
                <a:spcPts val="0"/>
              </a:spcAft>
              <a:buNone/>
            </a:pPr>
            <a:r>
              <a:t/>
            </a:r>
            <a:endParaRPr b="1" sz="1000">
              <a:solidFill>
                <a:schemeClr val="dk1"/>
              </a:solidFill>
            </a:endParaRPr>
          </a:p>
          <a:p>
            <a:pPr indent="0" lvl="0" marL="0" rtl="0" algn="l">
              <a:spcBef>
                <a:spcPts val="0"/>
              </a:spcBef>
              <a:spcAft>
                <a:spcPts val="0"/>
              </a:spcAft>
              <a:buNone/>
            </a:pPr>
            <a:r>
              <a:rPr lang="en-GB" sz="1000">
                <a:solidFill>
                  <a:schemeClr val="dk1"/>
                </a:solidFill>
              </a:rPr>
              <a:t>Step 1: </a:t>
            </a:r>
            <a:r>
              <a:rPr lang="en-GB" sz="1000" u="sng">
                <a:solidFill>
                  <a:schemeClr val="dk1"/>
                </a:solidFill>
              </a:rPr>
              <a:t>Weaknesses in a headland</a:t>
            </a:r>
            <a:r>
              <a:rPr lang="en-GB" sz="1000">
                <a:solidFill>
                  <a:schemeClr val="dk1"/>
                </a:solidFill>
              </a:rPr>
              <a:t> turn into cracks due to erosional processes </a:t>
            </a:r>
            <a:r>
              <a:rPr lang="en-GB" sz="1000" u="sng">
                <a:solidFill>
                  <a:schemeClr val="dk1"/>
                </a:solidFill>
              </a:rPr>
              <a:t>hydraulic action</a:t>
            </a:r>
            <a:r>
              <a:rPr lang="en-GB" sz="1000">
                <a:solidFill>
                  <a:schemeClr val="dk1"/>
                </a:solidFill>
              </a:rPr>
              <a:t>.</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GB" sz="1000">
                <a:solidFill>
                  <a:schemeClr val="dk1"/>
                </a:solidFill>
              </a:rPr>
              <a:t>Step 2: Further erosion causes the crack to open and creates a </a:t>
            </a:r>
            <a:r>
              <a:rPr lang="en-GB" sz="1000" u="sng">
                <a:solidFill>
                  <a:schemeClr val="dk1"/>
                </a:solidFill>
              </a:rPr>
              <a:t>cave.</a:t>
            </a:r>
            <a:endParaRPr sz="1000" u="sng">
              <a:solidFill>
                <a:schemeClr val="dk1"/>
              </a:solidFill>
            </a:endParaRPr>
          </a:p>
          <a:p>
            <a:pPr indent="0" lvl="0" marL="0" rtl="0" algn="l">
              <a:spcBef>
                <a:spcPts val="0"/>
              </a:spcBef>
              <a:spcAft>
                <a:spcPts val="0"/>
              </a:spcAft>
              <a:buNone/>
            </a:pPr>
            <a:r>
              <a:t/>
            </a:r>
            <a:endParaRPr sz="1000" u="sng">
              <a:solidFill>
                <a:schemeClr val="dk1"/>
              </a:solidFill>
            </a:endParaRPr>
          </a:p>
          <a:p>
            <a:pPr indent="0" lvl="0" marL="0" rtl="0" algn="l">
              <a:spcBef>
                <a:spcPts val="0"/>
              </a:spcBef>
              <a:spcAft>
                <a:spcPts val="0"/>
              </a:spcAft>
              <a:buNone/>
            </a:pPr>
            <a:r>
              <a:rPr lang="en-GB" sz="1000">
                <a:solidFill>
                  <a:schemeClr val="dk1"/>
                </a:solidFill>
              </a:rPr>
              <a:t>Step 3: Through continued erosion like </a:t>
            </a:r>
            <a:r>
              <a:rPr lang="en-GB" sz="1000" u="sng">
                <a:solidFill>
                  <a:schemeClr val="dk1"/>
                </a:solidFill>
              </a:rPr>
              <a:t>abrasion </a:t>
            </a:r>
            <a:r>
              <a:rPr lang="en-GB" sz="1000">
                <a:solidFill>
                  <a:schemeClr val="dk1"/>
                </a:solidFill>
              </a:rPr>
              <a:t>an </a:t>
            </a:r>
            <a:r>
              <a:rPr lang="en-GB" sz="1000" u="sng">
                <a:solidFill>
                  <a:schemeClr val="dk1"/>
                </a:solidFill>
              </a:rPr>
              <a:t>arch</a:t>
            </a:r>
            <a:r>
              <a:rPr lang="en-GB" sz="1000">
                <a:solidFill>
                  <a:schemeClr val="dk1"/>
                </a:solidFill>
              </a:rPr>
              <a:t> is formed.</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GB" sz="1000">
                <a:solidFill>
                  <a:schemeClr val="dk1"/>
                </a:solidFill>
              </a:rPr>
              <a:t>Step 4:  The </a:t>
            </a:r>
            <a:r>
              <a:rPr lang="en-GB" sz="1000" u="sng">
                <a:solidFill>
                  <a:schemeClr val="dk1"/>
                </a:solidFill>
              </a:rPr>
              <a:t>arch roof collapses</a:t>
            </a:r>
            <a:r>
              <a:rPr lang="en-GB" sz="1000">
                <a:solidFill>
                  <a:schemeClr val="dk1"/>
                </a:solidFill>
              </a:rPr>
              <a:t> and leaves a</a:t>
            </a:r>
            <a:r>
              <a:rPr lang="en-GB" sz="1000" u="sng">
                <a:solidFill>
                  <a:schemeClr val="dk1"/>
                </a:solidFill>
              </a:rPr>
              <a:t> stack.</a:t>
            </a:r>
            <a:r>
              <a:rPr lang="en-GB" sz="1000">
                <a:solidFill>
                  <a:schemeClr val="dk1"/>
                </a:solidFill>
              </a:rPr>
              <a:t> This is due to </a:t>
            </a:r>
            <a:r>
              <a:rPr lang="en-GB" sz="1000" u="sng">
                <a:solidFill>
                  <a:schemeClr val="dk1"/>
                </a:solidFill>
              </a:rPr>
              <a:t>weathering processes</a:t>
            </a:r>
            <a:r>
              <a:rPr lang="en-GB" sz="1000">
                <a:solidFill>
                  <a:schemeClr val="dk1"/>
                </a:solidFill>
              </a:rPr>
              <a:t>.</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GB" sz="1000">
                <a:solidFill>
                  <a:schemeClr val="dk1"/>
                </a:solidFill>
              </a:rPr>
              <a:t>Step 5: Finally more </a:t>
            </a:r>
            <a:r>
              <a:rPr lang="en-GB" sz="1000" u="sng">
                <a:solidFill>
                  <a:schemeClr val="dk1"/>
                </a:solidFill>
              </a:rPr>
              <a:t>erosion</a:t>
            </a:r>
            <a:r>
              <a:rPr lang="en-GB" sz="1000">
                <a:solidFill>
                  <a:schemeClr val="dk1"/>
                </a:solidFill>
              </a:rPr>
              <a:t> wears the </a:t>
            </a:r>
            <a:r>
              <a:rPr lang="en-GB" sz="1000" u="sng">
                <a:solidFill>
                  <a:schemeClr val="dk1"/>
                </a:solidFill>
              </a:rPr>
              <a:t>stack</a:t>
            </a:r>
            <a:r>
              <a:rPr lang="en-GB" sz="1000">
                <a:solidFill>
                  <a:schemeClr val="dk1"/>
                </a:solidFill>
              </a:rPr>
              <a:t>  into a</a:t>
            </a:r>
            <a:r>
              <a:rPr lang="en-GB" sz="1000" u="sng">
                <a:solidFill>
                  <a:schemeClr val="dk1"/>
                </a:solidFill>
              </a:rPr>
              <a:t> stump</a:t>
            </a:r>
            <a:r>
              <a:rPr lang="en-GB" sz="1000">
                <a:solidFill>
                  <a:schemeClr val="dk1"/>
                </a:solidFill>
              </a:rPr>
              <a:t>.</a:t>
            </a:r>
            <a:endParaRPr sz="1000">
              <a:solidFill>
                <a:schemeClr val="dk1"/>
              </a:solidFill>
            </a:endParaRPr>
          </a:p>
        </p:txBody>
      </p:sp>
      <p:sp>
        <p:nvSpPr>
          <p:cNvPr id="89" name="Google Shape;89;p15"/>
          <p:cNvSpPr/>
          <p:nvPr/>
        </p:nvSpPr>
        <p:spPr>
          <a:xfrm>
            <a:off x="43700" y="1041575"/>
            <a:ext cx="3483000" cy="4070400"/>
          </a:xfrm>
          <a:prstGeom prst="rect">
            <a:avLst/>
          </a:prstGeom>
          <a:noFill/>
          <a:ln cap="flat" cmpd="sng" w="19050">
            <a:solidFill>
              <a:srgbClr val="FFEB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0" name="Google Shape;90;p15"/>
          <p:cNvSpPr/>
          <p:nvPr/>
        </p:nvSpPr>
        <p:spPr>
          <a:xfrm>
            <a:off x="3600650" y="1041575"/>
            <a:ext cx="2787900" cy="4070400"/>
          </a:xfrm>
          <a:prstGeom prst="rect">
            <a:avLst/>
          </a:prstGeom>
          <a:noFill/>
          <a:ln cap="flat" cmpd="sng" w="19050">
            <a:solidFill>
              <a:srgbClr val="FFEB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1" name="Google Shape;91;p15"/>
          <p:cNvSpPr/>
          <p:nvPr/>
        </p:nvSpPr>
        <p:spPr>
          <a:xfrm>
            <a:off x="6462500" y="1020450"/>
            <a:ext cx="2610000" cy="4070400"/>
          </a:xfrm>
          <a:prstGeom prst="rect">
            <a:avLst/>
          </a:prstGeom>
          <a:noFill/>
          <a:ln cap="flat" cmpd="sng" w="19050">
            <a:solidFill>
              <a:srgbClr val="FFEB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92" name="Google Shape;92;p15"/>
          <p:cNvPicPr preferRelativeResize="0"/>
          <p:nvPr/>
        </p:nvPicPr>
        <p:blipFill rotWithShape="1">
          <a:blip r:embed="rId5">
            <a:alphaModFix/>
          </a:blip>
          <a:srcRect b="0" l="2931" r="0" t="8567"/>
          <a:stretch/>
        </p:blipFill>
        <p:spPr>
          <a:xfrm>
            <a:off x="6833050" y="3931550"/>
            <a:ext cx="1564824" cy="11039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6"/>
          <p:cNvSpPr txBox="1"/>
          <p:nvPr/>
        </p:nvSpPr>
        <p:spPr>
          <a:xfrm>
            <a:off x="30050" y="77250"/>
            <a:ext cx="9051300" cy="305400"/>
          </a:xfrm>
          <a:prstGeom prst="rect">
            <a:avLst/>
          </a:prstGeom>
          <a:solidFill>
            <a:schemeClr val="accent6"/>
          </a:solidFill>
          <a:ln cap="flat" cmpd="sng" w="19050">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t>IGCSE GEOGRAPHY 0460: 2.2 RIVERS</a:t>
            </a:r>
            <a:endParaRPr b="1" sz="1100"/>
          </a:p>
          <a:p>
            <a:pPr indent="0" lvl="0" marL="0" rtl="0" algn="ctr">
              <a:spcBef>
                <a:spcPts val="0"/>
              </a:spcBef>
              <a:spcAft>
                <a:spcPts val="0"/>
              </a:spcAft>
              <a:buNone/>
            </a:pPr>
            <a:r>
              <a:t/>
            </a:r>
            <a:endParaRPr b="1" sz="1100"/>
          </a:p>
          <a:p>
            <a:pPr indent="0" lvl="0" marL="0" rtl="0" algn="ctr">
              <a:spcBef>
                <a:spcPts val="0"/>
              </a:spcBef>
              <a:spcAft>
                <a:spcPts val="0"/>
              </a:spcAft>
              <a:buNone/>
            </a:pPr>
            <a:r>
              <a:t/>
            </a:r>
            <a:endParaRPr b="1" sz="1100"/>
          </a:p>
          <a:p>
            <a:pPr indent="0" lvl="0" marL="0" rtl="0" algn="ctr">
              <a:spcBef>
                <a:spcPts val="0"/>
              </a:spcBef>
              <a:spcAft>
                <a:spcPts val="0"/>
              </a:spcAft>
              <a:buNone/>
            </a:pPr>
            <a:r>
              <a:t/>
            </a:r>
            <a:endParaRPr b="1" sz="1100"/>
          </a:p>
        </p:txBody>
      </p:sp>
      <p:sp>
        <p:nvSpPr>
          <p:cNvPr id="98" name="Google Shape;98;p16"/>
          <p:cNvSpPr txBox="1"/>
          <p:nvPr/>
        </p:nvSpPr>
        <p:spPr>
          <a:xfrm>
            <a:off x="30050" y="77250"/>
            <a:ext cx="9051300" cy="305400"/>
          </a:xfrm>
          <a:prstGeom prst="rect">
            <a:avLst/>
          </a:prstGeom>
          <a:solidFill>
            <a:schemeClr val="accent6"/>
          </a:solidFill>
          <a:ln cap="flat" cmpd="sng" w="19050">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t>IGCSE GEOGRAPHY 0460: 2.3 COASTS</a:t>
            </a:r>
            <a:endParaRPr b="1" sz="1100"/>
          </a:p>
          <a:p>
            <a:pPr indent="0" lvl="0" marL="0" rtl="0" algn="ctr">
              <a:spcBef>
                <a:spcPts val="0"/>
              </a:spcBef>
              <a:spcAft>
                <a:spcPts val="0"/>
              </a:spcAft>
              <a:buNone/>
            </a:pPr>
            <a:r>
              <a:t/>
            </a:r>
            <a:endParaRPr b="1" sz="1100"/>
          </a:p>
          <a:p>
            <a:pPr indent="0" lvl="0" marL="0" rtl="0" algn="ctr">
              <a:spcBef>
                <a:spcPts val="0"/>
              </a:spcBef>
              <a:spcAft>
                <a:spcPts val="0"/>
              </a:spcAft>
              <a:buNone/>
            </a:pPr>
            <a:r>
              <a:t/>
            </a:r>
            <a:endParaRPr b="1" sz="1100"/>
          </a:p>
          <a:p>
            <a:pPr indent="0" lvl="0" marL="0" rtl="0" algn="ctr">
              <a:spcBef>
                <a:spcPts val="0"/>
              </a:spcBef>
              <a:spcAft>
                <a:spcPts val="0"/>
              </a:spcAft>
              <a:buNone/>
            </a:pPr>
            <a:r>
              <a:t/>
            </a:r>
            <a:endParaRPr b="1" sz="1100"/>
          </a:p>
        </p:txBody>
      </p:sp>
      <p:sp>
        <p:nvSpPr>
          <p:cNvPr id="99" name="Google Shape;99;p16"/>
          <p:cNvSpPr txBox="1"/>
          <p:nvPr/>
        </p:nvSpPr>
        <p:spPr>
          <a:xfrm>
            <a:off x="30000" y="440550"/>
            <a:ext cx="9051300" cy="337800"/>
          </a:xfrm>
          <a:prstGeom prst="rect">
            <a:avLst/>
          </a:prstGeom>
          <a:noFill/>
          <a:ln cap="flat" cmpd="sng" w="19050">
            <a:solidFill>
              <a:srgbClr val="FFEB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chemeClr val="dk1"/>
                </a:solidFill>
              </a:rPr>
              <a:t>Depositional</a:t>
            </a:r>
            <a:r>
              <a:rPr lang="en-GB" sz="1000">
                <a:solidFill>
                  <a:schemeClr val="dk1"/>
                </a:solidFill>
              </a:rPr>
              <a:t> landforms include: beaches, spitsand sand dunes. </a:t>
            </a:r>
            <a:r>
              <a:rPr b="1" i="1" lang="en-GB" sz="1000">
                <a:solidFill>
                  <a:schemeClr val="dk1"/>
                </a:solidFill>
              </a:rPr>
              <a:t>Top Tip!: You need know how each one is formed and be draw an annotated diagram.</a:t>
            </a:r>
            <a:r>
              <a:rPr b="1" i="1" lang="en-GB" sz="1000">
                <a:solidFill>
                  <a:schemeClr val="dk2"/>
                </a:solidFill>
              </a:rPr>
              <a:t> </a:t>
            </a:r>
            <a:endParaRPr b="1" i="1" sz="1000">
              <a:solidFill>
                <a:schemeClr val="dk2"/>
              </a:solidFill>
            </a:endParaRPr>
          </a:p>
        </p:txBody>
      </p:sp>
      <p:sp>
        <p:nvSpPr>
          <p:cNvPr id="100" name="Google Shape;100;p16"/>
          <p:cNvSpPr txBox="1"/>
          <p:nvPr/>
        </p:nvSpPr>
        <p:spPr>
          <a:xfrm>
            <a:off x="87200" y="880025"/>
            <a:ext cx="1926000" cy="218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000">
                <a:solidFill>
                  <a:schemeClr val="dk1"/>
                </a:solidFill>
              </a:rPr>
              <a:t>Beaches </a:t>
            </a:r>
            <a:endParaRPr b="1"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GB" sz="1000">
                <a:solidFill>
                  <a:schemeClr val="dk1"/>
                </a:solidFill>
              </a:rPr>
              <a:t>Step 1: Beaches when </a:t>
            </a:r>
            <a:r>
              <a:rPr lang="en-GB" sz="1000" u="sng">
                <a:solidFill>
                  <a:schemeClr val="dk1"/>
                </a:solidFill>
              </a:rPr>
              <a:t>deposition occurs. </a:t>
            </a:r>
            <a:endParaRPr sz="1000" u="sng">
              <a:solidFill>
                <a:schemeClr val="dk1"/>
              </a:solidFill>
            </a:endParaRPr>
          </a:p>
          <a:p>
            <a:pPr indent="0" lvl="0" marL="0" rtl="0" algn="l">
              <a:spcBef>
                <a:spcPts val="0"/>
              </a:spcBef>
              <a:spcAft>
                <a:spcPts val="0"/>
              </a:spcAft>
              <a:buNone/>
            </a:pPr>
            <a:r>
              <a:t/>
            </a:r>
            <a:endParaRPr sz="1000" u="sng">
              <a:solidFill>
                <a:schemeClr val="dk1"/>
              </a:solidFill>
            </a:endParaRPr>
          </a:p>
          <a:p>
            <a:pPr indent="0" lvl="0" marL="0" rtl="0" algn="l">
              <a:spcBef>
                <a:spcPts val="0"/>
              </a:spcBef>
              <a:spcAft>
                <a:spcPts val="0"/>
              </a:spcAft>
              <a:buNone/>
            </a:pPr>
            <a:r>
              <a:rPr lang="en-GB" sz="1000">
                <a:solidFill>
                  <a:schemeClr val="dk1"/>
                </a:solidFill>
              </a:rPr>
              <a:t>Step 2: There needs to be a </a:t>
            </a:r>
            <a:r>
              <a:rPr lang="en-GB" sz="1000" u="sng">
                <a:solidFill>
                  <a:schemeClr val="dk1"/>
                </a:solidFill>
              </a:rPr>
              <a:t>source of </a:t>
            </a:r>
            <a:r>
              <a:rPr lang="en-GB" sz="1000" u="sng">
                <a:solidFill>
                  <a:schemeClr val="dk1"/>
                </a:solidFill>
              </a:rPr>
              <a:t>sediment</a:t>
            </a:r>
            <a:r>
              <a:rPr lang="en-GB" sz="1000" u="sng">
                <a:solidFill>
                  <a:schemeClr val="dk1"/>
                </a:solidFill>
              </a:rPr>
              <a:t> </a:t>
            </a:r>
            <a:r>
              <a:rPr lang="en-GB" sz="1000">
                <a:solidFill>
                  <a:schemeClr val="dk1"/>
                </a:solidFill>
              </a:rPr>
              <a:t>nearby</a:t>
            </a:r>
            <a:r>
              <a:rPr lang="en-GB" sz="1000">
                <a:solidFill>
                  <a:schemeClr val="dk1"/>
                </a:solidFill>
              </a:rPr>
              <a:t> like </a:t>
            </a:r>
            <a:r>
              <a:rPr lang="en-GB" sz="1000" u="sng">
                <a:solidFill>
                  <a:schemeClr val="dk1"/>
                </a:solidFill>
              </a:rPr>
              <a:t>soft cliffs. </a:t>
            </a:r>
            <a:endParaRPr sz="1000" u="sng">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GB" sz="1000">
                <a:solidFill>
                  <a:schemeClr val="dk1"/>
                </a:solidFill>
              </a:rPr>
              <a:t>Step 3: </a:t>
            </a:r>
            <a:r>
              <a:rPr lang="en-GB" sz="1000" u="sng">
                <a:solidFill>
                  <a:schemeClr val="dk1"/>
                </a:solidFill>
              </a:rPr>
              <a:t>Constructive waves</a:t>
            </a:r>
            <a:r>
              <a:rPr lang="en-GB" sz="1000">
                <a:solidFill>
                  <a:schemeClr val="dk1"/>
                </a:solidFill>
              </a:rPr>
              <a:t> deposit material </a:t>
            </a:r>
            <a:r>
              <a:rPr lang="en-GB" sz="1000" u="sng">
                <a:solidFill>
                  <a:schemeClr val="dk1"/>
                </a:solidFill>
              </a:rPr>
              <a:t>in sheltered areas</a:t>
            </a:r>
            <a:r>
              <a:rPr lang="en-GB" sz="1000">
                <a:solidFill>
                  <a:schemeClr val="dk1"/>
                </a:solidFill>
              </a:rPr>
              <a:t> like bay.</a:t>
            </a:r>
            <a:endParaRPr sz="1000">
              <a:solidFill>
                <a:schemeClr val="dk1"/>
              </a:solidFill>
            </a:endParaRPr>
          </a:p>
          <a:p>
            <a:pPr indent="0" lvl="0" marL="0" rtl="0" algn="l">
              <a:spcBef>
                <a:spcPts val="0"/>
              </a:spcBef>
              <a:spcAft>
                <a:spcPts val="0"/>
              </a:spcAft>
              <a:buNone/>
            </a:pPr>
            <a:r>
              <a:t/>
            </a:r>
            <a:endParaRPr sz="1000">
              <a:solidFill>
                <a:schemeClr val="dk1"/>
              </a:solidFill>
            </a:endParaRPr>
          </a:p>
        </p:txBody>
      </p:sp>
      <p:pic>
        <p:nvPicPr>
          <p:cNvPr id="101" name="Google Shape;101;p16"/>
          <p:cNvPicPr preferRelativeResize="0"/>
          <p:nvPr/>
        </p:nvPicPr>
        <p:blipFill rotWithShape="1">
          <a:blip r:embed="rId3">
            <a:alphaModFix/>
          </a:blip>
          <a:srcRect b="0" l="0" r="25054" t="0"/>
          <a:stretch/>
        </p:blipFill>
        <p:spPr>
          <a:xfrm>
            <a:off x="199275" y="3124475"/>
            <a:ext cx="1701850" cy="1847850"/>
          </a:xfrm>
          <a:prstGeom prst="rect">
            <a:avLst/>
          </a:prstGeom>
          <a:noFill/>
          <a:ln>
            <a:noFill/>
          </a:ln>
        </p:spPr>
      </p:pic>
      <p:sp>
        <p:nvSpPr>
          <p:cNvPr id="102" name="Google Shape;102;p16"/>
          <p:cNvSpPr txBox="1"/>
          <p:nvPr/>
        </p:nvSpPr>
        <p:spPr>
          <a:xfrm>
            <a:off x="2062050" y="880025"/>
            <a:ext cx="3469200" cy="2493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000">
                <a:solidFill>
                  <a:schemeClr val="dk1"/>
                </a:solidFill>
              </a:rPr>
              <a:t>Spits</a:t>
            </a:r>
            <a:endParaRPr b="1"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GB" sz="1000">
                <a:solidFill>
                  <a:schemeClr val="dk1"/>
                </a:solidFill>
              </a:rPr>
              <a:t>Step 1: </a:t>
            </a:r>
            <a:r>
              <a:rPr lang="en-GB" sz="1000">
                <a:solidFill>
                  <a:schemeClr val="dk1"/>
                </a:solidFill>
              </a:rPr>
              <a:t>Sediment is carried by </a:t>
            </a:r>
            <a:r>
              <a:rPr lang="en-GB" sz="1000" u="sng">
                <a:solidFill>
                  <a:schemeClr val="dk1"/>
                </a:solidFill>
                <a:hlinkClick r:id="rId4">
                  <a:extLst>
                    <a:ext uri="{A12FA001-AC4F-418D-AE19-62706E023703}">
                      <ahyp:hlinkClr val="tx"/>
                    </a:ext>
                  </a:extLst>
                </a:hlinkClick>
              </a:rPr>
              <a:t>longshore drift</a:t>
            </a:r>
            <a:r>
              <a:rPr lang="en-GB" sz="1000">
                <a:solidFill>
                  <a:schemeClr val="dk1"/>
                </a:solidFill>
              </a:rPr>
              <a:t>. When there is a change in the shape of the coastline, </a:t>
            </a:r>
            <a:r>
              <a:rPr lang="en-GB" sz="1000" u="sng">
                <a:solidFill>
                  <a:schemeClr val="dk1"/>
                </a:solidFill>
              </a:rPr>
              <a:t>deposition</a:t>
            </a:r>
            <a:r>
              <a:rPr lang="en-GB" sz="1000">
                <a:solidFill>
                  <a:schemeClr val="dk1"/>
                </a:solidFill>
              </a:rPr>
              <a:t> occurs. </a:t>
            </a:r>
            <a:endParaRPr sz="1000" u="sng">
              <a:solidFill>
                <a:schemeClr val="dk1"/>
              </a:solidFill>
            </a:endParaRPr>
          </a:p>
          <a:p>
            <a:pPr indent="0" lvl="0" marL="0" rtl="0" algn="l">
              <a:spcBef>
                <a:spcPts val="0"/>
              </a:spcBef>
              <a:spcAft>
                <a:spcPts val="0"/>
              </a:spcAft>
              <a:buNone/>
            </a:pPr>
            <a:r>
              <a:t/>
            </a:r>
            <a:endParaRPr sz="1000" u="sng">
              <a:solidFill>
                <a:schemeClr val="dk1"/>
              </a:solidFill>
            </a:endParaRPr>
          </a:p>
          <a:p>
            <a:pPr indent="0" lvl="0" marL="0" rtl="0" algn="l">
              <a:spcBef>
                <a:spcPts val="0"/>
              </a:spcBef>
              <a:spcAft>
                <a:spcPts val="0"/>
              </a:spcAft>
              <a:buNone/>
            </a:pPr>
            <a:r>
              <a:rPr lang="en-GB" sz="1000">
                <a:solidFill>
                  <a:schemeClr val="dk1"/>
                </a:solidFill>
              </a:rPr>
              <a:t>Step 2: </a:t>
            </a:r>
            <a:r>
              <a:rPr lang="en-GB" sz="1000">
                <a:solidFill>
                  <a:schemeClr val="dk1"/>
                </a:solidFill>
              </a:rPr>
              <a:t>A long thin ridge of material is </a:t>
            </a:r>
            <a:r>
              <a:rPr lang="en-GB" sz="1000" u="sng">
                <a:solidFill>
                  <a:schemeClr val="dk1"/>
                </a:solidFill>
              </a:rPr>
              <a:t>deposited</a:t>
            </a:r>
            <a:r>
              <a:rPr lang="en-GB" sz="1000">
                <a:solidFill>
                  <a:schemeClr val="dk1"/>
                </a:solidFill>
              </a:rPr>
              <a:t>. This is the spit.</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GB" sz="1000">
                <a:solidFill>
                  <a:schemeClr val="dk1"/>
                </a:solidFill>
              </a:rPr>
              <a:t>Step 3: </a:t>
            </a:r>
            <a:r>
              <a:rPr lang="en-GB" sz="1000">
                <a:solidFill>
                  <a:schemeClr val="dk1"/>
                </a:solidFill>
              </a:rPr>
              <a:t>A </a:t>
            </a:r>
            <a:r>
              <a:rPr lang="en-GB" sz="1000" u="sng">
                <a:solidFill>
                  <a:schemeClr val="dk1"/>
                </a:solidFill>
              </a:rPr>
              <a:t>hooked end </a:t>
            </a:r>
            <a:r>
              <a:rPr lang="en-GB" sz="1000">
                <a:solidFill>
                  <a:schemeClr val="dk1"/>
                </a:solidFill>
              </a:rPr>
              <a:t>can form if there is a change in </a:t>
            </a:r>
            <a:r>
              <a:rPr lang="en-GB" sz="1000" u="sng">
                <a:solidFill>
                  <a:schemeClr val="dk1"/>
                </a:solidFill>
              </a:rPr>
              <a:t>wind direction. </a:t>
            </a:r>
            <a:endParaRPr sz="1000" u="sng">
              <a:solidFill>
                <a:schemeClr val="dk1"/>
              </a:solidFill>
            </a:endParaRPr>
          </a:p>
          <a:p>
            <a:pPr indent="0" lvl="0" marL="0" rtl="0" algn="l">
              <a:spcBef>
                <a:spcPts val="0"/>
              </a:spcBef>
              <a:spcAft>
                <a:spcPts val="0"/>
              </a:spcAft>
              <a:buNone/>
            </a:pPr>
            <a:r>
              <a:t/>
            </a:r>
            <a:endParaRPr sz="1000" u="sng">
              <a:solidFill>
                <a:schemeClr val="dk1"/>
              </a:solidFill>
            </a:endParaRPr>
          </a:p>
          <a:p>
            <a:pPr indent="0" lvl="0" marL="0" rtl="0" algn="l">
              <a:spcBef>
                <a:spcPts val="0"/>
              </a:spcBef>
              <a:spcAft>
                <a:spcPts val="0"/>
              </a:spcAft>
              <a:buNone/>
            </a:pPr>
            <a:r>
              <a:rPr lang="en-GB" sz="1000" u="sng">
                <a:solidFill>
                  <a:schemeClr val="dk1"/>
                </a:solidFill>
              </a:rPr>
              <a:t>Step 4: </a:t>
            </a:r>
            <a:r>
              <a:rPr lang="en-GB" sz="1000">
                <a:solidFill>
                  <a:schemeClr val="dk1"/>
                </a:solidFill>
              </a:rPr>
              <a:t>Waves cannot get past a spit, which creates a </a:t>
            </a:r>
            <a:r>
              <a:rPr lang="en-GB" sz="1000" u="sng">
                <a:solidFill>
                  <a:schemeClr val="dk1"/>
                </a:solidFill>
              </a:rPr>
              <a:t>sheltered areas </a:t>
            </a:r>
            <a:r>
              <a:rPr lang="en-GB" sz="1000">
                <a:solidFill>
                  <a:schemeClr val="dk1"/>
                </a:solidFill>
              </a:rPr>
              <a:t>where </a:t>
            </a:r>
            <a:r>
              <a:rPr lang="en-GB" sz="1000" u="sng">
                <a:solidFill>
                  <a:schemeClr val="dk1"/>
                </a:solidFill>
              </a:rPr>
              <a:t>mud flats or salt marshes</a:t>
            </a:r>
            <a:r>
              <a:rPr lang="en-GB" sz="1000">
                <a:solidFill>
                  <a:schemeClr val="dk1"/>
                </a:solidFill>
              </a:rPr>
              <a:t> may form.</a:t>
            </a:r>
            <a:endParaRPr sz="1000">
              <a:solidFill>
                <a:schemeClr val="dk1"/>
              </a:solidFill>
            </a:endParaRPr>
          </a:p>
        </p:txBody>
      </p:sp>
      <p:pic>
        <p:nvPicPr>
          <p:cNvPr id="103" name="Google Shape;103;p16"/>
          <p:cNvPicPr preferRelativeResize="0"/>
          <p:nvPr/>
        </p:nvPicPr>
        <p:blipFill rotWithShape="1">
          <a:blip r:embed="rId5">
            <a:alphaModFix/>
          </a:blip>
          <a:srcRect b="1915" l="0" r="0" t="22085"/>
          <a:stretch/>
        </p:blipFill>
        <p:spPr>
          <a:xfrm>
            <a:off x="2339275" y="3329850"/>
            <a:ext cx="2569700" cy="1642474"/>
          </a:xfrm>
          <a:prstGeom prst="rect">
            <a:avLst/>
          </a:prstGeom>
          <a:noFill/>
          <a:ln>
            <a:noFill/>
          </a:ln>
        </p:spPr>
      </p:pic>
      <p:sp>
        <p:nvSpPr>
          <p:cNvPr id="104" name="Google Shape;104;p16"/>
          <p:cNvSpPr txBox="1"/>
          <p:nvPr/>
        </p:nvSpPr>
        <p:spPr>
          <a:xfrm>
            <a:off x="5580100" y="778350"/>
            <a:ext cx="26730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t/>
            </a:r>
            <a:endParaRPr sz="1800">
              <a:solidFill>
                <a:schemeClr val="dk2"/>
              </a:solidFill>
            </a:endParaRPr>
          </a:p>
        </p:txBody>
      </p:sp>
      <p:sp>
        <p:nvSpPr>
          <p:cNvPr id="105" name="Google Shape;105;p16"/>
          <p:cNvSpPr txBox="1"/>
          <p:nvPr/>
        </p:nvSpPr>
        <p:spPr>
          <a:xfrm>
            <a:off x="5580100" y="836250"/>
            <a:ext cx="34692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000">
                <a:solidFill>
                  <a:schemeClr val="dk1"/>
                </a:solidFill>
              </a:rPr>
              <a:t>Sand dunes</a:t>
            </a:r>
            <a:endParaRPr b="1"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GB" sz="1000">
                <a:solidFill>
                  <a:schemeClr val="dk1"/>
                </a:solidFill>
              </a:rPr>
              <a:t>Step 1: </a:t>
            </a:r>
            <a:r>
              <a:rPr lang="en-GB" sz="1000" u="sng">
                <a:solidFill>
                  <a:schemeClr val="dk1"/>
                </a:solidFill>
              </a:rPr>
              <a:t>Prevailing wind </a:t>
            </a:r>
            <a:r>
              <a:rPr lang="en-GB" sz="1000">
                <a:solidFill>
                  <a:schemeClr val="dk1"/>
                </a:solidFill>
              </a:rPr>
              <a:t>blows sand up the beach. </a:t>
            </a:r>
            <a:endParaRPr sz="1000" u="sng">
              <a:solidFill>
                <a:schemeClr val="dk1"/>
              </a:solidFill>
            </a:endParaRPr>
          </a:p>
          <a:p>
            <a:pPr indent="0" lvl="0" marL="0" rtl="0" algn="l">
              <a:spcBef>
                <a:spcPts val="0"/>
              </a:spcBef>
              <a:spcAft>
                <a:spcPts val="0"/>
              </a:spcAft>
              <a:buNone/>
            </a:pPr>
            <a:r>
              <a:t/>
            </a:r>
            <a:endParaRPr sz="1000" u="sng">
              <a:solidFill>
                <a:schemeClr val="dk1"/>
              </a:solidFill>
            </a:endParaRPr>
          </a:p>
          <a:p>
            <a:pPr indent="0" lvl="0" marL="0" rtl="0" algn="l">
              <a:spcBef>
                <a:spcPts val="0"/>
              </a:spcBef>
              <a:spcAft>
                <a:spcPts val="0"/>
              </a:spcAft>
              <a:buNone/>
            </a:pPr>
            <a:r>
              <a:rPr lang="en-GB" sz="1000">
                <a:solidFill>
                  <a:schemeClr val="dk1"/>
                </a:solidFill>
              </a:rPr>
              <a:t>Step 2: </a:t>
            </a:r>
            <a:r>
              <a:rPr lang="en-GB" sz="1000" u="sng">
                <a:solidFill>
                  <a:schemeClr val="dk1"/>
                </a:solidFill>
              </a:rPr>
              <a:t>Obstacles </a:t>
            </a:r>
            <a:r>
              <a:rPr lang="en-GB" sz="1000">
                <a:solidFill>
                  <a:schemeClr val="dk1"/>
                </a:solidFill>
              </a:rPr>
              <a:t>such as seaweed, </a:t>
            </a:r>
            <a:r>
              <a:rPr lang="en-GB" sz="1000" u="sng">
                <a:solidFill>
                  <a:schemeClr val="dk1"/>
                </a:solidFill>
              </a:rPr>
              <a:t>driftwood</a:t>
            </a:r>
            <a:r>
              <a:rPr lang="en-GB" sz="1000">
                <a:solidFill>
                  <a:schemeClr val="dk1"/>
                </a:solidFill>
              </a:rPr>
              <a:t> which traps the sand and leads to </a:t>
            </a:r>
            <a:r>
              <a:rPr lang="en-GB" sz="1000" u="sng">
                <a:solidFill>
                  <a:schemeClr val="dk1"/>
                </a:solidFill>
              </a:rPr>
              <a:t>deposition </a:t>
            </a:r>
            <a:r>
              <a:rPr lang="en-GB" sz="1000">
                <a:solidFill>
                  <a:schemeClr val="dk1"/>
                </a:solidFill>
              </a:rPr>
              <a:t>and the </a:t>
            </a:r>
            <a:r>
              <a:rPr lang="en-GB" sz="1000">
                <a:solidFill>
                  <a:schemeClr val="dk1"/>
                </a:solidFill>
              </a:rPr>
              <a:t>build</a:t>
            </a:r>
            <a:r>
              <a:rPr lang="en-GB" sz="1000">
                <a:solidFill>
                  <a:schemeClr val="dk1"/>
                </a:solidFill>
              </a:rPr>
              <a:t> up of sand. </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GB" sz="1000">
                <a:solidFill>
                  <a:schemeClr val="dk1"/>
                </a:solidFill>
              </a:rPr>
              <a:t>Step 3: Over time sand dunes build up and are </a:t>
            </a:r>
            <a:r>
              <a:rPr lang="en-GB" sz="1000" u="sng">
                <a:solidFill>
                  <a:schemeClr val="dk1"/>
                </a:solidFill>
              </a:rPr>
              <a:t>colonised </a:t>
            </a:r>
            <a:r>
              <a:rPr lang="en-GB" sz="1000">
                <a:solidFill>
                  <a:schemeClr val="dk1"/>
                </a:solidFill>
              </a:rPr>
              <a:t>by </a:t>
            </a:r>
            <a:r>
              <a:rPr lang="en-GB" sz="1000" u="sng">
                <a:solidFill>
                  <a:schemeClr val="dk1"/>
                </a:solidFill>
              </a:rPr>
              <a:t>marram and lyme grass. </a:t>
            </a:r>
            <a:endParaRPr sz="1000" u="sng">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GB" sz="1000">
                <a:solidFill>
                  <a:schemeClr val="dk1"/>
                </a:solidFill>
              </a:rPr>
              <a:t>Step 4: </a:t>
            </a:r>
            <a:r>
              <a:rPr lang="en-GB" sz="1000" u="sng">
                <a:solidFill>
                  <a:schemeClr val="dk1"/>
                </a:solidFill>
              </a:rPr>
              <a:t>Vegetation </a:t>
            </a:r>
            <a:r>
              <a:rPr lang="en-GB" sz="1000" u="sng">
                <a:solidFill>
                  <a:schemeClr val="dk1"/>
                </a:solidFill>
              </a:rPr>
              <a:t>stabilizes</a:t>
            </a:r>
            <a:r>
              <a:rPr lang="en-GB" sz="1000">
                <a:solidFill>
                  <a:schemeClr val="dk1"/>
                </a:solidFill>
              </a:rPr>
              <a:t> the sand dunes in a process called </a:t>
            </a:r>
            <a:r>
              <a:rPr lang="en-GB" sz="1000" u="sng">
                <a:solidFill>
                  <a:schemeClr val="dk1"/>
                </a:solidFill>
              </a:rPr>
              <a:t>succession</a:t>
            </a:r>
            <a:r>
              <a:rPr lang="en-GB" sz="1000">
                <a:solidFill>
                  <a:schemeClr val="dk1"/>
                </a:solidFill>
              </a:rPr>
              <a:t> from an </a:t>
            </a:r>
            <a:r>
              <a:rPr lang="en-GB" sz="1000" u="sng">
                <a:solidFill>
                  <a:schemeClr val="dk1"/>
                </a:solidFill>
              </a:rPr>
              <a:t>embryo dune to mature dune. </a:t>
            </a:r>
            <a:endParaRPr sz="1000" u="sng">
              <a:solidFill>
                <a:schemeClr val="dk1"/>
              </a:solidFill>
            </a:endParaRPr>
          </a:p>
        </p:txBody>
      </p:sp>
      <p:pic>
        <p:nvPicPr>
          <p:cNvPr id="106" name="Google Shape;106;p16"/>
          <p:cNvPicPr preferRelativeResize="0"/>
          <p:nvPr/>
        </p:nvPicPr>
        <p:blipFill rotWithShape="1">
          <a:blip r:embed="rId6">
            <a:alphaModFix/>
          </a:blip>
          <a:srcRect b="0" l="0" r="2296" t="27145"/>
          <a:stretch/>
        </p:blipFill>
        <p:spPr>
          <a:xfrm>
            <a:off x="5683650" y="2926050"/>
            <a:ext cx="3231949" cy="1955225"/>
          </a:xfrm>
          <a:prstGeom prst="rect">
            <a:avLst/>
          </a:prstGeom>
          <a:noFill/>
          <a:ln>
            <a:noFill/>
          </a:ln>
        </p:spPr>
      </p:pic>
      <p:sp>
        <p:nvSpPr>
          <p:cNvPr id="107" name="Google Shape;107;p16"/>
          <p:cNvSpPr/>
          <p:nvPr/>
        </p:nvSpPr>
        <p:spPr>
          <a:xfrm>
            <a:off x="30050" y="880025"/>
            <a:ext cx="1983300" cy="4194900"/>
          </a:xfrm>
          <a:prstGeom prst="rect">
            <a:avLst/>
          </a:prstGeom>
          <a:noFill/>
          <a:ln cap="flat" cmpd="sng" w="19050">
            <a:solidFill>
              <a:srgbClr val="FFEB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8" name="Google Shape;108;p16"/>
          <p:cNvSpPr/>
          <p:nvPr/>
        </p:nvSpPr>
        <p:spPr>
          <a:xfrm>
            <a:off x="2106500" y="880025"/>
            <a:ext cx="3364200" cy="4194900"/>
          </a:xfrm>
          <a:prstGeom prst="rect">
            <a:avLst/>
          </a:prstGeom>
          <a:noFill/>
          <a:ln cap="flat" cmpd="sng" w="19050">
            <a:solidFill>
              <a:srgbClr val="FFEB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9" name="Google Shape;109;p16"/>
          <p:cNvSpPr/>
          <p:nvPr/>
        </p:nvSpPr>
        <p:spPr>
          <a:xfrm>
            <a:off x="5531250" y="880100"/>
            <a:ext cx="3549900" cy="4194900"/>
          </a:xfrm>
          <a:prstGeom prst="rect">
            <a:avLst/>
          </a:prstGeom>
          <a:noFill/>
          <a:ln cap="flat" cmpd="sng" w="19050">
            <a:solidFill>
              <a:srgbClr val="FFEB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7"/>
          <p:cNvSpPr txBox="1"/>
          <p:nvPr/>
        </p:nvSpPr>
        <p:spPr>
          <a:xfrm>
            <a:off x="30050" y="77250"/>
            <a:ext cx="9051300" cy="305400"/>
          </a:xfrm>
          <a:prstGeom prst="rect">
            <a:avLst/>
          </a:prstGeom>
          <a:solidFill>
            <a:schemeClr val="accent6"/>
          </a:solidFill>
          <a:ln cap="flat" cmpd="sng" w="19050">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t>IGCSE GEOGRAPHY 0460: 2.2 RIVERS</a:t>
            </a:r>
            <a:endParaRPr b="1" sz="1100"/>
          </a:p>
          <a:p>
            <a:pPr indent="0" lvl="0" marL="0" rtl="0" algn="ctr">
              <a:spcBef>
                <a:spcPts val="0"/>
              </a:spcBef>
              <a:spcAft>
                <a:spcPts val="0"/>
              </a:spcAft>
              <a:buNone/>
            </a:pPr>
            <a:r>
              <a:t/>
            </a:r>
            <a:endParaRPr b="1" sz="1100"/>
          </a:p>
          <a:p>
            <a:pPr indent="0" lvl="0" marL="0" rtl="0" algn="ctr">
              <a:spcBef>
                <a:spcPts val="0"/>
              </a:spcBef>
              <a:spcAft>
                <a:spcPts val="0"/>
              </a:spcAft>
              <a:buNone/>
            </a:pPr>
            <a:r>
              <a:t/>
            </a:r>
            <a:endParaRPr b="1" sz="1100"/>
          </a:p>
          <a:p>
            <a:pPr indent="0" lvl="0" marL="0" rtl="0" algn="ctr">
              <a:spcBef>
                <a:spcPts val="0"/>
              </a:spcBef>
              <a:spcAft>
                <a:spcPts val="0"/>
              </a:spcAft>
              <a:buNone/>
            </a:pPr>
            <a:r>
              <a:t/>
            </a:r>
            <a:endParaRPr b="1" sz="1100"/>
          </a:p>
        </p:txBody>
      </p:sp>
      <p:sp>
        <p:nvSpPr>
          <p:cNvPr id="115" name="Google Shape;115;p17"/>
          <p:cNvSpPr txBox="1"/>
          <p:nvPr/>
        </p:nvSpPr>
        <p:spPr>
          <a:xfrm>
            <a:off x="30050" y="77250"/>
            <a:ext cx="9051300" cy="305400"/>
          </a:xfrm>
          <a:prstGeom prst="rect">
            <a:avLst/>
          </a:prstGeom>
          <a:solidFill>
            <a:schemeClr val="accent6"/>
          </a:solidFill>
          <a:ln cap="flat" cmpd="sng" w="19050">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000"/>
              <a:t>IGCSE GEOGRAPHY 0460: 2.3 COASTS</a:t>
            </a:r>
            <a:endParaRPr b="1" sz="1000"/>
          </a:p>
          <a:p>
            <a:pPr indent="0" lvl="0" marL="0" rtl="0" algn="ctr">
              <a:spcBef>
                <a:spcPts val="0"/>
              </a:spcBef>
              <a:spcAft>
                <a:spcPts val="0"/>
              </a:spcAft>
              <a:buNone/>
            </a:pPr>
            <a:r>
              <a:t/>
            </a:r>
            <a:endParaRPr b="1" sz="1000"/>
          </a:p>
          <a:p>
            <a:pPr indent="0" lvl="0" marL="0" rtl="0" algn="ctr">
              <a:spcBef>
                <a:spcPts val="0"/>
              </a:spcBef>
              <a:spcAft>
                <a:spcPts val="0"/>
              </a:spcAft>
              <a:buNone/>
            </a:pPr>
            <a:r>
              <a:t/>
            </a:r>
            <a:endParaRPr b="1" sz="1000"/>
          </a:p>
          <a:p>
            <a:pPr indent="0" lvl="0" marL="0" rtl="0" algn="ctr">
              <a:spcBef>
                <a:spcPts val="0"/>
              </a:spcBef>
              <a:spcAft>
                <a:spcPts val="0"/>
              </a:spcAft>
              <a:buNone/>
            </a:pPr>
            <a:r>
              <a:t/>
            </a:r>
            <a:endParaRPr b="1" sz="1000"/>
          </a:p>
        </p:txBody>
      </p:sp>
      <p:sp>
        <p:nvSpPr>
          <p:cNvPr id="116" name="Google Shape;116;p17"/>
          <p:cNvSpPr txBox="1"/>
          <p:nvPr/>
        </p:nvSpPr>
        <p:spPr>
          <a:xfrm>
            <a:off x="30050" y="454725"/>
            <a:ext cx="2148300" cy="1816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500"/>
              </a:spcBef>
              <a:spcAft>
                <a:spcPts val="0"/>
              </a:spcAft>
              <a:buNone/>
            </a:pPr>
            <a:r>
              <a:t/>
            </a:r>
            <a:endParaRPr sz="1000">
              <a:solidFill>
                <a:srgbClr val="374151"/>
              </a:solidFill>
            </a:endParaRPr>
          </a:p>
          <a:p>
            <a:pPr indent="0" lvl="0" marL="0" rtl="0" algn="l">
              <a:lnSpc>
                <a:spcPct val="115000"/>
              </a:lnSpc>
              <a:spcBef>
                <a:spcPts val="1500"/>
              </a:spcBef>
              <a:spcAft>
                <a:spcPts val="0"/>
              </a:spcAft>
              <a:buNone/>
            </a:pPr>
            <a:r>
              <a:t/>
            </a:r>
            <a:endParaRPr sz="1000">
              <a:solidFill>
                <a:srgbClr val="374151"/>
              </a:solidFill>
            </a:endParaRPr>
          </a:p>
          <a:p>
            <a:pPr indent="0" lvl="0" marL="0" rtl="0" algn="l">
              <a:lnSpc>
                <a:spcPct val="115000"/>
              </a:lnSpc>
              <a:spcBef>
                <a:spcPts val="1500"/>
              </a:spcBef>
              <a:spcAft>
                <a:spcPts val="0"/>
              </a:spcAft>
              <a:buNone/>
            </a:pPr>
            <a:r>
              <a:t/>
            </a:r>
            <a:endParaRPr sz="1000">
              <a:solidFill>
                <a:srgbClr val="374151"/>
              </a:solidFill>
            </a:endParaRPr>
          </a:p>
          <a:p>
            <a:pPr indent="0" lvl="0" marL="0" rtl="0" algn="l">
              <a:lnSpc>
                <a:spcPct val="115000"/>
              </a:lnSpc>
              <a:spcBef>
                <a:spcPts val="1500"/>
              </a:spcBef>
              <a:spcAft>
                <a:spcPts val="0"/>
              </a:spcAft>
              <a:buNone/>
            </a:pPr>
            <a:r>
              <a:t/>
            </a:r>
            <a:endParaRPr sz="1000">
              <a:solidFill>
                <a:srgbClr val="374151"/>
              </a:solidFill>
            </a:endParaRPr>
          </a:p>
          <a:p>
            <a:pPr indent="0" lvl="0" marL="0" rtl="0" algn="l">
              <a:lnSpc>
                <a:spcPct val="115000"/>
              </a:lnSpc>
              <a:spcBef>
                <a:spcPts val="1500"/>
              </a:spcBef>
              <a:spcAft>
                <a:spcPts val="0"/>
              </a:spcAft>
              <a:buNone/>
            </a:pPr>
            <a:r>
              <a:t/>
            </a:r>
            <a:endParaRPr sz="1000">
              <a:solidFill>
                <a:schemeClr val="dk2"/>
              </a:solidFill>
            </a:endParaRPr>
          </a:p>
        </p:txBody>
      </p:sp>
      <p:sp>
        <p:nvSpPr>
          <p:cNvPr id="117" name="Google Shape;117;p17"/>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500"/>
              </a:spcBef>
              <a:spcAft>
                <a:spcPts val="0"/>
              </a:spcAft>
              <a:buNone/>
            </a:pPr>
            <a:r>
              <a:t/>
            </a:r>
            <a:endParaRPr/>
          </a:p>
        </p:txBody>
      </p:sp>
      <p:sp>
        <p:nvSpPr>
          <p:cNvPr id="118" name="Google Shape;118;p17"/>
          <p:cNvSpPr txBox="1"/>
          <p:nvPr/>
        </p:nvSpPr>
        <p:spPr>
          <a:xfrm>
            <a:off x="1854300" y="382650"/>
            <a:ext cx="1911300" cy="48153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10"/>
              </a:spcBef>
              <a:spcAft>
                <a:spcPts val="0"/>
              </a:spcAft>
              <a:buNone/>
            </a:pPr>
            <a:r>
              <a:rPr b="1" lang="en-GB" sz="1000">
                <a:solidFill>
                  <a:schemeClr val="dk1"/>
                </a:solidFill>
              </a:rPr>
              <a:t>Hazards</a:t>
            </a:r>
            <a:endParaRPr b="1" sz="1000">
              <a:solidFill>
                <a:schemeClr val="dk1"/>
              </a:solidFill>
            </a:endParaRPr>
          </a:p>
          <a:p>
            <a:pPr indent="0" lvl="0" marL="0" rtl="0" algn="ctr">
              <a:lnSpc>
                <a:spcPct val="100000"/>
              </a:lnSpc>
              <a:spcBef>
                <a:spcPts val="10"/>
              </a:spcBef>
              <a:spcAft>
                <a:spcPts val="0"/>
              </a:spcAft>
              <a:buNone/>
            </a:pPr>
            <a:r>
              <a:t/>
            </a:r>
            <a:endParaRPr b="1" sz="1000">
              <a:solidFill>
                <a:schemeClr val="dk1"/>
              </a:solidFill>
            </a:endParaRPr>
          </a:p>
          <a:p>
            <a:pPr indent="0" lvl="0" marL="0" rtl="0" algn="l">
              <a:lnSpc>
                <a:spcPct val="100000"/>
              </a:lnSpc>
              <a:spcBef>
                <a:spcPts val="10"/>
              </a:spcBef>
              <a:spcAft>
                <a:spcPts val="0"/>
              </a:spcAft>
              <a:buNone/>
            </a:pPr>
            <a:r>
              <a:rPr b="1" lang="en-GB" sz="1000">
                <a:solidFill>
                  <a:schemeClr val="dk1"/>
                </a:solidFill>
              </a:rPr>
              <a:t>Climate Change:</a:t>
            </a:r>
            <a:r>
              <a:rPr lang="en-GB" sz="1000">
                <a:solidFill>
                  <a:schemeClr val="dk1"/>
                </a:solidFill>
              </a:rPr>
              <a:t> As temperatures rise, storms are expected to increase in intensity and frequency.</a:t>
            </a:r>
            <a:endParaRPr sz="1000">
              <a:solidFill>
                <a:schemeClr val="dk1"/>
              </a:solidFill>
            </a:endParaRPr>
          </a:p>
          <a:p>
            <a:pPr indent="0" lvl="0" marL="0" rtl="0" algn="l">
              <a:lnSpc>
                <a:spcPct val="100000"/>
              </a:lnSpc>
              <a:spcBef>
                <a:spcPts val="10"/>
              </a:spcBef>
              <a:spcAft>
                <a:spcPts val="0"/>
              </a:spcAft>
              <a:buNone/>
            </a:pPr>
            <a:r>
              <a:t/>
            </a:r>
            <a:endParaRPr sz="1000">
              <a:solidFill>
                <a:schemeClr val="dk1"/>
              </a:solidFill>
            </a:endParaRPr>
          </a:p>
          <a:p>
            <a:pPr indent="0" lvl="0" marL="0" rtl="0" algn="l">
              <a:lnSpc>
                <a:spcPct val="100000"/>
              </a:lnSpc>
              <a:spcBef>
                <a:spcPts val="10"/>
              </a:spcBef>
              <a:spcAft>
                <a:spcPts val="0"/>
              </a:spcAft>
              <a:buNone/>
            </a:pPr>
            <a:r>
              <a:rPr b="1" lang="en-GB" sz="1000">
                <a:solidFill>
                  <a:schemeClr val="dk1"/>
                </a:solidFill>
              </a:rPr>
              <a:t>Sea Level Rise: </a:t>
            </a:r>
            <a:r>
              <a:rPr lang="en-GB" sz="1000">
                <a:solidFill>
                  <a:schemeClr val="dk1"/>
                </a:solidFill>
              </a:rPr>
              <a:t>Melting ice on land adds more water to the oceans, further increasing the risk of flooding.</a:t>
            </a:r>
            <a:endParaRPr sz="1000">
              <a:solidFill>
                <a:schemeClr val="dk1"/>
              </a:solidFill>
            </a:endParaRPr>
          </a:p>
          <a:p>
            <a:pPr indent="0" lvl="0" marL="0" rtl="0" algn="l">
              <a:lnSpc>
                <a:spcPct val="100000"/>
              </a:lnSpc>
              <a:spcBef>
                <a:spcPts val="10"/>
              </a:spcBef>
              <a:spcAft>
                <a:spcPts val="0"/>
              </a:spcAft>
              <a:buNone/>
            </a:pPr>
            <a:r>
              <a:t/>
            </a:r>
            <a:endParaRPr sz="1000">
              <a:solidFill>
                <a:schemeClr val="dk1"/>
              </a:solidFill>
            </a:endParaRPr>
          </a:p>
          <a:p>
            <a:pPr indent="0" lvl="0" marL="0" rtl="0" algn="l">
              <a:lnSpc>
                <a:spcPct val="100000"/>
              </a:lnSpc>
              <a:spcBef>
                <a:spcPts val="10"/>
              </a:spcBef>
              <a:spcAft>
                <a:spcPts val="0"/>
              </a:spcAft>
              <a:buNone/>
            </a:pPr>
            <a:r>
              <a:rPr b="1" lang="en-GB" sz="1000">
                <a:solidFill>
                  <a:schemeClr val="dk1"/>
                </a:solidFill>
              </a:rPr>
              <a:t>Storms surges: </a:t>
            </a:r>
            <a:r>
              <a:rPr lang="en-GB" sz="1000">
                <a:solidFill>
                  <a:schemeClr val="dk1"/>
                </a:solidFill>
              </a:rPr>
              <a:t>Can destroy houses, affect livelihoods and impact local economy </a:t>
            </a:r>
            <a:endParaRPr sz="1000">
              <a:solidFill>
                <a:schemeClr val="dk1"/>
              </a:solidFill>
            </a:endParaRPr>
          </a:p>
          <a:p>
            <a:pPr indent="0" lvl="0" marL="0" rtl="0" algn="l">
              <a:lnSpc>
                <a:spcPct val="100000"/>
              </a:lnSpc>
              <a:spcBef>
                <a:spcPts val="10"/>
              </a:spcBef>
              <a:spcAft>
                <a:spcPts val="0"/>
              </a:spcAft>
              <a:buNone/>
            </a:pPr>
            <a:r>
              <a:t/>
            </a:r>
            <a:endParaRPr sz="1000">
              <a:solidFill>
                <a:schemeClr val="dk1"/>
              </a:solidFill>
            </a:endParaRPr>
          </a:p>
          <a:p>
            <a:pPr indent="0" lvl="0" marL="0" rtl="0" algn="l">
              <a:lnSpc>
                <a:spcPct val="100000"/>
              </a:lnSpc>
              <a:spcBef>
                <a:spcPts val="10"/>
              </a:spcBef>
              <a:spcAft>
                <a:spcPts val="0"/>
              </a:spcAft>
              <a:buNone/>
            </a:pPr>
            <a:r>
              <a:rPr b="1" lang="en-GB" sz="1000">
                <a:solidFill>
                  <a:schemeClr val="dk1"/>
                </a:solidFill>
              </a:rPr>
              <a:t>Overfishing;</a:t>
            </a:r>
            <a:r>
              <a:rPr lang="en-GB" sz="1000">
                <a:solidFill>
                  <a:schemeClr val="dk1"/>
                </a:solidFill>
              </a:rPr>
              <a:t> impacts on other species as a result; litter and oil on beaches; water pollution;introduction of invasive alien species; habitat damage</a:t>
            </a:r>
            <a:endParaRPr sz="1000">
              <a:solidFill>
                <a:schemeClr val="dk1"/>
              </a:solidFill>
            </a:endParaRPr>
          </a:p>
          <a:p>
            <a:pPr indent="0" lvl="0" marL="0" rtl="0" algn="l">
              <a:lnSpc>
                <a:spcPct val="100000"/>
              </a:lnSpc>
              <a:spcBef>
                <a:spcPts val="10"/>
              </a:spcBef>
              <a:spcAft>
                <a:spcPts val="0"/>
              </a:spcAft>
              <a:buNone/>
            </a:pPr>
            <a:r>
              <a:t/>
            </a:r>
            <a:endParaRPr sz="1000">
              <a:solidFill>
                <a:schemeClr val="dk1"/>
              </a:solidFill>
            </a:endParaRPr>
          </a:p>
          <a:p>
            <a:pPr indent="0" lvl="0" marL="0" rtl="0" algn="l">
              <a:lnSpc>
                <a:spcPct val="100000"/>
              </a:lnSpc>
              <a:spcBef>
                <a:spcPts val="10"/>
              </a:spcBef>
              <a:spcAft>
                <a:spcPts val="0"/>
              </a:spcAft>
              <a:buNone/>
            </a:pPr>
            <a:r>
              <a:rPr b="1" lang="en-GB" sz="1000">
                <a:solidFill>
                  <a:schemeClr val="dk1"/>
                </a:solidFill>
              </a:rPr>
              <a:t>Coastal erosion:</a:t>
            </a:r>
            <a:r>
              <a:rPr lang="en-GB" sz="1000">
                <a:solidFill>
                  <a:schemeClr val="dk1"/>
                </a:solidFill>
              </a:rPr>
              <a:t> gradual wearing away of land, undermines ecosystems and threatening human settlements, infrastructure and exacerbates the risk of flooding.</a:t>
            </a:r>
            <a:endParaRPr sz="1000">
              <a:solidFill>
                <a:schemeClr val="dk1"/>
              </a:solidFill>
            </a:endParaRPr>
          </a:p>
        </p:txBody>
      </p:sp>
      <p:sp>
        <p:nvSpPr>
          <p:cNvPr id="119" name="Google Shape;119;p17"/>
          <p:cNvSpPr txBox="1"/>
          <p:nvPr/>
        </p:nvSpPr>
        <p:spPr>
          <a:xfrm>
            <a:off x="0" y="354225"/>
            <a:ext cx="1854300" cy="49704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10"/>
              </a:spcBef>
              <a:spcAft>
                <a:spcPts val="0"/>
              </a:spcAft>
              <a:buNone/>
            </a:pPr>
            <a:r>
              <a:rPr b="1" lang="en-GB" sz="1000"/>
              <a:t>Opportunities </a:t>
            </a:r>
            <a:endParaRPr b="1" sz="1000"/>
          </a:p>
          <a:p>
            <a:pPr indent="0" lvl="0" marL="0" rtl="0" algn="ctr">
              <a:lnSpc>
                <a:spcPct val="100000"/>
              </a:lnSpc>
              <a:spcBef>
                <a:spcPts val="10"/>
              </a:spcBef>
              <a:spcAft>
                <a:spcPts val="0"/>
              </a:spcAft>
              <a:buNone/>
            </a:pPr>
            <a:r>
              <a:t/>
            </a:r>
            <a:endParaRPr b="1" sz="1000"/>
          </a:p>
          <a:p>
            <a:pPr indent="0" lvl="0" marL="0" rtl="0" algn="l">
              <a:lnSpc>
                <a:spcPct val="100000"/>
              </a:lnSpc>
              <a:spcBef>
                <a:spcPts val="10"/>
              </a:spcBef>
              <a:spcAft>
                <a:spcPts val="0"/>
              </a:spcAft>
              <a:buNone/>
            </a:pPr>
            <a:r>
              <a:rPr b="1" lang="en-GB" sz="1000">
                <a:solidFill>
                  <a:schemeClr val="dk1"/>
                </a:solidFill>
              </a:rPr>
              <a:t>Tourism and Recreation: </a:t>
            </a:r>
            <a:r>
              <a:rPr lang="en-GB" sz="1000">
                <a:solidFill>
                  <a:schemeClr val="dk1"/>
                </a:solidFill>
              </a:rPr>
              <a:t>Coast attract tourists for activities like swimming, surfing, and beachcombing.</a:t>
            </a:r>
            <a:endParaRPr sz="1000">
              <a:solidFill>
                <a:schemeClr val="dk1"/>
              </a:solidFill>
            </a:endParaRPr>
          </a:p>
          <a:p>
            <a:pPr indent="0" lvl="0" marL="0" rtl="0" algn="l">
              <a:lnSpc>
                <a:spcPct val="100000"/>
              </a:lnSpc>
              <a:spcBef>
                <a:spcPts val="10"/>
              </a:spcBef>
              <a:spcAft>
                <a:spcPts val="0"/>
              </a:spcAft>
              <a:buNone/>
            </a:pPr>
            <a:r>
              <a:t/>
            </a:r>
            <a:endParaRPr sz="1000">
              <a:solidFill>
                <a:schemeClr val="dk1"/>
              </a:solidFill>
            </a:endParaRPr>
          </a:p>
          <a:p>
            <a:pPr indent="0" lvl="0" marL="0" rtl="0" algn="l">
              <a:lnSpc>
                <a:spcPct val="100000"/>
              </a:lnSpc>
              <a:spcBef>
                <a:spcPts val="10"/>
              </a:spcBef>
              <a:spcAft>
                <a:spcPts val="0"/>
              </a:spcAft>
              <a:buNone/>
            </a:pPr>
            <a:r>
              <a:rPr b="1" lang="en-GB" sz="1000">
                <a:solidFill>
                  <a:schemeClr val="dk1"/>
                </a:solidFill>
              </a:rPr>
              <a:t>Fishing and Aquaculture: </a:t>
            </a:r>
            <a:r>
              <a:rPr lang="en-GB" sz="1000">
                <a:solidFill>
                  <a:schemeClr val="dk1"/>
                </a:solidFill>
              </a:rPr>
              <a:t>Opportunities for commercial fishing and aquaculture = job opportunities, good for local economy </a:t>
            </a:r>
            <a:endParaRPr sz="1000">
              <a:solidFill>
                <a:schemeClr val="dk1"/>
              </a:solidFill>
            </a:endParaRPr>
          </a:p>
          <a:p>
            <a:pPr indent="0" lvl="0" marL="0" rtl="0" algn="l">
              <a:lnSpc>
                <a:spcPct val="100000"/>
              </a:lnSpc>
              <a:spcBef>
                <a:spcPts val="10"/>
              </a:spcBef>
              <a:spcAft>
                <a:spcPts val="0"/>
              </a:spcAft>
              <a:buNone/>
            </a:pPr>
            <a:r>
              <a:t/>
            </a:r>
            <a:endParaRPr sz="1000">
              <a:solidFill>
                <a:schemeClr val="dk1"/>
              </a:solidFill>
            </a:endParaRPr>
          </a:p>
          <a:p>
            <a:pPr indent="0" lvl="0" marL="0" rtl="0" algn="l">
              <a:lnSpc>
                <a:spcPct val="100000"/>
              </a:lnSpc>
              <a:spcBef>
                <a:spcPts val="10"/>
              </a:spcBef>
              <a:spcAft>
                <a:spcPts val="0"/>
              </a:spcAft>
              <a:buNone/>
            </a:pPr>
            <a:r>
              <a:rPr b="1" lang="en-GB" sz="1000">
                <a:solidFill>
                  <a:schemeClr val="dk1"/>
                </a:solidFill>
              </a:rPr>
              <a:t>Port and Shipping Industry:</a:t>
            </a:r>
            <a:r>
              <a:rPr lang="en-GB" sz="1000">
                <a:solidFill>
                  <a:schemeClr val="dk1"/>
                </a:solidFill>
              </a:rPr>
              <a:t> Coastal ports facilitate global trade and shipping activities.</a:t>
            </a:r>
            <a:endParaRPr sz="1000">
              <a:solidFill>
                <a:schemeClr val="dk1"/>
              </a:solidFill>
            </a:endParaRPr>
          </a:p>
          <a:p>
            <a:pPr indent="0" lvl="0" marL="0" rtl="0" algn="l">
              <a:lnSpc>
                <a:spcPct val="100000"/>
              </a:lnSpc>
              <a:spcBef>
                <a:spcPts val="10"/>
              </a:spcBef>
              <a:spcAft>
                <a:spcPts val="0"/>
              </a:spcAft>
              <a:buNone/>
            </a:pPr>
            <a:r>
              <a:t/>
            </a:r>
            <a:endParaRPr sz="1000">
              <a:solidFill>
                <a:schemeClr val="dk1"/>
              </a:solidFill>
            </a:endParaRPr>
          </a:p>
          <a:p>
            <a:pPr indent="0" lvl="0" marL="0" rtl="0" algn="l">
              <a:lnSpc>
                <a:spcPct val="100000"/>
              </a:lnSpc>
              <a:spcBef>
                <a:spcPts val="10"/>
              </a:spcBef>
              <a:spcAft>
                <a:spcPts val="0"/>
              </a:spcAft>
              <a:buNone/>
            </a:pPr>
            <a:r>
              <a:rPr b="1" lang="en-GB" sz="1000">
                <a:solidFill>
                  <a:schemeClr val="dk1"/>
                </a:solidFill>
              </a:rPr>
              <a:t>Renewable Energy Generation: </a:t>
            </a:r>
            <a:r>
              <a:rPr lang="en-GB" sz="1000">
                <a:solidFill>
                  <a:schemeClr val="dk1"/>
                </a:solidFill>
              </a:rPr>
              <a:t>Coasts are suitable for harnessing wind and tidal energy for sustainable power.</a:t>
            </a:r>
            <a:endParaRPr sz="1000">
              <a:solidFill>
                <a:schemeClr val="dk1"/>
              </a:solidFill>
            </a:endParaRPr>
          </a:p>
          <a:p>
            <a:pPr indent="0" lvl="0" marL="0" rtl="0" algn="l">
              <a:lnSpc>
                <a:spcPct val="100000"/>
              </a:lnSpc>
              <a:spcBef>
                <a:spcPts val="10"/>
              </a:spcBef>
              <a:spcAft>
                <a:spcPts val="0"/>
              </a:spcAft>
              <a:buNone/>
            </a:pPr>
            <a:r>
              <a:t/>
            </a:r>
            <a:endParaRPr sz="1000">
              <a:solidFill>
                <a:schemeClr val="dk1"/>
              </a:solidFill>
            </a:endParaRPr>
          </a:p>
          <a:p>
            <a:pPr indent="0" lvl="0" marL="0" rtl="0" algn="l">
              <a:lnSpc>
                <a:spcPct val="100000"/>
              </a:lnSpc>
              <a:spcBef>
                <a:spcPts val="10"/>
              </a:spcBef>
              <a:spcAft>
                <a:spcPts val="0"/>
              </a:spcAft>
              <a:buNone/>
            </a:pPr>
            <a:r>
              <a:rPr b="1" lang="en-GB" sz="1000">
                <a:solidFill>
                  <a:schemeClr val="dk1"/>
                </a:solidFill>
              </a:rPr>
              <a:t>Biodiversity and Conservation: </a:t>
            </a:r>
            <a:r>
              <a:rPr lang="en-GB" sz="1000">
                <a:solidFill>
                  <a:schemeClr val="dk1"/>
                </a:solidFill>
              </a:rPr>
              <a:t>Coasts support diverse wildlife, providing opportunities for research, eco-tourism &amp; conservation.</a:t>
            </a:r>
            <a:endParaRPr sz="1000">
              <a:solidFill>
                <a:schemeClr val="dk1"/>
              </a:solidFill>
            </a:endParaRPr>
          </a:p>
          <a:p>
            <a:pPr indent="0" lvl="0" marL="0" rtl="0" algn="l">
              <a:spcBef>
                <a:spcPts val="10"/>
              </a:spcBef>
              <a:spcAft>
                <a:spcPts val="0"/>
              </a:spcAft>
              <a:buNone/>
            </a:pPr>
            <a:r>
              <a:t/>
            </a:r>
            <a:endParaRPr sz="1000">
              <a:solidFill>
                <a:schemeClr val="dk2"/>
              </a:solidFill>
            </a:endParaRPr>
          </a:p>
        </p:txBody>
      </p:sp>
      <p:pic>
        <p:nvPicPr>
          <p:cNvPr id="120" name="Google Shape;120;p17"/>
          <p:cNvPicPr preferRelativeResize="0"/>
          <p:nvPr/>
        </p:nvPicPr>
        <p:blipFill>
          <a:blip r:embed="rId3">
            <a:alphaModFix/>
          </a:blip>
          <a:stretch>
            <a:fillRect/>
          </a:stretch>
        </p:blipFill>
        <p:spPr>
          <a:xfrm>
            <a:off x="3876150" y="454725"/>
            <a:ext cx="5205200" cy="3780981"/>
          </a:xfrm>
          <a:prstGeom prst="rect">
            <a:avLst/>
          </a:prstGeom>
          <a:noFill/>
          <a:ln cap="flat" cmpd="sng" w="19050">
            <a:solidFill>
              <a:srgbClr val="FFEB00"/>
            </a:solidFill>
            <a:prstDash val="solid"/>
            <a:round/>
            <a:headEnd len="sm" w="sm" type="none"/>
            <a:tailEnd len="sm" w="sm" type="none"/>
          </a:ln>
        </p:spPr>
      </p:pic>
      <p:sp>
        <p:nvSpPr>
          <p:cNvPr id="121" name="Google Shape;121;p17"/>
          <p:cNvSpPr/>
          <p:nvPr/>
        </p:nvSpPr>
        <p:spPr>
          <a:xfrm>
            <a:off x="30050" y="454725"/>
            <a:ext cx="1773600" cy="4624500"/>
          </a:xfrm>
          <a:prstGeom prst="rect">
            <a:avLst/>
          </a:prstGeom>
          <a:noFill/>
          <a:ln cap="flat" cmpd="sng" w="19050">
            <a:solidFill>
              <a:srgbClr val="FFEB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2" name="Google Shape;122;p17"/>
          <p:cNvSpPr/>
          <p:nvPr/>
        </p:nvSpPr>
        <p:spPr>
          <a:xfrm>
            <a:off x="1884250" y="454725"/>
            <a:ext cx="1911300" cy="4624500"/>
          </a:xfrm>
          <a:prstGeom prst="rect">
            <a:avLst/>
          </a:prstGeom>
          <a:noFill/>
          <a:ln cap="flat" cmpd="sng" w="19050">
            <a:solidFill>
              <a:srgbClr val="FFEB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23" name="Google Shape;123;p17"/>
          <p:cNvPicPr preferRelativeResize="0"/>
          <p:nvPr/>
        </p:nvPicPr>
        <p:blipFill rotWithShape="1">
          <a:blip r:embed="rId4">
            <a:alphaModFix/>
          </a:blip>
          <a:srcRect b="-9" l="0" r="19665" t="6446"/>
          <a:stretch/>
        </p:blipFill>
        <p:spPr>
          <a:xfrm>
            <a:off x="3876150" y="4307775"/>
            <a:ext cx="997898" cy="771450"/>
          </a:xfrm>
          <a:prstGeom prst="rect">
            <a:avLst/>
          </a:prstGeom>
          <a:noFill/>
          <a:ln>
            <a:noFill/>
          </a:ln>
        </p:spPr>
      </p:pic>
      <p:pic>
        <p:nvPicPr>
          <p:cNvPr id="124" name="Google Shape;124;p17"/>
          <p:cNvPicPr preferRelativeResize="0"/>
          <p:nvPr/>
        </p:nvPicPr>
        <p:blipFill rotWithShape="1">
          <a:blip r:embed="rId5">
            <a:alphaModFix/>
          </a:blip>
          <a:srcRect b="0" l="6728" r="4271" t="0"/>
          <a:stretch/>
        </p:blipFill>
        <p:spPr>
          <a:xfrm>
            <a:off x="4913487" y="4307775"/>
            <a:ext cx="997900" cy="771450"/>
          </a:xfrm>
          <a:prstGeom prst="rect">
            <a:avLst/>
          </a:prstGeom>
          <a:noFill/>
          <a:ln>
            <a:noFill/>
          </a:ln>
        </p:spPr>
      </p:pic>
      <p:pic>
        <p:nvPicPr>
          <p:cNvPr id="125" name="Google Shape;125;p17"/>
          <p:cNvPicPr preferRelativeResize="0"/>
          <p:nvPr/>
        </p:nvPicPr>
        <p:blipFill rotWithShape="1">
          <a:blip r:embed="rId6">
            <a:alphaModFix/>
          </a:blip>
          <a:srcRect b="0" l="4336" r="2804" t="0"/>
          <a:stretch/>
        </p:blipFill>
        <p:spPr>
          <a:xfrm>
            <a:off x="5950824" y="4349100"/>
            <a:ext cx="997900" cy="743900"/>
          </a:xfrm>
          <a:prstGeom prst="rect">
            <a:avLst/>
          </a:prstGeom>
          <a:noFill/>
          <a:ln>
            <a:noFill/>
          </a:ln>
        </p:spPr>
      </p:pic>
      <p:pic>
        <p:nvPicPr>
          <p:cNvPr id="126" name="Google Shape;126;p17"/>
          <p:cNvPicPr preferRelativeResize="0"/>
          <p:nvPr/>
        </p:nvPicPr>
        <p:blipFill rotWithShape="1">
          <a:blip r:embed="rId7">
            <a:alphaModFix/>
          </a:blip>
          <a:srcRect b="0" l="2058" r="35366" t="0"/>
          <a:stretch/>
        </p:blipFill>
        <p:spPr>
          <a:xfrm>
            <a:off x="7018400" y="4335313"/>
            <a:ext cx="1039950" cy="771450"/>
          </a:xfrm>
          <a:prstGeom prst="rect">
            <a:avLst/>
          </a:prstGeom>
          <a:noFill/>
          <a:ln>
            <a:noFill/>
          </a:ln>
        </p:spPr>
      </p:pic>
      <p:pic>
        <p:nvPicPr>
          <p:cNvPr id="127" name="Google Shape;127;p17"/>
          <p:cNvPicPr preferRelativeResize="0"/>
          <p:nvPr/>
        </p:nvPicPr>
        <p:blipFill>
          <a:blip r:embed="rId8">
            <a:alphaModFix/>
          </a:blip>
          <a:stretch>
            <a:fillRect/>
          </a:stretch>
        </p:blipFill>
        <p:spPr>
          <a:xfrm>
            <a:off x="8124950" y="4335325"/>
            <a:ext cx="956400" cy="743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8"/>
          <p:cNvSpPr txBox="1"/>
          <p:nvPr/>
        </p:nvSpPr>
        <p:spPr>
          <a:xfrm>
            <a:off x="30050" y="77250"/>
            <a:ext cx="9093000" cy="305400"/>
          </a:xfrm>
          <a:prstGeom prst="rect">
            <a:avLst/>
          </a:prstGeom>
          <a:solidFill>
            <a:schemeClr val="accent6"/>
          </a:solidFill>
          <a:ln cap="flat" cmpd="sng" w="19050">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t>IGCSE GEOGRAPHY 0460: 2.3 COASTS</a:t>
            </a:r>
            <a:endParaRPr b="1" sz="1100"/>
          </a:p>
          <a:p>
            <a:pPr indent="0" lvl="0" marL="0" rtl="0" algn="ctr">
              <a:spcBef>
                <a:spcPts val="0"/>
              </a:spcBef>
              <a:spcAft>
                <a:spcPts val="0"/>
              </a:spcAft>
              <a:buNone/>
            </a:pPr>
            <a:r>
              <a:t/>
            </a:r>
            <a:endParaRPr b="1" sz="1100"/>
          </a:p>
          <a:p>
            <a:pPr indent="0" lvl="0" marL="0" rtl="0" algn="ctr">
              <a:spcBef>
                <a:spcPts val="0"/>
              </a:spcBef>
              <a:spcAft>
                <a:spcPts val="0"/>
              </a:spcAft>
              <a:buNone/>
            </a:pPr>
            <a:r>
              <a:t/>
            </a:r>
            <a:endParaRPr b="1" sz="1100"/>
          </a:p>
          <a:p>
            <a:pPr indent="0" lvl="0" marL="0" rtl="0" algn="ctr">
              <a:spcBef>
                <a:spcPts val="0"/>
              </a:spcBef>
              <a:spcAft>
                <a:spcPts val="0"/>
              </a:spcAft>
              <a:buNone/>
            </a:pPr>
            <a:r>
              <a:t/>
            </a:r>
            <a:endParaRPr b="1" sz="1100"/>
          </a:p>
        </p:txBody>
      </p:sp>
      <p:sp>
        <p:nvSpPr>
          <p:cNvPr id="133" name="Google Shape;133;p18"/>
          <p:cNvSpPr txBox="1"/>
          <p:nvPr/>
        </p:nvSpPr>
        <p:spPr>
          <a:xfrm>
            <a:off x="33000" y="473450"/>
            <a:ext cx="9093000" cy="338700"/>
          </a:xfrm>
          <a:prstGeom prst="rect">
            <a:avLst/>
          </a:prstGeom>
          <a:noFill/>
          <a:ln cap="flat" cmpd="sng" w="19050">
            <a:solidFill>
              <a:srgbClr val="FFEB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1000">
                <a:solidFill>
                  <a:schemeClr val="dk1"/>
                </a:solidFill>
              </a:rPr>
              <a:t>Case study: Typhoon Haiyan, threat to coastlines. </a:t>
            </a:r>
            <a:endParaRPr b="1" sz="1000">
              <a:solidFill>
                <a:schemeClr val="dk1"/>
              </a:solidFill>
            </a:endParaRPr>
          </a:p>
        </p:txBody>
      </p:sp>
      <p:sp>
        <p:nvSpPr>
          <p:cNvPr id="134" name="Google Shape;134;p18"/>
          <p:cNvSpPr txBox="1"/>
          <p:nvPr/>
        </p:nvSpPr>
        <p:spPr>
          <a:xfrm>
            <a:off x="3825675" y="850225"/>
            <a:ext cx="3588900" cy="46485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1500"/>
              </a:spcBef>
              <a:spcAft>
                <a:spcPts val="0"/>
              </a:spcAft>
              <a:buNone/>
            </a:pPr>
            <a:r>
              <a:rPr b="1" lang="en-GB" sz="1000">
                <a:solidFill>
                  <a:schemeClr val="dk1"/>
                </a:solidFill>
                <a:latin typeface="Roboto"/>
                <a:ea typeface="Roboto"/>
                <a:cs typeface="Roboto"/>
                <a:sym typeface="Roboto"/>
              </a:rPr>
              <a:t>Responses</a:t>
            </a:r>
            <a:endParaRPr b="1" sz="1000">
              <a:solidFill>
                <a:schemeClr val="dk1"/>
              </a:solidFill>
              <a:latin typeface="Roboto"/>
              <a:ea typeface="Roboto"/>
              <a:cs typeface="Roboto"/>
              <a:sym typeface="Roboto"/>
            </a:endParaRPr>
          </a:p>
          <a:p>
            <a:pPr indent="0" lvl="0" marL="0" rtl="0" algn="l">
              <a:lnSpc>
                <a:spcPct val="100000"/>
              </a:lnSpc>
              <a:spcBef>
                <a:spcPts val="1500"/>
              </a:spcBef>
              <a:spcAft>
                <a:spcPts val="0"/>
              </a:spcAft>
              <a:buNone/>
            </a:pPr>
            <a:r>
              <a:rPr lang="en-GB" sz="1000">
                <a:solidFill>
                  <a:schemeClr val="dk1"/>
                </a:solidFill>
                <a:latin typeface="Roboto"/>
                <a:ea typeface="Roboto"/>
                <a:cs typeface="Roboto"/>
                <a:sym typeface="Roboto"/>
              </a:rPr>
              <a:t>International Aid: Global community provided humanitarian aid: financial assistance, food medical supplies.</a:t>
            </a:r>
            <a:endParaRPr sz="1000">
              <a:solidFill>
                <a:schemeClr val="dk1"/>
              </a:solidFill>
              <a:latin typeface="Roboto"/>
              <a:ea typeface="Roboto"/>
              <a:cs typeface="Roboto"/>
              <a:sym typeface="Roboto"/>
            </a:endParaRPr>
          </a:p>
          <a:p>
            <a:pPr indent="0" lvl="0" marL="0" rtl="0" algn="l">
              <a:lnSpc>
                <a:spcPct val="100000"/>
              </a:lnSpc>
              <a:spcBef>
                <a:spcPts val="1500"/>
              </a:spcBef>
              <a:spcAft>
                <a:spcPts val="0"/>
              </a:spcAft>
              <a:buNone/>
            </a:pPr>
            <a:r>
              <a:rPr lang="en-GB" sz="1000">
                <a:solidFill>
                  <a:schemeClr val="dk1"/>
                </a:solidFill>
                <a:latin typeface="Roboto"/>
                <a:ea typeface="Roboto"/>
                <a:cs typeface="Roboto"/>
                <a:sym typeface="Roboto"/>
              </a:rPr>
              <a:t>Philippine Government: Faced with a massive humanitarian crisis, the government struggled to provide immediate relief and recovery efforts.</a:t>
            </a:r>
            <a:endParaRPr sz="1000">
              <a:solidFill>
                <a:schemeClr val="dk1"/>
              </a:solidFill>
              <a:latin typeface="Roboto"/>
              <a:ea typeface="Roboto"/>
              <a:cs typeface="Roboto"/>
              <a:sym typeface="Roboto"/>
            </a:endParaRPr>
          </a:p>
          <a:p>
            <a:pPr indent="0" lvl="0" marL="0" rtl="0" algn="l">
              <a:lnSpc>
                <a:spcPct val="100000"/>
              </a:lnSpc>
              <a:spcBef>
                <a:spcPts val="1500"/>
              </a:spcBef>
              <a:spcAft>
                <a:spcPts val="0"/>
              </a:spcAft>
              <a:buNone/>
            </a:pPr>
            <a:r>
              <a:rPr lang="en-GB" sz="1000">
                <a:solidFill>
                  <a:schemeClr val="dk1"/>
                </a:solidFill>
                <a:latin typeface="Roboto"/>
                <a:ea typeface="Roboto"/>
                <a:cs typeface="Roboto"/>
                <a:sym typeface="Roboto"/>
              </a:rPr>
              <a:t>NGOs and Relief Organizations: Red Cross and UN agencies played a vital role in delivering aid, providing healthcare, and supporting rebuilding initiatives.</a:t>
            </a:r>
            <a:endParaRPr sz="1000">
              <a:solidFill>
                <a:schemeClr val="dk1"/>
              </a:solidFill>
              <a:latin typeface="Roboto"/>
              <a:ea typeface="Roboto"/>
              <a:cs typeface="Roboto"/>
              <a:sym typeface="Roboto"/>
            </a:endParaRPr>
          </a:p>
          <a:p>
            <a:pPr indent="0" lvl="0" marL="0" rtl="0" algn="ctr">
              <a:lnSpc>
                <a:spcPct val="100000"/>
              </a:lnSpc>
              <a:spcBef>
                <a:spcPts val="1500"/>
              </a:spcBef>
              <a:spcAft>
                <a:spcPts val="0"/>
              </a:spcAft>
              <a:buNone/>
            </a:pPr>
            <a:r>
              <a:rPr b="1" lang="en-GB" sz="1000">
                <a:solidFill>
                  <a:schemeClr val="dk1"/>
                </a:solidFill>
                <a:latin typeface="Roboto"/>
                <a:ea typeface="Roboto"/>
                <a:cs typeface="Roboto"/>
                <a:sym typeface="Roboto"/>
              </a:rPr>
              <a:t>Long-Term Impact:</a:t>
            </a:r>
            <a:endParaRPr b="1" sz="1000">
              <a:solidFill>
                <a:schemeClr val="dk1"/>
              </a:solidFill>
              <a:latin typeface="Roboto"/>
              <a:ea typeface="Roboto"/>
              <a:cs typeface="Roboto"/>
              <a:sym typeface="Roboto"/>
            </a:endParaRPr>
          </a:p>
          <a:p>
            <a:pPr indent="0" lvl="0" marL="0" rtl="0" algn="l">
              <a:lnSpc>
                <a:spcPct val="100000"/>
              </a:lnSpc>
              <a:spcBef>
                <a:spcPts val="1500"/>
              </a:spcBef>
              <a:spcAft>
                <a:spcPts val="0"/>
              </a:spcAft>
              <a:buNone/>
            </a:pPr>
            <a:r>
              <a:rPr lang="en-GB" sz="1000">
                <a:solidFill>
                  <a:schemeClr val="dk1"/>
                </a:solidFill>
                <a:latin typeface="Roboto"/>
                <a:ea typeface="Roboto"/>
                <a:cs typeface="Roboto"/>
                <a:sym typeface="Roboto"/>
              </a:rPr>
              <a:t>Economic Setback: The Philippines faced significant economic setbacks due to the destruction of infrastructure and disruption of livelihoods.</a:t>
            </a:r>
            <a:endParaRPr sz="1000">
              <a:solidFill>
                <a:schemeClr val="dk1"/>
              </a:solidFill>
              <a:latin typeface="Roboto"/>
              <a:ea typeface="Roboto"/>
              <a:cs typeface="Roboto"/>
              <a:sym typeface="Roboto"/>
            </a:endParaRPr>
          </a:p>
          <a:p>
            <a:pPr indent="0" lvl="0" marL="0" rtl="0" algn="l">
              <a:lnSpc>
                <a:spcPct val="100000"/>
              </a:lnSpc>
              <a:spcBef>
                <a:spcPts val="1500"/>
              </a:spcBef>
              <a:spcAft>
                <a:spcPts val="0"/>
              </a:spcAft>
              <a:buNone/>
            </a:pPr>
            <a:r>
              <a:rPr lang="en-GB" sz="1000">
                <a:solidFill>
                  <a:schemeClr val="dk1"/>
                </a:solidFill>
                <a:latin typeface="Roboto"/>
                <a:ea typeface="Roboto"/>
                <a:cs typeface="Roboto"/>
                <a:sym typeface="Roboto"/>
              </a:rPr>
              <a:t>Environmental Consequences: The typhoon contributed to deforestation, soil erosion</a:t>
            </a:r>
            <a:endParaRPr sz="1000">
              <a:solidFill>
                <a:schemeClr val="dk1"/>
              </a:solidFill>
              <a:latin typeface="Roboto"/>
              <a:ea typeface="Roboto"/>
              <a:cs typeface="Roboto"/>
              <a:sym typeface="Roboto"/>
            </a:endParaRPr>
          </a:p>
          <a:p>
            <a:pPr indent="0" lvl="0" marL="0" rtl="0" algn="l">
              <a:lnSpc>
                <a:spcPct val="100000"/>
              </a:lnSpc>
              <a:spcBef>
                <a:spcPts val="1500"/>
              </a:spcBef>
              <a:spcAft>
                <a:spcPts val="0"/>
              </a:spcAft>
              <a:buNone/>
            </a:pPr>
            <a:r>
              <a:rPr lang="en-GB" sz="1000">
                <a:solidFill>
                  <a:schemeClr val="dk1"/>
                </a:solidFill>
                <a:latin typeface="Roboto"/>
                <a:ea typeface="Roboto"/>
                <a:cs typeface="Roboto"/>
                <a:sym typeface="Roboto"/>
              </a:rPr>
              <a:t>Recovery: Efforts were made to enhance community resilience through improved infrastructure, early warning systems, and disaster preparedness initiatives.</a:t>
            </a:r>
            <a:endParaRPr sz="1000">
              <a:solidFill>
                <a:schemeClr val="dk1"/>
              </a:solidFill>
              <a:latin typeface="Roboto"/>
              <a:ea typeface="Roboto"/>
              <a:cs typeface="Roboto"/>
              <a:sym typeface="Roboto"/>
            </a:endParaRPr>
          </a:p>
          <a:p>
            <a:pPr indent="-228600" lvl="0" marL="457200" rtl="0" algn="l">
              <a:lnSpc>
                <a:spcPct val="100000"/>
              </a:lnSpc>
              <a:spcBef>
                <a:spcPts val="1500"/>
              </a:spcBef>
              <a:spcAft>
                <a:spcPts val="0"/>
              </a:spcAft>
              <a:buClr>
                <a:schemeClr val="dk1"/>
              </a:buClr>
              <a:buSzPts val="1000"/>
              <a:buFont typeface="Roboto"/>
              <a:buNone/>
            </a:pPr>
            <a:r>
              <a:t/>
            </a:r>
            <a:endParaRPr sz="1000">
              <a:solidFill>
                <a:schemeClr val="dk1"/>
              </a:solidFill>
              <a:latin typeface="Roboto"/>
              <a:ea typeface="Roboto"/>
              <a:cs typeface="Roboto"/>
              <a:sym typeface="Roboto"/>
            </a:endParaRPr>
          </a:p>
        </p:txBody>
      </p:sp>
      <p:sp>
        <p:nvSpPr>
          <p:cNvPr id="135" name="Google Shape;135;p18"/>
          <p:cNvSpPr txBox="1"/>
          <p:nvPr/>
        </p:nvSpPr>
        <p:spPr>
          <a:xfrm>
            <a:off x="-25" y="3386250"/>
            <a:ext cx="1997700" cy="15699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1500"/>
              </a:spcBef>
              <a:spcAft>
                <a:spcPts val="0"/>
              </a:spcAft>
              <a:buNone/>
            </a:pPr>
            <a:r>
              <a:rPr b="1" lang="en-GB" sz="1000">
                <a:solidFill>
                  <a:schemeClr val="dk1"/>
                </a:solidFill>
                <a:latin typeface="Roboto"/>
                <a:ea typeface="Roboto"/>
                <a:cs typeface="Roboto"/>
                <a:sym typeface="Roboto"/>
              </a:rPr>
              <a:t>Context</a:t>
            </a:r>
            <a:endParaRPr b="1" sz="1000">
              <a:solidFill>
                <a:schemeClr val="dk1"/>
              </a:solidFill>
              <a:latin typeface="Roboto"/>
              <a:ea typeface="Roboto"/>
              <a:cs typeface="Roboto"/>
              <a:sym typeface="Roboto"/>
            </a:endParaRPr>
          </a:p>
          <a:p>
            <a:pPr indent="-292100" lvl="0" marL="457200" rtl="0" algn="l">
              <a:lnSpc>
                <a:spcPct val="115000"/>
              </a:lnSpc>
              <a:spcBef>
                <a:spcPts val="1500"/>
              </a:spcBef>
              <a:spcAft>
                <a:spcPts val="0"/>
              </a:spcAft>
              <a:buClr>
                <a:schemeClr val="dk1"/>
              </a:buClr>
              <a:buSzPts val="1000"/>
              <a:buFont typeface="Roboto"/>
              <a:buChar char="●"/>
            </a:pPr>
            <a:r>
              <a:rPr lang="en-GB" sz="1000">
                <a:solidFill>
                  <a:schemeClr val="dk1"/>
                </a:solidFill>
                <a:latin typeface="Roboto"/>
                <a:ea typeface="Roboto"/>
                <a:cs typeface="Roboto"/>
                <a:sym typeface="Roboto"/>
              </a:rPr>
              <a:t>Date:</a:t>
            </a:r>
            <a:r>
              <a:rPr lang="en-GB" sz="1000">
                <a:solidFill>
                  <a:schemeClr val="dk1"/>
                </a:solidFill>
                <a:latin typeface="Roboto"/>
                <a:ea typeface="Roboto"/>
                <a:cs typeface="Roboto"/>
                <a:sym typeface="Roboto"/>
              </a:rPr>
              <a:t> November 8, 2013</a:t>
            </a:r>
            <a:endParaRPr sz="1000">
              <a:solidFill>
                <a:schemeClr val="dk1"/>
              </a:solidFill>
              <a:latin typeface="Roboto"/>
              <a:ea typeface="Roboto"/>
              <a:cs typeface="Roboto"/>
              <a:sym typeface="Roboto"/>
            </a:endParaRPr>
          </a:p>
          <a:p>
            <a:pPr indent="-292100" lvl="0" marL="457200" rtl="0" algn="l">
              <a:lnSpc>
                <a:spcPct val="115000"/>
              </a:lnSpc>
              <a:spcBef>
                <a:spcPts val="0"/>
              </a:spcBef>
              <a:spcAft>
                <a:spcPts val="0"/>
              </a:spcAft>
              <a:buClr>
                <a:schemeClr val="dk1"/>
              </a:buClr>
              <a:buSzPts val="1000"/>
              <a:buFont typeface="Roboto"/>
              <a:buChar char="●"/>
            </a:pPr>
            <a:r>
              <a:rPr lang="en-GB" sz="1000">
                <a:solidFill>
                  <a:schemeClr val="dk1"/>
                </a:solidFill>
                <a:latin typeface="Roboto"/>
                <a:ea typeface="Roboto"/>
                <a:cs typeface="Roboto"/>
                <a:sym typeface="Roboto"/>
              </a:rPr>
              <a:t>Location:</a:t>
            </a:r>
            <a:r>
              <a:rPr lang="en-GB" sz="1000">
                <a:solidFill>
                  <a:schemeClr val="dk1"/>
                </a:solidFill>
                <a:latin typeface="Roboto"/>
                <a:ea typeface="Roboto"/>
                <a:cs typeface="Roboto"/>
                <a:sym typeface="Roboto"/>
              </a:rPr>
              <a:t> Primarily impacted the Philippines</a:t>
            </a:r>
            <a:endParaRPr sz="1000">
              <a:solidFill>
                <a:schemeClr val="dk1"/>
              </a:solidFill>
              <a:latin typeface="Roboto"/>
              <a:ea typeface="Roboto"/>
              <a:cs typeface="Roboto"/>
              <a:sym typeface="Roboto"/>
            </a:endParaRPr>
          </a:p>
          <a:p>
            <a:pPr indent="-292100" lvl="0" marL="457200" rtl="0" algn="l">
              <a:lnSpc>
                <a:spcPct val="115000"/>
              </a:lnSpc>
              <a:spcBef>
                <a:spcPts val="0"/>
              </a:spcBef>
              <a:spcAft>
                <a:spcPts val="0"/>
              </a:spcAft>
              <a:buClr>
                <a:schemeClr val="dk1"/>
              </a:buClr>
              <a:buSzPts val="1000"/>
              <a:buFont typeface="Roboto"/>
              <a:buChar char="●"/>
            </a:pPr>
            <a:r>
              <a:rPr lang="en-GB" sz="1000">
                <a:solidFill>
                  <a:schemeClr val="dk1"/>
                </a:solidFill>
                <a:latin typeface="Roboto"/>
                <a:ea typeface="Roboto"/>
                <a:cs typeface="Roboto"/>
                <a:sym typeface="Roboto"/>
              </a:rPr>
              <a:t>It was a category 5 typhoon </a:t>
            </a:r>
            <a:endParaRPr sz="1000">
              <a:solidFill>
                <a:schemeClr val="dk1"/>
              </a:solidFill>
              <a:latin typeface="Roboto"/>
              <a:ea typeface="Roboto"/>
              <a:cs typeface="Roboto"/>
              <a:sym typeface="Roboto"/>
            </a:endParaRPr>
          </a:p>
        </p:txBody>
      </p:sp>
      <p:sp>
        <p:nvSpPr>
          <p:cNvPr id="136" name="Google Shape;136;p18"/>
          <p:cNvSpPr txBox="1"/>
          <p:nvPr/>
        </p:nvSpPr>
        <p:spPr>
          <a:xfrm>
            <a:off x="2133975" y="850225"/>
            <a:ext cx="1691700" cy="42252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1500"/>
              </a:spcBef>
              <a:spcAft>
                <a:spcPts val="0"/>
              </a:spcAft>
              <a:buNone/>
            </a:pPr>
            <a:r>
              <a:rPr b="1" lang="en-GB" sz="1000">
                <a:solidFill>
                  <a:schemeClr val="dk1"/>
                </a:solidFill>
              </a:rPr>
              <a:t>Impact</a:t>
            </a:r>
            <a:endParaRPr b="1" sz="1000">
              <a:solidFill>
                <a:schemeClr val="dk1"/>
              </a:solidFill>
            </a:endParaRPr>
          </a:p>
          <a:p>
            <a:pPr indent="0" lvl="0" marL="0" rtl="0" algn="l">
              <a:lnSpc>
                <a:spcPct val="100000"/>
              </a:lnSpc>
              <a:spcBef>
                <a:spcPts val="1500"/>
              </a:spcBef>
              <a:spcAft>
                <a:spcPts val="0"/>
              </a:spcAft>
              <a:buNone/>
            </a:pPr>
            <a:r>
              <a:rPr b="1" lang="en-GB" sz="1000">
                <a:solidFill>
                  <a:schemeClr val="dk1"/>
                </a:solidFill>
              </a:rPr>
              <a:t>Wind Speeds:</a:t>
            </a:r>
            <a:r>
              <a:rPr lang="en-GB" sz="1000">
                <a:solidFill>
                  <a:schemeClr val="dk1"/>
                </a:solidFill>
              </a:rPr>
              <a:t> Haiyan was one of the strongest typhoons recorded, with wind speeds = 195 mph </a:t>
            </a:r>
            <a:endParaRPr sz="1000">
              <a:solidFill>
                <a:schemeClr val="dk1"/>
              </a:solidFill>
            </a:endParaRPr>
          </a:p>
          <a:p>
            <a:pPr indent="0" lvl="0" marL="0" rtl="0" algn="l">
              <a:lnSpc>
                <a:spcPct val="100000"/>
              </a:lnSpc>
              <a:spcBef>
                <a:spcPts val="0"/>
              </a:spcBef>
              <a:spcAft>
                <a:spcPts val="0"/>
              </a:spcAft>
              <a:buNone/>
            </a:pPr>
            <a:r>
              <a:t/>
            </a:r>
            <a:endParaRPr sz="1000">
              <a:solidFill>
                <a:schemeClr val="dk1"/>
              </a:solidFill>
            </a:endParaRPr>
          </a:p>
          <a:p>
            <a:pPr indent="0" lvl="0" marL="0" rtl="0" algn="l">
              <a:lnSpc>
                <a:spcPct val="100000"/>
              </a:lnSpc>
              <a:spcBef>
                <a:spcPts val="0"/>
              </a:spcBef>
              <a:spcAft>
                <a:spcPts val="0"/>
              </a:spcAft>
              <a:buNone/>
            </a:pPr>
            <a:r>
              <a:rPr b="1" lang="en-GB" sz="1000">
                <a:solidFill>
                  <a:schemeClr val="dk1"/>
                </a:solidFill>
              </a:rPr>
              <a:t>Storm Surge:</a:t>
            </a:r>
            <a:r>
              <a:rPr lang="en-GB" sz="1000">
                <a:solidFill>
                  <a:schemeClr val="dk1"/>
                </a:solidFill>
              </a:rPr>
              <a:t> Reaching up 6 meters caused widespread </a:t>
            </a:r>
            <a:r>
              <a:rPr lang="en-GB" sz="1000">
                <a:solidFill>
                  <a:schemeClr val="dk1"/>
                </a:solidFill>
              </a:rPr>
              <a:t>flooding along coastal areas.</a:t>
            </a:r>
            <a:endParaRPr sz="1000">
              <a:solidFill>
                <a:schemeClr val="dk1"/>
              </a:solidFill>
            </a:endParaRPr>
          </a:p>
          <a:p>
            <a:pPr indent="0" lvl="0" marL="0" rtl="0" algn="l">
              <a:lnSpc>
                <a:spcPct val="100000"/>
              </a:lnSpc>
              <a:spcBef>
                <a:spcPts val="0"/>
              </a:spcBef>
              <a:spcAft>
                <a:spcPts val="0"/>
              </a:spcAft>
              <a:buNone/>
            </a:pPr>
            <a:r>
              <a:t/>
            </a:r>
            <a:endParaRPr sz="1000">
              <a:solidFill>
                <a:schemeClr val="dk1"/>
              </a:solidFill>
            </a:endParaRPr>
          </a:p>
          <a:p>
            <a:pPr indent="0" lvl="0" marL="0" rtl="0" algn="l">
              <a:lnSpc>
                <a:spcPct val="100000"/>
              </a:lnSpc>
              <a:spcBef>
                <a:spcPts val="0"/>
              </a:spcBef>
              <a:spcAft>
                <a:spcPts val="0"/>
              </a:spcAft>
              <a:buNone/>
            </a:pPr>
            <a:r>
              <a:rPr b="1" lang="en-GB" sz="1000">
                <a:solidFill>
                  <a:schemeClr val="dk1"/>
                </a:solidFill>
              </a:rPr>
              <a:t>Casualties: </a:t>
            </a:r>
            <a:r>
              <a:rPr lang="en-GB" sz="1000">
                <a:solidFill>
                  <a:schemeClr val="dk1"/>
                </a:solidFill>
              </a:rPr>
              <a:t>Approximately 6,000 lives were lost, with many more injured and missing.</a:t>
            </a:r>
            <a:endParaRPr sz="1000">
              <a:solidFill>
                <a:schemeClr val="dk1"/>
              </a:solidFill>
            </a:endParaRPr>
          </a:p>
          <a:p>
            <a:pPr indent="0" lvl="0" marL="0" rtl="0" algn="l">
              <a:lnSpc>
                <a:spcPct val="100000"/>
              </a:lnSpc>
              <a:spcBef>
                <a:spcPts val="0"/>
              </a:spcBef>
              <a:spcAft>
                <a:spcPts val="0"/>
              </a:spcAft>
              <a:buNone/>
            </a:pPr>
            <a:r>
              <a:t/>
            </a:r>
            <a:endParaRPr sz="1000">
              <a:solidFill>
                <a:schemeClr val="dk1"/>
              </a:solidFill>
            </a:endParaRPr>
          </a:p>
          <a:p>
            <a:pPr indent="0" lvl="0" marL="0" rtl="0" algn="l">
              <a:lnSpc>
                <a:spcPct val="100000"/>
              </a:lnSpc>
              <a:spcBef>
                <a:spcPts val="0"/>
              </a:spcBef>
              <a:spcAft>
                <a:spcPts val="0"/>
              </a:spcAft>
              <a:buNone/>
            </a:pPr>
            <a:r>
              <a:rPr b="1" lang="en-GB" sz="1000">
                <a:solidFill>
                  <a:schemeClr val="dk1"/>
                </a:solidFill>
              </a:rPr>
              <a:t>Displacement:</a:t>
            </a:r>
            <a:r>
              <a:rPr b="1" lang="en-GB" sz="1000">
                <a:solidFill>
                  <a:schemeClr val="dk1"/>
                </a:solidFill>
              </a:rPr>
              <a:t> </a:t>
            </a:r>
            <a:r>
              <a:rPr lang="en-GB" sz="1000">
                <a:solidFill>
                  <a:schemeClr val="dk1"/>
                </a:solidFill>
              </a:rPr>
              <a:t>Over 4 million people were displaced from their homes </a:t>
            </a:r>
            <a:endParaRPr sz="1000">
              <a:solidFill>
                <a:schemeClr val="dk1"/>
              </a:solidFill>
            </a:endParaRPr>
          </a:p>
          <a:p>
            <a:pPr indent="0" lvl="0" marL="0" rtl="0" algn="l">
              <a:lnSpc>
                <a:spcPct val="100000"/>
              </a:lnSpc>
              <a:spcBef>
                <a:spcPts val="0"/>
              </a:spcBef>
              <a:spcAft>
                <a:spcPts val="0"/>
              </a:spcAft>
              <a:buNone/>
            </a:pPr>
            <a:r>
              <a:t/>
            </a:r>
            <a:endParaRPr sz="1000">
              <a:solidFill>
                <a:schemeClr val="dk1"/>
              </a:solidFill>
            </a:endParaRPr>
          </a:p>
          <a:p>
            <a:pPr indent="0" lvl="0" marL="0" rtl="0" algn="l">
              <a:lnSpc>
                <a:spcPct val="100000"/>
              </a:lnSpc>
              <a:spcBef>
                <a:spcPts val="0"/>
              </a:spcBef>
              <a:spcAft>
                <a:spcPts val="0"/>
              </a:spcAft>
              <a:buNone/>
            </a:pPr>
            <a:r>
              <a:rPr b="1" lang="en-GB" sz="1000">
                <a:solidFill>
                  <a:schemeClr val="dk1"/>
                </a:solidFill>
              </a:rPr>
              <a:t>Infrastructure Damage: </a:t>
            </a:r>
            <a:r>
              <a:rPr lang="en-GB" sz="1000">
                <a:solidFill>
                  <a:schemeClr val="dk1"/>
                </a:solidFill>
              </a:rPr>
              <a:t>Homes, schools, hospitals, infrastructure were damaged</a:t>
            </a:r>
            <a:endParaRPr sz="1000"/>
          </a:p>
        </p:txBody>
      </p:sp>
      <p:sp>
        <p:nvSpPr>
          <p:cNvPr id="137" name="Google Shape;137;p18"/>
          <p:cNvSpPr txBox="1"/>
          <p:nvPr/>
        </p:nvSpPr>
        <p:spPr>
          <a:xfrm>
            <a:off x="7414575" y="812150"/>
            <a:ext cx="1729500" cy="4648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500"/>
              </a:spcBef>
              <a:spcAft>
                <a:spcPts val="0"/>
              </a:spcAft>
              <a:buNone/>
            </a:pPr>
            <a:r>
              <a:rPr b="1" lang="en-GB" sz="1000">
                <a:solidFill>
                  <a:schemeClr val="dk1"/>
                </a:solidFill>
              </a:rPr>
              <a:t>Preparing for future typhoons</a:t>
            </a:r>
            <a:endParaRPr b="1" sz="1000">
              <a:solidFill>
                <a:schemeClr val="dk1"/>
              </a:solidFill>
            </a:endParaRPr>
          </a:p>
          <a:p>
            <a:pPr indent="0" lvl="0" marL="0" rtl="0" algn="l">
              <a:lnSpc>
                <a:spcPct val="115000"/>
              </a:lnSpc>
              <a:spcBef>
                <a:spcPts val="1500"/>
              </a:spcBef>
              <a:spcAft>
                <a:spcPts val="0"/>
              </a:spcAft>
              <a:buNone/>
            </a:pPr>
            <a:r>
              <a:rPr b="1" lang="en-GB" sz="1000">
                <a:solidFill>
                  <a:schemeClr val="dk1"/>
                </a:solidFill>
              </a:rPr>
              <a:t>Importance of Preparedness:</a:t>
            </a:r>
            <a:r>
              <a:rPr lang="en-GB" sz="1000">
                <a:solidFill>
                  <a:schemeClr val="dk1"/>
                </a:solidFill>
              </a:rPr>
              <a:t> Haiyan underscored the importance of early warning systems and disaster preparedness.</a:t>
            </a:r>
            <a:endParaRPr sz="1000">
              <a:solidFill>
                <a:schemeClr val="dk1"/>
              </a:solidFill>
            </a:endParaRPr>
          </a:p>
          <a:p>
            <a:pPr indent="0" lvl="0" marL="0" rtl="0" algn="l">
              <a:lnSpc>
                <a:spcPct val="115000"/>
              </a:lnSpc>
              <a:spcBef>
                <a:spcPts val="1500"/>
              </a:spcBef>
              <a:spcAft>
                <a:spcPts val="0"/>
              </a:spcAft>
              <a:buNone/>
            </a:pPr>
            <a:r>
              <a:rPr b="1" lang="en-GB" sz="1000">
                <a:solidFill>
                  <a:schemeClr val="dk1"/>
                </a:solidFill>
              </a:rPr>
              <a:t>Global Collaboration:</a:t>
            </a:r>
            <a:r>
              <a:rPr lang="en-GB" sz="1000">
                <a:solidFill>
                  <a:schemeClr val="dk1"/>
                </a:solidFill>
              </a:rPr>
              <a:t> The international response highlighted the significance of global collaboration in addressing humanitarian crises.</a:t>
            </a:r>
            <a:endParaRPr sz="1000">
              <a:solidFill>
                <a:schemeClr val="dk1"/>
              </a:solidFill>
            </a:endParaRPr>
          </a:p>
          <a:p>
            <a:pPr indent="0" lvl="0" marL="0" rtl="0" algn="l">
              <a:lnSpc>
                <a:spcPct val="115000"/>
              </a:lnSpc>
              <a:spcBef>
                <a:spcPts val="1500"/>
              </a:spcBef>
              <a:spcAft>
                <a:spcPts val="0"/>
              </a:spcAft>
              <a:buNone/>
            </a:pPr>
            <a:r>
              <a:rPr b="1" lang="en-GB" sz="1000">
                <a:solidFill>
                  <a:schemeClr val="dk1"/>
                </a:solidFill>
              </a:rPr>
              <a:t>Climate Change Awareness: </a:t>
            </a:r>
            <a:r>
              <a:rPr lang="en-GB" sz="1000">
                <a:solidFill>
                  <a:schemeClr val="dk1"/>
                </a:solidFill>
              </a:rPr>
              <a:t>The typhoon drew attention to the increasing impact of climate change on extreme weather events.</a:t>
            </a:r>
            <a:endParaRPr sz="1000">
              <a:solidFill>
                <a:schemeClr val="dk1"/>
              </a:solidFill>
            </a:endParaRPr>
          </a:p>
          <a:p>
            <a:pPr indent="0" lvl="0" marL="0" rtl="0" algn="l">
              <a:lnSpc>
                <a:spcPct val="115000"/>
              </a:lnSpc>
              <a:spcBef>
                <a:spcPts val="1500"/>
              </a:spcBef>
              <a:spcAft>
                <a:spcPts val="0"/>
              </a:spcAft>
              <a:buNone/>
            </a:pPr>
            <a:r>
              <a:t/>
            </a:r>
            <a:endParaRPr b="1" sz="1000">
              <a:solidFill>
                <a:schemeClr val="dk1"/>
              </a:solidFill>
            </a:endParaRPr>
          </a:p>
        </p:txBody>
      </p:sp>
      <p:pic>
        <p:nvPicPr>
          <p:cNvPr id="138" name="Google Shape;138;p18"/>
          <p:cNvPicPr preferRelativeResize="0"/>
          <p:nvPr/>
        </p:nvPicPr>
        <p:blipFill>
          <a:blip r:embed="rId3">
            <a:alphaModFix/>
          </a:blip>
          <a:stretch>
            <a:fillRect/>
          </a:stretch>
        </p:blipFill>
        <p:spPr>
          <a:xfrm>
            <a:off x="74700" y="2050250"/>
            <a:ext cx="1997750" cy="1283400"/>
          </a:xfrm>
          <a:prstGeom prst="rect">
            <a:avLst/>
          </a:prstGeom>
          <a:noFill/>
          <a:ln>
            <a:noFill/>
          </a:ln>
        </p:spPr>
      </p:pic>
      <p:pic>
        <p:nvPicPr>
          <p:cNvPr id="139" name="Google Shape;139;p18"/>
          <p:cNvPicPr preferRelativeResize="0"/>
          <p:nvPr/>
        </p:nvPicPr>
        <p:blipFill>
          <a:blip r:embed="rId4">
            <a:alphaModFix/>
          </a:blip>
          <a:stretch>
            <a:fillRect/>
          </a:stretch>
        </p:blipFill>
        <p:spPr>
          <a:xfrm>
            <a:off x="74700" y="917100"/>
            <a:ext cx="1997750" cy="1028200"/>
          </a:xfrm>
          <a:prstGeom prst="rect">
            <a:avLst/>
          </a:prstGeom>
          <a:noFill/>
          <a:ln>
            <a:noFill/>
          </a:ln>
        </p:spPr>
      </p:pic>
      <p:sp>
        <p:nvSpPr>
          <p:cNvPr id="140" name="Google Shape;140;p18"/>
          <p:cNvSpPr/>
          <p:nvPr/>
        </p:nvSpPr>
        <p:spPr>
          <a:xfrm>
            <a:off x="2133975" y="862225"/>
            <a:ext cx="1691700" cy="4213200"/>
          </a:xfrm>
          <a:prstGeom prst="rect">
            <a:avLst/>
          </a:prstGeom>
          <a:noFill/>
          <a:ln cap="flat" cmpd="sng" w="19050">
            <a:solidFill>
              <a:srgbClr val="FFEB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1" name="Google Shape;141;p18"/>
          <p:cNvSpPr/>
          <p:nvPr/>
        </p:nvSpPr>
        <p:spPr>
          <a:xfrm>
            <a:off x="3897688" y="862225"/>
            <a:ext cx="3461700" cy="4213200"/>
          </a:xfrm>
          <a:prstGeom prst="rect">
            <a:avLst/>
          </a:prstGeom>
          <a:noFill/>
          <a:ln cap="flat" cmpd="sng" w="19050">
            <a:solidFill>
              <a:srgbClr val="FFEB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2" name="Google Shape;142;p18"/>
          <p:cNvSpPr/>
          <p:nvPr/>
        </p:nvSpPr>
        <p:spPr>
          <a:xfrm>
            <a:off x="7431425" y="862225"/>
            <a:ext cx="1691700" cy="4213200"/>
          </a:xfrm>
          <a:prstGeom prst="rect">
            <a:avLst/>
          </a:prstGeom>
          <a:noFill/>
          <a:ln cap="flat" cmpd="sng" w="19050">
            <a:solidFill>
              <a:srgbClr val="FFEB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3" name="Google Shape;143;p18"/>
          <p:cNvSpPr/>
          <p:nvPr/>
        </p:nvSpPr>
        <p:spPr>
          <a:xfrm>
            <a:off x="74700" y="3386250"/>
            <a:ext cx="1997700" cy="1689300"/>
          </a:xfrm>
          <a:prstGeom prst="rect">
            <a:avLst/>
          </a:prstGeom>
          <a:noFill/>
          <a:ln cap="flat" cmpd="sng" w="19050">
            <a:solidFill>
              <a:srgbClr val="FFEB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9"/>
          <p:cNvSpPr txBox="1"/>
          <p:nvPr/>
        </p:nvSpPr>
        <p:spPr>
          <a:xfrm>
            <a:off x="30050" y="77250"/>
            <a:ext cx="9051300" cy="305400"/>
          </a:xfrm>
          <a:prstGeom prst="rect">
            <a:avLst/>
          </a:prstGeom>
          <a:solidFill>
            <a:schemeClr val="accent6"/>
          </a:solidFill>
          <a:ln cap="flat" cmpd="sng" w="19050">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t>IGCSE GEOGRAPHY 0460: 2.2 RIVERS</a:t>
            </a:r>
            <a:endParaRPr b="1" sz="1100"/>
          </a:p>
          <a:p>
            <a:pPr indent="0" lvl="0" marL="0" rtl="0" algn="ctr">
              <a:spcBef>
                <a:spcPts val="0"/>
              </a:spcBef>
              <a:spcAft>
                <a:spcPts val="0"/>
              </a:spcAft>
              <a:buNone/>
            </a:pPr>
            <a:r>
              <a:t/>
            </a:r>
            <a:endParaRPr b="1" sz="1100"/>
          </a:p>
          <a:p>
            <a:pPr indent="0" lvl="0" marL="0" rtl="0" algn="ctr">
              <a:spcBef>
                <a:spcPts val="0"/>
              </a:spcBef>
              <a:spcAft>
                <a:spcPts val="0"/>
              </a:spcAft>
              <a:buNone/>
            </a:pPr>
            <a:r>
              <a:t/>
            </a:r>
            <a:endParaRPr b="1" sz="1100"/>
          </a:p>
          <a:p>
            <a:pPr indent="0" lvl="0" marL="0" rtl="0" algn="ctr">
              <a:spcBef>
                <a:spcPts val="0"/>
              </a:spcBef>
              <a:spcAft>
                <a:spcPts val="0"/>
              </a:spcAft>
              <a:buNone/>
            </a:pPr>
            <a:r>
              <a:t/>
            </a:r>
            <a:endParaRPr b="1" sz="1100"/>
          </a:p>
        </p:txBody>
      </p:sp>
      <p:sp>
        <p:nvSpPr>
          <p:cNvPr id="149" name="Google Shape;149;p19"/>
          <p:cNvSpPr txBox="1"/>
          <p:nvPr/>
        </p:nvSpPr>
        <p:spPr>
          <a:xfrm>
            <a:off x="30050" y="77250"/>
            <a:ext cx="9051300" cy="305400"/>
          </a:xfrm>
          <a:prstGeom prst="rect">
            <a:avLst/>
          </a:prstGeom>
          <a:solidFill>
            <a:schemeClr val="accent6"/>
          </a:solidFill>
          <a:ln cap="flat" cmpd="sng" w="19050">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000"/>
              <a:t>IGCSE GEOGRAPHY 0460: 2.3 COASTS</a:t>
            </a:r>
            <a:endParaRPr b="1" sz="1000"/>
          </a:p>
          <a:p>
            <a:pPr indent="0" lvl="0" marL="0" rtl="0" algn="ctr">
              <a:spcBef>
                <a:spcPts val="0"/>
              </a:spcBef>
              <a:spcAft>
                <a:spcPts val="0"/>
              </a:spcAft>
              <a:buNone/>
            </a:pPr>
            <a:r>
              <a:t/>
            </a:r>
            <a:endParaRPr b="1" sz="1000"/>
          </a:p>
          <a:p>
            <a:pPr indent="0" lvl="0" marL="0" rtl="0" algn="ctr">
              <a:spcBef>
                <a:spcPts val="0"/>
              </a:spcBef>
              <a:spcAft>
                <a:spcPts val="0"/>
              </a:spcAft>
              <a:buNone/>
            </a:pPr>
            <a:r>
              <a:t/>
            </a:r>
            <a:endParaRPr b="1" sz="1000"/>
          </a:p>
          <a:p>
            <a:pPr indent="0" lvl="0" marL="0" rtl="0" algn="ctr">
              <a:spcBef>
                <a:spcPts val="0"/>
              </a:spcBef>
              <a:spcAft>
                <a:spcPts val="0"/>
              </a:spcAft>
              <a:buNone/>
            </a:pPr>
            <a:r>
              <a:t/>
            </a:r>
            <a:endParaRPr b="1" sz="1000"/>
          </a:p>
        </p:txBody>
      </p:sp>
      <p:sp>
        <p:nvSpPr>
          <p:cNvPr id="150" name="Google Shape;150;p19"/>
          <p:cNvSpPr txBox="1"/>
          <p:nvPr/>
        </p:nvSpPr>
        <p:spPr>
          <a:xfrm>
            <a:off x="31950" y="421175"/>
            <a:ext cx="9055200" cy="305400"/>
          </a:xfrm>
          <a:prstGeom prst="rect">
            <a:avLst/>
          </a:prstGeom>
          <a:noFill/>
          <a:ln cap="flat" cmpd="sng" w="19050">
            <a:solidFill>
              <a:srgbClr val="FFEB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000"/>
              <a:t>Case study: Holderness Coasts </a:t>
            </a:r>
            <a:endParaRPr b="1" sz="1000"/>
          </a:p>
        </p:txBody>
      </p:sp>
      <p:sp>
        <p:nvSpPr>
          <p:cNvPr id="151" name="Google Shape;151;p19"/>
          <p:cNvSpPr txBox="1"/>
          <p:nvPr/>
        </p:nvSpPr>
        <p:spPr>
          <a:xfrm>
            <a:off x="30050" y="2954200"/>
            <a:ext cx="1544700" cy="2108700"/>
          </a:xfrm>
          <a:prstGeom prst="rect">
            <a:avLst/>
          </a:prstGeom>
          <a:noFill/>
          <a:ln cap="flat" cmpd="sng" w="19050">
            <a:solidFill>
              <a:srgbClr val="FFEB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1000">
                <a:solidFill>
                  <a:schemeClr val="dk1"/>
                </a:solidFill>
              </a:rPr>
              <a:t>Context </a:t>
            </a:r>
            <a:endParaRPr b="1" sz="1000">
              <a:solidFill>
                <a:schemeClr val="dk1"/>
              </a:solidFill>
            </a:endParaRPr>
          </a:p>
          <a:p>
            <a:pPr indent="0" lvl="0" marL="0" rtl="0" algn="l">
              <a:spcBef>
                <a:spcPts val="1500"/>
              </a:spcBef>
              <a:spcAft>
                <a:spcPts val="0"/>
              </a:spcAft>
              <a:buNone/>
            </a:pPr>
            <a:r>
              <a:rPr lang="en-GB" sz="1000">
                <a:solidFill>
                  <a:schemeClr val="dk1"/>
                </a:solidFill>
              </a:rPr>
              <a:t>The Holderness Coast in East Riding of Yorkshire, England, along the North Sea. </a:t>
            </a:r>
            <a:endParaRPr sz="1000">
              <a:solidFill>
                <a:schemeClr val="dk1"/>
              </a:solidFill>
            </a:endParaRPr>
          </a:p>
          <a:p>
            <a:pPr indent="0" lvl="0" marL="0" rtl="0" algn="l">
              <a:spcBef>
                <a:spcPts val="1500"/>
              </a:spcBef>
              <a:spcAft>
                <a:spcPts val="1500"/>
              </a:spcAft>
              <a:buNone/>
            </a:pPr>
            <a:r>
              <a:rPr lang="en-GB" sz="1000">
                <a:solidFill>
                  <a:schemeClr val="dk1"/>
                </a:solidFill>
              </a:rPr>
              <a:t>Rapid coastal erosion at 1.5m per year, making it among Europe's fastest eroding coastlines. </a:t>
            </a:r>
            <a:endParaRPr sz="1000">
              <a:solidFill>
                <a:schemeClr val="dk1"/>
              </a:solidFill>
            </a:endParaRPr>
          </a:p>
        </p:txBody>
      </p:sp>
      <p:sp>
        <p:nvSpPr>
          <p:cNvPr id="152" name="Google Shape;152;p19"/>
          <p:cNvSpPr txBox="1"/>
          <p:nvPr/>
        </p:nvSpPr>
        <p:spPr>
          <a:xfrm>
            <a:off x="1665625" y="797675"/>
            <a:ext cx="3065100" cy="4199400"/>
          </a:xfrm>
          <a:prstGeom prst="rect">
            <a:avLst/>
          </a:prstGeom>
          <a:noFill/>
          <a:ln>
            <a:noFill/>
          </a:ln>
        </p:spPr>
        <p:txBody>
          <a:bodyPr anchorCtr="0" anchor="t" bIns="91425" lIns="91425" spcFirstLastPara="1" rIns="91425" wrap="square" tIns="91425">
            <a:spAutoFit/>
          </a:bodyPr>
          <a:lstStyle/>
          <a:p>
            <a:pPr indent="0" lvl="0" marL="0" rtl="0" algn="ctr">
              <a:spcBef>
                <a:spcPts val="10"/>
              </a:spcBef>
              <a:spcAft>
                <a:spcPts val="0"/>
              </a:spcAft>
              <a:buClr>
                <a:schemeClr val="dk1"/>
              </a:buClr>
              <a:buSzPts val="1100"/>
              <a:buFont typeface="Arial"/>
              <a:buNone/>
            </a:pPr>
            <a:r>
              <a:rPr b="1" lang="en-GB" sz="1000">
                <a:solidFill>
                  <a:schemeClr val="dk1"/>
                </a:solidFill>
              </a:rPr>
              <a:t>The impacts of coastal erosion </a:t>
            </a:r>
            <a:r>
              <a:rPr b="1" lang="en-GB" sz="1000">
                <a:solidFill>
                  <a:schemeClr val="dk1"/>
                </a:solidFill>
              </a:rPr>
              <a:t>in</a:t>
            </a:r>
            <a:r>
              <a:rPr b="1" lang="en-GB" sz="1000">
                <a:solidFill>
                  <a:schemeClr val="dk1"/>
                </a:solidFill>
              </a:rPr>
              <a:t> Mappleton </a:t>
            </a:r>
            <a:endParaRPr b="1" sz="1000">
              <a:solidFill>
                <a:schemeClr val="dk1"/>
              </a:solidFill>
            </a:endParaRPr>
          </a:p>
          <a:p>
            <a:pPr indent="0" lvl="0" marL="0" rtl="0" algn="l">
              <a:spcBef>
                <a:spcPts val="10"/>
              </a:spcBef>
              <a:spcAft>
                <a:spcPts val="0"/>
              </a:spcAft>
              <a:buNone/>
            </a:pPr>
            <a:r>
              <a:t/>
            </a:r>
            <a:endParaRPr b="1" sz="1000">
              <a:solidFill>
                <a:schemeClr val="dk1"/>
              </a:solidFill>
            </a:endParaRPr>
          </a:p>
          <a:p>
            <a:pPr indent="0" lvl="0" marL="0" rtl="0" algn="l">
              <a:spcBef>
                <a:spcPts val="10"/>
              </a:spcBef>
              <a:spcAft>
                <a:spcPts val="0"/>
              </a:spcAft>
              <a:buClr>
                <a:schemeClr val="dk1"/>
              </a:buClr>
              <a:buSzPts val="1100"/>
              <a:buFont typeface="Arial"/>
              <a:buNone/>
            </a:pPr>
            <a:r>
              <a:rPr b="1" lang="en-GB" sz="1000">
                <a:solidFill>
                  <a:schemeClr val="dk1"/>
                </a:solidFill>
              </a:rPr>
              <a:t>Land Loss: </a:t>
            </a:r>
            <a:r>
              <a:rPr lang="en-GB" sz="1000">
                <a:solidFill>
                  <a:schemeClr val="dk1"/>
                </a:solidFill>
              </a:rPr>
              <a:t>Coastal erosion results in the gradual loss of land, threatening the stability of the village and its infrastructure. Homes, buildings, and other infrastructure endangered to potential property damage and loss to the sea.</a:t>
            </a:r>
            <a:endParaRPr sz="1000">
              <a:solidFill>
                <a:schemeClr val="dk1"/>
              </a:solidFill>
            </a:endParaRPr>
          </a:p>
          <a:p>
            <a:pPr indent="0" lvl="0" marL="0" rtl="0" algn="l">
              <a:spcBef>
                <a:spcPts val="10"/>
              </a:spcBef>
              <a:spcAft>
                <a:spcPts val="0"/>
              </a:spcAft>
              <a:buClr>
                <a:schemeClr val="dk1"/>
              </a:buClr>
              <a:buSzPts val="1100"/>
              <a:buFont typeface="Arial"/>
              <a:buNone/>
            </a:pPr>
            <a:r>
              <a:t/>
            </a:r>
            <a:endParaRPr b="1" sz="1000">
              <a:solidFill>
                <a:schemeClr val="dk1"/>
              </a:solidFill>
            </a:endParaRPr>
          </a:p>
          <a:p>
            <a:pPr indent="0" lvl="0" marL="0" rtl="0" algn="l">
              <a:spcBef>
                <a:spcPts val="10"/>
              </a:spcBef>
              <a:spcAft>
                <a:spcPts val="0"/>
              </a:spcAft>
              <a:buClr>
                <a:schemeClr val="dk1"/>
              </a:buClr>
              <a:buSzPts val="1100"/>
              <a:buFont typeface="Arial"/>
              <a:buNone/>
            </a:pPr>
            <a:r>
              <a:rPr b="1" lang="en-GB" sz="1000">
                <a:solidFill>
                  <a:schemeClr val="dk1"/>
                </a:solidFill>
              </a:rPr>
              <a:t>Community Displacement: </a:t>
            </a:r>
            <a:r>
              <a:rPr lang="en-GB" sz="1000">
                <a:solidFill>
                  <a:schemeClr val="dk1"/>
                </a:solidFill>
              </a:rPr>
              <a:t>Displacement for the local community, as homes and structures become increasingly vulnerable to the encroaching sea.</a:t>
            </a:r>
            <a:endParaRPr sz="1000">
              <a:solidFill>
                <a:schemeClr val="dk1"/>
              </a:solidFill>
            </a:endParaRPr>
          </a:p>
          <a:p>
            <a:pPr indent="0" lvl="0" marL="0" rtl="0" algn="l">
              <a:spcBef>
                <a:spcPts val="10"/>
              </a:spcBef>
              <a:spcAft>
                <a:spcPts val="0"/>
              </a:spcAft>
              <a:buClr>
                <a:schemeClr val="dk1"/>
              </a:buClr>
              <a:buSzPts val="1100"/>
              <a:buFont typeface="Arial"/>
              <a:buNone/>
            </a:pPr>
            <a:r>
              <a:t/>
            </a:r>
            <a:endParaRPr sz="1000">
              <a:solidFill>
                <a:schemeClr val="dk1"/>
              </a:solidFill>
            </a:endParaRPr>
          </a:p>
          <a:p>
            <a:pPr indent="0" lvl="0" marL="0" rtl="0" algn="l">
              <a:spcBef>
                <a:spcPts val="10"/>
              </a:spcBef>
              <a:spcAft>
                <a:spcPts val="0"/>
              </a:spcAft>
              <a:buClr>
                <a:schemeClr val="dk1"/>
              </a:buClr>
              <a:buSzPts val="1100"/>
              <a:buFont typeface="Arial"/>
              <a:buNone/>
            </a:pPr>
            <a:r>
              <a:rPr b="1" lang="en-GB" sz="1000">
                <a:solidFill>
                  <a:schemeClr val="dk1"/>
                </a:solidFill>
              </a:rPr>
              <a:t>Economic Consequences:</a:t>
            </a:r>
            <a:r>
              <a:rPr lang="en-GB" sz="1000">
                <a:solidFill>
                  <a:schemeClr val="dk1"/>
                </a:solidFill>
              </a:rPr>
              <a:t> Coastal erosion can affect property values and potentially impact local businesses as the threat to infrastructure persists.</a:t>
            </a:r>
            <a:endParaRPr sz="1000">
              <a:solidFill>
                <a:schemeClr val="dk1"/>
              </a:solidFill>
            </a:endParaRPr>
          </a:p>
          <a:p>
            <a:pPr indent="0" lvl="0" marL="0" rtl="0" algn="l">
              <a:spcBef>
                <a:spcPts val="10"/>
              </a:spcBef>
              <a:spcAft>
                <a:spcPts val="0"/>
              </a:spcAft>
              <a:buNone/>
            </a:pPr>
            <a:r>
              <a:t/>
            </a:r>
            <a:endParaRPr sz="1000">
              <a:solidFill>
                <a:schemeClr val="dk1"/>
              </a:solidFill>
            </a:endParaRPr>
          </a:p>
          <a:p>
            <a:pPr indent="0" lvl="0" marL="0" rtl="0" algn="l">
              <a:spcBef>
                <a:spcPts val="10"/>
              </a:spcBef>
              <a:spcAft>
                <a:spcPts val="0"/>
              </a:spcAft>
              <a:buClr>
                <a:schemeClr val="dk1"/>
              </a:buClr>
              <a:buSzPts val="1100"/>
              <a:buFont typeface="Arial"/>
              <a:buNone/>
            </a:pPr>
            <a:r>
              <a:rPr b="1" lang="en-GB" sz="1000">
                <a:solidFill>
                  <a:schemeClr val="dk1"/>
                </a:solidFill>
              </a:rPr>
              <a:t>Environmental Changes:</a:t>
            </a:r>
            <a:r>
              <a:rPr lang="en-GB" sz="1000">
                <a:solidFill>
                  <a:schemeClr val="dk1"/>
                </a:solidFill>
              </a:rPr>
              <a:t> Erosion alters the local environment, impacting ecosystems and potentially leading to changes in coastal habitats and biodiversity.</a:t>
            </a:r>
            <a:endParaRPr sz="1000">
              <a:solidFill>
                <a:schemeClr val="dk1"/>
              </a:solidFill>
            </a:endParaRPr>
          </a:p>
          <a:p>
            <a:pPr indent="0" lvl="0" marL="0" rtl="0" algn="l">
              <a:spcBef>
                <a:spcPts val="10"/>
              </a:spcBef>
              <a:spcAft>
                <a:spcPts val="0"/>
              </a:spcAft>
              <a:buClr>
                <a:schemeClr val="dk1"/>
              </a:buClr>
              <a:buSzPts val="1100"/>
              <a:buFont typeface="Arial"/>
              <a:buNone/>
            </a:pPr>
            <a:r>
              <a:t/>
            </a:r>
            <a:endParaRPr sz="1000">
              <a:solidFill>
                <a:schemeClr val="dk1"/>
              </a:solidFill>
            </a:endParaRPr>
          </a:p>
          <a:p>
            <a:pPr indent="0" lvl="0" marL="0" rtl="0" algn="l">
              <a:spcBef>
                <a:spcPts val="10"/>
              </a:spcBef>
              <a:spcAft>
                <a:spcPts val="0"/>
              </a:spcAft>
              <a:buNone/>
            </a:pPr>
            <a:r>
              <a:rPr b="1" lang="en-GB" sz="1000">
                <a:solidFill>
                  <a:schemeClr val="dk1"/>
                </a:solidFill>
              </a:rPr>
              <a:t>Tourism and Historical Sites: </a:t>
            </a:r>
            <a:r>
              <a:rPr lang="en-GB" sz="1000">
                <a:solidFill>
                  <a:schemeClr val="dk1"/>
                </a:solidFill>
              </a:rPr>
              <a:t>Erosion may lead to the loss of historical sites or landmarks in Mappleton. It affects scenic or recreational areas, it can have consequences for tourism, affecting the local economy and community livelihoods.</a:t>
            </a:r>
            <a:endParaRPr sz="1000">
              <a:solidFill>
                <a:schemeClr val="dk1"/>
              </a:solidFill>
            </a:endParaRPr>
          </a:p>
        </p:txBody>
      </p:sp>
      <p:sp>
        <p:nvSpPr>
          <p:cNvPr id="153" name="Google Shape;153;p19"/>
          <p:cNvSpPr txBox="1"/>
          <p:nvPr/>
        </p:nvSpPr>
        <p:spPr>
          <a:xfrm>
            <a:off x="4821600" y="797675"/>
            <a:ext cx="4394700" cy="26091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b="1" lang="en-GB" sz="1000">
                <a:solidFill>
                  <a:schemeClr val="dk1"/>
                </a:solidFill>
              </a:rPr>
              <a:t>Coastal Management Measures:</a:t>
            </a:r>
            <a:endParaRPr b="1" sz="1000">
              <a:solidFill>
                <a:schemeClr val="dk1"/>
              </a:solidFill>
            </a:endParaRPr>
          </a:p>
          <a:p>
            <a:pPr indent="0" lvl="0" marL="0" rtl="0" algn="l">
              <a:lnSpc>
                <a:spcPct val="100000"/>
              </a:lnSpc>
              <a:spcBef>
                <a:spcPts val="1500"/>
              </a:spcBef>
              <a:spcAft>
                <a:spcPts val="0"/>
              </a:spcAft>
              <a:buNone/>
            </a:pPr>
            <a:r>
              <a:rPr b="1" lang="en-GB" sz="1000">
                <a:solidFill>
                  <a:schemeClr val="dk1"/>
                </a:solidFill>
              </a:rPr>
              <a:t>Rock Revetments: </a:t>
            </a:r>
            <a:r>
              <a:rPr lang="en-GB" sz="1000">
                <a:solidFill>
                  <a:schemeClr val="dk1"/>
                </a:solidFill>
              </a:rPr>
              <a:t>Large rock revetments were constructed along the coastline to act as a physical barrier against wave action and erosion.</a:t>
            </a:r>
            <a:endParaRPr sz="1000">
              <a:solidFill>
                <a:schemeClr val="dk1"/>
              </a:solidFill>
            </a:endParaRPr>
          </a:p>
          <a:p>
            <a:pPr indent="0" lvl="0" marL="0" rtl="0" algn="l">
              <a:lnSpc>
                <a:spcPct val="100000"/>
              </a:lnSpc>
              <a:spcBef>
                <a:spcPts val="1500"/>
              </a:spcBef>
              <a:spcAft>
                <a:spcPts val="0"/>
              </a:spcAft>
              <a:buNone/>
            </a:pPr>
            <a:r>
              <a:rPr b="1" lang="en-GB" sz="1000">
                <a:solidFill>
                  <a:schemeClr val="dk1"/>
                </a:solidFill>
              </a:rPr>
              <a:t>Groynes: </a:t>
            </a:r>
            <a:r>
              <a:rPr lang="en-GB" sz="1000">
                <a:solidFill>
                  <a:schemeClr val="dk1"/>
                </a:solidFill>
              </a:rPr>
              <a:t>Wooden groynes were installed perpendicular to the shore to trap sediment, promoting beach stabilization.</a:t>
            </a:r>
            <a:endParaRPr sz="1000">
              <a:solidFill>
                <a:schemeClr val="dk1"/>
              </a:solidFill>
            </a:endParaRPr>
          </a:p>
          <a:p>
            <a:pPr indent="0" lvl="0" marL="0" rtl="0" algn="l">
              <a:lnSpc>
                <a:spcPct val="100000"/>
              </a:lnSpc>
              <a:spcBef>
                <a:spcPts val="1500"/>
              </a:spcBef>
              <a:spcAft>
                <a:spcPts val="0"/>
              </a:spcAft>
              <a:buNone/>
            </a:pPr>
            <a:r>
              <a:rPr b="1" lang="en-GB" sz="1000">
                <a:solidFill>
                  <a:schemeClr val="dk1"/>
                </a:solidFill>
              </a:rPr>
              <a:t>Seawalls: </a:t>
            </a:r>
            <a:r>
              <a:rPr lang="en-GB" sz="1000">
                <a:solidFill>
                  <a:schemeClr val="dk1"/>
                </a:solidFill>
              </a:rPr>
              <a:t>vertical structures built along the coast to act as a barrier against wave action and erosion. They are designed to absorb wave energy and protect the land behind them</a:t>
            </a:r>
            <a:endParaRPr sz="1000">
              <a:solidFill>
                <a:schemeClr val="dk1"/>
              </a:solidFill>
            </a:endParaRPr>
          </a:p>
          <a:p>
            <a:pPr indent="0" lvl="0" marL="0" rtl="0" algn="l">
              <a:lnSpc>
                <a:spcPct val="100000"/>
              </a:lnSpc>
              <a:spcBef>
                <a:spcPts val="0"/>
              </a:spcBef>
              <a:spcAft>
                <a:spcPts val="0"/>
              </a:spcAft>
              <a:buNone/>
            </a:pPr>
            <a:r>
              <a:t/>
            </a:r>
            <a:endParaRPr sz="1000">
              <a:solidFill>
                <a:schemeClr val="dk1"/>
              </a:solidFill>
            </a:endParaRPr>
          </a:p>
          <a:p>
            <a:pPr indent="0" lvl="0" marL="0" rtl="0" algn="l">
              <a:lnSpc>
                <a:spcPct val="100000"/>
              </a:lnSpc>
              <a:spcBef>
                <a:spcPts val="0"/>
              </a:spcBef>
              <a:spcAft>
                <a:spcPts val="0"/>
              </a:spcAft>
              <a:buNone/>
            </a:pPr>
            <a:r>
              <a:rPr b="1" lang="en-GB" sz="1000">
                <a:solidFill>
                  <a:schemeClr val="dk1"/>
                </a:solidFill>
              </a:rPr>
              <a:t>Managed Retreat: </a:t>
            </a:r>
            <a:r>
              <a:rPr lang="en-GB" sz="1000">
                <a:solidFill>
                  <a:schemeClr val="dk1"/>
                </a:solidFill>
              </a:rPr>
              <a:t>In some cases, managed retreat strategies involve allowing controlled erosion in certain areas while protecting others. This approach aims to prioritize valuable or critical areas for protection.</a:t>
            </a:r>
            <a:endParaRPr sz="1000">
              <a:solidFill>
                <a:schemeClr val="dk1"/>
              </a:solidFill>
            </a:endParaRPr>
          </a:p>
        </p:txBody>
      </p:sp>
      <p:sp>
        <p:nvSpPr>
          <p:cNvPr id="154" name="Google Shape;154;p19"/>
          <p:cNvSpPr txBox="1"/>
          <p:nvPr/>
        </p:nvSpPr>
        <p:spPr>
          <a:xfrm>
            <a:off x="4821600" y="3342600"/>
            <a:ext cx="4322400" cy="1767600"/>
          </a:xfrm>
          <a:prstGeom prst="rect">
            <a:avLst/>
          </a:prstGeom>
          <a:noFill/>
          <a:ln>
            <a:noFill/>
          </a:ln>
        </p:spPr>
        <p:txBody>
          <a:bodyPr anchorCtr="0" anchor="t" bIns="91425" lIns="91425" spcFirstLastPara="1" rIns="91425" wrap="square" tIns="91425">
            <a:spAutoFit/>
          </a:bodyPr>
          <a:lstStyle/>
          <a:p>
            <a:pPr indent="0" lvl="0" marL="0" rtl="0" algn="ctr">
              <a:spcBef>
                <a:spcPts val="10"/>
              </a:spcBef>
              <a:spcAft>
                <a:spcPts val="0"/>
              </a:spcAft>
              <a:buNone/>
            </a:pPr>
            <a:r>
              <a:rPr b="1" lang="en-GB" sz="1000">
                <a:solidFill>
                  <a:schemeClr val="dk1"/>
                </a:solidFill>
              </a:rPr>
              <a:t>What were the negative outcomes?</a:t>
            </a:r>
            <a:endParaRPr b="1" sz="1000">
              <a:solidFill>
                <a:schemeClr val="dk1"/>
              </a:solidFill>
            </a:endParaRPr>
          </a:p>
          <a:p>
            <a:pPr indent="0" lvl="0" marL="0" rtl="0" algn="l">
              <a:spcBef>
                <a:spcPts val="10"/>
              </a:spcBef>
              <a:spcAft>
                <a:spcPts val="0"/>
              </a:spcAft>
              <a:buNone/>
            </a:pPr>
            <a:r>
              <a:t/>
            </a:r>
            <a:endParaRPr b="1" sz="1000">
              <a:solidFill>
                <a:schemeClr val="dk1"/>
              </a:solidFill>
            </a:endParaRPr>
          </a:p>
          <a:p>
            <a:pPr indent="0" lvl="0" marL="0" rtl="0" algn="l">
              <a:spcBef>
                <a:spcPts val="10"/>
              </a:spcBef>
              <a:spcAft>
                <a:spcPts val="0"/>
              </a:spcAft>
              <a:buNone/>
            </a:pPr>
            <a:r>
              <a:rPr b="1" lang="en-GB" sz="1000">
                <a:solidFill>
                  <a:schemeClr val="dk1"/>
                </a:solidFill>
              </a:rPr>
              <a:t>Environmental Impact: </a:t>
            </a:r>
            <a:r>
              <a:rPr lang="en-GB" sz="1000">
                <a:solidFill>
                  <a:schemeClr val="dk1"/>
                </a:solidFill>
              </a:rPr>
              <a:t>The construction of coastal defenses can disrupt local ecosystems and natural sediment transport processes.</a:t>
            </a:r>
            <a:endParaRPr sz="1000">
              <a:solidFill>
                <a:schemeClr val="dk1"/>
              </a:solidFill>
            </a:endParaRPr>
          </a:p>
          <a:p>
            <a:pPr indent="0" lvl="0" marL="0" rtl="0" algn="l">
              <a:spcBef>
                <a:spcPts val="10"/>
              </a:spcBef>
              <a:spcAft>
                <a:spcPts val="0"/>
              </a:spcAft>
              <a:buNone/>
            </a:pPr>
            <a:r>
              <a:t/>
            </a:r>
            <a:endParaRPr sz="1000">
              <a:solidFill>
                <a:schemeClr val="dk1"/>
              </a:solidFill>
            </a:endParaRPr>
          </a:p>
          <a:p>
            <a:pPr indent="0" lvl="0" marL="0" rtl="0" algn="l">
              <a:spcBef>
                <a:spcPts val="10"/>
              </a:spcBef>
              <a:spcAft>
                <a:spcPts val="0"/>
              </a:spcAft>
              <a:buNone/>
            </a:pPr>
            <a:r>
              <a:rPr b="1" lang="en-GB" sz="1000">
                <a:solidFill>
                  <a:schemeClr val="dk1"/>
                </a:solidFill>
              </a:rPr>
              <a:t>High Costs:</a:t>
            </a:r>
            <a:r>
              <a:rPr lang="en-GB" sz="1000">
                <a:solidFill>
                  <a:schemeClr val="dk1"/>
                </a:solidFill>
              </a:rPr>
              <a:t> Implementing and maintaining extensive coastal management measures involve significant financial investments.</a:t>
            </a:r>
            <a:endParaRPr sz="1000">
              <a:solidFill>
                <a:schemeClr val="dk1"/>
              </a:solidFill>
            </a:endParaRPr>
          </a:p>
          <a:p>
            <a:pPr indent="0" lvl="0" marL="0" rtl="0" algn="l">
              <a:spcBef>
                <a:spcPts val="1500"/>
              </a:spcBef>
              <a:spcAft>
                <a:spcPts val="1500"/>
              </a:spcAft>
              <a:buNone/>
            </a:pPr>
            <a:r>
              <a:rPr b="1" lang="en-GB" sz="1000">
                <a:solidFill>
                  <a:schemeClr val="dk1"/>
                </a:solidFill>
              </a:rPr>
              <a:t>Altered Coastal Processes:</a:t>
            </a:r>
            <a:r>
              <a:rPr lang="en-GB" sz="1000">
                <a:solidFill>
                  <a:schemeClr val="dk1"/>
                </a:solidFill>
              </a:rPr>
              <a:t> Some argue that interrupting natural erosion processes may lead to issues elsewhere along the coastline</a:t>
            </a:r>
            <a:endParaRPr sz="1000"/>
          </a:p>
        </p:txBody>
      </p:sp>
      <p:sp>
        <p:nvSpPr>
          <p:cNvPr id="155" name="Google Shape;155;p19"/>
          <p:cNvSpPr/>
          <p:nvPr/>
        </p:nvSpPr>
        <p:spPr>
          <a:xfrm>
            <a:off x="1665625" y="797675"/>
            <a:ext cx="3065100" cy="4265100"/>
          </a:xfrm>
          <a:prstGeom prst="rect">
            <a:avLst/>
          </a:prstGeom>
          <a:noFill/>
          <a:ln cap="flat" cmpd="sng" w="19050">
            <a:solidFill>
              <a:srgbClr val="FFEB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6" name="Google Shape;156;p19"/>
          <p:cNvSpPr/>
          <p:nvPr/>
        </p:nvSpPr>
        <p:spPr>
          <a:xfrm>
            <a:off x="4803000" y="797675"/>
            <a:ext cx="4278300" cy="2544900"/>
          </a:xfrm>
          <a:prstGeom prst="rect">
            <a:avLst/>
          </a:prstGeom>
          <a:noFill/>
          <a:ln cap="flat" cmpd="sng" w="19050">
            <a:solidFill>
              <a:srgbClr val="FFEB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7" name="Google Shape;157;p19"/>
          <p:cNvSpPr/>
          <p:nvPr/>
        </p:nvSpPr>
        <p:spPr>
          <a:xfrm>
            <a:off x="4803000" y="3413675"/>
            <a:ext cx="4278300" cy="1649100"/>
          </a:xfrm>
          <a:prstGeom prst="rect">
            <a:avLst/>
          </a:prstGeom>
          <a:noFill/>
          <a:ln cap="flat" cmpd="sng" w="19050">
            <a:solidFill>
              <a:srgbClr val="FFEB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58" name="Google Shape;158;p19"/>
          <p:cNvPicPr preferRelativeResize="0"/>
          <p:nvPr/>
        </p:nvPicPr>
        <p:blipFill rotWithShape="1">
          <a:blip r:embed="rId3">
            <a:alphaModFix/>
          </a:blip>
          <a:srcRect b="6898" l="0" r="0" t="0"/>
          <a:stretch/>
        </p:blipFill>
        <p:spPr>
          <a:xfrm>
            <a:off x="30050" y="811575"/>
            <a:ext cx="1563300" cy="20395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0"/>
          <p:cNvSpPr txBox="1"/>
          <p:nvPr/>
        </p:nvSpPr>
        <p:spPr>
          <a:xfrm>
            <a:off x="30050" y="77250"/>
            <a:ext cx="9051300" cy="305400"/>
          </a:xfrm>
          <a:prstGeom prst="rect">
            <a:avLst/>
          </a:prstGeom>
          <a:solidFill>
            <a:schemeClr val="accent6"/>
          </a:solidFill>
          <a:ln cap="flat" cmpd="sng" w="19050">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t>IGCSE GEOGRAPHY 0460: 2.2 RIVERS</a:t>
            </a:r>
            <a:endParaRPr b="1" sz="1100"/>
          </a:p>
          <a:p>
            <a:pPr indent="0" lvl="0" marL="0" rtl="0" algn="ctr">
              <a:spcBef>
                <a:spcPts val="0"/>
              </a:spcBef>
              <a:spcAft>
                <a:spcPts val="0"/>
              </a:spcAft>
              <a:buNone/>
            </a:pPr>
            <a:r>
              <a:t/>
            </a:r>
            <a:endParaRPr b="1" sz="1100"/>
          </a:p>
          <a:p>
            <a:pPr indent="0" lvl="0" marL="0" rtl="0" algn="ctr">
              <a:spcBef>
                <a:spcPts val="0"/>
              </a:spcBef>
              <a:spcAft>
                <a:spcPts val="0"/>
              </a:spcAft>
              <a:buNone/>
            </a:pPr>
            <a:r>
              <a:t/>
            </a:r>
            <a:endParaRPr b="1" sz="1100"/>
          </a:p>
          <a:p>
            <a:pPr indent="0" lvl="0" marL="0" rtl="0" algn="ctr">
              <a:spcBef>
                <a:spcPts val="0"/>
              </a:spcBef>
              <a:spcAft>
                <a:spcPts val="0"/>
              </a:spcAft>
              <a:buNone/>
            </a:pPr>
            <a:r>
              <a:t/>
            </a:r>
            <a:endParaRPr b="1" sz="1100"/>
          </a:p>
        </p:txBody>
      </p:sp>
      <p:sp>
        <p:nvSpPr>
          <p:cNvPr id="164" name="Google Shape;164;p20"/>
          <p:cNvSpPr txBox="1"/>
          <p:nvPr/>
        </p:nvSpPr>
        <p:spPr>
          <a:xfrm>
            <a:off x="30050" y="77250"/>
            <a:ext cx="9051300" cy="305400"/>
          </a:xfrm>
          <a:prstGeom prst="rect">
            <a:avLst/>
          </a:prstGeom>
          <a:solidFill>
            <a:schemeClr val="accent6"/>
          </a:solidFill>
          <a:ln cap="flat" cmpd="sng" w="19050">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t>IGCSE GEOGRAPHY 0460: 2.3 COASTS</a:t>
            </a:r>
            <a:endParaRPr b="1" sz="1100"/>
          </a:p>
          <a:p>
            <a:pPr indent="0" lvl="0" marL="0" rtl="0" algn="ctr">
              <a:spcBef>
                <a:spcPts val="0"/>
              </a:spcBef>
              <a:spcAft>
                <a:spcPts val="0"/>
              </a:spcAft>
              <a:buNone/>
            </a:pPr>
            <a:r>
              <a:t/>
            </a:r>
            <a:endParaRPr b="1" sz="1100"/>
          </a:p>
          <a:p>
            <a:pPr indent="0" lvl="0" marL="0" rtl="0" algn="ctr">
              <a:spcBef>
                <a:spcPts val="0"/>
              </a:spcBef>
              <a:spcAft>
                <a:spcPts val="0"/>
              </a:spcAft>
              <a:buNone/>
            </a:pPr>
            <a:r>
              <a:t/>
            </a:r>
            <a:endParaRPr b="1" sz="1100"/>
          </a:p>
          <a:p>
            <a:pPr indent="0" lvl="0" marL="0" rtl="0" algn="ctr">
              <a:spcBef>
                <a:spcPts val="0"/>
              </a:spcBef>
              <a:spcAft>
                <a:spcPts val="0"/>
              </a:spcAft>
              <a:buNone/>
            </a:pPr>
            <a:r>
              <a:t/>
            </a:r>
            <a:endParaRPr b="1" sz="1100"/>
          </a:p>
        </p:txBody>
      </p:sp>
      <p:sp>
        <p:nvSpPr>
          <p:cNvPr id="165" name="Google Shape;165;p20"/>
          <p:cNvSpPr txBox="1"/>
          <p:nvPr/>
        </p:nvSpPr>
        <p:spPr>
          <a:xfrm>
            <a:off x="129050" y="382650"/>
            <a:ext cx="3033900" cy="992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000">
                <a:solidFill>
                  <a:schemeClr val="dk1"/>
                </a:solidFill>
              </a:rPr>
              <a:t>Coral Reefs Location </a:t>
            </a:r>
            <a:endParaRPr b="1" sz="1000">
              <a:solidFill>
                <a:schemeClr val="dk1"/>
              </a:solidFill>
            </a:endParaRPr>
          </a:p>
          <a:p>
            <a:pPr indent="0" lvl="0" marL="0" rtl="0" algn="ctr">
              <a:spcBef>
                <a:spcPts val="0"/>
              </a:spcBef>
              <a:spcAft>
                <a:spcPts val="0"/>
              </a:spcAft>
              <a:buNone/>
            </a:pPr>
            <a:r>
              <a:t/>
            </a:r>
            <a:endParaRPr b="1" sz="1000">
              <a:solidFill>
                <a:schemeClr val="dk1"/>
              </a:solidFill>
            </a:endParaRPr>
          </a:p>
          <a:p>
            <a:pPr indent="-254000" lvl="0" marL="342900" rtl="0" algn="l">
              <a:lnSpc>
                <a:spcPct val="100000"/>
              </a:lnSpc>
              <a:spcBef>
                <a:spcPts val="100"/>
              </a:spcBef>
              <a:spcAft>
                <a:spcPts val="0"/>
              </a:spcAft>
              <a:buClr>
                <a:schemeClr val="dk1"/>
              </a:buClr>
              <a:buSzPts val="1000"/>
              <a:buChar char="•"/>
            </a:pPr>
            <a:r>
              <a:rPr lang="en-GB" sz="1000">
                <a:solidFill>
                  <a:schemeClr val="dk1"/>
                </a:solidFill>
              </a:rPr>
              <a:t>Most are found in the Pacific</a:t>
            </a:r>
            <a:endParaRPr sz="1000">
              <a:solidFill>
                <a:schemeClr val="dk1"/>
              </a:solidFill>
            </a:endParaRPr>
          </a:p>
          <a:p>
            <a:pPr indent="-254000" lvl="0" marL="342900" rtl="0" algn="l">
              <a:lnSpc>
                <a:spcPct val="100000"/>
              </a:lnSpc>
              <a:spcBef>
                <a:spcPts val="100"/>
              </a:spcBef>
              <a:spcAft>
                <a:spcPts val="0"/>
              </a:spcAft>
              <a:buClr>
                <a:schemeClr val="dk1"/>
              </a:buClr>
              <a:buSzPts val="1000"/>
              <a:buChar char="•"/>
            </a:pPr>
            <a:r>
              <a:rPr lang="en-GB" sz="1000">
                <a:solidFill>
                  <a:schemeClr val="dk1"/>
                </a:solidFill>
              </a:rPr>
              <a:t>All are found in tropical, marine areas</a:t>
            </a:r>
            <a:endParaRPr sz="1000">
              <a:solidFill>
                <a:schemeClr val="dk1"/>
              </a:solidFill>
            </a:endParaRPr>
          </a:p>
          <a:p>
            <a:pPr indent="-254000" lvl="0" marL="342900" rtl="0" algn="l">
              <a:lnSpc>
                <a:spcPct val="100000"/>
              </a:lnSpc>
              <a:spcBef>
                <a:spcPts val="100"/>
              </a:spcBef>
              <a:spcAft>
                <a:spcPts val="100"/>
              </a:spcAft>
              <a:buClr>
                <a:schemeClr val="dk1"/>
              </a:buClr>
              <a:buSzPts val="1000"/>
              <a:buChar char="•"/>
            </a:pPr>
            <a:r>
              <a:rPr lang="en-GB" sz="1000">
                <a:solidFill>
                  <a:schemeClr val="dk1"/>
                </a:solidFill>
              </a:rPr>
              <a:t>All are found in warm and shallow seas a</a:t>
            </a:r>
            <a:endParaRPr sz="1000">
              <a:solidFill>
                <a:schemeClr val="dk1"/>
              </a:solidFill>
            </a:endParaRPr>
          </a:p>
        </p:txBody>
      </p:sp>
      <p:pic>
        <p:nvPicPr>
          <p:cNvPr id="166" name="Google Shape;166;p20"/>
          <p:cNvPicPr preferRelativeResize="0"/>
          <p:nvPr/>
        </p:nvPicPr>
        <p:blipFill rotWithShape="1">
          <a:blip r:embed="rId3">
            <a:alphaModFix/>
          </a:blip>
          <a:srcRect b="2752" l="1816" r="2553" t="0"/>
          <a:stretch/>
        </p:blipFill>
        <p:spPr>
          <a:xfrm>
            <a:off x="30050" y="1419575"/>
            <a:ext cx="3598800" cy="1374175"/>
          </a:xfrm>
          <a:prstGeom prst="rect">
            <a:avLst/>
          </a:prstGeom>
          <a:noFill/>
          <a:ln>
            <a:noFill/>
          </a:ln>
        </p:spPr>
      </p:pic>
      <p:sp>
        <p:nvSpPr>
          <p:cNvPr id="167" name="Google Shape;167;p20"/>
          <p:cNvSpPr txBox="1"/>
          <p:nvPr/>
        </p:nvSpPr>
        <p:spPr>
          <a:xfrm>
            <a:off x="3722100" y="419000"/>
            <a:ext cx="2493600" cy="4764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GB" sz="1000">
                <a:solidFill>
                  <a:schemeClr val="dk1"/>
                </a:solidFill>
              </a:rPr>
              <a:t>Conditions for Coral Reefs </a:t>
            </a:r>
            <a:endParaRPr b="1" sz="1000">
              <a:solidFill>
                <a:schemeClr val="dk1"/>
              </a:solidFill>
            </a:endParaRPr>
          </a:p>
          <a:p>
            <a:pPr indent="0" lvl="0" marL="0" rtl="0" algn="l">
              <a:lnSpc>
                <a:spcPct val="115000"/>
              </a:lnSpc>
              <a:spcBef>
                <a:spcPts val="0"/>
              </a:spcBef>
              <a:spcAft>
                <a:spcPts val="0"/>
              </a:spcAft>
              <a:buNone/>
            </a:pPr>
            <a:r>
              <a:t/>
            </a:r>
            <a:endParaRPr b="1" sz="1000">
              <a:solidFill>
                <a:schemeClr val="dk1"/>
              </a:solidFill>
            </a:endParaRPr>
          </a:p>
          <a:p>
            <a:pPr indent="0" lvl="0" marL="0" rtl="0" algn="l">
              <a:lnSpc>
                <a:spcPct val="115000"/>
              </a:lnSpc>
              <a:spcBef>
                <a:spcPts val="0"/>
              </a:spcBef>
              <a:spcAft>
                <a:spcPts val="0"/>
              </a:spcAft>
              <a:buNone/>
            </a:pPr>
            <a:r>
              <a:rPr b="1" lang="en-GB" sz="1000">
                <a:solidFill>
                  <a:schemeClr val="dk1"/>
                </a:solidFill>
              </a:rPr>
              <a:t>Warm Water Temperatures 18–27°C: </a:t>
            </a:r>
            <a:r>
              <a:rPr lang="en-GB" sz="1000">
                <a:solidFill>
                  <a:schemeClr val="dk1"/>
                </a:solidFill>
              </a:rPr>
              <a:t>Optimal environment for coral = grow &amp; reproduce. </a:t>
            </a:r>
            <a:endParaRPr sz="1000">
              <a:solidFill>
                <a:schemeClr val="dk1"/>
              </a:solidFill>
            </a:endParaRPr>
          </a:p>
          <a:p>
            <a:pPr indent="0" lvl="0" marL="0" rtl="0" algn="l">
              <a:lnSpc>
                <a:spcPct val="115000"/>
              </a:lnSpc>
              <a:spcBef>
                <a:spcPts val="0"/>
              </a:spcBef>
              <a:spcAft>
                <a:spcPts val="0"/>
              </a:spcAft>
              <a:buNone/>
            </a:pPr>
            <a:r>
              <a:t/>
            </a:r>
            <a:endParaRPr sz="1000">
              <a:solidFill>
                <a:schemeClr val="dk1"/>
              </a:solidFill>
            </a:endParaRPr>
          </a:p>
          <a:p>
            <a:pPr indent="0" lvl="0" marL="0" rtl="0" algn="l">
              <a:lnSpc>
                <a:spcPct val="115000"/>
              </a:lnSpc>
              <a:spcBef>
                <a:spcPts val="0"/>
              </a:spcBef>
              <a:spcAft>
                <a:spcPts val="0"/>
              </a:spcAft>
              <a:buNone/>
            </a:pPr>
            <a:r>
              <a:rPr b="1" lang="en-GB" sz="1000">
                <a:solidFill>
                  <a:schemeClr val="dk1"/>
                </a:solidFill>
              </a:rPr>
              <a:t>Shallow Water (Less than 60 meters deep): </a:t>
            </a:r>
            <a:r>
              <a:rPr lang="en-GB" sz="1000">
                <a:solidFill>
                  <a:schemeClr val="dk1"/>
                </a:solidFill>
              </a:rPr>
              <a:t>Enables sunlight penetration for photosynthesis  for coral growth.</a:t>
            </a:r>
            <a:endParaRPr sz="1000">
              <a:solidFill>
                <a:schemeClr val="dk1"/>
              </a:solidFill>
            </a:endParaRPr>
          </a:p>
          <a:p>
            <a:pPr indent="0" lvl="0" marL="0" rtl="0" algn="l">
              <a:lnSpc>
                <a:spcPct val="115000"/>
              </a:lnSpc>
              <a:spcBef>
                <a:spcPts val="0"/>
              </a:spcBef>
              <a:spcAft>
                <a:spcPts val="0"/>
              </a:spcAft>
              <a:buNone/>
            </a:pPr>
            <a:r>
              <a:t/>
            </a:r>
            <a:endParaRPr sz="1000">
              <a:solidFill>
                <a:schemeClr val="dk1"/>
              </a:solidFill>
            </a:endParaRPr>
          </a:p>
          <a:p>
            <a:pPr indent="0" lvl="0" marL="0" rtl="0" algn="l">
              <a:lnSpc>
                <a:spcPct val="115000"/>
              </a:lnSpc>
              <a:spcBef>
                <a:spcPts val="0"/>
              </a:spcBef>
              <a:spcAft>
                <a:spcPts val="0"/>
              </a:spcAft>
              <a:buNone/>
            </a:pPr>
            <a:r>
              <a:rPr b="1" lang="en-GB" sz="1000">
                <a:solidFill>
                  <a:schemeClr val="dk1"/>
                </a:solidFill>
                <a:highlight>
                  <a:schemeClr val="lt1"/>
                </a:highlight>
              </a:rPr>
              <a:t>Plentiful Plankton and Nutrients: </a:t>
            </a:r>
            <a:r>
              <a:rPr lang="en-GB" sz="1000">
                <a:solidFill>
                  <a:schemeClr val="dk1"/>
                </a:solidFill>
                <a:highlight>
                  <a:schemeClr val="lt1"/>
                </a:highlight>
              </a:rPr>
              <a:t>Vital food source</a:t>
            </a:r>
            <a:r>
              <a:rPr lang="en-GB" sz="1000">
                <a:solidFill>
                  <a:schemeClr val="dk1"/>
                </a:solidFill>
                <a:highlight>
                  <a:schemeClr val="lt1"/>
                </a:highlight>
              </a:rPr>
              <a:t>. Small fish - nutrition</a:t>
            </a:r>
            <a:endParaRPr sz="1000">
              <a:solidFill>
                <a:schemeClr val="dk1"/>
              </a:solidFill>
              <a:highlight>
                <a:schemeClr val="lt1"/>
              </a:highlight>
            </a:endParaRPr>
          </a:p>
          <a:p>
            <a:pPr indent="0" lvl="0" marL="0" rtl="0" algn="l">
              <a:lnSpc>
                <a:spcPct val="115000"/>
              </a:lnSpc>
              <a:spcBef>
                <a:spcPts val="0"/>
              </a:spcBef>
              <a:spcAft>
                <a:spcPts val="0"/>
              </a:spcAft>
              <a:buNone/>
            </a:pPr>
            <a:r>
              <a:t/>
            </a:r>
            <a:endParaRPr sz="1000">
              <a:solidFill>
                <a:schemeClr val="dk1"/>
              </a:solidFill>
              <a:highlight>
                <a:schemeClr val="lt1"/>
              </a:highlight>
            </a:endParaRPr>
          </a:p>
          <a:p>
            <a:pPr indent="0" lvl="0" marL="0" rtl="0" algn="l">
              <a:lnSpc>
                <a:spcPct val="115000"/>
              </a:lnSpc>
              <a:spcBef>
                <a:spcPts val="0"/>
              </a:spcBef>
              <a:spcAft>
                <a:spcPts val="0"/>
              </a:spcAft>
              <a:buNone/>
            </a:pPr>
            <a:r>
              <a:rPr b="1" lang="en-GB" sz="1000">
                <a:solidFill>
                  <a:schemeClr val="dk1"/>
                </a:solidFill>
                <a:highlight>
                  <a:schemeClr val="lt1"/>
                </a:highlight>
              </a:rPr>
              <a:t>Calm Water Conditions: </a:t>
            </a:r>
            <a:r>
              <a:rPr lang="en-GB" sz="1000">
                <a:solidFill>
                  <a:schemeClr val="dk1"/>
                </a:solidFill>
                <a:highlight>
                  <a:schemeClr val="lt1"/>
                </a:highlight>
              </a:rPr>
              <a:t>Protects delicate corals from physical damage. caused by strong currents &amp; waves.</a:t>
            </a:r>
            <a:endParaRPr sz="1000">
              <a:solidFill>
                <a:schemeClr val="dk1"/>
              </a:solidFill>
              <a:highlight>
                <a:schemeClr val="lt1"/>
              </a:highlight>
            </a:endParaRPr>
          </a:p>
          <a:p>
            <a:pPr indent="0" lvl="0" marL="0" rtl="0" algn="l">
              <a:lnSpc>
                <a:spcPct val="115000"/>
              </a:lnSpc>
              <a:spcBef>
                <a:spcPts val="0"/>
              </a:spcBef>
              <a:spcAft>
                <a:spcPts val="0"/>
              </a:spcAft>
              <a:buNone/>
            </a:pPr>
            <a:r>
              <a:t/>
            </a:r>
            <a:endParaRPr b="1" sz="1000">
              <a:solidFill>
                <a:schemeClr val="dk1"/>
              </a:solidFill>
            </a:endParaRPr>
          </a:p>
          <a:p>
            <a:pPr indent="0" lvl="0" marL="0" rtl="0" algn="l">
              <a:lnSpc>
                <a:spcPct val="115000"/>
              </a:lnSpc>
              <a:spcBef>
                <a:spcPts val="0"/>
              </a:spcBef>
              <a:spcAft>
                <a:spcPts val="0"/>
              </a:spcAft>
              <a:buNone/>
            </a:pPr>
            <a:r>
              <a:rPr b="1" lang="en-GB" sz="1000">
                <a:solidFill>
                  <a:schemeClr val="dk1"/>
                </a:solidFill>
              </a:rPr>
              <a:t>Abundant Oxygen Supply: </a:t>
            </a:r>
            <a:r>
              <a:rPr lang="en-GB" sz="1000">
                <a:solidFill>
                  <a:schemeClr val="dk1"/>
                </a:solidFill>
              </a:rPr>
              <a:t>Crucial for the respiration process of corals. Supports overall health and vitality of coral reefs.</a:t>
            </a:r>
            <a:endParaRPr sz="1000">
              <a:solidFill>
                <a:schemeClr val="dk1"/>
              </a:solidFill>
            </a:endParaRPr>
          </a:p>
          <a:p>
            <a:pPr indent="0" lvl="0" marL="0" rtl="0" algn="l">
              <a:lnSpc>
                <a:spcPct val="115000"/>
              </a:lnSpc>
              <a:spcBef>
                <a:spcPts val="0"/>
              </a:spcBef>
              <a:spcAft>
                <a:spcPts val="0"/>
              </a:spcAft>
              <a:buNone/>
            </a:pPr>
            <a:r>
              <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GB" sz="1000">
                <a:solidFill>
                  <a:schemeClr val="dk1"/>
                </a:solidFill>
                <a:highlight>
                  <a:schemeClr val="lt1"/>
                </a:highlight>
              </a:rPr>
              <a:t>Alkaline pH: </a:t>
            </a:r>
            <a:r>
              <a:rPr lang="en-GB" sz="1000">
                <a:solidFill>
                  <a:schemeClr val="dk1"/>
                </a:solidFill>
                <a:highlight>
                  <a:schemeClr val="lt1"/>
                </a:highlight>
              </a:rPr>
              <a:t>Essential for structural foundation of coral reefs. Acidic water prevents coral growth, leading to deterioration and death.</a:t>
            </a:r>
            <a:endParaRPr sz="1000">
              <a:solidFill>
                <a:schemeClr val="dk1"/>
              </a:solidFill>
            </a:endParaRPr>
          </a:p>
        </p:txBody>
      </p:sp>
      <p:sp>
        <p:nvSpPr>
          <p:cNvPr id="168" name="Google Shape;168;p20"/>
          <p:cNvSpPr txBox="1"/>
          <p:nvPr/>
        </p:nvSpPr>
        <p:spPr>
          <a:xfrm>
            <a:off x="0" y="2851100"/>
            <a:ext cx="3722100" cy="2331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500"/>
              </a:spcBef>
              <a:spcAft>
                <a:spcPts val="0"/>
              </a:spcAft>
              <a:buNone/>
            </a:pPr>
            <a:r>
              <a:rPr b="1" lang="en-GB" sz="1000">
                <a:solidFill>
                  <a:schemeClr val="dk1"/>
                </a:solidFill>
              </a:rPr>
              <a:t>Coral reefs offer opportunities for human activity:</a:t>
            </a:r>
            <a:endParaRPr b="1" sz="1000">
              <a:solidFill>
                <a:schemeClr val="dk1"/>
              </a:solidFill>
            </a:endParaRPr>
          </a:p>
          <a:p>
            <a:pPr indent="0" lvl="0" marL="0" rtl="0" algn="l">
              <a:lnSpc>
                <a:spcPct val="115000"/>
              </a:lnSpc>
              <a:spcBef>
                <a:spcPts val="1500"/>
              </a:spcBef>
              <a:spcAft>
                <a:spcPts val="0"/>
              </a:spcAft>
              <a:buNone/>
            </a:pPr>
            <a:r>
              <a:rPr b="1" lang="en-GB" sz="1000">
                <a:solidFill>
                  <a:schemeClr val="dk1"/>
                </a:solidFill>
              </a:rPr>
              <a:t>1. Tourism and Recreation:</a:t>
            </a:r>
            <a:r>
              <a:rPr lang="en-GB" sz="1000">
                <a:solidFill>
                  <a:schemeClr val="dk1"/>
                </a:solidFill>
              </a:rPr>
              <a:t> Coral reefs e.g. Great Barrier Reef attract tourists e.g. diving and snorkeling.</a:t>
            </a:r>
            <a:endParaRPr sz="1000">
              <a:solidFill>
                <a:schemeClr val="dk1"/>
              </a:solidFill>
            </a:endParaRPr>
          </a:p>
          <a:p>
            <a:pPr indent="0" lvl="0" marL="0" rtl="0" algn="l">
              <a:lnSpc>
                <a:spcPct val="115000"/>
              </a:lnSpc>
              <a:spcBef>
                <a:spcPts val="1500"/>
              </a:spcBef>
              <a:spcAft>
                <a:spcPts val="0"/>
              </a:spcAft>
              <a:buNone/>
            </a:pPr>
            <a:r>
              <a:rPr b="1" lang="en-GB" sz="1000">
                <a:solidFill>
                  <a:schemeClr val="dk1"/>
                </a:solidFill>
              </a:rPr>
              <a:t>2. Fisheries and Seafood Industry:</a:t>
            </a:r>
            <a:r>
              <a:rPr lang="en-GB" sz="1000">
                <a:solidFill>
                  <a:schemeClr val="dk1"/>
                </a:solidFill>
              </a:rPr>
              <a:t> Coral reefs provide habitats for fish species and support local fishing communities and seafood industry.</a:t>
            </a:r>
            <a:endParaRPr sz="1000">
              <a:solidFill>
                <a:schemeClr val="dk1"/>
              </a:solidFill>
            </a:endParaRPr>
          </a:p>
          <a:p>
            <a:pPr indent="0" lvl="0" marL="0" rtl="0" algn="l">
              <a:lnSpc>
                <a:spcPct val="115000"/>
              </a:lnSpc>
              <a:spcBef>
                <a:spcPts val="1500"/>
              </a:spcBef>
              <a:spcAft>
                <a:spcPts val="1500"/>
              </a:spcAft>
              <a:buNone/>
            </a:pPr>
            <a:r>
              <a:rPr b="1" lang="en-GB" sz="1000">
                <a:solidFill>
                  <a:schemeClr val="dk1"/>
                </a:solidFill>
              </a:rPr>
              <a:t>3. Scientific Research Opportunities: </a:t>
            </a:r>
            <a:r>
              <a:rPr lang="en-GB" sz="1000">
                <a:solidFill>
                  <a:schemeClr val="dk1"/>
                </a:solidFill>
              </a:rPr>
              <a:t>Coral reefs allows biodiversity research, climate change assessment, and coral reef ecology.</a:t>
            </a:r>
            <a:endParaRPr b="1" sz="1700">
              <a:solidFill>
                <a:srgbClr val="00CC99"/>
              </a:solidFill>
              <a:latin typeface="Century Gothic"/>
              <a:ea typeface="Century Gothic"/>
              <a:cs typeface="Century Gothic"/>
              <a:sym typeface="Century Gothic"/>
            </a:endParaRPr>
          </a:p>
        </p:txBody>
      </p:sp>
      <p:sp>
        <p:nvSpPr>
          <p:cNvPr id="169" name="Google Shape;169;p20"/>
          <p:cNvSpPr txBox="1"/>
          <p:nvPr/>
        </p:nvSpPr>
        <p:spPr>
          <a:xfrm>
            <a:off x="6256750" y="419000"/>
            <a:ext cx="2887200" cy="3232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500"/>
              </a:spcBef>
              <a:spcAft>
                <a:spcPts val="0"/>
              </a:spcAft>
              <a:buNone/>
            </a:pPr>
            <a:r>
              <a:rPr b="1" lang="en-GB" sz="1000">
                <a:solidFill>
                  <a:schemeClr val="dk1"/>
                </a:solidFill>
              </a:rPr>
              <a:t>Impact of Human Activities on Coral Reefs</a:t>
            </a:r>
            <a:endParaRPr b="1" sz="1000">
              <a:solidFill>
                <a:schemeClr val="dk1"/>
              </a:solidFill>
            </a:endParaRPr>
          </a:p>
          <a:p>
            <a:pPr indent="0" lvl="0" marL="0" rtl="0" algn="l">
              <a:lnSpc>
                <a:spcPct val="115000"/>
              </a:lnSpc>
              <a:spcBef>
                <a:spcPts val="1500"/>
              </a:spcBef>
              <a:spcAft>
                <a:spcPts val="0"/>
              </a:spcAft>
              <a:buNone/>
            </a:pPr>
            <a:r>
              <a:rPr b="1" lang="en-GB" sz="1000">
                <a:solidFill>
                  <a:schemeClr val="dk1"/>
                </a:solidFill>
              </a:rPr>
              <a:t>Overfishing: </a:t>
            </a:r>
            <a:r>
              <a:rPr lang="en-GB" sz="1000">
                <a:solidFill>
                  <a:schemeClr val="dk1"/>
                </a:solidFill>
              </a:rPr>
              <a:t>Disrupts reef ecosystem balance and depleted fish populations. Overfishing of parrotfish in the Caribbean </a:t>
            </a:r>
            <a:endParaRPr sz="1000">
              <a:solidFill>
                <a:schemeClr val="dk1"/>
              </a:solidFill>
            </a:endParaRPr>
          </a:p>
          <a:p>
            <a:pPr indent="0" lvl="0" marL="0" rtl="0" algn="l">
              <a:lnSpc>
                <a:spcPct val="115000"/>
              </a:lnSpc>
              <a:spcBef>
                <a:spcPts val="1500"/>
              </a:spcBef>
              <a:spcAft>
                <a:spcPts val="0"/>
              </a:spcAft>
              <a:buNone/>
            </a:pPr>
            <a:r>
              <a:rPr b="1" lang="en-GB" sz="1000">
                <a:solidFill>
                  <a:schemeClr val="dk1"/>
                </a:solidFill>
              </a:rPr>
              <a:t>Pollution:</a:t>
            </a:r>
            <a:r>
              <a:rPr lang="en-GB" sz="1000">
                <a:solidFill>
                  <a:schemeClr val="dk1"/>
                </a:solidFill>
              </a:rPr>
              <a:t> Coastal development, industrial activities, and sewage discharge introduce harmful substances. Causes coral bleaching and disease; Gulf of Mexico's </a:t>
            </a:r>
            <a:endParaRPr sz="1000">
              <a:solidFill>
                <a:schemeClr val="dk1"/>
              </a:solidFill>
            </a:endParaRPr>
          </a:p>
          <a:p>
            <a:pPr indent="0" lvl="0" marL="0" rtl="0" algn="l">
              <a:lnSpc>
                <a:spcPct val="115000"/>
              </a:lnSpc>
              <a:spcBef>
                <a:spcPts val="1500"/>
              </a:spcBef>
              <a:spcAft>
                <a:spcPts val="0"/>
              </a:spcAft>
              <a:buNone/>
            </a:pPr>
            <a:r>
              <a:rPr b="1" lang="en-GB" sz="1000">
                <a:solidFill>
                  <a:schemeClr val="dk1"/>
                </a:solidFill>
              </a:rPr>
              <a:t>Climate Change: </a:t>
            </a:r>
            <a:r>
              <a:rPr lang="en-GB" sz="1000">
                <a:solidFill>
                  <a:schemeClr val="dk1"/>
                </a:solidFill>
              </a:rPr>
              <a:t>Rising sea temperatures and ocean acidification threaten coral reefs globally. Severe bleaching events, like in the Great Barrier Reef, result from warmer waters.</a:t>
            </a:r>
            <a:endParaRPr sz="1000">
              <a:solidFill>
                <a:schemeClr val="dk1"/>
              </a:solidFill>
            </a:endParaRPr>
          </a:p>
          <a:p>
            <a:pPr indent="0" lvl="0" marL="457200" rtl="0" algn="l">
              <a:lnSpc>
                <a:spcPct val="115000"/>
              </a:lnSpc>
              <a:spcBef>
                <a:spcPts val="1500"/>
              </a:spcBef>
              <a:spcAft>
                <a:spcPts val="1500"/>
              </a:spcAft>
              <a:buNone/>
            </a:pPr>
            <a:r>
              <a:t/>
            </a:r>
            <a:endParaRPr sz="1000">
              <a:solidFill>
                <a:schemeClr val="dk1"/>
              </a:solidFill>
            </a:endParaRPr>
          </a:p>
        </p:txBody>
      </p:sp>
      <p:sp>
        <p:nvSpPr>
          <p:cNvPr id="170" name="Google Shape;170;p20"/>
          <p:cNvSpPr txBox="1"/>
          <p:nvPr/>
        </p:nvSpPr>
        <p:spPr>
          <a:xfrm>
            <a:off x="6256750" y="3291000"/>
            <a:ext cx="2824500" cy="1185900"/>
          </a:xfrm>
          <a:prstGeom prst="rect">
            <a:avLst/>
          </a:prstGeom>
          <a:noFill/>
          <a:ln cap="flat" cmpd="sng" w="19050">
            <a:solidFill>
              <a:srgbClr val="FFEB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000">
                <a:solidFill>
                  <a:schemeClr val="dk1"/>
                </a:solidFill>
              </a:rPr>
              <a:t>Sustainable management of Corals</a:t>
            </a:r>
            <a:endParaRPr b="1" sz="1000">
              <a:solidFill>
                <a:schemeClr val="dk1"/>
              </a:solidFill>
            </a:endParaRPr>
          </a:p>
          <a:p>
            <a:pPr indent="-292100" lvl="0" marL="457200" rtl="0" algn="l">
              <a:lnSpc>
                <a:spcPct val="115000"/>
              </a:lnSpc>
              <a:spcBef>
                <a:spcPts val="1500"/>
              </a:spcBef>
              <a:spcAft>
                <a:spcPts val="0"/>
              </a:spcAft>
              <a:buClr>
                <a:schemeClr val="dk1"/>
              </a:buClr>
              <a:buSzPts val="1000"/>
              <a:buAutoNum type="arabicPeriod"/>
            </a:pPr>
            <a:r>
              <a:rPr lang="en-GB" sz="1000">
                <a:solidFill>
                  <a:schemeClr val="dk1"/>
                </a:solidFill>
              </a:rPr>
              <a:t>Marine protected areas:</a:t>
            </a:r>
            <a:endParaRPr sz="1000">
              <a:solidFill>
                <a:schemeClr val="dk1"/>
              </a:solidFill>
            </a:endParaRPr>
          </a:p>
          <a:p>
            <a:pPr indent="-292100" lvl="0" marL="457200" rtl="0" algn="l">
              <a:lnSpc>
                <a:spcPct val="115000"/>
              </a:lnSpc>
              <a:spcBef>
                <a:spcPts val="0"/>
              </a:spcBef>
              <a:spcAft>
                <a:spcPts val="0"/>
              </a:spcAft>
              <a:buClr>
                <a:schemeClr val="dk1"/>
              </a:buClr>
              <a:buSzPts val="1000"/>
              <a:buAutoNum type="arabicPeriod"/>
            </a:pPr>
            <a:r>
              <a:rPr lang="en-GB" sz="1000">
                <a:solidFill>
                  <a:schemeClr val="dk1"/>
                </a:solidFill>
              </a:rPr>
              <a:t>Sustainable fishing practices:</a:t>
            </a:r>
            <a:endParaRPr sz="1000">
              <a:solidFill>
                <a:schemeClr val="dk1"/>
              </a:solidFill>
            </a:endParaRPr>
          </a:p>
          <a:p>
            <a:pPr indent="-292100" lvl="0" marL="457200" rtl="0" algn="l">
              <a:lnSpc>
                <a:spcPct val="115000"/>
              </a:lnSpc>
              <a:spcBef>
                <a:spcPts val="0"/>
              </a:spcBef>
              <a:spcAft>
                <a:spcPts val="0"/>
              </a:spcAft>
              <a:buClr>
                <a:schemeClr val="dk1"/>
              </a:buClr>
              <a:buSzPts val="1000"/>
              <a:buAutoNum type="arabicPeriod"/>
            </a:pPr>
            <a:r>
              <a:rPr lang="en-GB" sz="1000">
                <a:solidFill>
                  <a:schemeClr val="dk1"/>
                </a:solidFill>
              </a:rPr>
              <a:t>Waste management and pollution control:</a:t>
            </a:r>
            <a:endParaRPr sz="1000">
              <a:solidFill>
                <a:schemeClr val="dk1"/>
              </a:solidFill>
            </a:endParaRPr>
          </a:p>
        </p:txBody>
      </p:sp>
      <p:sp>
        <p:nvSpPr>
          <p:cNvPr id="171" name="Google Shape;171;p20"/>
          <p:cNvSpPr/>
          <p:nvPr/>
        </p:nvSpPr>
        <p:spPr>
          <a:xfrm>
            <a:off x="30050" y="454725"/>
            <a:ext cx="3598800" cy="907500"/>
          </a:xfrm>
          <a:prstGeom prst="rect">
            <a:avLst/>
          </a:prstGeom>
          <a:noFill/>
          <a:ln cap="flat" cmpd="sng" w="19050">
            <a:solidFill>
              <a:srgbClr val="FFEB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2" name="Google Shape;172;p20"/>
          <p:cNvSpPr/>
          <p:nvPr/>
        </p:nvSpPr>
        <p:spPr>
          <a:xfrm>
            <a:off x="30050" y="2899725"/>
            <a:ext cx="3598800" cy="2243700"/>
          </a:xfrm>
          <a:prstGeom prst="rect">
            <a:avLst/>
          </a:prstGeom>
          <a:noFill/>
          <a:ln cap="flat" cmpd="sng" w="19050">
            <a:solidFill>
              <a:srgbClr val="FFEB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3" name="Google Shape;173;p20"/>
          <p:cNvSpPr/>
          <p:nvPr/>
        </p:nvSpPr>
        <p:spPr>
          <a:xfrm>
            <a:off x="3722100" y="456650"/>
            <a:ext cx="2441400" cy="4688700"/>
          </a:xfrm>
          <a:prstGeom prst="rect">
            <a:avLst/>
          </a:prstGeom>
          <a:noFill/>
          <a:ln cap="flat" cmpd="sng" w="19050">
            <a:solidFill>
              <a:srgbClr val="FFEB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4" name="Google Shape;174;p20"/>
          <p:cNvSpPr/>
          <p:nvPr/>
        </p:nvSpPr>
        <p:spPr>
          <a:xfrm>
            <a:off x="6256750" y="454725"/>
            <a:ext cx="2824500" cy="2764200"/>
          </a:xfrm>
          <a:prstGeom prst="rect">
            <a:avLst/>
          </a:prstGeom>
          <a:noFill/>
          <a:ln cap="flat" cmpd="sng" w="19050">
            <a:solidFill>
              <a:srgbClr val="FFEB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75" name="Google Shape;175;p20"/>
          <p:cNvPicPr preferRelativeResize="0"/>
          <p:nvPr/>
        </p:nvPicPr>
        <p:blipFill rotWithShape="1">
          <a:blip r:embed="rId4">
            <a:alphaModFix/>
          </a:blip>
          <a:srcRect b="20960" l="0" r="0" t="44593"/>
          <a:stretch/>
        </p:blipFill>
        <p:spPr>
          <a:xfrm>
            <a:off x="6256750" y="4548975"/>
            <a:ext cx="2824500" cy="560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1"/>
          <p:cNvSpPr txBox="1"/>
          <p:nvPr/>
        </p:nvSpPr>
        <p:spPr>
          <a:xfrm>
            <a:off x="0" y="0"/>
            <a:ext cx="9174900" cy="259800"/>
          </a:xfrm>
          <a:prstGeom prst="rect">
            <a:avLst/>
          </a:prstGeom>
          <a:solidFill>
            <a:schemeClr val="accent6"/>
          </a:solidFill>
          <a:ln cap="flat" cmpd="sng" w="19050">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000"/>
              <a:t>IGCSE </a:t>
            </a:r>
            <a:r>
              <a:rPr b="1" lang="en-GB" sz="1000"/>
              <a:t>GEOGRAPHY</a:t>
            </a:r>
            <a:r>
              <a:rPr b="1" lang="en-GB" sz="1000"/>
              <a:t> 0460: 2.3 COASTS</a:t>
            </a:r>
            <a:endParaRPr b="1" sz="1000"/>
          </a:p>
          <a:p>
            <a:pPr indent="0" lvl="0" marL="0" rtl="0" algn="ctr">
              <a:spcBef>
                <a:spcPts val="0"/>
              </a:spcBef>
              <a:spcAft>
                <a:spcPts val="0"/>
              </a:spcAft>
              <a:buNone/>
            </a:pPr>
            <a:r>
              <a:t/>
            </a:r>
            <a:endParaRPr b="1" sz="1000"/>
          </a:p>
          <a:p>
            <a:pPr indent="0" lvl="0" marL="0" rtl="0" algn="ctr">
              <a:spcBef>
                <a:spcPts val="0"/>
              </a:spcBef>
              <a:spcAft>
                <a:spcPts val="0"/>
              </a:spcAft>
              <a:buNone/>
            </a:pPr>
            <a:r>
              <a:t/>
            </a:r>
            <a:endParaRPr b="1" sz="1000"/>
          </a:p>
          <a:p>
            <a:pPr indent="0" lvl="0" marL="0" rtl="0" algn="ctr">
              <a:spcBef>
                <a:spcPts val="0"/>
              </a:spcBef>
              <a:spcAft>
                <a:spcPts val="0"/>
              </a:spcAft>
              <a:buNone/>
            </a:pPr>
            <a:r>
              <a:t/>
            </a:r>
            <a:endParaRPr b="1" sz="1000"/>
          </a:p>
        </p:txBody>
      </p:sp>
      <p:pic>
        <p:nvPicPr>
          <p:cNvPr id="181" name="Google Shape;181;p21"/>
          <p:cNvPicPr preferRelativeResize="0"/>
          <p:nvPr/>
        </p:nvPicPr>
        <p:blipFill rotWithShape="1">
          <a:blip r:embed="rId3">
            <a:alphaModFix/>
          </a:blip>
          <a:srcRect b="1871" l="5685" r="-2547" t="4081"/>
          <a:stretch/>
        </p:blipFill>
        <p:spPr>
          <a:xfrm>
            <a:off x="59800" y="3355925"/>
            <a:ext cx="3095149" cy="1754075"/>
          </a:xfrm>
          <a:prstGeom prst="rect">
            <a:avLst/>
          </a:prstGeom>
          <a:noFill/>
          <a:ln>
            <a:noFill/>
          </a:ln>
        </p:spPr>
      </p:pic>
      <p:sp>
        <p:nvSpPr>
          <p:cNvPr id="182" name="Google Shape;182;p21"/>
          <p:cNvSpPr txBox="1"/>
          <p:nvPr/>
        </p:nvSpPr>
        <p:spPr>
          <a:xfrm>
            <a:off x="0" y="305400"/>
            <a:ext cx="3095100" cy="2968200"/>
          </a:xfrm>
          <a:prstGeom prst="rect">
            <a:avLst/>
          </a:prstGeom>
          <a:noFill/>
          <a:ln>
            <a:noFill/>
          </a:ln>
        </p:spPr>
        <p:txBody>
          <a:bodyPr anchorCtr="0" anchor="t" bIns="91425" lIns="91425" spcFirstLastPara="1" rIns="91425" wrap="square" tIns="91425">
            <a:spAutoFit/>
          </a:bodyPr>
          <a:lstStyle/>
          <a:p>
            <a:pPr indent="0" lvl="0" marL="0" rtl="0" algn="ctr">
              <a:spcBef>
                <a:spcPts val="10"/>
              </a:spcBef>
              <a:spcAft>
                <a:spcPts val="0"/>
              </a:spcAft>
              <a:buNone/>
            </a:pPr>
            <a:r>
              <a:rPr b="1" lang="en-GB" sz="1000"/>
              <a:t>Mangrove swamps</a:t>
            </a:r>
            <a:endParaRPr sz="1000"/>
          </a:p>
          <a:p>
            <a:pPr indent="0" lvl="0" marL="457200" rtl="0" algn="ctr">
              <a:spcBef>
                <a:spcPts val="10"/>
              </a:spcBef>
              <a:spcAft>
                <a:spcPts val="0"/>
              </a:spcAft>
              <a:buNone/>
            </a:pPr>
            <a:r>
              <a:t/>
            </a:r>
            <a:endParaRPr sz="1000"/>
          </a:p>
          <a:p>
            <a:pPr indent="-292100" lvl="0" marL="457200" rtl="0" algn="l">
              <a:spcBef>
                <a:spcPts val="10"/>
              </a:spcBef>
              <a:spcAft>
                <a:spcPts val="0"/>
              </a:spcAft>
              <a:buSzPts val="1000"/>
              <a:buChar char="●"/>
            </a:pPr>
            <a:r>
              <a:rPr lang="en-GB" sz="1000"/>
              <a:t>Mangrove swamps are trees and shrubs that grow in saline coastal habitats in the tropics and subtropics.</a:t>
            </a:r>
            <a:endParaRPr sz="1000"/>
          </a:p>
          <a:p>
            <a:pPr indent="0" lvl="0" marL="914400" rtl="0" algn="l">
              <a:spcBef>
                <a:spcPts val="10"/>
              </a:spcBef>
              <a:spcAft>
                <a:spcPts val="0"/>
              </a:spcAft>
              <a:buNone/>
            </a:pPr>
            <a:r>
              <a:t/>
            </a:r>
            <a:endParaRPr sz="1000"/>
          </a:p>
          <a:p>
            <a:pPr indent="-292100" lvl="0" marL="457200" rtl="0" algn="l">
              <a:spcBef>
                <a:spcPts val="10"/>
              </a:spcBef>
              <a:spcAft>
                <a:spcPts val="0"/>
              </a:spcAft>
              <a:buSzPts val="1000"/>
              <a:buChar char="●"/>
            </a:pPr>
            <a:r>
              <a:rPr lang="en-GB" sz="1000"/>
              <a:t>Provide a habitat and protection for many fish &amp; other sea animals, especially when young.</a:t>
            </a:r>
            <a:endParaRPr sz="1000"/>
          </a:p>
          <a:p>
            <a:pPr indent="0" lvl="0" marL="914400" rtl="0" algn="l">
              <a:spcBef>
                <a:spcPts val="10"/>
              </a:spcBef>
              <a:spcAft>
                <a:spcPts val="0"/>
              </a:spcAft>
              <a:buNone/>
            </a:pPr>
            <a:r>
              <a:t/>
            </a:r>
            <a:endParaRPr sz="1000"/>
          </a:p>
          <a:p>
            <a:pPr indent="-292100" lvl="0" marL="457200" rtl="0" algn="l">
              <a:spcBef>
                <a:spcPts val="10"/>
              </a:spcBef>
              <a:spcAft>
                <a:spcPts val="0"/>
              </a:spcAft>
              <a:buSzPts val="1000"/>
              <a:buChar char="●"/>
            </a:pPr>
            <a:r>
              <a:rPr lang="en-GB" sz="1000"/>
              <a:t>They slow water flow encouraging any sediment to be deposited, keeping sea water clear.</a:t>
            </a:r>
            <a:endParaRPr sz="1000"/>
          </a:p>
          <a:p>
            <a:pPr indent="0" lvl="0" marL="914400" rtl="0" algn="l">
              <a:spcBef>
                <a:spcPts val="10"/>
              </a:spcBef>
              <a:spcAft>
                <a:spcPts val="0"/>
              </a:spcAft>
              <a:buNone/>
            </a:pPr>
            <a:r>
              <a:t/>
            </a:r>
            <a:endParaRPr sz="1000"/>
          </a:p>
          <a:p>
            <a:pPr indent="-292100" lvl="0" marL="457200" rtl="0" algn="l">
              <a:spcBef>
                <a:spcPts val="10"/>
              </a:spcBef>
              <a:spcAft>
                <a:spcPts val="0"/>
              </a:spcAft>
              <a:buSzPts val="1000"/>
              <a:buChar char="●"/>
            </a:pPr>
            <a:r>
              <a:rPr lang="en-GB" sz="1000"/>
              <a:t>Protect the coast from erosion, storm surges, hurricanes, and tsunamis</a:t>
            </a:r>
            <a:endParaRPr sz="1000"/>
          </a:p>
          <a:p>
            <a:pPr indent="0" lvl="0" marL="914400" rtl="0" algn="l">
              <a:spcBef>
                <a:spcPts val="10"/>
              </a:spcBef>
              <a:spcAft>
                <a:spcPts val="0"/>
              </a:spcAft>
              <a:buNone/>
            </a:pPr>
            <a:r>
              <a:t/>
            </a:r>
            <a:endParaRPr sz="1000"/>
          </a:p>
          <a:p>
            <a:pPr indent="-292100" lvl="0" marL="457200" rtl="0" algn="l">
              <a:spcBef>
                <a:spcPts val="10"/>
              </a:spcBef>
              <a:spcAft>
                <a:spcPts val="10"/>
              </a:spcAft>
              <a:buSzPts val="1000"/>
              <a:buChar char="●"/>
            </a:pPr>
            <a:r>
              <a:rPr lang="en-GB" sz="1000"/>
              <a:t>They are a source of food and material. </a:t>
            </a:r>
            <a:endParaRPr sz="1000"/>
          </a:p>
        </p:txBody>
      </p:sp>
      <p:sp>
        <p:nvSpPr>
          <p:cNvPr id="183" name="Google Shape;183;p21"/>
          <p:cNvSpPr txBox="1"/>
          <p:nvPr/>
        </p:nvSpPr>
        <p:spPr>
          <a:xfrm>
            <a:off x="3282900" y="355675"/>
            <a:ext cx="2411400" cy="2285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GB" sz="1000">
                <a:solidFill>
                  <a:schemeClr val="dk1"/>
                </a:solidFill>
                <a:highlight>
                  <a:schemeClr val="lt1"/>
                </a:highlight>
              </a:rPr>
              <a:t>Mangroves Conditions </a:t>
            </a:r>
            <a:endParaRPr b="1" sz="1000">
              <a:solidFill>
                <a:schemeClr val="dk1"/>
              </a:solidFill>
              <a:highlight>
                <a:schemeClr val="lt1"/>
              </a:highlight>
            </a:endParaRPr>
          </a:p>
          <a:p>
            <a:pPr indent="0" lvl="0" marL="0" rtl="0" algn="ctr">
              <a:lnSpc>
                <a:spcPct val="115000"/>
              </a:lnSpc>
              <a:spcBef>
                <a:spcPts val="0"/>
              </a:spcBef>
              <a:spcAft>
                <a:spcPts val="0"/>
              </a:spcAft>
              <a:buNone/>
            </a:pPr>
            <a:r>
              <a:t/>
            </a:r>
            <a:endParaRPr b="1" sz="1000">
              <a:solidFill>
                <a:schemeClr val="dk1"/>
              </a:solidFill>
              <a:highlight>
                <a:schemeClr val="lt1"/>
              </a:highlight>
            </a:endParaRPr>
          </a:p>
          <a:p>
            <a:pPr indent="0" lvl="0" marL="0" rtl="0" algn="l">
              <a:lnSpc>
                <a:spcPct val="115000"/>
              </a:lnSpc>
              <a:spcBef>
                <a:spcPts val="0"/>
              </a:spcBef>
              <a:spcAft>
                <a:spcPts val="0"/>
              </a:spcAft>
              <a:buNone/>
            </a:pPr>
            <a:r>
              <a:rPr lang="en-GB" sz="1000">
                <a:solidFill>
                  <a:schemeClr val="dk1"/>
                </a:solidFill>
                <a:highlight>
                  <a:schemeClr val="lt1"/>
                </a:highlight>
              </a:rPr>
              <a:t>Mangroves are salt-tolerant trees adapted to harsh coastal conditions.  </a:t>
            </a:r>
            <a:endParaRPr sz="1000">
              <a:solidFill>
                <a:schemeClr val="dk1"/>
              </a:solidFill>
              <a:highlight>
                <a:schemeClr val="lt1"/>
              </a:highlight>
            </a:endParaRPr>
          </a:p>
          <a:p>
            <a:pPr indent="0" lvl="0" marL="0" rtl="0" algn="l">
              <a:lnSpc>
                <a:spcPct val="115000"/>
              </a:lnSpc>
              <a:spcBef>
                <a:spcPts val="0"/>
              </a:spcBef>
              <a:spcAft>
                <a:spcPts val="0"/>
              </a:spcAft>
              <a:buNone/>
            </a:pPr>
            <a:r>
              <a:t/>
            </a:r>
            <a:endParaRPr sz="1000">
              <a:solidFill>
                <a:schemeClr val="dk1"/>
              </a:solidFill>
              <a:highlight>
                <a:schemeClr val="lt1"/>
              </a:highlight>
            </a:endParaRPr>
          </a:p>
          <a:p>
            <a:pPr indent="0" lvl="0" marL="0" rtl="0" algn="l">
              <a:lnSpc>
                <a:spcPct val="115000"/>
              </a:lnSpc>
              <a:spcBef>
                <a:spcPts val="0"/>
              </a:spcBef>
              <a:spcAft>
                <a:spcPts val="0"/>
              </a:spcAft>
              <a:buNone/>
            </a:pPr>
            <a:r>
              <a:rPr lang="en-GB" sz="1000">
                <a:solidFill>
                  <a:schemeClr val="dk1"/>
                </a:solidFill>
                <a:highlight>
                  <a:schemeClr val="lt1"/>
                </a:highlight>
              </a:rPr>
              <a:t>They contain a complex salt filtration system and </a:t>
            </a:r>
            <a:r>
              <a:rPr lang="en-GB" sz="1000">
                <a:solidFill>
                  <a:schemeClr val="dk1"/>
                </a:solidFill>
                <a:highlight>
                  <a:schemeClr val="lt1"/>
                </a:highlight>
                <a:uFill>
                  <a:noFill/>
                </a:uFill>
                <a:hlinkClick r:id="rId4">
                  <a:extLst>
                    <a:ext uri="{A12FA001-AC4F-418D-AE19-62706E023703}">
                      <ahyp:hlinkClr val="tx"/>
                    </a:ext>
                  </a:extLst>
                </a:hlinkClick>
              </a:rPr>
              <a:t>root</a:t>
            </a:r>
            <a:r>
              <a:rPr lang="en-GB" sz="1000">
                <a:solidFill>
                  <a:schemeClr val="dk1"/>
                </a:solidFill>
                <a:highlight>
                  <a:schemeClr val="lt1"/>
                </a:highlight>
              </a:rPr>
              <a:t> system to cope with salt water and wave action. </a:t>
            </a:r>
            <a:endParaRPr sz="1000">
              <a:solidFill>
                <a:schemeClr val="dk1"/>
              </a:solidFill>
              <a:highlight>
                <a:schemeClr val="lt1"/>
              </a:highlight>
            </a:endParaRPr>
          </a:p>
          <a:p>
            <a:pPr indent="0" lvl="0" marL="0" rtl="0" algn="l">
              <a:lnSpc>
                <a:spcPct val="115000"/>
              </a:lnSpc>
              <a:spcBef>
                <a:spcPts val="0"/>
              </a:spcBef>
              <a:spcAft>
                <a:spcPts val="0"/>
              </a:spcAft>
              <a:buNone/>
            </a:pPr>
            <a:r>
              <a:t/>
            </a:r>
            <a:endParaRPr sz="1000">
              <a:solidFill>
                <a:schemeClr val="dk1"/>
              </a:solidFill>
              <a:highlight>
                <a:schemeClr val="lt1"/>
              </a:highlight>
            </a:endParaRPr>
          </a:p>
          <a:p>
            <a:pPr indent="0" lvl="0" marL="0" rtl="0" algn="l">
              <a:lnSpc>
                <a:spcPct val="115000"/>
              </a:lnSpc>
              <a:spcBef>
                <a:spcPts val="0"/>
              </a:spcBef>
              <a:spcAft>
                <a:spcPts val="0"/>
              </a:spcAft>
              <a:buNone/>
            </a:pPr>
            <a:r>
              <a:rPr lang="en-GB" sz="1000">
                <a:solidFill>
                  <a:schemeClr val="dk1"/>
                </a:solidFill>
                <a:highlight>
                  <a:schemeClr val="lt1"/>
                </a:highlight>
              </a:rPr>
              <a:t>They are adapted to the low oxygen conditions of waterlogged mud.</a:t>
            </a:r>
            <a:endParaRPr sz="1000">
              <a:solidFill>
                <a:schemeClr val="dk1"/>
              </a:solidFill>
              <a:highlight>
                <a:schemeClr val="lt1"/>
              </a:highlight>
            </a:endParaRPr>
          </a:p>
          <a:p>
            <a:pPr indent="0" lvl="0" marL="0" rtl="0" algn="l">
              <a:lnSpc>
                <a:spcPct val="115000"/>
              </a:lnSpc>
              <a:spcBef>
                <a:spcPts val="0"/>
              </a:spcBef>
              <a:spcAft>
                <a:spcPts val="0"/>
              </a:spcAft>
              <a:buNone/>
            </a:pPr>
            <a:r>
              <a:t/>
            </a:r>
            <a:endParaRPr sz="1000">
              <a:solidFill>
                <a:schemeClr val="dk1"/>
              </a:solidFill>
              <a:highlight>
                <a:schemeClr val="lt1"/>
              </a:highlight>
            </a:endParaRPr>
          </a:p>
        </p:txBody>
      </p:sp>
      <p:sp>
        <p:nvSpPr>
          <p:cNvPr id="184" name="Google Shape;184;p21"/>
          <p:cNvSpPr txBox="1"/>
          <p:nvPr/>
        </p:nvSpPr>
        <p:spPr>
          <a:xfrm>
            <a:off x="6513425" y="355675"/>
            <a:ext cx="2411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85" name="Google Shape;185;p21"/>
          <p:cNvSpPr txBox="1"/>
          <p:nvPr/>
        </p:nvSpPr>
        <p:spPr>
          <a:xfrm>
            <a:off x="5613900" y="355675"/>
            <a:ext cx="3530100" cy="4941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GB" sz="1000">
                <a:solidFill>
                  <a:schemeClr val="dk1"/>
                </a:solidFill>
                <a:highlight>
                  <a:schemeClr val="lt1"/>
                </a:highlight>
              </a:rPr>
              <a:t>Mangroves </a:t>
            </a:r>
            <a:r>
              <a:rPr b="1" lang="en-GB" sz="1000">
                <a:solidFill>
                  <a:schemeClr val="dk1"/>
                </a:solidFill>
                <a:highlight>
                  <a:schemeClr val="lt1"/>
                </a:highlight>
              </a:rPr>
              <a:t>Opportunities</a:t>
            </a:r>
            <a:endParaRPr b="1" sz="1000">
              <a:solidFill>
                <a:schemeClr val="dk1"/>
              </a:solidFill>
              <a:highlight>
                <a:schemeClr val="lt1"/>
              </a:highlight>
            </a:endParaRPr>
          </a:p>
          <a:p>
            <a:pPr indent="0" lvl="0" marL="0" rtl="0" algn="l">
              <a:lnSpc>
                <a:spcPct val="115000"/>
              </a:lnSpc>
              <a:spcBef>
                <a:spcPts val="0"/>
              </a:spcBef>
              <a:spcAft>
                <a:spcPts val="0"/>
              </a:spcAft>
              <a:buNone/>
            </a:pPr>
            <a:r>
              <a:rPr b="1" lang="en-GB" sz="1000">
                <a:solidFill>
                  <a:schemeClr val="dk1"/>
                </a:solidFill>
              </a:rPr>
              <a:t>Fishies:</a:t>
            </a:r>
            <a:r>
              <a:rPr lang="en-GB" sz="1000">
                <a:solidFill>
                  <a:schemeClr val="dk1"/>
                </a:solidFill>
              </a:rPr>
              <a:t> Mangroves serving as habitats and nurseries for fish species, and their preservation is essential for food and income for locals. </a:t>
            </a:r>
            <a:endParaRPr sz="1000">
              <a:solidFill>
                <a:schemeClr val="dk1"/>
              </a:solidFill>
            </a:endParaRPr>
          </a:p>
          <a:p>
            <a:pPr indent="0" lvl="0" marL="0" rtl="0" algn="l">
              <a:lnSpc>
                <a:spcPct val="115000"/>
              </a:lnSpc>
              <a:spcBef>
                <a:spcPts val="0"/>
              </a:spcBef>
              <a:spcAft>
                <a:spcPts val="0"/>
              </a:spcAft>
              <a:buNone/>
            </a:pPr>
            <a:r>
              <a:rPr b="1" lang="en-GB" sz="1000">
                <a:solidFill>
                  <a:schemeClr val="dk1"/>
                </a:solidFill>
              </a:rPr>
              <a:t>Tourism:</a:t>
            </a:r>
            <a:r>
              <a:rPr lang="en-GB" sz="1000">
                <a:solidFill>
                  <a:schemeClr val="dk1"/>
                </a:solidFill>
              </a:rPr>
              <a:t> Opportunities for revenue through activities like snorkelling expeditions of mangroves and marine life </a:t>
            </a:r>
            <a:endParaRPr sz="1000">
              <a:solidFill>
                <a:schemeClr val="dk1"/>
              </a:solidFill>
            </a:endParaRPr>
          </a:p>
          <a:p>
            <a:pPr indent="0" lvl="0" marL="0" rtl="0" algn="l">
              <a:lnSpc>
                <a:spcPct val="115000"/>
              </a:lnSpc>
              <a:spcBef>
                <a:spcPts val="0"/>
              </a:spcBef>
              <a:spcAft>
                <a:spcPts val="0"/>
              </a:spcAft>
              <a:buNone/>
            </a:pPr>
            <a:r>
              <a:rPr b="1" lang="en-GB" sz="1000">
                <a:solidFill>
                  <a:schemeClr val="dk1"/>
                </a:solidFill>
              </a:rPr>
              <a:t>Coastal protection: </a:t>
            </a:r>
            <a:r>
              <a:rPr lang="en-GB" sz="1000">
                <a:solidFill>
                  <a:schemeClr val="dk1"/>
                </a:solidFill>
              </a:rPr>
              <a:t>Mangrove protect coastlines by trapping sediments, prevent erosion, and act as a buffer from storms.</a:t>
            </a:r>
            <a:endParaRPr sz="1000">
              <a:solidFill>
                <a:schemeClr val="dk1"/>
              </a:solidFill>
            </a:endParaRPr>
          </a:p>
          <a:p>
            <a:pPr indent="0" lvl="0" marL="0" rtl="0" algn="l">
              <a:lnSpc>
                <a:spcPct val="115000"/>
              </a:lnSpc>
              <a:spcBef>
                <a:spcPts val="0"/>
              </a:spcBef>
              <a:spcAft>
                <a:spcPts val="0"/>
              </a:spcAft>
              <a:buNone/>
            </a:pPr>
            <a:r>
              <a:t/>
            </a:r>
            <a:endParaRPr sz="1000">
              <a:solidFill>
                <a:schemeClr val="dk1"/>
              </a:solidFill>
            </a:endParaRPr>
          </a:p>
          <a:p>
            <a:pPr indent="0" lvl="0" marL="0" rtl="0" algn="ctr">
              <a:lnSpc>
                <a:spcPct val="115000"/>
              </a:lnSpc>
              <a:spcBef>
                <a:spcPts val="0"/>
              </a:spcBef>
              <a:spcAft>
                <a:spcPts val="0"/>
              </a:spcAft>
              <a:buNone/>
            </a:pPr>
            <a:r>
              <a:rPr b="1" lang="en-GB" sz="1000">
                <a:solidFill>
                  <a:schemeClr val="dk1"/>
                </a:solidFill>
              </a:rPr>
              <a:t>Threats to Mangroves</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GB" sz="1000">
                <a:solidFill>
                  <a:schemeClr val="dk1"/>
                </a:solidFill>
              </a:rPr>
              <a:t>Deforestation: </a:t>
            </a:r>
            <a:r>
              <a:rPr lang="en-GB" sz="1000">
                <a:solidFill>
                  <a:schemeClr val="dk1"/>
                </a:solidFill>
              </a:rPr>
              <a:t>Clearing mangrove forests for development</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GB" sz="1000">
                <a:solidFill>
                  <a:schemeClr val="dk1"/>
                </a:solidFill>
              </a:rPr>
              <a:t>Pollution: </a:t>
            </a:r>
            <a:r>
              <a:rPr lang="en-GB" sz="1000">
                <a:solidFill>
                  <a:schemeClr val="dk1"/>
                </a:solidFill>
              </a:rPr>
              <a:t>Contamination from industrial and urban runoff harms mangroves and their ecosystems.</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GB" sz="1000">
                <a:solidFill>
                  <a:schemeClr val="dk1"/>
                </a:solidFill>
              </a:rPr>
              <a:t>Sea Level Rise: </a:t>
            </a:r>
            <a:r>
              <a:rPr lang="en-GB" sz="1000">
                <a:solidFill>
                  <a:schemeClr val="dk1"/>
                </a:solidFill>
              </a:rPr>
              <a:t>Climate change-induced rising sea levels pose a threat to mangroves by altering their habitat and increasing vulnerability to storms.</a:t>
            </a:r>
            <a:endParaRPr sz="1000">
              <a:solidFill>
                <a:schemeClr val="dk1"/>
              </a:solidFill>
            </a:endParaRPr>
          </a:p>
          <a:p>
            <a:pPr indent="0" lvl="0" marL="0" rtl="0" algn="l">
              <a:lnSpc>
                <a:spcPct val="115000"/>
              </a:lnSpc>
              <a:spcBef>
                <a:spcPts val="0"/>
              </a:spcBef>
              <a:spcAft>
                <a:spcPts val="0"/>
              </a:spcAft>
              <a:buNone/>
            </a:pPr>
            <a:r>
              <a:t/>
            </a:r>
            <a:endParaRPr b="1" sz="1000">
              <a:solidFill>
                <a:schemeClr val="dk1"/>
              </a:solidFill>
              <a:highlight>
                <a:schemeClr val="lt1"/>
              </a:highlight>
            </a:endParaRPr>
          </a:p>
          <a:p>
            <a:pPr indent="0" lvl="0" marL="0" rtl="0" algn="ctr">
              <a:lnSpc>
                <a:spcPct val="115000"/>
              </a:lnSpc>
              <a:spcBef>
                <a:spcPts val="0"/>
              </a:spcBef>
              <a:spcAft>
                <a:spcPts val="0"/>
              </a:spcAft>
              <a:buNone/>
            </a:pPr>
            <a:r>
              <a:rPr b="1" lang="en-GB" sz="1000">
                <a:solidFill>
                  <a:schemeClr val="dk1"/>
                </a:solidFill>
                <a:highlight>
                  <a:schemeClr val="lt1"/>
                </a:highlight>
              </a:rPr>
              <a:t>Managing Mangroves </a:t>
            </a:r>
            <a:endParaRPr b="1" sz="1000">
              <a:solidFill>
                <a:schemeClr val="dk1"/>
              </a:solidFill>
              <a:highlight>
                <a:schemeClr val="lt1"/>
              </a:highlight>
            </a:endParaRPr>
          </a:p>
          <a:p>
            <a:pPr indent="0" lvl="0" marL="0" rtl="0" algn="l">
              <a:lnSpc>
                <a:spcPct val="115000"/>
              </a:lnSpc>
              <a:spcBef>
                <a:spcPts val="0"/>
              </a:spcBef>
              <a:spcAft>
                <a:spcPts val="0"/>
              </a:spcAft>
              <a:buNone/>
            </a:pPr>
            <a:r>
              <a:rPr b="1" lang="en-GB" sz="1000">
                <a:solidFill>
                  <a:schemeClr val="dk1"/>
                </a:solidFill>
              </a:rPr>
              <a:t>Protected Areas: </a:t>
            </a:r>
            <a:r>
              <a:rPr lang="en-GB" sz="1000">
                <a:solidFill>
                  <a:schemeClr val="dk1"/>
                </a:solidFill>
              </a:rPr>
              <a:t>Establishing and enforcing protected areas to limit human activities that harm mangroves.</a:t>
            </a:r>
            <a:endParaRPr sz="1000">
              <a:solidFill>
                <a:schemeClr val="dk1"/>
              </a:solidFill>
            </a:endParaRPr>
          </a:p>
          <a:p>
            <a:pPr indent="0" lvl="0" marL="0" rtl="0" algn="l">
              <a:lnSpc>
                <a:spcPct val="115000"/>
              </a:lnSpc>
              <a:spcBef>
                <a:spcPts val="0"/>
              </a:spcBef>
              <a:spcAft>
                <a:spcPts val="0"/>
              </a:spcAft>
              <a:buNone/>
            </a:pPr>
            <a:r>
              <a:rPr b="1" lang="en-GB" sz="1000">
                <a:solidFill>
                  <a:schemeClr val="dk1"/>
                </a:solidFill>
              </a:rPr>
              <a:t>Reforestation: I</a:t>
            </a:r>
            <a:r>
              <a:rPr lang="en-GB" sz="1000">
                <a:solidFill>
                  <a:schemeClr val="dk1"/>
                </a:solidFill>
              </a:rPr>
              <a:t>nitiating mangrove planting and restoration projects to replace damaged or lost mangrove areas.</a:t>
            </a:r>
            <a:endParaRPr sz="1000">
              <a:solidFill>
                <a:schemeClr val="dk1"/>
              </a:solidFill>
            </a:endParaRPr>
          </a:p>
          <a:p>
            <a:pPr indent="0" lvl="0" marL="0" rtl="0" algn="l">
              <a:lnSpc>
                <a:spcPct val="115000"/>
              </a:lnSpc>
              <a:spcBef>
                <a:spcPts val="0"/>
              </a:spcBef>
              <a:spcAft>
                <a:spcPts val="0"/>
              </a:spcAft>
              <a:buNone/>
            </a:pPr>
            <a:r>
              <a:rPr b="1" lang="en-GB" sz="1000">
                <a:solidFill>
                  <a:schemeClr val="dk1"/>
                </a:solidFill>
              </a:rPr>
              <a:t>Community Involvement: </a:t>
            </a:r>
            <a:r>
              <a:rPr lang="en-GB" sz="1000">
                <a:solidFill>
                  <a:schemeClr val="dk1"/>
                </a:solidFill>
              </a:rPr>
              <a:t>Engaging local communities in conservation efforts, promoting sustainable practices, and raising awareness about the importance of mangroves.</a:t>
            </a:r>
            <a:endParaRPr sz="1000">
              <a:solidFill>
                <a:schemeClr val="dk1"/>
              </a:solidFill>
            </a:endParaRPr>
          </a:p>
          <a:p>
            <a:pPr indent="0" lvl="0" marL="0" rtl="0" algn="l">
              <a:lnSpc>
                <a:spcPct val="115000"/>
              </a:lnSpc>
              <a:spcBef>
                <a:spcPts val="0"/>
              </a:spcBef>
              <a:spcAft>
                <a:spcPts val="0"/>
              </a:spcAft>
              <a:buNone/>
            </a:pPr>
            <a:r>
              <a:t/>
            </a:r>
            <a:endParaRPr sz="1000">
              <a:solidFill>
                <a:schemeClr val="dk1"/>
              </a:solidFill>
              <a:highlight>
                <a:schemeClr val="lt1"/>
              </a:highlight>
            </a:endParaRPr>
          </a:p>
        </p:txBody>
      </p:sp>
      <p:pic>
        <p:nvPicPr>
          <p:cNvPr id="186" name="Google Shape;186;p21"/>
          <p:cNvPicPr preferRelativeResize="0"/>
          <p:nvPr/>
        </p:nvPicPr>
        <p:blipFill>
          <a:blip r:embed="rId5">
            <a:alphaModFix/>
          </a:blip>
          <a:stretch>
            <a:fillRect/>
          </a:stretch>
        </p:blipFill>
        <p:spPr>
          <a:xfrm>
            <a:off x="3189000" y="2571750"/>
            <a:ext cx="2411400" cy="2538250"/>
          </a:xfrm>
          <a:prstGeom prst="rect">
            <a:avLst/>
          </a:prstGeom>
          <a:noFill/>
          <a:ln>
            <a:noFill/>
          </a:ln>
        </p:spPr>
      </p:pic>
      <p:sp>
        <p:nvSpPr>
          <p:cNvPr id="187" name="Google Shape;187;p21"/>
          <p:cNvSpPr/>
          <p:nvPr/>
        </p:nvSpPr>
        <p:spPr>
          <a:xfrm>
            <a:off x="59825" y="355675"/>
            <a:ext cx="3035400" cy="2917800"/>
          </a:xfrm>
          <a:prstGeom prst="rect">
            <a:avLst/>
          </a:prstGeom>
          <a:noFill/>
          <a:ln cap="flat" cmpd="sng" w="19050">
            <a:solidFill>
              <a:srgbClr val="FFEB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8" name="Google Shape;188;p21"/>
          <p:cNvSpPr/>
          <p:nvPr/>
        </p:nvSpPr>
        <p:spPr>
          <a:xfrm>
            <a:off x="3154950" y="355675"/>
            <a:ext cx="2411400" cy="2094900"/>
          </a:xfrm>
          <a:prstGeom prst="rect">
            <a:avLst/>
          </a:prstGeom>
          <a:noFill/>
          <a:ln cap="flat" cmpd="sng" w="19050">
            <a:solidFill>
              <a:srgbClr val="FFEB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9" name="Google Shape;189;p21"/>
          <p:cNvSpPr/>
          <p:nvPr/>
        </p:nvSpPr>
        <p:spPr>
          <a:xfrm>
            <a:off x="5626075" y="355675"/>
            <a:ext cx="3457200" cy="4754400"/>
          </a:xfrm>
          <a:prstGeom prst="rect">
            <a:avLst/>
          </a:prstGeom>
          <a:noFill/>
          <a:ln cap="flat" cmpd="sng" w="19050">
            <a:solidFill>
              <a:srgbClr val="FFEB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