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6"/>
  </p:notesMasterIdLst>
  <p:handoutMasterIdLst>
    <p:handoutMasterId r:id="rId27"/>
  </p:handoutMasterIdLst>
  <p:sldIdLst>
    <p:sldId id="256" r:id="rId5"/>
    <p:sldId id="257" r:id="rId6"/>
    <p:sldId id="275" r:id="rId7"/>
    <p:sldId id="262" r:id="rId8"/>
    <p:sldId id="263" r:id="rId9"/>
    <p:sldId id="261" r:id="rId10"/>
    <p:sldId id="269" r:id="rId11"/>
    <p:sldId id="273" r:id="rId12"/>
    <p:sldId id="264" r:id="rId13"/>
    <p:sldId id="265" r:id="rId14"/>
    <p:sldId id="270" r:id="rId15"/>
    <p:sldId id="271" r:id="rId16"/>
    <p:sldId id="272" r:id="rId17"/>
    <p:sldId id="278" r:id="rId18"/>
    <p:sldId id="274" r:id="rId19"/>
    <p:sldId id="268" r:id="rId20"/>
    <p:sldId id="266" r:id="rId21"/>
    <p:sldId id="276" r:id="rId22"/>
    <p:sldId id="277" r:id="rId23"/>
    <p:sldId id="267" r:id="rId24"/>
    <p:sldId id="260" r:id="rId25"/>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
      <p:font typeface="Museo 100" panose="02000000000000000000" pitchFamily="2" charset="0"/>
      <p:regular r:id="rId32"/>
    </p:embeddedFont>
    <p:embeddedFont>
      <p:font typeface="Museo 500" panose="02000000000000000000" pitchFamily="2" charset="0"/>
      <p:regular r:id="rId33"/>
    </p:embeddedFont>
    <p:embeddedFont>
      <p:font typeface="Museo 700" panose="02000000000000000000" pitchFamily="2" charset="0"/>
      <p:bold r:id="rId34"/>
    </p:embeddedFont>
    <p:embeddedFont>
      <p:font typeface="Museo 900" panose="02000000000000000000" pitchFamily="2" charset="0"/>
      <p:bold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Ross" initials="MR" lastIdx="2" clrIdx="0">
    <p:extLst>
      <p:ext uri="{19B8F6BF-5375-455C-9EA6-DF929625EA0E}">
        <p15:presenceInfo xmlns:p15="http://schemas.microsoft.com/office/powerpoint/2012/main" userId="b5583333cfd3a5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403C"/>
    <a:srgbClr val="862EA6"/>
    <a:srgbClr val="00D6FF"/>
    <a:srgbClr val="3686F9"/>
    <a:srgbClr val="17A4DE"/>
    <a:srgbClr val="1E2A3C"/>
    <a:srgbClr val="0B1E22"/>
    <a:srgbClr val="000000"/>
    <a:srgbClr val="E03D1A"/>
    <a:srgbClr val="CBA3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91" autoAdjust="0"/>
    <p:restoredTop sz="97386" autoAdjust="0"/>
  </p:normalViewPr>
  <p:slideViewPr>
    <p:cSldViewPr snapToGrid="0">
      <p:cViewPr varScale="1">
        <p:scale>
          <a:sx n="159" d="100"/>
          <a:sy n="159" d="100"/>
        </p:scale>
        <p:origin x="1674" y="14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08" d="100"/>
          <a:sy n="108" d="100"/>
        </p:scale>
        <p:origin x="338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Ross" userId="7954c944-6085-4b08-be0b-82a8f61afa5b" providerId="ADAL" clId="{D4BD39C4-7A6F-400D-8C9D-07AEFDD99737}"/>
  </pc:docChgLst>
  <pc:docChgLst>
    <pc:chgData name="Mike Ross" userId="7954c944-6085-4b08-be0b-82a8f61afa5b" providerId="ADAL" clId="{03C87F88-6864-4897-BB17-598B8091564B}"/>
  </pc:docChgLst>
  <pc:docChgLst>
    <pc:chgData name="Andy Gray" userId="3900aca3-aa6e-4813-b4e0-c02f9e48a0aa" providerId="ADAL" clId="{6798782A-68F4-4A99-9501-CEAA60D7CB4D}"/>
  </pc:docChgLst>
  <pc:docChgLst>
    <pc:chgData name="Andy Gray" userId="3900aca3-aa6e-4813-b4e0-c02f9e48a0aa" providerId="ADAL" clId="{229BCCCF-7A03-4377-9072-7F0B7E715E15}"/>
  </pc:docChgLst>
  <pc:docChgLst>
    <pc:chgData name="Andy Gray" userId="3900aca3-aa6e-4813-b4e0-c02f9e48a0aa" providerId="ADAL" clId="{EF8E5EE8-3AE5-4290-BB06-E974F842D458}"/>
    <pc:docChg chg="modSld">
      <pc:chgData name="Andy Gray" userId="3900aca3-aa6e-4813-b4e0-c02f9e48a0aa" providerId="ADAL" clId="{EF8E5EE8-3AE5-4290-BB06-E974F842D458}" dt="2019-05-31T10:18:16.082" v="3" actId="1076"/>
      <pc:docMkLst>
        <pc:docMk/>
      </pc:docMkLst>
      <pc:sldChg chg="addSp modSp">
        <pc:chgData name="Andy Gray" userId="3900aca3-aa6e-4813-b4e0-c02f9e48a0aa" providerId="ADAL" clId="{EF8E5EE8-3AE5-4290-BB06-E974F842D458}" dt="2019-05-31T10:18:16.082" v="3" actId="1076"/>
        <pc:sldMkLst>
          <pc:docMk/>
          <pc:sldMk cId="1268254584" sldId="256"/>
        </pc:sldMkLst>
        <pc:picChg chg="add mod">
          <ac:chgData name="Andy Gray" userId="3900aca3-aa6e-4813-b4e0-c02f9e48a0aa" providerId="ADAL" clId="{EF8E5EE8-3AE5-4290-BB06-E974F842D458}" dt="2019-05-31T10:18:16.082" v="3" actId="1076"/>
          <ac:picMkLst>
            <pc:docMk/>
            <pc:sldMk cId="1268254584" sldId="256"/>
            <ac:picMk id="5" creationId="{B907B99D-6191-4C35-96A5-688CAB5D8FE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7879565" y="142043"/>
            <a:ext cx="2971800" cy="458788"/>
          </a:xfrm>
          <a:prstGeom prst="rect">
            <a:avLst/>
          </a:prstGeom>
        </p:spPr>
        <p:txBody>
          <a:bodyPr vert="horz" lIns="91440" tIns="45720" rIns="91440" bIns="45720" rtlCol="0"/>
          <a:lstStyle>
            <a:lvl1pPr algn="r">
              <a:defRPr sz="1200"/>
            </a:lvl1pPr>
          </a:lstStyle>
          <a:p>
            <a:fld id="{68996269-3101-49AD-ADBA-42C070CC3F2E}" type="datetimeFigureOut">
              <a:rPr lang="en-US" smtClean="0"/>
              <a:t>5/31/2019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10373E-F660-405A-BC66-417C97D55DB6}" type="slidenum">
              <a:rPr lang="en-US" smtClean="0"/>
              <a:t>‹#›</a:t>
            </a:fld>
            <a:endParaRPr lang="en-US"/>
          </a:p>
        </p:txBody>
      </p:sp>
    </p:spTree>
    <p:extLst>
      <p:ext uri="{BB962C8B-B14F-4D97-AF65-F5344CB8AC3E}">
        <p14:creationId xmlns:p14="http://schemas.microsoft.com/office/powerpoint/2010/main" val="1097716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945C5B-CCE6-4659-89D6-73417D44CFB9}" type="datetimeFigureOut">
              <a:rPr lang="en-GB" smtClean="0"/>
              <a:t>31/05/2019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81199B-65A5-40A1-98DA-51F2F93C8176}" type="slidenum">
              <a:rPr lang="en-GB" smtClean="0"/>
              <a:t>‹#›</a:t>
            </a:fld>
            <a:endParaRPr lang="en-GB"/>
          </a:p>
        </p:txBody>
      </p:sp>
    </p:spTree>
    <p:extLst>
      <p:ext uri="{BB962C8B-B14F-4D97-AF65-F5344CB8AC3E}">
        <p14:creationId xmlns:p14="http://schemas.microsoft.com/office/powerpoint/2010/main" val="3954294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C45F4A-6E17-403F-BC34-8CE4808E77C5}" type="slidenum">
              <a:rPr lang="en-GB" smtClean="0"/>
              <a:t>14</a:t>
            </a:fld>
            <a:endParaRPr lang="en-GB"/>
          </a:p>
        </p:txBody>
      </p:sp>
    </p:spTree>
    <p:extLst>
      <p:ext uri="{BB962C8B-B14F-4D97-AF65-F5344CB8AC3E}">
        <p14:creationId xmlns:p14="http://schemas.microsoft.com/office/powerpoint/2010/main" val="624944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289690-2C77-4EB8-988F-9F7051F3CD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0" name="Straight Connector 9">
            <a:extLst>
              <a:ext uri="{FF2B5EF4-FFF2-40B4-BE49-F238E27FC236}">
                <a16:creationId xmlns:a16="http://schemas.microsoft.com/office/drawing/2014/main" id="{F568AE6F-B93D-4EE6-86E2-D379C5066AC3}"/>
              </a:ext>
            </a:extLst>
          </p:cNvPr>
          <p:cNvCxnSpPr/>
          <p:nvPr userDrawn="1"/>
        </p:nvCxnSpPr>
        <p:spPr>
          <a:xfrm>
            <a:off x="4559300" y="1905000"/>
            <a:ext cx="0" cy="2551766"/>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4">
            <a:extLst>
              <a:ext uri="{FF2B5EF4-FFF2-40B4-BE49-F238E27FC236}">
                <a16:creationId xmlns:a16="http://schemas.microsoft.com/office/drawing/2014/main" id="{44BC0CD4-94E6-47BF-BFEB-FA6CC03C3DE7}"/>
              </a:ext>
            </a:extLst>
          </p:cNvPr>
          <p:cNvSpPr txBox="1">
            <a:spLocks/>
          </p:cNvSpPr>
          <p:nvPr userDrawn="1"/>
        </p:nvSpPr>
        <p:spPr>
          <a:xfrm>
            <a:off x="1803400" y="1841231"/>
            <a:ext cx="2651125"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FD446D"/>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4800"/>
              </a:lnSpc>
              <a:spcBef>
                <a:spcPts val="0"/>
              </a:spcBef>
              <a:spcAft>
                <a:spcPts val="0"/>
              </a:spcAft>
              <a:buClrTx/>
              <a:buSzTx/>
              <a:buFont typeface="Arial"/>
              <a:buNone/>
              <a:tabLst/>
              <a:defRPr/>
            </a:pPr>
            <a:r>
              <a:rPr kumimoji="0" lang="en-US" sz="4500" b="1" i="0" u="none" strike="noStrike" kern="0" cap="none" spc="-140" normalizeH="0" baseline="0" noProof="0" dirty="0">
                <a:ln>
                  <a:noFill/>
                </a:ln>
                <a:solidFill>
                  <a:sysClr val="window" lastClr="FFFFFF"/>
                </a:solidFill>
                <a:effectLst/>
                <a:uLnTx/>
                <a:uFillTx/>
                <a:latin typeface="Museo 700" panose="02000000000000000000" pitchFamily="50" charset="0"/>
                <a:ea typeface="+mn-ea"/>
                <a:cs typeface="Arial"/>
              </a:rPr>
              <a:t>Edexcel</a:t>
            </a:r>
          </a:p>
          <a:p>
            <a:pPr marL="0" marR="0" lvl="2" indent="0" algn="l" defTabSz="457200" rtl="0" eaLnBrk="1" fontAlgn="auto" latinLnBrk="0" hangingPunct="1">
              <a:lnSpc>
                <a:spcPts val="4800"/>
              </a:lnSpc>
              <a:spcBef>
                <a:spcPts val="0"/>
              </a:spcBef>
              <a:spcAft>
                <a:spcPts val="0"/>
              </a:spcAft>
              <a:buClrTx/>
              <a:buSzTx/>
              <a:buFont typeface="Arial"/>
              <a:buNone/>
              <a:tabLst/>
              <a:defRPr/>
            </a:pPr>
            <a:r>
              <a:rPr kumimoji="0" lang="en-US" sz="4500" b="0" i="0" u="none" strike="noStrike" kern="1200" cap="none" spc="0" normalizeH="0" baseline="0" noProof="0" dirty="0">
                <a:ln>
                  <a:noFill/>
                </a:ln>
                <a:solidFill>
                  <a:sysClr val="window" lastClr="FFFFFF"/>
                </a:solidFill>
                <a:effectLst/>
                <a:uLnTx/>
                <a:uFillTx/>
                <a:latin typeface="Museo 500" panose="02000000000000000000" pitchFamily="50" charset="0"/>
                <a:ea typeface="+mn-ea"/>
                <a:cs typeface="Arial"/>
              </a:rPr>
              <a:t>GCSE</a:t>
            </a:r>
          </a:p>
          <a:p>
            <a:pPr marL="0" marR="0" lvl="3" indent="0" algn="l" defTabSz="457200" rtl="0" eaLnBrk="1" fontAlgn="auto" latinLnBrk="0" hangingPunct="1">
              <a:lnSpc>
                <a:spcPts val="2600"/>
              </a:lnSpc>
              <a:spcBef>
                <a:spcPts val="1800"/>
              </a:spcBef>
              <a:spcAft>
                <a:spcPts val="0"/>
              </a:spcAft>
              <a:buClrTx/>
              <a:buSzTx/>
              <a:buFont typeface="Arial"/>
              <a:buNone/>
              <a:tabLst/>
              <a:defRPr/>
            </a:pPr>
            <a:r>
              <a:rPr kumimoji="0" lang="en-US" sz="2500" b="0" i="0" u="none" strike="noStrike" kern="1200" cap="none" spc="0" normalizeH="0" baseline="0" noProof="0" dirty="0">
                <a:ln>
                  <a:noFill/>
                </a:ln>
                <a:solidFill>
                  <a:sysClr val="window" lastClr="FFFFFF"/>
                </a:solidFill>
                <a:effectLst/>
                <a:uLnTx/>
                <a:uFillTx/>
                <a:latin typeface="Museo 100" panose="02000000000000000000" pitchFamily="50" charset="0"/>
                <a:ea typeface="+mn-ea"/>
                <a:cs typeface="Arial"/>
              </a:rPr>
              <a:t>Design and Technology </a:t>
            </a:r>
            <a:r>
              <a:rPr kumimoji="0" lang="en-US" sz="2500" b="0" i="0" u="none" strike="noStrike" kern="1200" cap="none" spc="0" normalizeH="0" baseline="0" noProof="0" dirty="0">
                <a:ln>
                  <a:noFill/>
                </a:ln>
                <a:solidFill>
                  <a:srgbClr val="00D6FF"/>
                </a:solidFill>
                <a:effectLst/>
                <a:uLnTx/>
                <a:uFillTx/>
                <a:latin typeface="Museo 100" panose="02000000000000000000" pitchFamily="50" charset="0"/>
                <a:ea typeface="+mn-ea"/>
                <a:cs typeface="Arial"/>
              </a:rPr>
              <a:t>1DT0</a:t>
            </a:r>
          </a:p>
        </p:txBody>
      </p:sp>
      <p:sp>
        <p:nvSpPr>
          <p:cNvPr id="7" name="Text Placeholder 23">
            <a:extLst>
              <a:ext uri="{FF2B5EF4-FFF2-40B4-BE49-F238E27FC236}">
                <a16:creationId xmlns:a16="http://schemas.microsoft.com/office/drawing/2014/main" id="{03063DCC-0EC7-4013-B3A1-E77371286C33}"/>
              </a:ext>
            </a:extLst>
          </p:cNvPr>
          <p:cNvSpPr>
            <a:spLocks noGrp="1"/>
          </p:cNvSpPr>
          <p:nvPr>
            <p:ph type="body" sz="quarter" idx="12" hasCustomPrompt="1"/>
          </p:nvPr>
        </p:nvSpPr>
        <p:spPr>
          <a:xfrm>
            <a:off x="1116770" y="4097397"/>
            <a:ext cx="972000" cy="972000"/>
          </a:xfrm>
          <a:prstGeom prst="rect">
            <a:avLst/>
          </a:prstGeom>
          <a:ln w="114300" cmpd="sng">
            <a:solidFill>
              <a:srgbClr val="862EA6"/>
            </a:solidFill>
            <a:miter lim="800000"/>
          </a:ln>
        </p:spPr>
        <p:txBody>
          <a:bodyPr vert="horz" lIns="0" tIns="0" rIns="0" bIns="0" anchor="ctr" anchorCtr="0"/>
          <a:lstStyle>
            <a:lvl1pPr marL="0" indent="0" algn="ctr">
              <a:buNone/>
              <a:defRPr sz="4500" b="1">
                <a:solidFill>
                  <a:srgbClr val="862EA6"/>
                </a:solidFill>
                <a:latin typeface="Arial"/>
                <a:cs typeface="Arial"/>
              </a:defRPr>
            </a:lvl1pPr>
          </a:lstStyle>
          <a:p>
            <a:pPr lvl="0"/>
            <a:r>
              <a:rPr lang="en-US" dirty="0"/>
              <a:t>2</a:t>
            </a:r>
          </a:p>
        </p:txBody>
      </p:sp>
    </p:spTree>
    <p:extLst>
      <p:ext uri="{BB962C8B-B14F-4D97-AF65-F5344CB8AC3E}">
        <p14:creationId xmlns:p14="http://schemas.microsoft.com/office/powerpoint/2010/main" val="2181600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3686F9"/>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465486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a:effectLst/>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902559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862EA6"/>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4206793"/>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99881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3686F9"/>
                </a:solidFill>
                <a:latin typeface="Arial"/>
                <a:cs typeface="Arial"/>
              </a:defRPr>
            </a:lvl2pPr>
            <a:lvl3pPr marL="723900" indent="-279400">
              <a:lnSpc>
                <a:spcPct val="100000"/>
              </a:lnSpc>
              <a:buFont typeface="Arial"/>
              <a:buChar char="•"/>
              <a:defRPr lang="en-US" sz="2000" kern="1200" baseline="0" dirty="0">
                <a:solidFill>
                  <a:srgbClr val="862EA6"/>
                </a:solidFill>
                <a:latin typeface="Arial"/>
                <a:ea typeface="+mn-ea"/>
                <a:cs typeface="Arial"/>
              </a:defRPr>
            </a:lvl3pPr>
          </a:lstStyle>
          <a:p>
            <a:pPr lvl="0"/>
            <a:r>
              <a:rPr lang="en-US" dirty="0"/>
              <a:t>Click to edit Master text styles</a:t>
            </a:r>
          </a:p>
          <a:p>
            <a:pPr lvl="1"/>
            <a:r>
              <a:rPr lang="en-US" dirty="0"/>
              <a:t>Second level</a:t>
            </a:r>
          </a:p>
          <a:p>
            <a:pPr marL="723900" lvl="2" indent="-279400" algn="l" defTabSz="914400" rtl="0" eaLnBrk="1" latinLnBrk="0" hangingPunct="1">
              <a:lnSpc>
                <a:spcPct val="100000"/>
              </a:lnSpc>
              <a:spcBef>
                <a:spcPts val="500"/>
              </a:spcBef>
              <a:buFont typeface="Arial"/>
              <a:buChar char="•"/>
            </a:pPr>
            <a:r>
              <a:rPr lang="en-US" dirty="0"/>
              <a:t>Third level</a:t>
            </a:r>
          </a:p>
        </p:txBody>
      </p:sp>
      <p:pic>
        <p:nvPicPr>
          <p:cNvPr id="10" name="Picture 9">
            <a:extLst>
              <a:ext uri="{FF2B5EF4-FFF2-40B4-BE49-F238E27FC236}">
                <a16:creationId xmlns:a16="http://schemas.microsoft.com/office/drawing/2014/main" id="{B7BD05D9-AD9C-44CF-AC84-494AA80530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7" name="TextBox 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Contemporary and future scenarios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Unit 2 Informing design decisions</a:t>
            </a:r>
          </a:p>
        </p:txBody>
      </p:sp>
      <p:pic>
        <p:nvPicPr>
          <p:cNvPr id="11" name="Picture 10">
            <a:extLst>
              <a:ext uri="{FF2B5EF4-FFF2-40B4-BE49-F238E27FC236}">
                <a16:creationId xmlns:a16="http://schemas.microsoft.com/office/drawing/2014/main" id="{763C6609-9C37-4C5C-94AA-02EFE66664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023284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3686F9"/>
                </a:solidFill>
                <a:latin typeface="Arial"/>
                <a:cs typeface="Arial"/>
              </a:defRPr>
            </a:lvl2pPr>
            <a:lvl3pPr marL="723900" indent="-279400">
              <a:lnSpc>
                <a:spcPct val="100000"/>
              </a:lnSpc>
              <a:buFont typeface="Arial"/>
              <a:buChar char="•"/>
              <a:defRPr lang="en-US" sz="2000" kern="1200" baseline="0" dirty="0">
                <a:solidFill>
                  <a:srgbClr val="862EA6"/>
                </a:solidFill>
                <a:latin typeface="Arial"/>
                <a:ea typeface="+mn-ea"/>
                <a:cs typeface="Arial"/>
              </a:defRPr>
            </a:lvl3pPr>
          </a:lstStyle>
          <a:p>
            <a:pPr lvl="0"/>
            <a:r>
              <a:rPr lang="en-US" dirty="0"/>
              <a:t>Click to edit Master text styles</a:t>
            </a:r>
          </a:p>
          <a:p>
            <a:pPr lvl="1"/>
            <a:r>
              <a:rPr lang="en-US" dirty="0"/>
              <a:t>Second level</a:t>
            </a:r>
          </a:p>
          <a:p>
            <a:pPr marL="723900" lvl="2" indent="-279400" algn="l" defTabSz="914400" rtl="0" eaLnBrk="1" latinLnBrk="0" hangingPunct="1">
              <a:lnSpc>
                <a:spcPct val="100000"/>
              </a:lnSpc>
              <a:spcBef>
                <a:spcPts val="500"/>
              </a:spcBef>
              <a:buFont typeface="Arial"/>
              <a:buChar char="•"/>
            </a:pPr>
            <a:r>
              <a:rPr lang="en-US" dirty="0"/>
              <a:t>Third level</a:t>
            </a:r>
          </a:p>
        </p:txBody>
      </p:sp>
      <p:pic>
        <p:nvPicPr>
          <p:cNvPr id="10" name="Picture 9">
            <a:extLst>
              <a:ext uri="{FF2B5EF4-FFF2-40B4-BE49-F238E27FC236}">
                <a16:creationId xmlns:a16="http://schemas.microsoft.com/office/drawing/2014/main" id="{7F811061-4D16-4B4F-B2C5-B0473CCDB7B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a:extLst>
              <a:ext uri="{FF2B5EF4-FFF2-40B4-BE49-F238E27FC236}">
                <a16:creationId xmlns:a16="http://schemas.microsoft.com/office/drawing/2014/main" id="{5F10F2E2-D52B-4EC6-BD2E-7A638A86BE08}"/>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Contemporary and future scenarios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Unit 2 Informing design decisions</a:t>
            </a:r>
          </a:p>
        </p:txBody>
      </p:sp>
      <p:pic>
        <p:nvPicPr>
          <p:cNvPr id="16" name="Picture 15">
            <a:extLst>
              <a:ext uri="{FF2B5EF4-FFF2-40B4-BE49-F238E27FC236}">
                <a16:creationId xmlns:a16="http://schemas.microsoft.com/office/drawing/2014/main" id="{86B1C34F-FA78-41D2-B45D-7871D395B29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198743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3686F9"/>
                </a:solidFill>
                <a:latin typeface="Arial"/>
                <a:ea typeface="+mn-ea"/>
                <a:cs typeface="Arial"/>
              </a:defRPr>
            </a:lvl2pPr>
            <a:lvl3pPr marL="723900" indent="-279400">
              <a:lnSpc>
                <a:spcPct val="100000"/>
              </a:lnSpc>
              <a:buFont typeface="Arial"/>
              <a:buChar char="•"/>
              <a:defRPr lang="en-US" sz="2000" kern="1200" baseline="0" dirty="0">
                <a:solidFill>
                  <a:srgbClr val="862EA6"/>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marL="723900" lvl="2" indent="-279400" algn="l" defTabSz="914400" rtl="0" eaLnBrk="1" latinLnBrk="0" hangingPunct="1">
              <a:lnSpc>
                <a:spcPct val="100000"/>
              </a:lnSpc>
              <a:spcBef>
                <a:spcPts val="500"/>
              </a:spcBef>
              <a:spcAft>
                <a:spcPts val="1200"/>
              </a:spcAft>
              <a:buFont typeface="Arial"/>
              <a:buChar char="•"/>
            </a:pPr>
            <a:r>
              <a:rPr lang="en-US" dirty="0"/>
              <a:t>Third level</a:t>
            </a:r>
          </a:p>
        </p:txBody>
      </p:sp>
      <p:pic>
        <p:nvPicPr>
          <p:cNvPr id="6" name="Picture 5">
            <a:extLst>
              <a:ext uri="{FF2B5EF4-FFF2-40B4-BE49-F238E27FC236}">
                <a16:creationId xmlns:a16="http://schemas.microsoft.com/office/drawing/2014/main" id="{090FC6BB-8EFC-45D1-93AD-0C0A40D874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1" name="TextBox 10">
            <a:extLst>
              <a:ext uri="{FF2B5EF4-FFF2-40B4-BE49-F238E27FC236}">
                <a16:creationId xmlns:a16="http://schemas.microsoft.com/office/drawing/2014/main" id="{82C7112D-60D4-4FCF-B1FA-F3D415662A7C}"/>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Contemporary and future scenarios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Unit 2 Informing design decisions</a:t>
            </a:r>
          </a:p>
        </p:txBody>
      </p:sp>
    </p:spTree>
    <p:extLst>
      <p:ext uri="{BB962C8B-B14F-4D97-AF65-F5344CB8AC3E}">
        <p14:creationId xmlns:p14="http://schemas.microsoft.com/office/powerpoint/2010/main" val="40856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3686F9"/>
                </a:solidFill>
                <a:latin typeface="Arial"/>
                <a:ea typeface="+mn-ea"/>
                <a:cs typeface="Arial"/>
              </a:defRPr>
            </a:lvl2pPr>
            <a:lvl3pPr marL="723900" indent="-279400">
              <a:lnSpc>
                <a:spcPct val="100000"/>
              </a:lnSpc>
              <a:buFont typeface="Arial"/>
              <a:buChar char="•"/>
              <a:defRPr lang="en-US" sz="2000" kern="1200" baseline="0" dirty="0" smtClean="0">
                <a:solidFill>
                  <a:srgbClr val="862EA6"/>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7" name="Picture 6">
            <a:extLst>
              <a:ext uri="{FF2B5EF4-FFF2-40B4-BE49-F238E27FC236}">
                <a16:creationId xmlns:a16="http://schemas.microsoft.com/office/drawing/2014/main" id="{F53B727B-448A-450A-B5F2-5A6DCCAF18B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a:extLst>
              <a:ext uri="{FF2B5EF4-FFF2-40B4-BE49-F238E27FC236}">
                <a16:creationId xmlns:a16="http://schemas.microsoft.com/office/drawing/2014/main" id="{D626A6B3-8EB6-445D-B366-3BCA49524B3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Contemporary and future scenarios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Unit 2 Informing design decisions</a:t>
            </a:r>
          </a:p>
        </p:txBody>
      </p:sp>
    </p:spTree>
    <p:extLst>
      <p:ext uri="{BB962C8B-B14F-4D97-AF65-F5344CB8AC3E}">
        <p14:creationId xmlns:p14="http://schemas.microsoft.com/office/powerpoint/2010/main" val="2286960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F5EE6-541F-42EA-B178-6791A807DF9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2018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
        <p:nvSpPr>
          <p:cNvPr id="10" name="TextBox 9">
            <a:extLst>
              <a:ext uri="{FF2B5EF4-FFF2-40B4-BE49-F238E27FC236}">
                <a16:creationId xmlns:a16="http://schemas.microsoft.com/office/drawing/2014/main" id="{2A252CA3-4ADA-4FEB-898D-E36C73C8E80C}"/>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Contemporary and future scenarios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Unit 2 Informing design decisions</a:t>
            </a:r>
          </a:p>
        </p:txBody>
      </p:sp>
      <p:pic>
        <p:nvPicPr>
          <p:cNvPr id="7" name="Picture 6">
            <a:extLst>
              <a:ext uri="{FF2B5EF4-FFF2-40B4-BE49-F238E27FC236}">
                <a16:creationId xmlns:a16="http://schemas.microsoft.com/office/drawing/2014/main" id="{B1E3B403-E070-42D7-B2E1-CF24AD4D4DC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895107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1860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E484E96A-4F10-401C-A9D5-49DD4C09BE43}"/>
              </a:ext>
            </a:extLst>
          </p:cNvPr>
          <p:cNvSpPr>
            <a:spLocks noGrp="1"/>
          </p:cNvSpPr>
          <p:nvPr>
            <p:ph type="body" sz="quarter" idx="4294967295"/>
          </p:nvPr>
        </p:nvSpPr>
        <p:spPr>
          <a:xfrm>
            <a:off x="4800600" y="1841231"/>
            <a:ext cx="2768600" cy="2201863"/>
          </a:xfrm>
          <a:prstGeom prst="rect">
            <a:avLst/>
          </a:prstGeom>
        </p:spPr>
        <p:txBody>
          <a:bodyPr lIns="0"/>
          <a:lstStyle>
            <a:lvl1pPr marL="0" indent="0">
              <a:spcBef>
                <a:spcPts val="1400"/>
              </a:spcBef>
              <a:buNone/>
              <a:defRPr>
                <a:solidFill>
                  <a:schemeClr val="bg1"/>
                </a:solidFill>
              </a:defRPr>
            </a:lvl1pPr>
          </a:lstStyle>
          <a:p>
            <a:pPr>
              <a:lnSpc>
                <a:spcPts val="2600"/>
              </a:lnSpc>
            </a:pPr>
            <a:r>
              <a:rPr lang="en-US" dirty="0">
                <a:latin typeface="Museo 900" panose="02000000000000000000" pitchFamily="2" charset="0"/>
              </a:rPr>
              <a:t>Contemporary and future scenarios</a:t>
            </a:r>
          </a:p>
          <a:p>
            <a:pPr>
              <a:lnSpc>
                <a:spcPts val="2000"/>
              </a:lnSpc>
              <a:spcBef>
                <a:spcPts val="2600"/>
              </a:spcBef>
            </a:pPr>
            <a:r>
              <a:rPr lang="en-US" sz="2000" dirty="0">
                <a:latin typeface="Museo 100" panose="02000000000000000000" pitchFamily="2" charset="0"/>
              </a:rPr>
              <a:t>Unit 2</a:t>
            </a:r>
            <a:br>
              <a:rPr lang="en-US" sz="2000" dirty="0">
                <a:latin typeface="Museo 100" panose="02000000000000000000" pitchFamily="2" charset="0"/>
              </a:rPr>
            </a:br>
            <a:r>
              <a:rPr lang="en-US" sz="2000" dirty="0">
                <a:latin typeface="Museo 100" panose="02000000000000000000" pitchFamily="2" charset="0"/>
              </a:rPr>
              <a:t>Informing design decisions</a:t>
            </a:r>
          </a:p>
        </p:txBody>
      </p:sp>
      <p:sp>
        <p:nvSpPr>
          <p:cNvPr id="4" name="Text Placeholder 23">
            <a:extLst>
              <a:ext uri="{FF2B5EF4-FFF2-40B4-BE49-F238E27FC236}">
                <a16:creationId xmlns:a16="http://schemas.microsoft.com/office/drawing/2014/main" id="{41DA56D4-2B72-48A1-9EC6-503D9A1BDCBB}"/>
              </a:ext>
            </a:extLst>
          </p:cNvPr>
          <p:cNvSpPr>
            <a:spLocks noGrp="1"/>
          </p:cNvSpPr>
          <p:nvPr>
            <p:ph type="body" sz="quarter" idx="12" hasCustomPrompt="1"/>
          </p:nvPr>
        </p:nvSpPr>
        <p:spPr>
          <a:xfrm>
            <a:off x="1118269" y="4106594"/>
            <a:ext cx="972000" cy="972000"/>
          </a:xfrm>
          <a:prstGeom prst="rect">
            <a:avLst/>
          </a:prstGeom>
          <a:ln w="114300" cmpd="sng">
            <a:solidFill>
              <a:srgbClr val="862EA6"/>
            </a:solidFill>
            <a:miter lim="800000"/>
          </a:ln>
        </p:spPr>
        <p:txBody>
          <a:bodyPr vert="horz" lIns="0" tIns="0" rIns="0" bIns="0" anchor="ctr" anchorCtr="0"/>
          <a:lstStyle>
            <a:lvl1pPr marL="0" indent="0" algn="ctr">
              <a:buNone/>
              <a:defRPr sz="4500" b="1">
                <a:solidFill>
                  <a:srgbClr val="862EA6"/>
                </a:solidFill>
                <a:latin typeface="Arial"/>
                <a:cs typeface="Arial"/>
              </a:defRPr>
            </a:lvl1pPr>
          </a:lstStyle>
          <a:p>
            <a:pPr lvl="0"/>
            <a:r>
              <a:rPr lang="en-US" dirty="0"/>
              <a:t>2</a:t>
            </a:r>
          </a:p>
        </p:txBody>
      </p:sp>
      <p:pic>
        <p:nvPicPr>
          <p:cNvPr id="5" name="Picture 4">
            <a:extLst>
              <a:ext uri="{FF2B5EF4-FFF2-40B4-BE49-F238E27FC236}">
                <a16:creationId xmlns:a16="http://schemas.microsoft.com/office/drawing/2014/main" id="{B907B99D-6191-4C35-96A5-688CAB5D8FE7}"/>
              </a:ext>
            </a:extLst>
          </p:cNvPr>
          <p:cNvPicPr/>
          <p:nvPr/>
        </p:nvPicPr>
        <p:blipFill rotWithShape="1">
          <a:blip r:embed="rId2" cstate="print">
            <a:extLst>
              <a:ext uri="{28A0092B-C50C-407E-A947-70E740481C1C}">
                <a14:useLocalDpi xmlns:a14="http://schemas.microsoft.com/office/drawing/2010/main" val="0"/>
              </a:ext>
            </a:extLst>
          </a:blip>
          <a:srcRect l="3656" t="41709" r="55795" b="36792"/>
          <a:stretch/>
        </p:blipFill>
        <p:spPr bwMode="auto">
          <a:xfrm>
            <a:off x="7519736" y="470377"/>
            <a:ext cx="1624263" cy="6656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68254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C59C7F-A600-47BB-AEA7-19F8EEB1134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45795"/>
            <a:ext cx="9143999" cy="6212205"/>
          </a:xfrm>
          <a:prstGeom prst="rect">
            <a:avLst/>
          </a:prstGeom>
        </p:spPr>
      </p:pic>
      <p:sp>
        <p:nvSpPr>
          <p:cNvPr id="4" name="Text Placeholder 3">
            <a:extLst>
              <a:ext uri="{FF2B5EF4-FFF2-40B4-BE49-F238E27FC236}">
                <a16:creationId xmlns:a16="http://schemas.microsoft.com/office/drawing/2014/main" id="{CB778899-E2FE-4099-ACE9-8F94EB82A1B6}"/>
              </a:ext>
            </a:extLst>
          </p:cNvPr>
          <p:cNvSpPr>
            <a:spLocks noGrp="1"/>
          </p:cNvSpPr>
          <p:nvPr>
            <p:ph type="body" sz="quarter" idx="13"/>
          </p:nvPr>
        </p:nvSpPr>
        <p:spPr/>
        <p:txBody>
          <a:bodyPr/>
          <a:lstStyle/>
          <a:p>
            <a:r>
              <a:rPr lang="en-GB" dirty="0">
                <a:solidFill>
                  <a:schemeClr val="bg1"/>
                </a:solidFill>
              </a:rPr>
              <a:t>Global warming</a:t>
            </a:r>
          </a:p>
        </p:txBody>
      </p:sp>
      <p:sp>
        <p:nvSpPr>
          <p:cNvPr id="5" name="Text Placeholder 4">
            <a:extLst>
              <a:ext uri="{FF2B5EF4-FFF2-40B4-BE49-F238E27FC236}">
                <a16:creationId xmlns:a16="http://schemas.microsoft.com/office/drawing/2014/main" id="{C807A587-23F4-433E-A8AF-17A6310FFC61}"/>
              </a:ext>
            </a:extLst>
          </p:cNvPr>
          <p:cNvSpPr>
            <a:spLocks noGrp="1"/>
          </p:cNvSpPr>
          <p:nvPr>
            <p:ph type="body" sz="quarter" idx="14"/>
          </p:nvPr>
        </p:nvSpPr>
        <p:spPr/>
        <p:txBody>
          <a:bodyPr/>
          <a:lstStyle/>
          <a:p>
            <a:r>
              <a:rPr lang="en-GB" dirty="0">
                <a:solidFill>
                  <a:schemeClr val="bg1"/>
                </a:solidFill>
              </a:rPr>
              <a:t>Global warming is the change in the world’s climate</a:t>
            </a:r>
          </a:p>
          <a:p>
            <a:pPr lvl="1"/>
            <a:r>
              <a:rPr lang="en-GB" dirty="0">
                <a:solidFill>
                  <a:schemeClr val="bg1"/>
                </a:solidFill>
              </a:rPr>
              <a:t>The ‘greenhouse effect’ has caused </a:t>
            </a:r>
            <a:br>
              <a:rPr lang="en-GB" dirty="0">
                <a:solidFill>
                  <a:schemeClr val="bg1"/>
                </a:solidFill>
              </a:rPr>
            </a:br>
            <a:r>
              <a:rPr lang="en-GB" dirty="0">
                <a:solidFill>
                  <a:schemeClr val="bg1"/>
                </a:solidFill>
              </a:rPr>
              <a:t>an increase in the world’s land </a:t>
            </a:r>
            <a:br>
              <a:rPr lang="en-GB" dirty="0">
                <a:solidFill>
                  <a:schemeClr val="bg1"/>
                </a:solidFill>
              </a:rPr>
            </a:br>
            <a:r>
              <a:rPr lang="en-GB" dirty="0">
                <a:solidFill>
                  <a:schemeClr val="bg1"/>
                </a:solidFill>
              </a:rPr>
              <a:t>and sea temperatures</a:t>
            </a:r>
          </a:p>
        </p:txBody>
      </p:sp>
      <p:pic>
        <p:nvPicPr>
          <p:cNvPr id="6" name="Picture 5">
            <a:extLst>
              <a:ext uri="{FF2B5EF4-FFF2-40B4-BE49-F238E27FC236}">
                <a16:creationId xmlns:a16="http://schemas.microsoft.com/office/drawing/2014/main" id="{E65DE56F-A725-4D27-99CD-A7005FE066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3246750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4638EC-2B83-4907-9BAA-39C52427511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89400" y="1089270"/>
            <a:ext cx="5054600" cy="5768729"/>
          </a:xfrm>
          <a:prstGeom prst="rect">
            <a:avLst/>
          </a:prstGeom>
        </p:spPr>
      </p:pic>
      <p:sp>
        <p:nvSpPr>
          <p:cNvPr id="2" name="Text Placeholder 1"/>
          <p:cNvSpPr>
            <a:spLocks noGrp="1"/>
          </p:cNvSpPr>
          <p:nvPr>
            <p:ph type="body" sz="quarter" idx="13"/>
          </p:nvPr>
        </p:nvSpPr>
        <p:spPr/>
        <p:txBody>
          <a:bodyPr/>
          <a:lstStyle/>
          <a:p>
            <a:r>
              <a:rPr lang="en-GB" dirty="0"/>
              <a:t>Global emissions</a:t>
            </a:r>
          </a:p>
        </p:txBody>
      </p:sp>
      <p:sp>
        <p:nvSpPr>
          <p:cNvPr id="3" name="Text Placeholder 2"/>
          <p:cNvSpPr>
            <a:spLocks noGrp="1"/>
          </p:cNvSpPr>
          <p:nvPr>
            <p:ph type="body" sz="quarter" idx="14"/>
          </p:nvPr>
        </p:nvSpPr>
        <p:spPr>
          <a:xfrm>
            <a:off x="724280" y="1704179"/>
            <a:ext cx="4612830" cy="3453607"/>
          </a:xfrm>
        </p:spPr>
        <p:txBody>
          <a:bodyPr/>
          <a:lstStyle/>
          <a:p>
            <a:r>
              <a:rPr lang="en-GB" dirty="0"/>
              <a:t>There are many sources of environmental pollution that are warming the earth</a:t>
            </a:r>
          </a:p>
          <a:p>
            <a:pPr lvl="1"/>
            <a:r>
              <a:rPr lang="en-GB" dirty="0">
                <a:solidFill>
                  <a:srgbClr val="E7403C"/>
                </a:solidFill>
              </a:rPr>
              <a:t>What are the </a:t>
            </a:r>
            <a:r>
              <a:rPr lang="en-GB" b="1" dirty="0">
                <a:solidFill>
                  <a:srgbClr val="E7403C"/>
                </a:solidFill>
              </a:rPr>
              <a:t>two</a:t>
            </a:r>
            <a:r>
              <a:rPr lang="en-GB" dirty="0">
                <a:solidFill>
                  <a:srgbClr val="E7403C"/>
                </a:solidFill>
              </a:rPr>
              <a:t> key</a:t>
            </a:r>
            <a:br>
              <a:rPr lang="en-GB" dirty="0">
                <a:solidFill>
                  <a:srgbClr val="E7403C"/>
                </a:solidFill>
              </a:rPr>
            </a:br>
            <a:r>
              <a:rPr lang="en-GB" dirty="0">
                <a:solidFill>
                  <a:srgbClr val="E7403C"/>
                </a:solidFill>
              </a:rPr>
              <a:t>greenhouse gases?</a:t>
            </a:r>
          </a:p>
          <a:p>
            <a:pPr lvl="1"/>
            <a:r>
              <a:rPr lang="en-GB" dirty="0">
                <a:solidFill>
                  <a:srgbClr val="E7403C"/>
                </a:solidFill>
              </a:rPr>
              <a:t>What kinds of human </a:t>
            </a:r>
            <a:br>
              <a:rPr lang="en-GB" dirty="0">
                <a:solidFill>
                  <a:srgbClr val="E7403C"/>
                </a:solidFill>
              </a:rPr>
            </a:br>
            <a:r>
              <a:rPr lang="en-GB" dirty="0">
                <a:solidFill>
                  <a:srgbClr val="E7403C"/>
                </a:solidFill>
              </a:rPr>
              <a:t>activity generate</a:t>
            </a:r>
            <a:br>
              <a:rPr lang="en-GB" dirty="0">
                <a:solidFill>
                  <a:srgbClr val="E7403C"/>
                </a:solidFill>
              </a:rPr>
            </a:br>
            <a:r>
              <a:rPr lang="en-GB" dirty="0">
                <a:solidFill>
                  <a:srgbClr val="E7403C"/>
                </a:solidFill>
              </a:rPr>
              <a:t>greenhouse gases </a:t>
            </a:r>
            <a:br>
              <a:rPr lang="en-GB" dirty="0">
                <a:solidFill>
                  <a:srgbClr val="E7403C"/>
                </a:solidFill>
              </a:rPr>
            </a:br>
            <a:r>
              <a:rPr lang="en-GB" dirty="0">
                <a:solidFill>
                  <a:srgbClr val="E7403C"/>
                </a:solidFill>
              </a:rPr>
              <a:t>and carbon?</a:t>
            </a:r>
          </a:p>
        </p:txBody>
      </p:sp>
      <p:pic>
        <p:nvPicPr>
          <p:cNvPr id="6" name="Picture 5">
            <a:extLst>
              <a:ext uri="{FF2B5EF4-FFF2-40B4-BE49-F238E27FC236}">
                <a16:creationId xmlns:a16="http://schemas.microsoft.com/office/drawing/2014/main" id="{EB828F1F-BC9D-4D37-8C30-3B527B4BC5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715498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C3680DA-3A35-4BE8-A981-1FF22FDAAB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92"/>
          <a:stretch/>
        </p:blipFill>
        <p:spPr>
          <a:xfrm>
            <a:off x="0" y="647701"/>
            <a:ext cx="9144000" cy="6210300"/>
          </a:xfrm>
          <a:prstGeom prst="rect">
            <a:avLst/>
          </a:prstGeom>
        </p:spPr>
      </p:pic>
      <p:sp>
        <p:nvSpPr>
          <p:cNvPr id="2" name="Text Placeholder 1"/>
          <p:cNvSpPr>
            <a:spLocks noGrp="1"/>
          </p:cNvSpPr>
          <p:nvPr>
            <p:ph type="body" sz="quarter" idx="13"/>
          </p:nvPr>
        </p:nvSpPr>
        <p:spPr/>
        <p:txBody>
          <a:bodyPr/>
          <a:lstStyle/>
          <a:p>
            <a:r>
              <a:rPr lang="en-GB"/>
              <a:t>The greenhouse effect</a:t>
            </a:r>
            <a:endParaRPr lang="en-GB" dirty="0"/>
          </a:p>
        </p:txBody>
      </p:sp>
      <p:sp>
        <p:nvSpPr>
          <p:cNvPr id="3" name="Text Placeholder 2"/>
          <p:cNvSpPr>
            <a:spLocks noGrp="1"/>
          </p:cNvSpPr>
          <p:nvPr>
            <p:ph type="body" sz="quarter" idx="14"/>
          </p:nvPr>
        </p:nvSpPr>
        <p:spPr/>
        <p:txBody>
          <a:bodyPr/>
          <a:lstStyle/>
          <a:p>
            <a:r>
              <a:rPr lang="en-GB"/>
              <a:t>What is the “greenhouse effect”?</a:t>
            </a:r>
            <a:endParaRPr lang="en-GB" dirty="0"/>
          </a:p>
        </p:txBody>
      </p:sp>
      <p:pic>
        <p:nvPicPr>
          <p:cNvPr id="6" name="Picture 5">
            <a:extLst>
              <a:ext uri="{FF2B5EF4-FFF2-40B4-BE49-F238E27FC236}">
                <a16:creationId xmlns:a16="http://schemas.microsoft.com/office/drawing/2014/main" id="{2ED045FC-D23D-4D34-9797-550138C5D2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651314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F3D5FF-7751-4D0A-8DA6-AEECCBF64B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640502"/>
            <a:ext cx="9143999" cy="6217498"/>
          </a:xfrm>
          <a:prstGeom prst="rect">
            <a:avLst/>
          </a:prstGeom>
        </p:spPr>
      </p:pic>
      <p:sp>
        <p:nvSpPr>
          <p:cNvPr id="2" name="Text Placeholder 1">
            <a:extLst>
              <a:ext uri="{FF2B5EF4-FFF2-40B4-BE49-F238E27FC236}">
                <a16:creationId xmlns:a16="http://schemas.microsoft.com/office/drawing/2014/main" id="{044F01C7-4E01-4AFD-9347-E1C93D645402}"/>
              </a:ext>
            </a:extLst>
          </p:cNvPr>
          <p:cNvSpPr>
            <a:spLocks noGrp="1"/>
          </p:cNvSpPr>
          <p:nvPr>
            <p:ph type="body" sz="quarter" idx="13"/>
          </p:nvPr>
        </p:nvSpPr>
        <p:spPr/>
        <p:txBody>
          <a:bodyPr/>
          <a:lstStyle/>
          <a:p>
            <a:r>
              <a:rPr lang="en-GB" dirty="0">
                <a:solidFill>
                  <a:schemeClr val="bg1"/>
                </a:solidFill>
              </a:rPr>
              <a:t>How does nature help?</a:t>
            </a:r>
          </a:p>
        </p:txBody>
      </p:sp>
      <p:sp>
        <p:nvSpPr>
          <p:cNvPr id="3" name="Text Placeholder 2">
            <a:extLst>
              <a:ext uri="{FF2B5EF4-FFF2-40B4-BE49-F238E27FC236}">
                <a16:creationId xmlns:a16="http://schemas.microsoft.com/office/drawing/2014/main" id="{7E159619-4EAA-497A-861A-E16596D751C8}"/>
              </a:ext>
            </a:extLst>
          </p:cNvPr>
          <p:cNvSpPr>
            <a:spLocks noGrp="1"/>
          </p:cNvSpPr>
          <p:nvPr>
            <p:ph type="body" sz="quarter" idx="14"/>
          </p:nvPr>
        </p:nvSpPr>
        <p:spPr/>
        <p:txBody>
          <a:bodyPr/>
          <a:lstStyle/>
          <a:p>
            <a:r>
              <a:rPr lang="en-GB" dirty="0">
                <a:solidFill>
                  <a:schemeClr val="bg1"/>
                </a:solidFill>
              </a:rPr>
              <a:t>How do plants affect the carbon </a:t>
            </a:r>
            <a:br>
              <a:rPr lang="en-GB" dirty="0">
                <a:solidFill>
                  <a:schemeClr val="bg1"/>
                </a:solidFill>
              </a:rPr>
            </a:br>
            <a:r>
              <a:rPr lang="en-GB" dirty="0">
                <a:solidFill>
                  <a:schemeClr val="bg1"/>
                </a:solidFill>
              </a:rPr>
              <a:t>content in our atmosphere?</a:t>
            </a:r>
          </a:p>
          <a:p>
            <a:pPr lvl="1"/>
            <a:r>
              <a:rPr lang="en-GB" dirty="0"/>
              <a:t>How could human activity help </a:t>
            </a:r>
            <a:br>
              <a:rPr lang="en-GB" dirty="0"/>
            </a:br>
            <a:r>
              <a:rPr lang="en-GB" dirty="0"/>
              <a:t>to reduce the greenhouse effect?</a:t>
            </a:r>
          </a:p>
        </p:txBody>
      </p:sp>
      <p:pic>
        <p:nvPicPr>
          <p:cNvPr id="7" name="Picture 6">
            <a:extLst>
              <a:ext uri="{FF2B5EF4-FFF2-40B4-BE49-F238E27FC236}">
                <a16:creationId xmlns:a16="http://schemas.microsoft.com/office/drawing/2014/main" id="{D302C48F-29AE-45D3-A609-B5B259B199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252769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Recent legislation</a:t>
            </a:r>
          </a:p>
        </p:txBody>
      </p:sp>
      <p:sp>
        <p:nvSpPr>
          <p:cNvPr id="3" name="Text Placeholder 2"/>
          <p:cNvSpPr>
            <a:spLocks noGrp="1"/>
          </p:cNvSpPr>
          <p:nvPr>
            <p:ph type="body" sz="quarter" idx="14"/>
          </p:nvPr>
        </p:nvSpPr>
        <p:spPr/>
        <p:txBody>
          <a:bodyPr/>
          <a:lstStyle/>
          <a:p>
            <a:r>
              <a:rPr lang="en-GB" dirty="0"/>
              <a:t>The Paris Agreement, adopted by 195 countries in 2016 was the world’s first comprehensive climate change agreement to:</a:t>
            </a:r>
          </a:p>
          <a:p>
            <a:pPr lvl="1"/>
            <a:r>
              <a:rPr lang="en-GB" dirty="0"/>
              <a:t>Limit the increase in global average temperature to well below 2°C above pre-industrial levels</a:t>
            </a:r>
          </a:p>
          <a:p>
            <a:pPr lvl="1"/>
            <a:r>
              <a:rPr lang="en-GB" dirty="0"/>
              <a:t>Reduce greenhouse gas emissions</a:t>
            </a:r>
          </a:p>
          <a:p>
            <a:pPr lvl="1"/>
            <a:r>
              <a:rPr lang="en-GB" dirty="0"/>
              <a:t>Give financial support for low-emission development</a:t>
            </a:r>
          </a:p>
          <a:p>
            <a:endParaRPr lang="en-GB" dirty="0"/>
          </a:p>
        </p:txBody>
      </p:sp>
    </p:spTree>
    <p:extLst>
      <p:ext uri="{BB962C8B-B14F-4D97-AF65-F5344CB8AC3E}">
        <p14:creationId xmlns:p14="http://schemas.microsoft.com/office/powerpoint/2010/main" val="3827786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indmill in a field&#10;&#10;Description generated with very high confidence">
            <a:extLst>
              <a:ext uri="{FF2B5EF4-FFF2-40B4-BE49-F238E27FC236}">
                <a16:creationId xmlns:a16="http://schemas.microsoft.com/office/drawing/2014/main" id="{44A2E173-4BEE-4F28-A46E-0F64BC5186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45413"/>
            <a:ext cx="9144001" cy="6212587"/>
          </a:xfrm>
          <a:prstGeom prst="rect">
            <a:avLst/>
          </a:prstGeom>
        </p:spPr>
      </p:pic>
      <p:sp>
        <p:nvSpPr>
          <p:cNvPr id="2" name="Text Placeholder 1">
            <a:extLst>
              <a:ext uri="{FF2B5EF4-FFF2-40B4-BE49-F238E27FC236}">
                <a16:creationId xmlns:a16="http://schemas.microsoft.com/office/drawing/2014/main" id="{E372C009-69E1-452A-BEC2-12B6D6C06847}"/>
              </a:ext>
            </a:extLst>
          </p:cNvPr>
          <p:cNvSpPr>
            <a:spLocks noGrp="1"/>
          </p:cNvSpPr>
          <p:nvPr>
            <p:ph type="body" sz="quarter" idx="13"/>
          </p:nvPr>
        </p:nvSpPr>
        <p:spPr/>
        <p:txBody>
          <a:bodyPr/>
          <a:lstStyle/>
          <a:p>
            <a:r>
              <a:rPr lang="en-GB" dirty="0"/>
              <a:t>Battery farms</a:t>
            </a:r>
          </a:p>
        </p:txBody>
      </p:sp>
      <p:sp>
        <p:nvSpPr>
          <p:cNvPr id="3" name="Text Placeholder 2">
            <a:extLst>
              <a:ext uri="{FF2B5EF4-FFF2-40B4-BE49-F238E27FC236}">
                <a16:creationId xmlns:a16="http://schemas.microsoft.com/office/drawing/2014/main" id="{63569695-495A-4253-90BB-4C1CCDF9BA25}"/>
              </a:ext>
            </a:extLst>
          </p:cNvPr>
          <p:cNvSpPr>
            <a:spLocks noGrp="1"/>
          </p:cNvSpPr>
          <p:nvPr>
            <p:ph type="body" sz="quarter" idx="14"/>
          </p:nvPr>
        </p:nvSpPr>
        <p:spPr>
          <a:xfrm>
            <a:off x="724280" y="1704179"/>
            <a:ext cx="4943095" cy="3453607"/>
          </a:xfrm>
        </p:spPr>
        <p:txBody>
          <a:bodyPr/>
          <a:lstStyle/>
          <a:p>
            <a:r>
              <a:rPr lang="en-GB" dirty="0"/>
              <a:t>In 2017, Tesla built the world’s </a:t>
            </a:r>
            <a:br>
              <a:rPr lang="en-GB" dirty="0"/>
            </a:br>
            <a:r>
              <a:rPr lang="en-GB" dirty="0"/>
              <a:t>biggest battery</a:t>
            </a:r>
          </a:p>
          <a:p>
            <a:r>
              <a:rPr lang="en-GB" dirty="0"/>
              <a:t>It will form a new stored power station to help load balance national power networks</a:t>
            </a:r>
          </a:p>
          <a:p>
            <a:pPr lvl="1"/>
            <a:r>
              <a:rPr lang="en-GB" dirty="0">
                <a:solidFill>
                  <a:srgbClr val="862EA6"/>
                </a:solidFill>
              </a:rPr>
              <a:t>Linked to green energy sources, the batteries can store unused power</a:t>
            </a:r>
          </a:p>
        </p:txBody>
      </p:sp>
      <p:pic>
        <p:nvPicPr>
          <p:cNvPr id="5" name="Picture 4">
            <a:extLst>
              <a:ext uri="{FF2B5EF4-FFF2-40B4-BE49-F238E27FC236}">
                <a16:creationId xmlns:a16="http://schemas.microsoft.com/office/drawing/2014/main" id="{5273DDFE-36CE-419B-9455-0BEF12824F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369788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326249-7C13-4E9F-86E4-00425C6A19FC}"/>
              </a:ext>
            </a:extLst>
          </p:cNvPr>
          <p:cNvSpPr>
            <a:spLocks noGrp="1"/>
          </p:cNvSpPr>
          <p:nvPr>
            <p:ph type="body" sz="quarter" idx="13"/>
          </p:nvPr>
        </p:nvSpPr>
        <p:spPr/>
        <p:txBody>
          <a:bodyPr/>
          <a:lstStyle/>
          <a:p>
            <a:r>
              <a:rPr lang="en-GB" dirty="0"/>
              <a:t>Worksheet 2</a:t>
            </a:r>
          </a:p>
        </p:txBody>
      </p:sp>
      <p:sp>
        <p:nvSpPr>
          <p:cNvPr id="3" name="Text Placeholder 2">
            <a:extLst>
              <a:ext uri="{FF2B5EF4-FFF2-40B4-BE49-F238E27FC236}">
                <a16:creationId xmlns:a16="http://schemas.microsoft.com/office/drawing/2014/main" id="{3406707D-B687-4F77-9D08-16194C146CCF}"/>
              </a:ext>
            </a:extLst>
          </p:cNvPr>
          <p:cNvSpPr>
            <a:spLocks noGrp="1"/>
          </p:cNvSpPr>
          <p:nvPr>
            <p:ph type="body" sz="quarter" idx="14"/>
          </p:nvPr>
        </p:nvSpPr>
        <p:spPr/>
        <p:txBody>
          <a:bodyPr/>
          <a:lstStyle/>
          <a:p>
            <a:r>
              <a:rPr lang="en-GB" dirty="0"/>
              <a:t>Complete </a:t>
            </a:r>
            <a:r>
              <a:rPr lang="en-GB" b="1" dirty="0"/>
              <a:t>Task 1 </a:t>
            </a:r>
            <a:r>
              <a:rPr lang="en-GB" dirty="0"/>
              <a:t>of </a:t>
            </a:r>
            <a:r>
              <a:rPr lang="en-GB" b="1" dirty="0"/>
              <a:t>Worksheet 2</a:t>
            </a:r>
          </a:p>
        </p:txBody>
      </p:sp>
    </p:spTree>
    <p:extLst>
      <p:ext uri="{BB962C8B-B14F-4D97-AF65-F5344CB8AC3E}">
        <p14:creationId xmlns:p14="http://schemas.microsoft.com/office/powerpoint/2010/main" val="2683099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sky, way, road&#10;&#10;Description generated with very high confidence">
            <a:extLst>
              <a:ext uri="{FF2B5EF4-FFF2-40B4-BE49-F238E27FC236}">
                <a16:creationId xmlns:a16="http://schemas.microsoft.com/office/drawing/2014/main" id="{2A75A50F-C782-4589-AC84-E5A0368B133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70" b="1"/>
          <a:stretch/>
        </p:blipFill>
        <p:spPr>
          <a:xfrm>
            <a:off x="0" y="647700"/>
            <a:ext cx="9144000" cy="6210300"/>
          </a:xfrm>
          <a:prstGeom prst="rect">
            <a:avLst/>
          </a:prstGeom>
        </p:spPr>
      </p:pic>
      <p:sp>
        <p:nvSpPr>
          <p:cNvPr id="4" name="Text Placeholder 3">
            <a:extLst>
              <a:ext uri="{FF2B5EF4-FFF2-40B4-BE49-F238E27FC236}">
                <a16:creationId xmlns:a16="http://schemas.microsoft.com/office/drawing/2014/main" id="{CB778899-E2FE-4099-ACE9-8F94EB82A1B6}"/>
              </a:ext>
            </a:extLst>
          </p:cNvPr>
          <p:cNvSpPr>
            <a:spLocks noGrp="1"/>
          </p:cNvSpPr>
          <p:nvPr>
            <p:ph type="body" sz="quarter" idx="13"/>
          </p:nvPr>
        </p:nvSpPr>
        <p:spPr/>
        <p:txBody>
          <a:bodyPr/>
          <a:lstStyle/>
          <a:p>
            <a:r>
              <a:rPr lang="en-GB" dirty="0"/>
              <a:t>Communication</a:t>
            </a:r>
          </a:p>
        </p:txBody>
      </p:sp>
      <p:sp>
        <p:nvSpPr>
          <p:cNvPr id="5" name="Text Placeholder 4">
            <a:extLst>
              <a:ext uri="{FF2B5EF4-FFF2-40B4-BE49-F238E27FC236}">
                <a16:creationId xmlns:a16="http://schemas.microsoft.com/office/drawing/2014/main" id="{C807A587-23F4-433E-A8AF-17A6310FFC61}"/>
              </a:ext>
            </a:extLst>
          </p:cNvPr>
          <p:cNvSpPr>
            <a:spLocks noGrp="1"/>
          </p:cNvSpPr>
          <p:nvPr>
            <p:ph type="body" sz="quarter" idx="14"/>
          </p:nvPr>
        </p:nvSpPr>
        <p:spPr>
          <a:xfrm>
            <a:off x="724280" y="1704179"/>
            <a:ext cx="3847720" cy="3453607"/>
          </a:xfrm>
        </p:spPr>
        <p:txBody>
          <a:bodyPr/>
          <a:lstStyle/>
          <a:p>
            <a:r>
              <a:rPr lang="en-GB" dirty="0"/>
              <a:t>Technology has enabled new ways of conveying </a:t>
            </a:r>
            <a:br>
              <a:rPr lang="en-GB" dirty="0"/>
            </a:br>
            <a:r>
              <a:rPr lang="en-GB" dirty="0"/>
              <a:t>and transmitting information</a:t>
            </a:r>
          </a:p>
          <a:p>
            <a:pPr lvl="1"/>
            <a:r>
              <a:rPr lang="en-GB" dirty="0">
                <a:solidFill>
                  <a:schemeClr val="bg1"/>
                </a:solidFill>
              </a:rPr>
              <a:t>BMW have invented </a:t>
            </a:r>
            <a:br>
              <a:rPr lang="en-GB" dirty="0">
                <a:solidFill>
                  <a:schemeClr val="bg1"/>
                </a:solidFill>
              </a:rPr>
            </a:br>
            <a:r>
              <a:rPr lang="en-GB" dirty="0">
                <a:solidFill>
                  <a:schemeClr val="bg1"/>
                </a:solidFill>
              </a:rPr>
              <a:t>a new motorcycle </a:t>
            </a:r>
            <a:br>
              <a:rPr lang="en-GB" dirty="0">
                <a:solidFill>
                  <a:schemeClr val="bg1"/>
                </a:solidFill>
              </a:rPr>
            </a:br>
            <a:r>
              <a:rPr lang="en-GB" dirty="0">
                <a:solidFill>
                  <a:schemeClr val="bg1"/>
                </a:solidFill>
              </a:rPr>
              <a:t>helmet with a rear </a:t>
            </a:r>
            <a:br>
              <a:rPr lang="en-GB" dirty="0">
                <a:solidFill>
                  <a:schemeClr val="bg1"/>
                </a:solidFill>
              </a:rPr>
            </a:br>
            <a:r>
              <a:rPr lang="en-GB" dirty="0">
                <a:solidFill>
                  <a:schemeClr val="bg1"/>
                </a:solidFill>
              </a:rPr>
              <a:t>view camera and a </a:t>
            </a:r>
            <a:br>
              <a:rPr lang="en-GB" dirty="0">
                <a:solidFill>
                  <a:schemeClr val="bg1"/>
                </a:solidFill>
              </a:rPr>
            </a:br>
            <a:r>
              <a:rPr lang="en-GB" dirty="0">
                <a:solidFill>
                  <a:schemeClr val="bg1"/>
                </a:solidFill>
              </a:rPr>
              <a:t>Head Up Display </a:t>
            </a:r>
            <a:br>
              <a:rPr lang="en-GB" dirty="0">
                <a:solidFill>
                  <a:schemeClr val="bg1"/>
                </a:solidFill>
              </a:rPr>
            </a:br>
            <a:r>
              <a:rPr lang="en-GB" dirty="0">
                <a:solidFill>
                  <a:schemeClr val="bg1"/>
                </a:solidFill>
              </a:rPr>
              <a:t>(HUD) inside </a:t>
            </a:r>
            <a:br>
              <a:rPr lang="en-GB" dirty="0">
                <a:solidFill>
                  <a:schemeClr val="bg1"/>
                </a:solidFill>
              </a:rPr>
            </a:br>
            <a:r>
              <a:rPr lang="en-GB" dirty="0">
                <a:solidFill>
                  <a:schemeClr val="bg1"/>
                </a:solidFill>
              </a:rPr>
              <a:t>the visor</a:t>
            </a:r>
          </a:p>
        </p:txBody>
      </p:sp>
      <p:pic>
        <p:nvPicPr>
          <p:cNvPr id="8" name="Picture 7">
            <a:extLst>
              <a:ext uri="{FF2B5EF4-FFF2-40B4-BE49-F238E27FC236}">
                <a16:creationId xmlns:a16="http://schemas.microsoft.com/office/drawing/2014/main" id="{3FAD197D-01CB-4A9F-9DF5-BED0E9A7A0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626313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0506E6-992A-44BE-A6FC-E295F5011BB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12" b="-2"/>
          <a:stretch/>
        </p:blipFill>
        <p:spPr>
          <a:xfrm>
            <a:off x="0" y="647700"/>
            <a:ext cx="9144000" cy="6210300"/>
          </a:xfrm>
          <a:prstGeom prst="rect">
            <a:avLst/>
          </a:prstGeom>
        </p:spPr>
      </p:pic>
      <p:sp>
        <p:nvSpPr>
          <p:cNvPr id="2" name="Text Placeholder 1">
            <a:extLst>
              <a:ext uri="{FF2B5EF4-FFF2-40B4-BE49-F238E27FC236}">
                <a16:creationId xmlns:a16="http://schemas.microsoft.com/office/drawing/2014/main" id="{21985761-764F-482F-953D-974C81836421}"/>
              </a:ext>
            </a:extLst>
          </p:cNvPr>
          <p:cNvSpPr>
            <a:spLocks noGrp="1"/>
          </p:cNvSpPr>
          <p:nvPr>
            <p:ph type="body" sz="quarter" idx="13"/>
          </p:nvPr>
        </p:nvSpPr>
        <p:spPr/>
        <p:txBody>
          <a:bodyPr/>
          <a:lstStyle/>
          <a:p>
            <a:r>
              <a:rPr lang="en-GB" dirty="0">
                <a:solidFill>
                  <a:schemeClr val="bg1"/>
                </a:solidFill>
              </a:rPr>
              <a:t>Access to communications</a:t>
            </a:r>
          </a:p>
        </p:txBody>
      </p:sp>
      <p:sp>
        <p:nvSpPr>
          <p:cNvPr id="3" name="Text Placeholder 2">
            <a:extLst>
              <a:ext uri="{FF2B5EF4-FFF2-40B4-BE49-F238E27FC236}">
                <a16:creationId xmlns:a16="http://schemas.microsoft.com/office/drawing/2014/main" id="{8331EC50-62CB-4EFD-A8A8-9F0AB82A7F2A}"/>
              </a:ext>
            </a:extLst>
          </p:cNvPr>
          <p:cNvSpPr>
            <a:spLocks noGrp="1"/>
          </p:cNvSpPr>
          <p:nvPr>
            <p:ph type="body" sz="quarter" idx="14"/>
          </p:nvPr>
        </p:nvSpPr>
        <p:spPr/>
        <p:txBody>
          <a:bodyPr/>
          <a:lstStyle/>
          <a:p>
            <a:r>
              <a:rPr lang="en-GB" dirty="0">
                <a:solidFill>
                  <a:schemeClr val="bg1"/>
                </a:solidFill>
              </a:rPr>
              <a:t>Modern technology is enabling large parts of the world’s society to become connected</a:t>
            </a:r>
          </a:p>
        </p:txBody>
      </p:sp>
      <p:pic>
        <p:nvPicPr>
          <p:cNvPr id="6" name="Picture 5">
            <a:extLst>
              <a:ext uri="{FF2B5EF4-FFF2-40B4-BE49-F238E27FC236}">
                <a16:creationId xmlns:a16="http://schemas.microsoft.com/office/drawing/2014/main" id="{6914EADD-125C-4BFC-86FE-C0837266A0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31381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FD08BF-AC07-48C6-981F-17FD53316CE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36044" y="2717012"/>
            <a:ext cx="3807956" cy="4140988"/>
          </a:xfrm>
          <a:prstGeom prst="rect">
            <a:avLst/>
          </a:prstGeom>
        </p:spPr>
      </p:pic>
      <p:sp>
        <p:nvSpPr>
          <p:cNvPr id="2" name="Text Placeholder 1">
            <a:extLst>
              <a:ext uri="{FF2B5EF4-FFF2-40B4-BE49-F238E27FC236}">
                <a16:creationId xmlns:a16="http://schemas.microsoft.com/office/drawing/2014/main" id="{5AA274EC-7B91-4245-A5A9-B4EBE90D0C5F}"/>
              </a:ext>
            </a:extLst>
          </p:cNvPr>
          <p:cNvSpPr>
            <a:spLocks noGrp="1"/>
          </p:cNvSpPr>
          <p:nvPr>
            <p:ph type="body" sz="quarter" idx="13"/>
          </p:nvPr>
        </p:nvSpPr>
        <p:spPr/>
        <p:txBody>
          <a:bodyPr/>
          <a:lstStyle/>
          <a:p>
            <a:r>
              <a:rPr lang="en-GB" dirty="0"/>
              <a:t>Miniaturisation</a:t>
            </a:r>
          </a:p>
        </p:txBody>
      </p:sp>
      <p:sp>
        <p:nvSpPr>
          <p:cNvPr id="3" name="Text Placeholder 2">
            <a:extLst>
              <a:ext uri="{FF2B5EF4-FFF2-40B4-BE49-F238E27FC236}">
                <a16:creationId xmlns:a16="http://schemas.microsoft.com/office/drawing/2014/main" id="{E9A14857-0EB5-415A-8B52-BF0FD80D4494}"/>
              </a:ext>
            </a:extLst>
          </p:cNvPr>
          <p:cNvSpPr>
            <a:spLocks noGrp="1"/>
          </p:cNvSpPr>
          <p:nvPr>
            <p:ph type="body" sz="quarter" idx="14"/>
          </p:nvPr>
        </p:nvSpPr>
        <p:spPr/>
        <p:txBody>
          <a:bodyPr/>
          <a:lstStyle/>
          <a:p>
            <a:r>
              <a:rPr lang="en-GB" dirty="0"/>
              <a:t>The miniaturisation of technology is </a:t>
            </a:r>
            <a:br>
              <a:rPr lang="en-GB" dirty="0"/>
            </a:br>
            <a:r>
              <a:rPr lang="en-GB" dirty="0"/>
              <a:t>enabling advances in speed,</a:t>
            </a:r>
            <a:br>
              <a:rPr lang="en-GB" dirty="0"/>
            </a:br>
            <a:r>
              <a:rPr lang="en-GB" dirty="0"/>
              <a:t>changes of use and specialisation</a:t>
            </a:r>
          </a:p>
          <a:p>
            <a:pPr lvl="1"/>
            <a:r>
              <a:rPr lang="en-GB" dirty="0"/>
              <a:t>The world’s smallest mobile phones </a:t>
            </a:r>
            <a:br>
              <a:rPr lang="en-GB" dirty="0"/>
            </a:br>
            <a:r>
              <a:rPr lang="en-GB" dirty="0"/>
              <a:t>are only the size of a lipstick</a:t>
            </a:r>
          </a:p>
          <a:p>
            <a:pPr lvl="1"/>
            <a:r>
              <a:rPr lang="en-GB" dirty="0"/>
              <a:t>They use almost no metal parts, </a:t>
            </a:r>
            <a:br>
              <a:rPr lang="en-GB" dirty="0"/>
            </a:br>
            <a:r>
              <a:rPr lang="en-GB" dirty="0"/>
              <a:t>making them invisible to body </a:t>
            </a:r>
            <a:br>
              <a:rPr lang="en-GB" dirty="0"/>
            </a:br>
            <a:r>
              <a:rPr lang="en-GB" dirty="0"/>
              <a:t>scanners</a:t>
            </a:r>
          </a:p>
          <a:p>
            <a:pPr lvl="1"/>
            <a:r>
              <a:rPr lang="en-GB" dirty="0">
                <a:solidFill>
                  <a:srgbClr val="E7403C"/>
                </a:solidFill>
              </a:rPr>
              <a:t>Why is this causing problems </a:t>
            </a:r>
            <a:br>
              <a:rPr lang="en-GB" dirty="0">
                <a:solidFill>
                  <a:srgbClr val="E7403C"/>
                </a:solidFill>
              </a:rPr>
            </a:br>
            <a:r>
              <a:rPr lang="en-GB" dirty="0">
                <a:solidFill>
                  <a:srgbClr val="E7403C"/>
                </a:solidFill>
              </a:rPr>
              <a:t>for prisons?</a:t>
            </a:r>
          </a:p>
          <a:p>
            <a:pPr lvl="1"/>
            <a:r>
              <a:rPr lang="en-GB" dirty="0">
                <a:solidFill>
                  <a:srgbClr val="E7403C"/>
                </a:solidFill>
              </a:rPr>
              <a:t>Discuss which other product will see </a:t>
            </a:r>
            <a:br>
              <a:rPr lang="en-GB" dirty="0">
                <a:solidFill>
                  <a:srgbClr val="E7403C"/>
                </a:solidFill>
              </a:rPr>
            </a:br>
            <a:r>
              <a:rPr lang="en-GB" dirty="0">
                <a:solidFill>
                  <a:srgbClr val="E7403C"/>
                </a:solidFill>
              </a:rPr>
              <a:t>miniaturisation over the coming decades</a:t>
            </a:r>
            <a:br>
              <a:rPr lang="en-GB" dirty="0"/>
            </a:br>
            <a:endParaRPr lang="en-GB" dirty="0"/>
          </a:p>
          <a:p>
            <a:pPr lvl="1"/>
            <a:endParaRPr lang="en-GB" dirty="0"/>
          </a:p>
        </p:txBody>
      </p:sp>
      <p:pic>
        <p:nvPicPr>
          <p:cNvPr id="10" name="Picture 9">
            <a:extLst>
              <a:ext uri="{FF2B5EF4-FFF2-40B4-BE49-F238E27FC236}">
                <a16:creationId xmlns:a16="http://schemas.microsoft.com/office/drawing/2014/main" id="{163AF124-E57B-4A6D-9090-C65CC4339F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373553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a:t>Objectives</a:t>
            </a:r>
          </a:p>
        </p:txBody>
      </p:sp>
      <p:sp>
        <p:nvSpPr>
          <p:cNvPr id="2" name="Text Placeholder 1"/>
          <p:cNvSpPr>
            <a:spLocks noGrp="1"/>
          </p:cNvSpPr>
          <p:nvPr>
            <p:ph type="body" sz="quarter" idx="14"/>
          </p:nvPr>
        </p:nvSpPr>
        <p:spPr>
          <a:xfrm>
            <a:off x="723600" y="1696449"/>
            <a:ext cx="7861300" cy="4355101"/>
          </a:xfrm>
        </p:spPr>
        <p:txBody>
          <a:bodyPr/>
          <a:lstStyle/>
          <a:p>
            <a:pPr lvl="0"/>
            <a:r>
              <a:rPr lang="en-GB" dirty="0">
                <a:effectLst/>
              </a:rPr>
              <a:t>Consider contemporary and future scenarios in making design decisions</a:t>
            </a:r>
          </a:p>
          <a:p>
            <a:pPr lvl="0"/>
            <a:r>
              <a:rPr lang="en-GB" dirty="0"/>
              <a:t>Critically evaluate the use of</a:t>
            </a:r>
            <a:r>
              <a:rPr lang="en-GB" dirty="0">
                <a:effectLst/>
              </a:rPr>
              <a:t> new and emerging technologies in these scenarios, including:</a:t>
            </a:r>
          </a:p>
          <a:p>
            <a:pPr marL="628650"/>
            <a:r>
              <a:rPr lang="en-GB" sz="2000" dirty="0">
                <a:effectLst/>
              </a:rPr>
              <a:t>Natural disaster alerts, defence and recovery</a:t>
            </a:r>
          </a:p>
          <a:p>
            <a:pPr marL="628650"/>
            <a:r>
              <a:rPr lang="en-GB" sz="2000" dirty="0"/>
              <a:t>Medical advances</a:t>
            </a:r>
          </a:p>
          <a:p>
            <a:pPr marL="628650"/>
            <a:r>
              <a:rPr lang="en-GB" sz="2000" dirty="0">
                <a:effectLst/>
              </a:rPr>
              <a:t>Travel</a:t>
            </a:r>
          </a:p>
          <a:p>
            <a:pPr marL="628650"/>
            <a:r>
              <a:rPr lang="en-GB" sz="2000" dirty="0"/>
              <a:t>Global warming</a:t>
            </a:r>
          </a:p>
          <a:p>
            <a:pPr marL="628650"/>
            <a:r>
              <a:rPr lang="en-GB" sz="2000" dirty="0">
                <a:effectLst/>
              </a:rPr>
              <a:t>Communication</a:t>
            </a:r>
            <a:endParaRPr lang="en-GB" sz="1500" dirty="0">
              <a:effectLst/>
            </a:endParaRPr>
          </a:p>
          <a:p>
            <a:pPr marL="0" indent="0">
              <a:buNone/>
            </a:pPr>
            <a:endParaRPr lang="en-GB" dirty="0"/>
          </a:p>
        </p:txBody>
      </p:sp>
    </p:spTree>
    <p:extLst>
      <p:ext uri="{BB962C8B-B14F-4D97-AF65-F5344CB8AC3E}">
        <p14:creationId xmlns:p14="http://schemas.microsoft.com/office/powerpoint/2010/main" val="1300237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B778899-E2FE-4099-ACE9-8F94EB82A1B6}"/>
              </a:ext>
            </a:extLst>
          </p:cNvPr>
          <p:cNvSpPr>
            <a:spLocks noGrp="1"/>
          </p:cNvSpPr>
          <p:nvPr>
            <p:ph type="body" sz="quarter" idx="13"/>
          </p:nvPr>
        </p:nvSpPr>
        <p:spPr/>
        <p:txBody>
          <a:bodyPr/>
          <a:lstStyle/>
          <a:p>
            <a:r>
              <a:rPr lang="en-GB" dirty="0"/>
              <a:t>Case study</a:t>
            </a:r>
          </a:p>
        </p:txBody>
      </p:sp>
      <p:sp>
        <p:nvSpPr>
          <p:cNvPr id="5" name="Text Placeholder 4">
            <a:extLst>
              <a:ext uri="{FF2B5EF4-FFF2-40B4-BE49-F238E27FC236}">
                <a16:creationId xmlns:a16="http://schemas.microsoft.com/office/drawing/2014/main" id="{C807A587-23F4-433E-A8AF-17A6310FFC61}"/>
              </a:ext>
            </a:extLst>
          </p:cNvPr>
          <p:cNvSpPr>
            <a:spLocks noGrp="1"/>
          </p:cNvSpPr>
          <p:nvPr>
            <p:ph type="body" sz="quarter" idx="14"/>
          </p:nvPr>
        </p:nvSpPr>
        <p:spPr/>
        <p:txBody>
          <a:bodyPr/>
          <a:lstStyle/>
          <a:p>
            <a:r>
              <a:rPr lang="en-GB" dirty="0"/>
              <a:t>Look at </a:t>
            </a:r>
            <a:r>
              <a:rPr lang="en-GB" b="1" dirty="0"/>
              <a:t>Task 2</a:t>
            </a:r>
            <a:r>
              <a:rPr lang="en-GB" dirty="0"/>
              <a:t> of </a:t>
            </a:r>
            <a:r>
              <a:rPr lang="en-GB" b="1" dirty="0"/>
              <a:t>Worksheet 2</a:t>
            </a:r>
            <a:r>
              <a:rPr lang="en-GB" dirty="0"/>
              <a:t> to examine how autonomous vehicles may impact society</a:t>
            </a:r>
          </a:p>
        </p:txBody>
      </p:sp>
      <p:pic>
        <p:nvPicPr>
          <p:cNvPr id="3" name="Picture 2">
            <a:extLst>
              <a:ext uri="{FF2B5EF4-FFF2-40B4-BE49-F238E27FC236}">
                <a16:creationId xmlns:a16="http://schemas.microsoft.com/office/drawing/2014/main" id="{36BE2C4E-4BE7-4098-B7E3-6902298190A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11712" y="2593177"/>
            <a:ext cx="6641606" cy="3883160"/>
          </a:xfrm>
          <a:prstGeom prst="rect">
            <a:avLst/>
          </a:prstGeom>
        </p:spPr>
      </p:pic>
    </p:spTree>
    <p:extLst>
      <p:ext uri="{BB962C8B-B14F-4D97-AF65-F5344CB8AC3E}">
        <p14:creationId xmlns:p14="http://schemas.microsoft.com/office/powerpoint/2010/main" val="2219741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921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7FBA30B-CFDF-4878-ABB0-1935080B51C3}"/>
              </a:ext>
            </a:extLst>
          </p:cNvPr>
          <p:cNvSpPr>
            <a:spLocks noGrp="1"/>
          </p:cNvSpPr>
          <p:nvPr>
            <p:ph type="body" sz="quarter" idx="13"/>
          </p:nvPr>
        </p:nvSpPr>
        <p:spPr/>
        <p:txBody>
          <a:bodyPr/>
          <a:lstStyle/>
          <a:p>
            <a:r>
              <a:rPr lang="en-GB" dirty="0"/>
              <a:t>Natural disasters</a:t>
            </a:r>
          </a:p>
        </p:txBody>
      </p:sp>
      <p:sp>
        <p:nvSpPr>
          <p:cNvPr id="5" name="Text Placeholder 4">
            <a:extLst>
              <a:ext uri="{FF2B5EF4-FFF2-40B4-BE49-F238E27FC236}">
                <a16:creationId xmlns:a16="http://schemas.microsoft.com/office/drawing/2014/main" id="{20331682-5C70-46C6-B95A-EEE8CAD102CE}"/>
              </a:ext>
            </a:extLst>
          </p:cNvPr>
          <p:cNvSpPr>
            <a:spLocks noGrp="1"/>
          </p:cNvSpPr>
          <p:nvPr>
            <p:ph type="body" sz="quarter" idx="14"/>
          </p:nvPr>
        </p:nvSpPr>
        <p:spPr/>
        <p:txBody>
          <a:bodyPr/>
          <a:lstStyle/>
          <a:p>
            <a:r>
              <a:rPr lang="en-GB" dirty="0"/>
              <a:t>An increase in the frequency and intensity of natural disasters is likely to be caused by an increase in average temperature</a:t>
            </a:r>
          </a:p>
          <a:p>
            <a:pPr lvl="1"/>
            <a:r>
              <a:rPr lang="en-GB" dirty="0"/>
              <a:t>This can affect drought, storms, flooding and a melting of the polar ice caps, raising sea levels</a:t>
            </a:r>
          </a:p>
        </p:txBody>
      </p:sp>
      <p:sp>
        <p:nvSpPr>
          <p:cNvPr id="7" name="Rectangle 6">
            <a:extLst>
              <a:ext uri="{FF2B5EF4-FFF2-40B4-BE49-F238E27FC236}">
                <a16:creationId xmlns:a16="http://schemas.microsoft.com/office/drawing/2014/main" id="{B43714A5-858B-4FD9-90F9-356275DA2D64}"/>
              </a:ext>
            </a:extLst>
          </p:cNvPr>
          <p:cNvSpPr/>
          <p:nvPr/>
        </p:nvSpPr>
        <p:spPr>
          <a:xfrm>
            <a:off x="3074242" y="5845295"/>
            <a:ext cx="3206515" cy="338554"/>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Increase in average temperature</a:t>
            </a:r>
          </a:p>
        </p:txBody>
      </p:sp>
      <p:pic>
        <p:nvPicPr>
          <p:cNvPr id="8" name="Picture 7">
            <a:extLst>
              <a:ext uri="{FF2B5EF4-FFF2-40B4-BE49-F238E27FC236}">
                <a16:creationId xmlns:a16="http://schemas.microsoft.com/office/drawing/2014/main" id="{75225BCD-A153-40C5-83B8-CE4EB8A5A7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3314" y="3898899"/>
            <a:ext cx="7168371" cy="1925497"/>
          </a:xfrm>
          <a:prstGeom prst="rect">
            <a:avLst/>
          </a:prstGeom>
        </p:spPr>
      </p:pic>
    </p:spTree>
    <p:extLst>
      <p:ext uri="{BB962C8B-B14F-4D97-AF65-F5344CB8AC3E}">
        <p14:creationId xmlns:p14="http://schemas.microsoft.com/office/powerpoint/2010/main" val="4161240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99EB52-1266-4982-939A-E615E2CCC16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02"/>
          <a:stretch/>
        </p:blipFill>
        <p:spPr>
          <a:xfrm>
            <a:off x="0" y="647700"/>
            <a:ext cx="9144000" cy="6210300"/>
          </a:xfrm>
          <a:prstGeom prst="rect">
            <a:avLst/>
          </a:prstGeom>
        </p:spPr>
      </p:pic>
      <p:sp>
        <p:nvSpPr>
          <p:cNvPr id="2" name="Text Placeholder 1">
            <a:extLst>
              <a:ext uri="{FF2B5EF4-FFF2-40B4-BE49-F238E27FC236}">
                <a16:creationId xmlns:a16="http://schemas.microsoft.com/office/drawing/2014/main" id="{784A2647-A4A7-49B3-8B09-CE5F6B345629}"/>
              </a:ext>
            </a:extLst>
          </p:cNvPr>
          <p:cNvSpPr>
            <a:spLocks noGrp="1"/>
          </p:cNvSpPr>
          <p:nvPr>
            <p:ph type="body" sz="quarter" idx="13"/>
          </p:nvPr>
        </p:nvSpPr>
        <p:spPr/>
        <p:txBody>
          <a:bodyPr/>
          <a:lstStyle/>
          <a:p>
            <a:r>
              <a:rPr lang="en-GB" dirty="0">
                <a:solidFill>
                  <a:schemeClr val="bg1"/>
                </a:solidFill>
              </a:rPr>
              <a:t>Tsunami technology</a:t>
            </a:r>
          </a:p>
        </p:txBody>
      </p:sp>
      <p:sp>
        <p:nvSpPr>
          <p:cNvPr id="3" name="Text Placeholder 2">
            <a:extLst>
              <a:ext uri="{FF2B5EF4-FFF2-40B4-BE49-F238E27FC236}">
                <a16:creationId xmlns:a16="http://schemas.microsoft.com/office/drawing/2014/main" id="{243796A0-0C2A-465E-8829-1E37A653EE5F}"/>
              </a:ext>
            </a:extLst>
          </p:cNvPr>
          <p:cNvSpPr>
            <a:spLocks noGrp="1"/>
          </p:cNvSpPr>
          <p:nvPr>
            <p:ph type="body" sz="quarter" idx="14"/>
          </p:nvPr>
        </p:nvSpPr>
        <p:spPr>
          <a:xfrm>
            <a:off x="724280" y="1704179"/>
            <a:ext cx="7038595" cy="3453607"/>
          </a:xfrm>
        </p:spPr>
        <p:txBody>
          <a:bodyPr/>
          <a:lstStyle/>
          <a:p>
            <a:r>
              <a:rPr lang="en-GB" dirty="0">
                <a:solidFill>
                  <a:schemeClr val="bg1"/>
                </a:solidFill>
              </a:rPr>
              <a:t>Early warning and monitoring systems are in place to provide SMS text alerts to </a:t>
            </a:r>
            <a:br>
              <a:rPr lang="en-GB" dirty="0">
                <a:solidFill>
                  <a:schemeClr val="bg1"/>
                </a:solidFill>
              </a:rPr>
            </a:br>
            <a:r>
              <a:rPr lang="en-GB" dirty="0">
                <a:solidFill>
                  <a:schemeClr val="bg1"/>
                </a:solidFill>
              </a:rPr>
              <a:t>those in ‘at-risk’ regions</a:t>
            </a:r>
          </a:p>
        </p:txBody>
      </p:sp>
      <p:pic>
        <p:nvPicPr>
          <p:cNvPr id="6" name="Picture 5">
            <a:extLst>
              <a:ext uri="{FF2B5EF4-FFF2-40B4-BE49-F238E27FC236}">
                <a16:creationId xmlns:a16="http://schemas.microsoft.com/office/drawing/2014/main" id="{8DFC940D-DB6E-4285-B649-46CC78374A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642156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5A653D-1ACF-4781-931C-2492BBCE0C78}"/>
              </a:ext>
            </a:extLst>
          </p:cNvPr>
          <p:cNvSpPr>
            <a:spLocks noGrp="1"/>
          </p:cNvSpPr>
          <p:nvPr>
            <p:ph type="body" sz="quarter" idx="13"/>
          </p:nvPr>
        </p:nvSpPr>
        <p:spPr>
          <a:xfrm>
            <a:off x="724279" y="906233"/>
            <a:ext cx="7933945" cy="670772"/>
          </a:xfrm>
        </p:spPr>
        <p:txBody>
          <a:bodyPr/>
          <a:lstStyle/>
          <a:p>
            <a:r>
              <a:rPr lang="en-GB" dirty="0">
                <a:solidFill>
                  <a:schemeClr val="bg1"/>
                </a:solidFill>
              </a:rPr>
              <a:t>Disaster alert, defence and relief</a:t>
            </a:r>
          </a:p>
        </p:txBody>
      </p:sp>
      <p:sp>
        <p:nvSpPr>
          <p:cNvPr id="3" name="Text Placeholder 2">
            <a:extLst>
              <a:ext uri="{FF2B5EF4-FFF2-40B4-BE49-F238E27FC236}">
                <a16:creationId xmlns:a16="http://schemas.microsoft.com/office/drawing/2014/main" id="{ECE7D11E-F2D9-44E0-818D-F41168E61FE4}"/>
              </a:ext>
            </a:extLst>
          </p:cNvPr>
          <p:cNvSpPr>
            <a:spLocks noGrp="1"/>
          </p:cNvSpPr>
          <p:nvPr>
            <p:ph type="body" sz="quarter" idx="14"/>
          </p:nvPr>
        </p:nvSpPr>
        <p:spPr>
          <a:xfrm>
            <a:off x="724280" y="1704179"/>
            <a:ext cx="7797230" cy="4193701"/>
          </a:xfrm>
        </p:spPr>
        <p:txBody>
          <a:bodyPr/>
          <a:lstStyle/>
          <a:p>
            <a:r>
              <a:rPr lang="en-GB" dirty="0">
                <a:solidFill>
                  <a:schemeClr val="bg1"/>
                </a:solidFill>
              </a:rPr>
              <a:t>Infra-red technology is being used to locate buried victims of earthquakes and avalanches</a:t>
            </a:r>
          </a:p>
          <a:p>
            <a:r>
              <a:rPr lang="en-GB" dirty="0">
                <a:solidFill>
                  <a:schemeClr val="bg1"/>
                </a:solidFill>
              </a:rPr>
              <a:t>Flood defence systems are </a:t>
            </a:r>
            <a:br>
              <a:rPr lang="en-GB" dirty="0">
                <a:solidFill>
                  <a:schemeClr val="bg1"/>
                </a:solidFill>
              </a:rPr>
            </a:br>
            <a:r>
              <a:rPr lang="en-GB" dirty="0">
                <a:solidFill>
                  <a:schemeClr val="bg1"/>
                </a:solidFill>
              </a:rPr>
              <a:t>using new techniques to </a:t>
            </a:r>
            <a:br>
              <a:rPr lang="en-GB" dirty="0">
                <a:solidFill>
                  <a:schemeClr val="bg1"/>
                </a:solidFill>
              </a:rPr>
            </a:br>
            <a:r>
              <a:rPr lang="en-GB" dirty="0">
                <a:solidFill>
                  <a:schemeClr val="bg1"/>
                </a:solidFill>
              </a:rPr>
              <a:t>predict and prevent water</a:t>
            </a:r>
            <a:br>
              <a:rPr lang="en-GB" dirty="0">
                <a:solidFill>
                  <a:schemeClr val="bg1"/>
                </a:solidFill>
              </a:rPr>
            </a:br>
            <a:r>
              <a:rPr lang="en-GB" dirty="0">
                <a:solidFill>
                  <a:schemeClr val="bg1"/>
                </a:solidFill>
              </a:rPr>
              <a:t>ingress and damage</a:t>
            </a:r>
          </a:p>
          <a:p>
            <a:pPr lvl="1"/>
            <a:r>
              <a:rPr lang="en-GB" dirty="0">
                <a:solidFill>
                  <a:srgbClr val="E7403C"/>
                </a:solidFill>
              </a:rPr>
              <a:t>How could the motion sensor </a:t>
            </a:r>
            <a:br>
              <a:rPr lang="en-GB" dirty="0">
                <a:solidFill>
                  <a:srgbClr val="E7403C"/>
                </a:solidFill>
              </a:rPr>
            </a:br>
            <a:r>
              <a:rPr lang="en-GB" dirty="0">
                <a:solidFill>
                  <a:srgbClr val="E7403C"/>
                </a:solidFill>
              </a:rPr>
              <a:t>inside mobile phones be used </a:t>
            </a:r>
            <a:br>
              <a:rPr lang="en-GB" dirty="0">
                <a:solidFill>
                  <a:srgbClr val="E7403C"/>
                </a:solidFill>
              </a:rPr>
            </a:br>
            <a:r>
              <a:rPr lang="en-GB" dirty="0">
                <a:solidFill>
                  <a:srgbClr val="E7403C"/>
                </a:solidFill>
              </a:rPr>
              <a:t>as an early warning system </a:t>
            </a:r>
            <a:br>
              <a:rPr lang="en-GB" dirty="0">
                <a:solidFill>
                  <a:srgbClr val="E7403C"/>
                </a:solidFill>
              </a:rPr>
            </a:br>
            <a:r>
              <a:rPr lang="en-GB" dirty="0">
                <a:solidFill>
                  <a:srgbClr val="E7403C"/>
                </a:solidFill>
              </a:rPr>
              <a:t>for earthquakes?</a:t>
            </a:r>
          </a:p>
          <a:p>
            <a:endParaRPr lang="en-GB" dirty="0">
              <a:solidFill>
                <a:schemeClr val="bg1"/>
              </a:solidFill>
            </a:endParaRPr>
          </a:p>
        </p:txBody>
      </p:sp>
      <p:pic>
        <p:nvPicPr>
          <p:cNvPr id="7" name="Picture 6">
            <a:extLst>
              <a:ext uri="{FF2B5EF4-FFF2-40B4-BE49-F238E27FC236}">
                <a16:creationId xmlns:a16="http://schemas.microsoft.com/office/drawing/2014/main" id="{D58CEB01-2B94-47E7-9F61-31E1AFA4F51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pic>
        <p:nvPicPr>
          <p:cNvPr id="9" name="Picture 8">
            <a:extLst>
              <a:ext uri="{FF2B5EF4-FFF2-40B4-BE49-F238E27FC236}">
                <a16:creationId xmlns:a16="http://schemas.microsoft.com/office/drawing/2014/main" id="{DD91AFA0-68A8-42CD-AE23-14B5CD972B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flipV="1">
            <a:off x="5161120" y="2875117"/>
            <a:ext cx="3717615" cy="4248151"/>
          </a:xfrm>
          <a:prstGeom prst="rect">
            <a:avLst/>
          </a:prstGeom>
        </p:spPr>
      </p:pic>
      <p:pic>
        <p:nvPicPr>
          <p:cNvPr id="11" name="Picture 10">
            <a:extLst>
              <a:ext uri="{FF2B5EF4-FFF2-40B4-BE49-F238E27FC236}">
                <a16:creationId xmlns:a16="http://schemas.microsoft.com/office/drawing/2014/main" id="{CD7A3047-0A19-46F2-B284-76C65DF86FB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59178" y="6310632"/>
            <a:ext cx="1432859" cy="338521"/>
          </a:xfrm>
          <a:prstGeom prst="rect">
            <a:avLst/>
          </a:prstGeom>
        </p:spPr>
      </p:pic>
    </p:spTree>
    <p:extLst>
      <p:ext uri="{BB962C8B-B14F-4D97-AF65-F5344CB8AC3E}">
        <p14:creationId xmlns:p14="http://schemas.microsoft.com/office/powerpoint/2010/main" val="1812940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29929F-B7A2-402A-AE5A-B0186B10A79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093"/>
            <a:ext cx="9144000" cy="6210907"/>
          </a:xfrm>
          <a:prstGeom prst="rect">
            <a:avLst/>
          </a:prstGeom>
        </p:spPr>
      </p:pic>
      <p:sp>
        <p:nvSpPr>
          <p:cNvPr id="4" name="Text Placeholder 3">
            <a:extLst>
              <a:ext uri="{FF2B5EF4-FFF2-40B4-BE49-F238E27FC236}">
                <a16:creationId xmlns:a16="http://schemas.microsoft.com/office/drawing/2014/main" id="{CB778899-E2FE-4099-ACE9-8F94EB82A1B6}"/>
              </a:ext>
            </a:extLst>
          </p:cNvPr>
          <p:cNvSpPr>
            <a:spLocks noGrp="1"/>
          </p:cNvSpPr>
          <p:nvPr>
            <p:ph type="body" sz="quarter" idx="13"/>
          </p:nvPr>
        </p:nvSpPr>
        <p:spPr/>
        <p:txBody>
          <a:bodyPr/>
          <a:lstStyle/>
          <a:p>
            <a:r>
              <a:rPr lang="en-GB" dirty="0">
                <a:solidFill>
                  <a:schemeClr val="bg1"/>
                </a:solidFill>
              </a:rPr>
              <a:t>Medical advances</a:t>
            </a:r>
          </a:p>
        </p:txBody>
      </p:sp>
      <p:sp>
        <p:nvSpPr>
          <p:cNvPr id="5" name="Text Placeholder 4">
            <a:extLst>
              <a:ext uri="{FF2B5EF4-FFF2-40B4-BE49-F238E27FC236}">
                <a16:creationId xmlns:a16="http://schemas.microsoft.com/office/drawing/2014/main" id="{C807A587-23F4-433E-A8AF-17A6310FFC61}"/>
              </a:ext>
            </a:extLst>
          </p:cNvPr>
          <p:cNvSpPr>
            <a:spLocks noGrp="1"/>
          </p:cNvSpPr>
          <p:nvPr>
            <p:ph type="body" sz="quarter" idx="14"/>
          </p:nvPr>
        </p:nvSpPr>
        <p:spPr>
          <a:xfrm>
            <a:off x="724280" y="1704179"/>
            <a:ext cx="4971670" cy="4629946"/>
          </a:xfrm>
        </p:spPr>
        <p:txBody>
          <a:bodyPr/>
          <a:lstStyle/>
          <a:p>
            <a:r>
              <a:rPr lang="en-GB" dirty="0">
                <a:solidFill>
                  <a:schemeClr val="bg1"/>
                </a:solidFill>
              </a:rPr>
              <a:t>Medical robots are now able to perform operations controlled by surgeons from another room</a:t>
            </a:r>
          </a:p>
          <a:p>
            <a:r>
              <a:rPr lang="en-GB" dirty="0">
                <a:solidFill>
                  <a:schemeClr val="bg1"/>
                </a:solidFill>
              </a:rPr>
              <a:t>Surgeons use live video to manipulate robotic arms that replicate their movements in </a:t>
            </a:r>
            <a:br>
              <a:rPr lang="en-GB" dirty="0">
                <a:solidFill>
                  <a:schemeClr val="bg1"/>
                </a:solidFill>
              </a:rPr>
            </a:br>
            <a:r>
              <a:rPr lang="en-GB" dirty="0">
                <a:solidFill>
                  <a:schemeClr val="bg1"/>
                </a:solidFill>
              </a:rPr>
              <a:t>the operating theatre</a:t>
            </a:r>
          </a:p>
          <a:p>
            <a:pPr lvl="1"/>
            <a:r>
              <a:rPr lang="en-GB" dirty="0">
                <a:solidFill>
                  <a:srgbClr val="E7403C"/>
                </a:solidFill>
              </a:rPr>
              <a:t>How far away could the surgeon be?</a:t>
            </a:r>
          </a:p>
          <a:p>
            <a:pPr lvl="1"/>
            <a:r>
              <a:rPr lang="en-GB" dirty="0">
                <a:solidFill>
                  <a:srgbClr val="E7403C"/>
                </a:solidFill>
              </a:rPr>
              <a:t>How might distance or remote surgery affect patients?</a:t>
            </a:r>
          </a:p>
        </p:txBody>
      </p:sp>
      <p:pic>
        <p:nvPicPr>
          <p:cNvPr id="6" name="Picture 5">
            <a:extLst>
              <a:ext uri="{FF2B5EF4-FFF2-40B4-BE49-F238E27FC236}">
                <a16:creationId xmlns:a16="http://schemas.microsoft.com/office/drawing/2014/main" id="{F9919734-A7BC-4A3F-B4F9-ED895D8F3C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4013018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70400" y="649170"/>
            <a:ext cx="4673600" cy="6208830"/>
          </a:xfrm>
          <a:prstGeom prst="rect">
            <a:avLst/>
          </a:prstGeom>
        </p:spPr>
      </p:pic>
      <p:sp>
        <p:nvSpPr>
          <p:cNvPr id="2" name="Text Placeholder 1"/>
          <p:cNvSpPr>
            <a:spLocks noGrp="1"/>
          </p:cNvSpPr>
          <p:nvPr>
            <p:ph type="body" sz="quarter" idx="13"/>
          </p:nvPr>
        </p:nvSpPr>
        <p:spPr/>
        <p:txBody>
          <a:bodyPr/>
          <a:lstStyle/>
          <a:p>
            <a:r>
              <a:rPr lang="en-GB" dirty="0"/>
              <a:t>Printing body parts</a:t>
            </a:r>
          </a:p>
        </p:txBody>
      </p:sp>
      <p:sp>
        <p:nvSpPr>
          <p:cNvPr id="3" name="Text Placeholder 2"/>
          <p:cNvSpPr>
            <a:spLocks noGrp="1"/>
          </p:cNvSpPr>
          <p:nvPr>
            <p:ph type="body" sz="quarter" idx="14"/>
          </p:nvPr>
        </p:nvSpPr>
        <p:spPr>
          <a:xfrm>
            <a:off x="724281" y="1704179"/>
            <a:ext cx="3966990" cy="3453607"/>
          </a:xfrm>
        </p:spPr>
        <p:txBody>
          <a:bodyPr/>
          <a:lstStyle/>
          <a:p>
            <a:r>
              <a:rPr lang="en-GB" dirty="0"/>
              <a:t>3D bioprinting is being used to create new, </a:t>
            </a:r>
            <a:br>
              <a:rPr lang="en-GB" dirty="0"/>
            </a:br>
            <a:r>
              <a:rPr lang="en-GB" dirty="0"/>
              <a:t>living organs</a:t>
            </a:r>
          </a:p>
          <a:p>
            <a:r>
              <a:rPr lang="en-GB" dirty="0"/>
              <a:t>Skin tissue, livers and joint cartilage have already been ‘printed’ and successfully transplanted</a:t>
            </a:r>
          </a:p>
          <a:p>
            <a:pPr lvl="1"/>
            <a:r>
              <a:rPr lang="en-GB" dirty="0"/>
              <a:t>A solution for more complex organs is probably only a couple of decades away</a:t>
            </a:r>
          </a:p>
        </p:txBody>
      </p:sp>
      <p:pic>
        <p:nvPicPr>
          <p:cNvPr id="6" name="Picture 5">
            <a:extLst>
              <a:ext uri="{FF2B5EF4-FFF2-40B4-BE49-F238E27FC236}">
                <a16:creationId xmlns:a16="http://schemas.microsoft.com/office/drawing/2014/main" id="{24157330-4B01-4CE2-AFF7-E4C67B2193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761574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E0A65A-C52B-4638-9A3D-DA69445AFF6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60"/>
          <a:stretch/>
        </p:blipFill>
        <p:spPr>
          <a:xfrm>
            <a:off x="0" y="647700"/>
            <a:ext cx="9144000" cy="6211901"/>
          </a:xfrm>
          <a:prstGeom prst="rect">
            <a:avLst/>
          </a:prstGeom>
        </p:spPr>
      </p:pic>
      <p:sp>
        <p:nvSpPr>
          <p:cNvPr id="2" name="Text Placeholder 1">
            <a:extLst>
              <a:ext uri="{FF2B5EF4-FFF2-40B4-BE49-F238E27FC236}">
                <a16:creationId xmlns:a16="http://schemas.microsoft.com/office/drawing/2014/main" id="{59184D23-EEEC-44EA-A30A-4F87D1FD6A47}"/>
              </a:ext>
            </a:extLst>
          </p:cNvPr>
          <p:cNvSpPr>
            <a:spLocks noGrp="1"/>
          </p:cNvSpPr>
          <p:nvPr>
            <p:ph type="body" sz="quarter" idx="13"/>
          </p:nvPr>
        </p:nvSpPr>
        <p:spPr/>
        <p:txBody>
          <a:bodyPr/>
          <a:lstStyle/>
          <a:p>
            <a:r>
              <a:rPr lang="en-GB" dirty="0"/>
              <a:t>Travel to Mars</a:t>
            </a:r>
          </a:p>
        </p:txBody>
      </p:sp>
      <p:sp>
        <p:nvSpPr>
          <p:cNvPr id="3" name="Text Placeholder 2">
            <a:extLst>
              <a:ext uri="{FF2B5EF4-FFF2-40B4-BE49-F238E27FC236}">
                <a16:creationId xmlns:a16="http://schemas.microsoft.com/office/drawing/2014/main" id="{DF2D6426-2239-4D58-B30E-A8DB1088AD9D}"/>
              </a:ext>
            </a:extLst>
          </p:cNvPr>
          <p:cNvSpPr>
            <a:spLocks noGrp="1"/>
          </p:cNvSpPr>
          <p:nvPr>
            <p:ph type="body" sz="quarter" idx="14"/>
          </p:nvPr>
        </p:nvSpPr>
        <p:spPr/>
        <p:txBody>
          <a:bodyPr/>
          <a:lstStyle/>
          <a:p>
            <a:r>
              <a:rPr lang="en-GB" dirty="0"/>
              <a:t>Space technology is making the concept of a mission to Mars a real prospect</a:t>
            </a:r>
          </a:p>
          <a:p>
            <a:pPr lvl="1"/>
            <a:r>
              <a:rPr lang="en-GB" dirty="0">
                <a:solidFill>
                  <a:schemeClr val="bg1"/>
                </a:solidFill>
              </a:rPr>
              <a:t>SpaceX is a Californian company </a:t>
            </a:r>
            <a:br>
              <a:rPr lang="en-GB" dirty="0">
                <a:solidFill>
                  <a:schemeClr val="bg1"/>
                </a:solidFill>
              </a:rPr>
            </a:br>
            <a:r>
              <a:rPr lang="en-GB" dirty="0">
                <a:solidFill>
                  <a:schemeClr val="bg1"/>
                </a:solidFill>
              </a:rPr>
              <a:t>with the aspirational goal of a </a:t>
            </a:r>
            <a:br>
              <a:rPr lang="en-GB" dirty="0">
                <a:solidFill>
                  <a:schemeClr val="bg1"/>
                </a:solidFill>
              </a:rPr>
            </a:br>
            <a:r>
              <a:rPr lang="en-GB" dirty="0">
                <a:solidFill>
                  <a:schemeClr val="bg1"/>
                </a:solidFill>
              </a:rPr>
              <a:t>manned mission to Mars by 2022</a:t>
            </a:r>
          </a:p>
          <a:p>
            <a:pPr lvl="1"/>
            <a:r>
              <a:rPr lang="en-GB" dirty="0">
                <a:solidFill>
                  <a:schemeClr val="bg1"/>
                </a:solidFill>
              </a:rPr>
              <a:t>They plan to build power, mining </a:t>
            </a:r>
            <a:br>
              <a:rPr lang="en-GB" dirty="0">
                <a:solidFill>
                  <a:schemeClr val="bg1"/>
                </a:solidFill>
              </a:rPr>
            </a:br>
            <a:r>
              <a:rPr lang="en-GB" dirty="0">
                <a:solidFill>
                  <a:schemeClr val="bg1"/>
                </a:solidFill>
              </a:rPr>
              <a:t>and life-support infrastructure </a:t>
            </a:r>
            <a:br>
              <a:rPr lang="en-GB" dirty="0">
                <a:solidFill>
                  <a:schemeClr val="bg1"/>
                </a:solidFill>
              </a:rPr>
            </a:br>
            <a:r>
              <a:rPr lang="en-GB" dirty="0">
                <a:solidFill>
                  <a:schemeClr val="bg1"/>
                </a:solidFill>
              </a:rPr>
              <a:t>on the red planet thereafter</a:t>
            </a:r>
          </a:p>
          <a:p>
            <a:endParaRPr lang="en-GB" dirty="0"/>
          </a:p>
        </p:txBody>
      </p:sp>
      <p:pic>
        <p:nvPicPr>
          <p:cNvPr id="6" name="Picture 5">
            <a:extLst>
              <a:ext uri="{FF2B5EF4-FFF2-40B4-BE49-F238E27FC236}">
                <a16:creationId xmlns:a16="http://schemas.microsoft.com/office/drawing/2014/main" id="{B667CCF6-5546-4D0A-8622-127A9369A3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818196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E2A3C"/>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93C2B7-FC7B-4A0A-A762-8869288965C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80" b="1"/>
          <a:stretch/>
        </p:blipFill>
        <p:spPr>
          <a:xfrm>
            <a:off x="3952374" y="649705"/>
            <a:ext cx="5191626" cy="6208294"/>
          </a:xfrm>
          <a:prstGeom prst="rect">
            <a:avLst/>
          </a:prstGeom>
        </p:spPr>
      </p:pic>
      <p:sp>
        <p:nvSpPr>
          <p:cNvPr id="4" name="Text Placeholder 3">
            <a:extLst>
              <a:ext uri="{FF2B5EF4-FFF2-40B4-BE49-F238E27FC236}">
                <a16:creationId xmlns:a16="http://schemas.microsoft.com/office/drawing/2014/main" id="{CB778899-E2FE-4099-ACE9-8F94EB82A1B6}"/>
              </a:ext>
            </a:extLst>
          </p:cNvPr>
          <p:cNvSpPr>
            <a:spLocks noGrp="1"/>
          </p:cNvSpPr>
          <p:nvPr>
            <p:ph type="body" sz="quarter" idx="13"/>
          </p:nvPr>
        </p:nvSpPr>
        <p:spPr/>
        <p:txBody>
          <a:bodyPr/>
          <a:lstStyle/>
          <a:p>
            <a:r>
              <a:rPr lang="en-GB" dirty="0">
                <a:solidFill>
                  <a:schemeClr val="bg1"/>
                </a:solidFill>
              </a:rPr>
              <a:t>Virgin Hyperloop</a:t>
            </a:r>
          </a:p>
          <a:p>
            <a:endParaRPr lang="en-GB" dirty="0">
              <a:solidFill>
                <a:schemeClr val="bg1"/>
              </a:solidFill>
            </a:endParaRPr>
          </a:p>
        </p:txBody>
      </p:sp>
      <p:sp>
        <p:nvSpPr>
          <p:cNvPr id="5" name="Text Placeholder 4">
            <a:extLst>
              <a:ext uri="{FF2B5EF4-FFF2-40B4-BE49-F238E27FC236}">
                <a16:creationId xmlns:a16="http://schemas.microsoft.com/office/drawing/2014/main" id="{C807A587-23F4-433E-A8AF-17A6310FFC61}"/>
              </a:ext>
            </a:extLst>
          </p:cNvPr>
          <p:cNvSpPr>
            <a:spLocks noGrp="1"/>
          </p:cNvSpPr>
          <p:nvPr>
            <p:ph type="body" sz="quarter" idx="14"/>
          </p:nvPr>
        </p:nvSpPr>
        <p:spPr>
          <a:xfrm>
            <a:off x="724280" y="1704179"/>
            <a:ext cx="3942970" cy="4010821"/>
          </a:xfrm>
        </p:spPr>
        <p:txBody>
          <a:bodyPr/>
          <a:lstStyle/>
          <a:p>
            <a:r>
              <a:rPr lang="en-GB" dirty="0">
                <a:solidFill>
                  <a:schemeClr val="bg1"/>
                </a:solidFill>
              </a:rPr>
              <a:t>The Hyperloop is a </a:t>
            </a:r>
            <a:br>
              <a:rPr lang="en-GB" dirty="0">
                <a:solidFill>
                  <a:schemeClr val="bg1"/>
                </a:solidFill>
              </a:rPr>
            </a:br>
            <a:r>
              <a:rPr lang="en-GB" dirty="0">
                <a:solidFill>
                  <a:schemeClr val="bg1"/>
                </a:solidFill>
              </a:rPr>
              <a:t>new concept in travel that will enable a small pod containing passengers to travel through a tube at over 700mph</a:t>
            </a:r>
          </a:p>
          <a:p>
            <a:pPr lvl="1"/>
            <a:r>
              <a:rPr lang="en-GB" dirty="0">
                <a:solidFill>
                  <a:srgbClr val="17A4DE"/>
                </a:solidFill>
              </a:rPr>
              <a:t>This means that London to Edinburgh would be possible in </a:t>
            </a:r>
            <a:r>
              <a:rPr lang="en-GB">
                <a:solidFill>
                  <a:srgbClr val="17A4DE"/>
                </a:solidFill>
              </a:rPr>
              <a:t>just 41 </a:t>
            </a:r>
            <a:r>
              <a:rPr lang="en-GB" dirty="0">
                <a:solidFill>
                  <a:srgbClr val="17A4DE"/>
                </a:solidFill>
              </a:rPr>
              <a:t>minutes</a:t>
            </a:r>
          </a:p>
        </p:txBody>
      </p:sp>
      <p:pic>
        <p:nvPicPr>
          <p:cNvPr id="8" name="Picture 7">
            <a:extLst>
              <a:ext uri="{FF2B5EF4-FFF2-40B4-BE49-F238E27FC236}">
                <a16:creationId xmlns:a16="http://schemas.microsoft.com/office/drawing/2014/main" id="{6266938E-4D5D-4901-94E0-2E74C6A397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805818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9654C50E327D94891FA12F2EE905218" ma:contentTypeVersion="20" ma:contentTypeDescription="Create a new document." ma:contentTypeScope="" ma:versionID="19d6b4a5ee7e1e761efe10a65b7cf903">
  <xsd:schema xmlns:xsd="http://www.w3.org/2001/XMLSchema" xmlns:xs="http://www.w3.org/2001/XMLSchema" xmlns:p="http://schemas.microsoft.com/office/2006/metadata/properties" xmlns:ns1="http://schemas.microsoft.com/sharepoint/v3" xmlns:ns2="df668d58-cf24-47fc-8a4e-31b453aaa727" xmlns:ns3="e483de9a-2ba1-4959-88bb-f3451e19ec44" targetNamespace="http://schemas.microsoft.com/office/2006/metadata/properties" ma:root="true" ma:fieldsID="a9ec2758b36791324d38d520d4328ac8" ns1:_="" ns2:_="" ns3:_="">
    <xsd:import namespace="http://schemas.microsoft.com/sharepoint/v3"/>
    <xsd:import namespace="df668d58-cf24-47fc-8a4e-31b453aaa727"/>
    <xsd:import namespace="e483de9a-2ba1-4959-88bb-f3451e19ec4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668d58-cf24-47fc-8a4e-31b453aaa7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b3a2e3-323a-4008-9162-83db92f570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83de9a-2ba1-4959-88bb-f3451e19ec4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13b8994-6283-48d3-80c3-4f6989f14e23}" ma:internalName="TaxCatchAll" ma:showField="CatchAllData" ma:web="e483de9a-2ba1-4959-88bb-f3451e19ec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e483de9a-2ba1-4959-88bb-f3451e19ec44" xsi:nil="true"/>
    <_ip_UnifiedCompliancePolicyProperties xmlns="http://schemas.microsoft.com/sharepoint/v3" xsi:nil="true"/>
    <lcf76f155ced4ddcb4097134ff3c332f xmlns="df668d58-cf24-47fc-8a4e-31b453aaa72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8C983A0-04B2-4819-B12F-26F6085EDE26}">
  <ds:schemaRefs>
    <ds:schemaRef ds:uri="http://schemas.microsoft.com/sharepoint/v3/contenttype/forms"/>
  </ds:schemaRefs>
</ds:datastoreItem>
</file>

<file path=customXml/itemProps2.xml><?xml version="1.0" encoding="utf-8"?>
<ds:datastoreItem xmlns:ds="http://schemas.openxmlformats.org/officeDocument/2006/customXml" ds:itemID="{8C4F4EF1-A643-465C-A4E0-00AB6ADD7298}"/>
</file>

<file path=customXml/itemProps3.xml><?xml version="1.0" encoding="utf-8"?>
<ds:datastoreItem xmlns:ds="http://schemas.openxmlformats.org/officeDocument/2006/customXml" ds:itemID="{98ED6C0D-AD4B-4479-B8F2-34D92920D8C8}">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94dce8ab-38ff-4714-b1ed-1fc5e4d9abd1"/>
    <ds:schemaRef ds:uri="1ef05dc5-97a2-498b-bf7c-bd189143a1f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1075</TotalTime>
  <Words>371</Words>
  <Application>Microsoft Office PowerPoint</Application>
  <PresentationFormat>On-screen Show (4:3)</PresentationFormat>
  <Paragraphs>74</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Museo 500</vt:lpstr>
      <vt:lpstr>Museo 100</vt:lpstr>
      <vt:lpstr>Calibri</vt:lpstr>
      <vt:lpstr>Museo 700</vt:lpstr>
      <vt:lpstr>Museo 900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Andy Gray</cp:lastModifiedBy>
  <cp:revision>270</cp:revision>
  <cp:lastPrinted>2017-01-13T09:31:21Z</cp:lastPrinted>
  <dcterms:created xsi:type="dcterms:W3CDTF">2016-09-28T14:39:23Z</dcterms:created>
  <dcterms:modified xsi:type="dcterms:W3CDTF">2019-05-31T10:18:27Z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0x010100E9654C50E327D94891FA12F2EE905218</vt:lpwstr>
  </property>
</Properties>
</file>