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ink/ink1.xml" ContentType="application/inkml+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handoutMasterIdLst>
    <p:handoutMasterId r:id="rId20"/>
  </p:handoutMasterIdLst>
  <p:sldIdLst>
    <p:sldId id="256" r:id="rId5"/>
    <p:sldId id="257" r:id="rId6"/>
    <p:sldId id="262" r:id="rId7"/>
    <p:sldId id="263" r:id="rId8"/>
    <p:sldId id="276" r:id="rId9"/>
    <p:sldId id="269" r:id="rId10"/>
    <p:sldId id="264" r:id="rId11"/>
    <p:sldId id="266" r:id="rId12"/>
    <p:sldId id="274" r:id="rId13"/>
    <p:sldId id="271" r:id="rId14"/>
    <p:sldId id="273" r:id="rId15"/>
    <p:sldId id="275" r:id="rId16"/>
    <p:sldId id="270" r:id="rId17"/>
    <p:sldId id="267" r:id="rId18"/>
    <p:sldId id="260"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Museo 100" panose="02000000000000000000" pitchFamily="2" charset="0"/>
      <p:regular r:id="rId25"/>
    </p:embeddedFont>
    <p:embeddedFont>
      <p:font typeface="Museo 500" panose="02000000000000000000" pitchFamily="2" charset="0"/>
      <p:regular r:id="rId26"/>
    </p:embeddedFont>
    <p:embeddedFont>
      <p:font typeface="Museo 700" panose="02000000000000000000" pitchFamily="2" charset="0"/>
      <p:bold r:id="rId27"/>
    </p:embeddedFont>
    <p:embeddedFont>
      <p:font typeface="Museo 900" panose="02000000000000000000" pitchFamily="2" charset="0"/>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Ross" initials="MR" lastIdx="4" clrIdx="0">
    <p:extLst>
      <p:ext uri="{19B8F6BF-5375-455C-9EA6-DF929625EA0E}">
        <p15:presenceInfo xmlns:p15="http://schemas.microsoft.com/office/powerpoint/2012/main" userId="b5583333cfd3a5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403C"/>
    <a:srgbClr val="862EA6"/>
    <a:srgbClr val="E5EFF1"/>
    <a:srgbClr val="8131A7"/>
    <a:srgbClr val="167EF3"/>
    <a:srgbClr val="EE4B23"/>
    <a:srgbClr val="92D6EF"/>
    <a:srgbClr val="FF183A"/>
    <a:srgbClr val="00D6FF"/>
    <a:srgbClr val="246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4660"/>
  </p:normalViewPr>
  <p:slideViewPr>
    <p:cSldViewPr snapToGrid="0">
      <p:cViewPr varScale="1">
        <p:scale>
          <a:sx n="150" d="100"/>
          <a:sy n="150" d="100"/>
        </p:scale>
        <p:origin x="1914" y="132"/>
      </p:cViewPr>
      <p:guideLst/>
    </p:cSldViewPr>
  </p:slideViewPr>
  <p:notesTextViewPr>
    <p:cViewPr>
      <p:scale>
        <a:sx n="1" d="1"/>
        <a:sy n="1" d="1"/>
      </p:scale>
      <p:origin x="0" y="0"/>
    </p:cViewPr>
  </p:notesTextViewPr>
  <p:sorterViewPr>
    <p:cViewPr>
      <p:scale>
        <a:sx n="170" d="100"/>
        <a:sy n="170" d="100"/>
      </p:scale>
      <p:origin x="0" y="-8616"/>
    </p:cViewPr>
  </p:sorterViewPr>
  <p:notesViewPr>
    <p:cSldViewPr snapToGrid="0">
      <p:cViewPr varScale="1">
        <p:scale>
          <a:sx n="108" d="100"/>
          <a:sy n="108" d="100"/>
        </p:scale>
        <p:origin x="338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B7BDD46E-753E-498D-9C41-BE0F715FE545}"/>
  </pc:docChgLst>
  <pc:docChgLst>
    <pc:chgData name="Andy Gray" userId="3900aca3-aa6e-4813-b4e0-c02f9e48a0aa" providerId="ADAL" clId="{CE308F7C-544D-4692-AAB4-2FCF443994A3}"/>
    <pc:docChg chg="modSld">
      <pc:chgData name="Andy Gray" userId="3900aca3-aa6e-4813-b4e0-c02f9e48a0aa" providerId="ADAL" clId="{CE308F7C-544D-4692-AAB4-2FCF443994A3}" dt="2019-05-31T10:15:30.856" v="8" actId="14100"/>
      <pc:docMkLst>
        <pc:docMk/>
      </pc:docMkLst>
      <pc:sldChg chg="addSp modSp">
        <pc:chgData name="Andy Gray" userId="3900aca3-aa6e-4813-b4e0-c02f9e48a0aa" providerId="ADAL" clId="{CE308F7C-544D-4692-AAB4-2FCF443994A3}" dt="2019-05-31T10:15:30.856" v="8" actId="14100"/>
        <pc:sldMkLst>
          <pc:docMk/>
          <pc:sldMk cId="1268254584" sldId="256"/>
        </pc:sldMkLst>
        <pc:picChg chg="add mod">
          <ac:chgData name="Andy Gray" userId="3900aca3-aa6e-4813-b4e0-c02f9e48a0aa" providerId="ADAL" clId="{CE308F7C-544D-4692-AAB4-2FCF443994A3}" dt="2019-05-31T10:15:30.856" v="8" actId="14100"/>
          <ac:picMkLst>
            <pc:docMk/>
            <pc:sldMk cId="1268254584" sldId="256"/>
            <ac:picMk id="4" creationId="{5FE054E8-5234-4FEC-992C-D86187625D4B}"/>
          </ac:picMkLst>
        </pc:picChg>
      </pc:sldChg>
    </pc:docChg>
  </pc:docChgLst>
  <pc:docChgLst>
    <pc:chgData name="Leonora Sheppard" userId="3688f6d8-1f97-408e-a4fe-cc859c551ddb" providerId="ADAL" clId="{F02A6F01-9188-4938-ADC1-8FAA0A823733}"/>
  </pc:docChgLst>
  <pc:docChgLst>
    <pc:chgData name="Mike Ross" userId="7954c944-6085-4b08-be0b-82a8f61afa5b" providerId="ADAL" clId="{478C81C2-8995-46F4-AED9-19EF0318E9FB}"/>
  </pc:docChgLst>
  <pc:docChgLst>
    <pc:chgData name="Mike Ross" userId="7954c944-6085-4b08-be0b-82a8f61afa5b" providerId="ADAL" clId="{D2FEE876-69ED-446D-BD82-9530F649C6D9}"/>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Costs</c:v>
                </c:pt>
              </c:strCache>
            </c:strRef>
          </c:tx>
          <c:dPt>
            <c:idx val="0"/>
            <c:bubble3D val="0"/>
            <c:spPr>
              <a:solidFill>
                <a:srgbClr val="167EF3"/>
              </a:solidFill>
              <a:ln w="19050">
                <a:solidFill>
                  <a:schemeClr val="lt1"/>
                </a:solidFill>
              </a:ln>
              <a:effectLst/>
            </c:spPr>
            <c:extLst>
              <c:ext xmlns:c16="http://schemas.microsoft.com/office/drawing/2014/chart" uri="{C3380CC4-5D6E-409C-BE32-E72D297353CC}">
                <c16:uniqueId val="{00000001-774C-48E7-B35E-C003075E80C1}"/>
              </c:ext>
            </c:extLst>
          </c:dPt>
          <c:dPt>
            <c:idx val="1"/>
            <c:bubble3D val="0"/>
            <c:spPr>
              <a:solidFill>
                <a:srgbClr val="EE4B23"/>
              </a:solidFill>
              <a:ln w="19050">
                <a:solidFill>
                  <a:schemeClr val="lt1"/>
                </a:solidFill>
              </a:ln>
              <a:effectLst/>
            </c:spPr>
            <c:extLst>
              <c:ext xmlns:c16="http://schemas.microsoft.com/office/drawing/2014/chart" uri="{C3380CC4-5D6E-409C-BE32-E72D297353CC}">
                <c16:uniqueId val="{00000003-774C-48E7-B35E-C003075E80C1}"/>
              </c:ext>
            </c:extLst>
          </c:dPt>
          <c:dPt>
            <c:idx val="2"/>
            <c:bubble3D val="0"/>
            <c:spPr>
              <a:solidFill>
                <a:srgbClr val="8131A7"/>
              </a:solidFill>
              <a:ln w="19050">
                <a:solidFill>
                  <a:schemeClr val="lt1"/>
                </a:solidFill>
              </a:ln>
              <a:effectLst/>
            </c:spPr>
            <c:extLst>
              <c:ext xmlns:c16="http://schemas.microsoft.com/office/drawing/2014/chart" uri="{C3380CC4-5D6E-409C-BE32-E72D297353CC}">
                <c16:uniqueId val="{00000005-774C-48E7-B35E-C003075E80C1}"/>
              </c:ext>
            </c:extLst>
          </c:dPt>
          <c:dPt>
            <c:idx val="3"/>
            <c:bubble3D val="0"/>
            <c:spPr>
              <a:solidFill>
                <a:srgbClr val="92D6EF"/>
              </a:solidFill>
              <a:ln w="19050">
                <a:solidFill>
                  <a:schemeClr val="lt1"/>
                </a:solidFill>
              </a:ln>
              <a:effectLst/>
            </c:spPr>
            <c:extLst>
              <c:ext xmlns:c16="http://schemas.microsoft.com/office/drawing/2014/chart" uri="{C3380CC4-5D6E-409C-BE32-E72D297353CC}">
                <c16:uniqueId val="{00000007-774C-48E7-B35E-C003075E80C1}"/>
              </c:ext>
            </c:extLst>
          </c:dPt>
          <c:cat>
            <c:strRef>
              <c:f>Sheet1!$A$2:$A$5</c:f>
              <c:strCache>
                <c:ptCount val="4"/>
                <c:pt idx="0">
                  <c:v>Materials</c:v>
                </c:pt>
                <c:pt idx="1">
                  <c:v>Manufacture</c:v>
                </c:pt>
                <c:pt idx="2">
                  <c:v>Labour</c:v>
                </c:pt>
                <c:pt idx="3">
                  <c:v>Research</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1D7-4A7A-A88D-DA38ED700CF0}"/>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5886516382288773"/>
          <c:y val="0.22049266092062761"/>
          <c:w val="0.27552265105701856"/>
          <c:h val="0.5590146781587447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7879565" y="142043"/>
            <a:ext cx="2971800" cy="458788"/>
          </a:xfrm>
          <a:prstGeom prst="rect">
            <a:avLst/>
          </a:prstGeom>
        </p:spPr>
        <p:txBody>
          <a:bodyPr vert="horz" lIns="91440" tIns="45720" rIns="91440" bIns="45720" rtlCol="0"/>
          <a:lstStyle>
            <a:lvl1pPr algn="r">
              <a:defRPr sz="1200"/>
            </a:lvl1pPr>
          </a:lstStyle>
          <a:p>
            <a:fld id="{68996269-3101-49AD-ADBA-42C070CC3F2E}" type="datetimeFigureOut">
              <a:rPr lang="en-US" smtClean="0"/>
              <a:t>5/31/2019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10373E-F660-405A-BC66-417C97D55DB6}" type="slidenum">
              <a:rPr lang="en-US" smtClean="0"/>
              <a:t>‹#›</a:t>
            </a:fld>
            <a:endParaRPr lang="en-US"/>
          </a:p>
        </p:txBody>
      </p:sp>
    </p:spTree>
    <p:extLst>
      <p:ext uri="{BB962C8B-B14F-4D97-AF65-F5344CB8AC3E}">
        <p14:creationId xmlns:p14="http://schemas.microsoft.com/office/powerpoint/2010/main" val="109771664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03T14:47:11.338"/>
    </inkml:context>
    <inkml:brush xml:id="br0">
      <inkml:brushProperty name="width" value="0.05" units="cm"/>
      <inkml:brushProperty name="height" value="0.05" units="cm"/>
    </inkml:brush>
  </inkml:definitions>
  <inkml:trace contextRef="#ctx0" brushRef="#br0">40 0 4642,'0'0'48,"0"0"-112,0 0 0,0 0 48,0 0-64,0 0-368,-40 0-513,40 0-1120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948A81-A5D0-4E61-84C9-31F83816B8D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0" name="Straight Connector 9">
            <a:extLst>
              <a:ext uri="{FF2B5EF4-FFF2-40B4-BE49-F238E27FC236}">
                <a16:creationId xmlns:a16="http://schemas.microsoft.com/office/drawing/2014/main" id="{F568AE6F-B93D-4EE6-86E2-D379C5066AC3}"/>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3">
            <a:extLst>
              <a:ext uri="{FF2B5EF4-FFF2-40B4-BE49-F238E27FC236}">
                <a16:creationId xmlns:a16="http://schemas.microsoft.com/office/drawing/2014/main" id="{54A7C766-E981-44A2-BEEF-1A7955052F8D}"/>
              </a:ext>
            </a:extLst>
          </p:cNvPr>
          <p:cNvSpPr>
            <a:spLocks noGrp="1"/>
          </p:cNvSpPr>
          <p:nvPr>
            <p:ph type="body" sz="quarter" idx="12" hasCustomPrompt="1"/>
          </p:nvPr>
        </p:nvSpPr>
        <p:spPr>
          <a:xfrm>
            <a:off x="1116770" y="4091381"/>
            <a:ext cx="972000" cy="972000"/>
          </a:xfrm>
          <a:prstGeom prst="rect">
            <a:avLst/>
          </a:prstGeom>
          <a:ln w="114300" cmpd="sng">
            <a:solidFill>
              <a:srgbClr val="862EA6"/>
            </a:solidFill>
            <a:miter lim="800000"/>
          </a:ln>
        </p:spPr>
        <p:txBody>
          <a:bodyPr vert="horz" lIns="0" tIns="0" rIns="0" bIns="0" anchor="ctr" anchorCtr="0"/>
          <a:lstStyle>
            <a:lvl1pPr marL="0" indent="0" algn="ctr">
              <a:buNone/>
              <a:defRPr sz="4500" b="1">
                <a:solidFill>
                  <a:srgbClr val="862EA6"/>
                </a:solidFill>
                <a:latin typeface="Arial"/>
                <a:cs typeface="Arial"/>
              </a:defRPr>
            </a:lvl1pPr>
          </a:lstStyle>
          <a:p>
            <a:pPr lvl="0"/>
            <a:r>
              <a:rPr lang="en-US" dirty="0"/>
              <a:t>1</a:t>
            </a:r>
          </a:p>
        </p:txBody>
      </p:sp>
      <p:sp>
        <p:nvSpPr>
          <p:cNvPr id="17" name="Text Placeholder 4">
            <a:extLst>
              <a:ext uri="{FF2B5EF4-FFF2-40B4-BE49-F238E27FC236}">
                <a16:creationId xmlns:a16="http://schemas.microsoft.com/office/drawing/2014/main" id="{360349C3-9EB8-4D6A-91BD-7515772A861A}"/>
              </a:ext>
            </a:extLst>
          </p:cNvPr>
          <p:cNvSpPr txBox="1">
            <a:spLocks/>
          </p:cNvSpPr>
          <p:nvPr userDrawn="1"/>
        </p:nvSpPr>
        <p:spPr>
          <a:xfrm>
            <a:off x="1803400" y="1841231"/>
            <a:ext cx="2651125"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FD446D"/>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800"/>
              </a:lnSpc>
              <a:spcBef>
                <a:spcPts val="0"/>
              </a:spcBef>
              <a:spcAft>
                <a:spcPts val="0"/>
              </a:spcAft>
              <a:buClrTx/>
              <a:buSzTx/>
              <a:buFont typeface="Arial"/>
              <a:buNone/>
              <a:tabLst/>
              <a:defRPr/>
            </a:pPr>
            <a:r>
              <a:rPr kumimoji="0" lang="en-US" sz="4500" b="1" i="0" u="none" strike="noStrike" kern="0" cap="none" spc="-140" normalizeH="0" baseline="0" noProof="0" dirty="0">
                <a:ln>
                  <a:noFill/>
                </a:ln>
                <a:solidFill>
                  <a:sysClr val="window" lastClr="FFFFFF"/>
                </a:solidFill>
                <a:effectLst/>
                <a:uLnTx/>
                <a:uFillTx/>
                <a:latin typeface="Museo 700" panose="02000000000000000000" pitchFamily="50" charset="0"/>
                <a:ea typeface="+mn-ea"/>
                <a:cs typeface="Arial"/>
              </a:rPr>
              <a:t>Edexcel</a:t>
            </a:r>
          </a:p>
          <a:p>
            <a:pPr marL="0" marR="0" lvl="2" indent="0" algn="l" defTabSz="457200" rtl="0" eaLnBrk="1" fontAlgn="auto" latinLnBrk="0" hangingPunct="1">
              <a:lnSpc>
                <a:spcPts val="4800"/>
              </a:lnSpc>
              <a:spcBef>
                <a:spcPts val="0"/>
              </a:spcBef>
              <a:spcAft>
                <a:spcPts val="0"/>
              </a:spcAft>
              <a:buClrTx/>
              <a:buSzTx/>
              <a:buFont typeface="Arial"/>
              <a:buNone/>
              <a:tabLst/>
              <a:defRPr/>
            </a:pPr>
            <a:r>
              <a:rPr kumimoji="0" lang="en-US" sz="4500" b="0" i="0" u="none" strike="noStrike" kern="1200" cap="none" spc="0" normalizeH="0" baseline="0" noProof="0" dirty="0">
                <a:ln>
                  <a:noFill/>
                </a:ln>
                <a:solidFill>
                  <a:sysClr val="window" lastClr="FFFFFF"/>
                </a:solidFill>
                <a:effectLst/>
                <a:uLnTx/>
                <a:uFillTx/>
                <a:latin typeface="Museo 500" panose="02000000000000000000" pitchFamily="50" charset="0"/>
                <a:ea typeface="+mn-ea"/>
                <a:cs typeface="Arial"/>
              </a:rPr>
              <a:t>GCSE</a:t>
            </a:r>
          </a:p>
          <a:p>
            <a:pPr marL="0" marR="0" lvl="3" indent="0" algn="l" defTabSz="457200" rtl="0" eaLnBrk="1" fontAlgn="auto" latinLnBrk="0" hangingPunct="1">
              <a:lnSpc>
                <a:spcPts val="2600"/>
              </a:lnSpc>
              <a:spcBef>
                <a:spcPts val="1800"/>
              </a:spcBef>
              <a:spcAft>
                <a:spcPts val="0"/>
              </a:spcAft>
              <a:buClrTx/>
              <a:buSzTx/>
              <a:buFont typeface="Arial"/>
              <a:buNone/>
              <a:tabLst/>
              <a:defRPr/>
            </a:pPr>
            <a:r>
              <a:rPr kumimoji="0" lang="en-US" sz="2500" b="0" i="0" u="none" strike="noStrike" kern="1200" cap="none" spc="0" normalizeH="0" baseline="0" noProof="0" dirty="0">
                <a:ln>
                  <a:noFill/>
                </a:ln>
                <a:solidFill>
                  <a:sysClr val="window" lastClr="FFFFFF"/>
                </a:solidFill>
                <a:effectLst/>
                <a:uLnTx/>
                <a:uFillTx/>
                <a:latin typeface="Museo 100" panose="02000000000000000000" pitchFamily="50" charset="0"/>
                <a:ea typeface="+mn-ea"/>
                <a:cs typeface="Arial"/>
              </a:rPr>
              <a:t>Design and Technology </a:t>
            </a:r>
            <a:r>
              <a:rPr kumimoji="0" lang="en-US" sz="2500" b="0" i="0" u="none" strike="noStrike" kern="1200" cap="none" spc="0" normalizeH="0" baseline="0" noProof="0" dirty="0">
                <a:ln>
                  <a:noFill/>
                </a:ln>
                <a:solidFill>
                  <a:srgbClr val="00D6FF"/>
                </a:solidFill>
                <a:effectLst/>
                <a:uLnTx/>
                <a:uFillTx/>
                <a:latin typeface="Museo 100" panose="02000000000000000000" pitchFamily="50" charset="0"/>
                <a:ea typeface="+mn-ea"/>
                <a:cs typeface="Arial"/>
              </a:rPr>
              <a:t>1DT0</a:t>
            </a:r>
          </a:p>
        </p:txBody>
      </p:sp>
    </p:spTree>
    <p:extLst>
      <p:ext uri="{BB962C8B-B14F-4D97-AF65-F5344CB8AC3E}">
        <p14:creationId xmlns:p14="http://schemas.microsoft.com/office/powerpoint/2010/main" val="218160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3686F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65486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90255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862EA6"/>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67298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userDrawn="1"/>
            </p14:nvContentPartPr>
            <p14:xfrm>
              <a:off x="2743171" y="4121897"/>
              <a:ext cx="14760" cy="360"/>
            </p14:xfrm>
          </p:contentPart>
        </mc:Choice>
        <mc:Fallback xmlns="">
          <p:pic>
            <p:nvPicPr>
              <p:cNvPr id="3" name="Ink 2"/>
              <p:cNvPicPr/>
              <p:nvPr/>
            </p:nvPicPr>
            <p:blipFill>
              <a:blip r:embed="rId3"/>
              <a:stretch>
                <a:fillRect/>
              </a:stretch>
            </p:blipFill>
            <p:spPr>
              <a:xfrm>
                <a:off x="2739571" y="4117577"/>
                <a:ext cx="22680" cy="9000"/>
              </a:xfrm>
              <a:prstGeom prst="rect">
                <a:avLst/>
              </a:prstGeom>
            </p:spPr>
          </p:pic>
        </mc:Fallback>
      </mc:AlternateContent>
    </p:spTree>
    <p:extLst>
      <p:ext uri="{BB962C8B-B14F-4D97-AF65-F5344CB8AC3E}">
        <p14:creationId xmlns:p14="http://schemas.microsoft.com/office/powerpoint/2010/main" val="99881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D34F52-0C96-44F1-AC6A-06478A88DAF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686F9"/>
                </a:solidFill>
                <a:latin typeface="Arial"/>
                <a:cs typeface="Arial"/>
              </a:defRPr>
            </a:lvl2pPr>
            <a:lvl3pPr marL="723900" indent="-279400">
              <a:lnSpc>
                <a:spcPct val="100000"/>
              </a:lnSpc>
              <a:buFont typeface="Arial"/>
              <a:buChar char="•"/>
              <a:defRPr lang="en-US" sz="2000" kern="1200" baseline="0" dirty="0" smtClean="0">
                <a:solidFill>
                  <a:srgbClr val="862EA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Critical evaluation of technologies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Informing design decisions</a:t>
            </a:r>
          </a:p>
        </p:txBody>
      </p:sp>
      <p:pic>
        <p:nvPicPr>
          <p:cNvPr id="11" name="Picture 10">
            <a:extLst>
              <a:ext uri="{FF2B5EF4-FFF2-40B4-BE49-F238E27FC236}">
                <a16:creationId xmlns:a16="http://schemas.microsoft.com/office/drawing/2014/main" id="{D235E6EA-1EA8-4491-8F0C-66DDA00375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02328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9" name="Picture 8">
            <a:extLst>
              <a:ext uri="{FF2B5EF4-FFF2-40B4-BE49-F238E27FC236}">
                <a16:creationId xmlns:a16="http://schemas.microsoft.com/office/drawing/2014/main" id="{C20AE237-7076-476E-B1E4-4114397E50B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686F9"/>
                </a:solidFill>
                <a:latin typeface="Arial"/>
                <a:cs typeface="Arial"/>
              </a:defRPr>
            </a:lvl2pPr>
            <a:lvl3pPr marL="723900" indent="-279400">
              <a:lnSpc>
                <a:spcPct val="100000"/>
              </a:lnSpc>
              <a:buFont typeface="Arial"/>
              <a:buChar char="•"/>
              <a:defRPr lang="en-US" sz="2000" kern="1200" baseline="0" dirty="0" smtClean="0">
                <a:solidFill>
                  <a:srgbClr val="862EA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5F10F2E2-D52B-4EC6-BD2E-7A638A86BE0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Critical evaluation of technologies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Informing design decisions</a:t>
            </a:r>
          </a:p>
        </p:txBody>
      </p:sp>
      <p:pic>
        <p:nvPicPr>
          <p:cNvPr id="10" name="Picture 9">
            <a:extLst>
              <a:ext uri="{FF2B5EF4-FFF2-40B4-BE49-F238E27FC236}">
                <a16:creationId xmlns:a16="http://schemas.microsoft.com/office/drawing/2014/main" id="{58FE6A35-9214-469E-9826-911FB402A4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19874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2465B3-24AA-43FE-B0FF-B95ADD4D0A1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686F9"/>
                </a:solidFill>
                <a:latin typeface="Arial"/>
                <a:cs typeface="Arial"/>
              </a:defRPr>
            </a:lvl2pPr>
            <a:lvl3pPr marL="723900" indent="-279400">
              <a:lnSpc>
                <a:spcPct val="100000"/>
              </a:lnSpc>
              <a:buFont typeface="Arial"/>
              <a:buChar char="•"/>
              <a:defRPr lang="en-US" sz="2000" kern="1200" baseline="0" dirty="0" smtClean="0">
                <a:solidFill>
                  <a:srgbClr val="862EA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82C7112D-60D4-4FCF-B1FA-F3D415662A7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Critical evaluation of technologies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Informing design decisions</a:t>
            </a:r>
          </a:p>
        </p:txBody>
      </p:sp>
    </p:spTree>
    <p:extLst>
      <p:ext uri="{BB962C8B-B14F-4D97-AF65-F5344CB8AC3E}">
        <p14:creationId xmlns:p14="http://schemas.microsoft.com/office/powerpoint/2010/main" val="4085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B53D2C-13DE-41BA-9D69-5B31FBA183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686F9"/>
                </a:solidFill>
                <a:latin typeface="Arial"/>
                <a:cs typeface="Arial"/>
              </a:defRPr>
            </a:lvl2pPr>
            <a:lvl3pPr marL="723900" indent="-279400">
              <a:lnSpc>
                <a:spcPct val="100000"/>
              </a:lnSpc>
              <a:buFont typeface="Arial"/>
              <a:buChar char="•"/>
              <a:defRPr lang="en-US" sz="2000" kern="1200" baseline="0" dirty="0" smtClean="0">
                <a:solidFill>
                  <a:srgbClr val="862EA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D626A6B3-8EB6-445D-B366-3BCA49524B3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Critical evaluation of technologies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Informing design decisions</a:t>
            </a:r>
          </a:p>
        </p:txBody>
      </p:sp>
    </p:spTree>
    <p:extLst>
      <p:ext uri="{BB962C8B-B14F-4D97-AF65-F5344CB8AC3E}">
        <p14:creationId xmlns:p14="http://schemas.microsoft.com/office/powerpoint/2010/main" val="228696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4DF2C6-2B3B-4E37-8B40-1AF7D2EE2F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10" name="TextBox 9">
            <a:extLst>
              <a:ext uri="{FF2B5EF4-FFF2-40B4-BE49-F238E27FC236}">
                <a16:creationId xmlns:a16="http://schemas.microsoft.com/office/drawing/2014/main" id="{2A252CA3-4ADA-4FEB-898D-E36C73C8E80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Critical evaluation of technologies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Informing design decisions</a:t>
            </a:r>
          </a:p>
        </p:txBody>
      </p:sp>
      <p:pic>
        <p:nvPicPr>
          <p:cNvPr id="7" name="Picture 6">
            <a:extLst>
              <a:ext uri="{FF2B5EF4-FFF2-40B4-BE49-F238E27FC236}">
                <a16:creationId xmlns:a16="http://schemas.microsoft.com/office/drawing/2014/main" id="{AFBCFBCC-3A65-4723-A513-33E9C50D6D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89510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860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3">
            <a:extLst>
              <a:ext uri="{FF2B5EF4-FFF2-40B4-BE49-F238E27FC236}">
                <a16:creationId xmlns:a16="http://schemas.microsoft.com/office/drawing/2014/main" id="{2780B48C-BEDE-432E-A9FE-ACA0A8C1D81F}"/>
              </a:ext>
            </a:extLst>
          </p:cNvPr>
          <p:cNvSpPr>
            <a:spLocks noGrp="1"/>
          </p:cNvSpPr>
          <p:nvPr>
            <p:ph type="body" sz="quarter" idx="12" hasCustomPrompt="1"/>
          </p:nvPr>
        </p:nvSpPr>
        <p:spPr>
          <a:xfrm>
            <a:off x="1129571" y="4103464"/>
            <a:ext cx="972000" cy="972000"/>
          </a:xfrm>
          <a:prstGeom prst="rect">
            <a:avLst/>
          </a:prstGeom>
          <a:ln w="114300" cmpd="sng">
            <a:solidFill>
              <a:srgbClr val="862EA6"/>
            </a:solidFill>
            <a:miter lim="800000"/>
          </a:ln>
        </p:spPr>
        <p:txBody>
          <a:bodyPr vert="horz" lIns="0" tIns="0" rIns="0" bIns="0" anchor="ctr" anchorCtr="0"/>
          <a:lstStyle>
            <a:lvl1pPr marL="0" indent="0" algn="ctr">
              <a:buNone/>
              <a:defRPr sz="4500" b="1">
                <a:solidFill>
                  <a:srgbClr val="FD446D"/>
                </a:solidFill>
                <a:latin typeface="Arial"/>
                <a:cs typeface="Arial"/>
              </a:defRPr>
            </a:lvl1pPr>
          </a:lstStyle>
          <a:p>
            <a:pPr lvl="0"/>
            <a:r>
              <a:rPr lang="en-US" dirty="0">
                <a:solidFill>
                  <a:srgbClr val="862EA6"/>
                </a:solidFill>
              </a:rPr>
              <a:t>2</a:t>
            </a:r>
          </a:p>
        </p:txBody>
      </p:sp>
      <p:sp>
        <p:nvSpPr>
          <p:cNvPr id="6" name="Text Placeholder 2">
            <a:extLst>
              <a:ext uri="{FF2B5EF4-FFF2-40B4-BE49-F238E27FC236}">
                <a16:creationId xmlns:a16="http://schemas.microsoft.com/office/drawing/2014/main" id="{30136987-589A-4F97-955F-16567517BDFA}"/>
              </a:ext>
            </a:extLst>
          </p:cNvPr>
          <p:cNvSpPr>
            <a:spLocks noGrp="1"/>
          </p:cNvSpPr>
          <p:nvPr>
            <p:ph type="body" sz="quarter" idx="4294967295"/>
          </p:nvPr>
        </p:nvSpPr>
        <p:spPr>
          <a:xfrm>
            <a:off x="4800600" y="1841231"/>
            <a:ext cx="2768600" cy="2201863"/>
          </a:xfrm>
          <a:prstGeom prst="rect">
            <a:avLst/>
          </a:prstGeom>
        </p:spPr>
        <p:txBody>
          <a:bodyPr lIns="0"/>
          <a:lstStyle>
            <a:lvl1pPr marL="0" indent="0">
              <a:spcBef>
                <a:spcPts val="1400"/>
              </a:spcBef>
              <a:buNone/>
              <a:defRPr>
                <a:solidFill>
                  <a:schemeClr val="bg1"/>
                </a:solidFill>
              </a:defRPr>
            </a:lvl1pPr>
          </a:lstStyle>
          <a:p>
            <a:pPr>
              <a:lnSpc>
                <a:spcPts val="2600"/>
              </a:lnSpc>
            </a:pPr>
            <a:r>
              <a:rPr lang="en-US" sz="2600" dirty="0">
                <a:latin typeface="Museo 900" panose="02000000000000000000" pitchFamily="2" charset="0"/>
              </a:rPr>
              <a:t>Critical evaluation of new &amp; emerging technologies</a:t>
            </a:r>
          </a:p>
          <a:p>
            <a:pPr>
              <a:lnSpc>
                <a:spcPts val="2600"/>
              </a:lnSpc>
              <a:spcBef>
                <a:spcPts val="1000"/>
              </a:spcBef>
            </a:pPr>
            <a:r>
              <a:rPr lang="en-US" sz="2000" dirty="0">
                <a:latin typeface="Museo 100" panose="02000000000000000000" pitchFamily="2" charset="0"/>
              </a:rPr>
              <a:t>Unit 2 </a:t>
            </a:r>
            <a:r>
              <a:rPr lang="en-GB" sz="2000" dirty="0">
                <a:latin typeface="Museo 100" panose="02000000000000000000" pitchFamily="2" charset="0"/>
              </a:rPr>
              <a:t>Informing design decisions</a:t>
            </a:r>
            <a:endParaRPr lang="en-GB" dirty="0">
              <a:latin typeface="Museo 100" panose="02000000000000000000" pitchFamily="2" charset="0"/>
            </a:endParaRPr>
          </a:p>
          <a:p>
            <a:pPr>
              <a:lnSpc>
                <a:spcPts val="2600"/>
              </a:lnSpc>
            </a:pPr>
            <a:endParaRPr lang="en-US" dirty="0">
              <a:latin typeface="Museo 900" panose="02000000000000000000" pitchFamily="2" charset="0"/>
            </a:endParaRPr>
          </a:p>
        </p:txBody>
      </p:sp>
      <p:pic>
        <p:nvPicPr>
          <p:cNvPr id="4" name="Picture 3">
            <a:extLst>
              <a:ext uri="{FF2B5EF4-FFF2-40B4-BE49-F238E27FC236}">
                <a16:creationId xmlns:a16="http://schemas.microsoft.com/office/drawing/2014/main" id="{5FE054E8-5234-4FEC-992C-D86187625D4B}"/>
              </a:ext>
            </a:extLst>
          </p:cNvPr>
          <p:cNvPicPr/>
          <p:nvPr/>
        </p:nvPicPr>
        <p:blipFill rotWithShape="1">
          <a:blip r:embed="rId2" cstate="print">
            <a:extLst>
              <a:ext uri="{28A0092B-C50C-407E-A947-70E740481C1C}">
                <a14:useLocalDpi xmlns:a14="http://schemas.microsoft.com/office/drawing/2010/main" val="0"/>
              </a:ext>
            </a:extLst>
          </a:blip>
          <a:srcRect l="3656" t="41709" r="55795" b="36792"/>
          <a:stretch/>
        </p:blipFill>
        <p:spPr bwMode="auto">
          <a:xfrm>
            <a:off x="7512049" y="467714"/>
            <a:ext cx="1631951" cy="6755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825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EFF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61DB32-85EC-4635-B44B-9E50DED472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0382"/>
            <a:ext cx="9144000" cy="6207617"/>
          </a:xfrm>
          <a:prstGeom prst="rect">
            <a:avLst/>
          </a:prstGeom>
        </p:spPr>
      </p:pic>
      <p:sp>
        <p:nvSpPr>
          <p:cNvPr id="2" name="Text Placeholder 1">
            <a:extLst>
              <a:ext uri="{FF2B5EF4-FFF2-40B4-BE49-F238E27FC236}">
                <a16:creationId xmlns:a16="http://schemas.microsoft.com/office/drawing/2014/main" id="{329A3502-E612-4CC9-A281-828E702E8CCE}"/>
              </a:ext>
            </a:extLst>
          </p:cNvPr>
          <p:cNvSpPr>
            <a:spLocks noGrp="1"/>
          </p:cNvSpPr>
          <p:nvPr>
            <p:ph type="body" sz="quarter" idx="13"/>
          </p:nvPr>
        </p:nvSpPr>
        <p:spPr/>
        <p:txBody>
          <a:bodyPr/>
          <a:lstStyle/>
          <a:p>
            <a:r>
              <a:rPr lang="en-GB" dirty="0"/>
              <a:t>Choice of materials used</a:t>
            </a:r>
          </a:p>
        </p:txBody>
      </p:sp>
      <p:sp>
        <p:nvSpPr>
          <p:cNvPr id="3" name="Text Placeholder 2">
            <a:extLst>
              <a:ext uri="{FF2B5EF4-FFF2-40B4-BE49-F238E27FC236}">
                <a16:creationId xmlns:a16="http://schemas.microsoft.com/office/drawing/2014/main" id="{5ECDEE14-B47C-4E97-9FE8-B345EB7182FF}"/>
              </a:ext>
            </a:extLst>
          </p:cNvPr>
          <p:cNvSpPr>
            <a:spLocks noGrp="1"/>
          </p:cNvSpPr>
          <p:nvPr>
            <p:ph type="body" sz="quarter" idx="14"/>
          </p:nvPr>
        </p:nvSpPr>
        <p:spPr>
          <a:xfrm>
            <a:off x="724280" y="1704179"/>
            <a:ext cx="5619370" cy="3453607"/>
          </a:xfrm>
        </p:spPr>
        <p:txBody>
          <a:bodyPr/>
          <a:lstStyle/>
          <a:p>
            <a:r>
              <a:rPr lang="en-GB" dirty="0"/>
              <a:t>Are new materials and technologies going to create issues that </a:t>
            </a:r>
            <a:br>
              <a:rPr lang="en-GB" dirty="0"/>
            </a:br>
            <a:r>
              <a:rPr lang="en-GB" dirty="0"/>
              <a:t>are often only ironed out </a:t>
            </a:r>
            <a:br>
              <a:rPr lang="en-GB" dirty="0"/>
            </a:br>
            <a:r>
              <a:rPr lang="en-GB" dirty="0"/>
              <a:t>with the passage of time?</a:t>
            </a:r>
          </a:p>
          <a:p>
            <a:r>
              <a:rPr lang="en-GB" dirty="0"/>
              <a:t>What levels of testing </a:t>
            </a:r>
            <a:br>
              <a:rPr lang="en-GB" dirty="0"/>
            </a:br>
            <a:r>
              <a:rPr lang="en-GB" dirty="0"/>
              <a:t>should be carried out on </a:t>
            </a:r>
            <a:br>
              <a:rPr lang="en-GB" dirty="0"/>
            </a:br>
            <a:r>
              <a:rPr lang="en-GB" dirty="0"/>
              <a:t>a new material before </a:t>
            </a:r>
            <a:br>
              <a:rPr lang="en-GB" dirty="0"/>
            </a:br>
            <a:r>
              <a:rPr lang="en-GB" dirty="0"/>
              <a:t>it is released?</a:t>
            </a:r>
          </a:p>
          <a:p>
            <a:pPr lvl="1"/>
            <a:r>
              <a:rPr lang="en-GB" dirty="0"/>
              <a:t>A new medicine technology </a:t>
            </a:r>
            <a:br>
              <a:rPr lang="en-GB" dirty="0"/>
            </a:br>
            <a:r>
              <a:rPr lang="en-GB" dirty="0"/>
              <a:t>will undergo years, sometimes </a:t>
            </a:r>
            <a:br>
              <a:rPr lang="en-GB" dirty="0"/>
            </a:br>
            <a:r>
              <a:rPr lang="en-GB" dirty="0"/>
              <a:t>decades of testing before it is released </a:t>
            </a:r>
            <a:br>
              <a:rPr lang="en-GB" dirty="0"/>
            </a:br>
            <a:r>
              <a:rPr lang="en-GB" dirty="0"/>
              <a:t>for general practice on the end user</a:t>
            </a:r>
          </a:p>
          <a:p>
            <a:endParaRPr lang="en-GB" dirty="0"/>
          </a:p>
          <a:p>
            <a:endParaRPr lang="en-GB" dirty="0"/>
          </a:p>
        </p:txBody>
      </p:sp>
      <p:pic>
        <p:nvPicPr>
          <p:cNvPr id="8" name="Picture 7">
            <a:extLst>
              <a:ext uri="{FF2B5EF4-FFF2-40B4-BE49-F238E27FC236}">
                <a16:creationId xmlns:a16="http://schemas.microsoft.com/office/drawing/2014/main" id="{DA1DFFAE-27F6-49CF-AF59-C30D2E3966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116784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2C93F2-E7F5-4B8A-A12E-F04F63AFF536}"/>
              </a:ext>
            </a:extLst>
          </p:cNvPr>
          <p:cNvSpPr>
            <a:spLocks noGrp="1"/>
          </p:cNvSpPr>
          <p:nvPr>
            <p:ph type="body" sz="quarter" idx="13"/>
          </p:nvPr>
        </p:nvSpPr>
        <p:spPr/>
        <p:txBody>
          <a:bodyPr/>
          <a:lstStyle/>
          <a:p>
            <a:r>
              <a:rPr lang="en-GB" dirty="0"/>
              <a:t>Getting it wrong</a:t>
            </a:r>
          </a:p>
        </p:txBody>
      </p:sp>
      <p:pic>
        <p:nvPicPr>
          <p:cNvPr id="8" name="Picture 7">
            <a:extLst>
              <a:ext uri="{FF2B5EF4-FFF2-40B4-BE49-F238E27FC236}">
                <a16:creationId xmlns:a16="http://schemas.microsoft.com/office/drawing/2014/main" id="{8C1F3223-7595-4E32-BA20-7949390735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24778" y="1799713"/>
            <a:ext cx="4419221" cy="4415386"/>
          </a:xfrm>
          <a:prstGeom prst="rect">
            <a:avLst/>
          </a:prstGeom>
        </p:spPr>
      </p:pic>
      <p:sp>
        <p:nvSpPr>
          <p:cNvPr id="3" name="Text Placeholder 2">
            <a:extLst>
              <a:ext uri="{FF2B5EF4-FFF2-40B4-BE49-F238E27FC236}">
                <a16:creationId xmlns:a16="http://schemas.microsoft.com/office/drawing/2014/main" id="{95827F21-B25A-4C7A-8AF5-C9C2A31313A2}"/>
              </a:ext>
            </a:extLst>
          </p:cNvPr>
          <p:cNvSpPr>
            <a:spLocks noGrp="1"/>
          </p:cNvSpPr>
          <p:nvPr>
            <p:ph type="body" sz="quarter" idx="14"/>
          </p:nvPr>
        </p:nvSpPr>
        <p:spPr>
          <a:xfrm>
            <a:off x="724280" y="1704179"/>
            <a:ext cx="4419220" cy="3453607"/>
          </a:xfrm>
        </p:spPr>
        <p:txBody>
          <a:bodyPr/>
          <a:lstStyle/>
          <a:p>
            <a:r>
              <a:rPr lang="en-GB" dirty="0"/>
              <a:t>BPA was a new plasticiser technology developed in </a:t>
            </a:r>
            <a:br>
              <a:rPr lang="en-GB" dirty="0"/>
            </a:br>
            <a:r>
              <a:rPr lang="en-GB" dirty="0"/>
              <a:t>the late 1950s which has been widely used in bottles</a:t>
            </a:r>
          </a:p>
          <a:p>
            <a:pPr lvl="1"/>
            <a:r>
              <a:rPr lang="en-GB" dirty="0"/>
              <a:t>BPA can be released from </a:t>
            </a:r>
            <a:br>
              <a:rPr lang="en-GB" dirty="0"/>
            </a:br>
            <a:r>
              <a:rPr lang="en-GB" dirty="0"/>
              <a:t>the polymer with repeated scrubbing, dishwashing </a:t>
            </a:r>
            <a:br>
              <a:rPr lang="en-GB" dirty="0"/>
            </a:br>
            <a:r>
              <a:rPr lang="en-GB" dirty="0"/>
              <a:t>and boiling</a:t>
            </a:r>
          </a:p>
          <a:p>
            <a:pPr lvl="1"/>
            <a:r>
              <a:rPr lang="en-GB" dirty="0"/>
              <a:t>Tests have proven since </a:t>
            </a:r>
            <a:br>
              <a:rPr lang="en-GB" dirty="0"/>
            </a:br>
            <a:r>
              <a:rPr lang="en-GB" dirty="0"/>
              <a:t>that the BPA chemical can affect reproduction and </a:t>
            </a:r>
            <a:br>
              <a:rPr lang="en-GB" dirty="0"/>
            </a:br>
            <a:r>
              <a:rPr lang="en-GB" dirty="0"/>
              <a:t>growth development</a:t>
            </a:r>
          </a:p>
        </p:txBody>
      </p:sp>
      <p:pic>
        <p:nvPicPr>
          <p:cNvPr id="6" name="Picture 5">
            <a:extLst>
              <a:ext uri="{FF2B5EF4-FFF2-40B4-BE49-F238E27FC236}">
                <a16:creationId xmlns:a16="http://schemas.microsoft.com/office/drawing/2014/main" id="{5751EA6E-A3D5-4B34-8A17-58C7333FA0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pic>
        <p:nvPicPr>
          <p:cNvPr id="10" name="Picture 9">
            <a:extLst>
              <a:ext uri="{FF2B5EF4-FFF2-40B4-BE49-F238E27FC236}">
                <a16:creationId xmlns:a16="http://schemas.microsoft.com/office/drawing/2014/main" id="{2EF8E66E-C37B-48EE-A26E-5122EC4CF2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90584" y="5175267"/>
            <a:ext cx="990583" cy="990583"/>
          </a:xfrm>
          <a:prstGeom prst="rect">
            <a:avLst/>
          </a:prstGeom>
        </p:spPr>
      </p:pic>
    </p:spTree>
    <p:extLst>
      <p:ext uri="{BB962C8B-B14F-4D97-AF65-F5344CB8AC3E}">
        <p14:creationId xmlns:p14="http://schemas.microsoft.com/office/powerpoint/2010/main" val="3907533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D51BD3-C3A5-4B8F-801C-FBA3701940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2"/>
          <a:stretch/>
        </p:blipFill>
        <p:spPr>
          <a:xfrm>
            <a:off x="0" y="647700"/>
            <a:ext cx="9144000" cy="6210300"/>
          </a:xfrm>
          <a:prstGeom prst="rect">
            <a:avLst/>
          </a:prstGeom>
        </p:spPr>
      </p:pic>
      <p:sp>
        <p:nvSpPr>
          <p:cNvPr id="2" name="Text Placeholder 1">
            <a:extLst>
              <a:ext uri="{FF2B5EF4-FFF2-40B4-BE49-F238E27FC236}">
                <a16:creationId xmlns:a16="http://schemas.microsoft.com/office/drawing/2014/main" id="{1DEDE474-D33B-41D9-A8B9-01D4D816D879}"/>
              </a:ext>
            </a:extLst>
          </p:cNvPr>
          <p:cNvSpPr>
            <a:spLocks noGrp="1"/>
          </p:cNvSpPr>
          <p:nvPr>
            <p:ph type="body" sz="quarter" idx="13"/>
          </p:nvPr>
        </p:nvSpPr>
        <p:spPr/>
        <p:txBody>
          <a:bodyPr/>
          <a:lstStyle/>
          <a:p>
            <a:r>
              <a:rPr lang="en-GB" dirty="0"/>
              <a:t>Lead paint</a:t>
            </a:r>
          </a:p>
        </p:txBody>
      </p:sp>
      <p:sp>
        <p:nvSpPr>
          <p:cNvPr id="3" name="Text Placeholder 2">
            <a:extLst>
              <a:ext uri="{FF2B5EF4-FFF2-40B4-BE49-F238E27FC236}">
                <a16:creationId xmlns:a16="http://schemas.microsoft.com/office/drawing/2014/main" id="{A3A674BF-8A70-41CF-BA43-097359924069}"/>
              </a:ext>
            </a:extLst>
          </p:cNvPr>
          <p:cNvSpPr>
            <a:spLocks noGrp="1"/>
          </p:cNvSpPr>
          <p:nvPr>
            <p:ph type="body" sz="quarter" idx="14"/>
          </p:nvPr>
        </p:nvSpPr>
        <p:spPr>
          <a:xfrm>
            <a:off x="724280" y="1704179"/>
            <a:ext cx="5533645" cy="3453607"/>
          </a:xfrm>
        </p:spPr>
        <p:txBody>
          <a:bodyPr/>
          <a:lstStyle/>
          <a:p>
            <a:r>
              <a:rPr lang="en-GB" dirty="0"/>
              <a:t>Until the 1960s, lead was commonly added to paint to improve drying times, durability and protection</a:t>
            </a:r>
          </a:p>
          <a:p>
            <a:pPr lvl="1"/>
            <a:r>
              <a:rPr lang="en-GB" dirty="0"/>
              <a:t>Lead is a poison and can be </a:t>
            </a:r>
            <a:br>
              <a:rPr lang="en-GB" dirty="0"/>
            </a:br>
            <a:r>
              <a:rPr lang="en-GB" dirty="0"/>
              <a:t>inhaled or consumed as </a:t>
            </a:r>
            <a:br>
              <a:rPr lang="en-GB" dirty="0"/>
            </a:br>
            <a:r>
              <a:rPr lang="en-GB" dirty="0"/>
              <a:t>dust particles or flakes</a:t>
            </a:r>
          </a:p>
          <a:p>
            <a:pPr lvl="1"/>
            <a:r>
              <a:rPr lang="en-GB" dirty="0"/>
              <a:t>Children and those </a:t>
            </a:r>
            <a:br>
              <a:rPr lang="en-GB" dirty="0"/>
            </a:br>
            <a:r>
              <a:rPr lang="en-GB" dirty="0"/>
              <a:t>working with paints </a:t>
            </a:r>
            <a:br>
              <a:rPr lang="en-GB" dirty="0"/>
            </a:br>
            <a:r>
              <a:rPr lang="en-GB" dirty="0"/>
              <a:t>were most at risk</a:t>
            </a:r>
          </a:p>
          <a:p>
            <a:r>
              <a:rPr lang="en-GB" dirty="0"/>
              <a:t>Paints have since used </a:t>
            </a:r>
            <a:br>
              <a:rPr lang="en-GB" dirty="0"/>
            </a:br>
            <a:r>
              <a:rPr lang="en-GB" dirty="0"/>
              <a:t>safe alternative metals </a:t>
            </a:r>
            <a:br>
              <a:rPr lang="en-GB" dirty="0"/>
            </a:br>
            <a:r>
              <a:rPr lang="en-GB" dirty="0"/>
              <a:t>such as zinc or titanium</a:t>
            </a:r>
          </a:p>
        </p:txBody>
      </p:sp>
      <p:pic>
        <p:nvPicPr>
          <p:cNvPr id="10" name="Picture 9">
            <a:extLst>
              <a:ext uri="{FF2B5EF4-FFF2-40B4-BE49-F238E27FC236}">
                <a16:creationId xmlns:a16="http://schemas.microsoft.com/office/drawing/2014/main" id="{6462C813-7C6F-4408-8B86-13E529B52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84555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64D3B8-7874-4667-A268-A4ACAD0E5D54}"/>
              </a:ext>
            </a:extLst>
          </p:cNvPr>
          <p:cNvSpPr>
            <a:spLocks noGrp="1"/>
          </p:cNvSpPr>
          <p:nvPr>
            <p:ph type="body" sz="quarter" idx="13"/>
          </p:nvPr>
        </p:nvSpPr>
        <p:spPr/>
        <p:txBody>
          <a:bodyPr/>
          <a:lstStyle/>
          <a:p>
            <a:r>
              <a:rPr lang="en-GB" dirty="0"/>
              <a:t>Making decisions</a:t>
            </a:r>
          </a:p>
        </p:txBody>
      </p:sp>
      <p:sp>
        <p:nvSpPr>
          <p:cNvPr id="3" name="Text Placeholder 2">
            <a:extLst>
              <a:ext uri="{FF2B5EF4-FFF2-40B4-BE49-F238E27FC236}">
                <a16:creationId xmlns:a16="http://schemas.microsoft.com/office/drawing/2014/main" id="{A8ECF006-8397-4A50-97AD-94A542CC439D}"/>
              </a:ext>
            </a:extLst>
          </p:cNvPr>
          <p:cNvSpPr>
            <a:spLocks noGrp="1"/>
          </p:cNvSpPr>
          <p:nvPr>
            <p:ph type="body" sz="quarter" idx="14"/>
          </p:nvPr>
        </p:nvSpPr>
        <p:spPr/>
        <p:txBody>
          <a:bodyPr/>
          <a:lstStyle/>
          <a:p>
            <a:r>
              <a:rPr lang="en-GB" dirty="0"/>
              <a:t>If a new technology or material is released, would you be amongst the first to use it or continue using existing technology?</a:t>
            </a:r>
          </a:p>
          <a:p>
            <a:pPr lvl="1"/>
            <a:r>
              <a:rPr lang="en-GB" dirty="0">
                <a:solidFill>
                  <a:srgbClr val="E7403C"/>
                </a:solidFill>
              </a:rPr>
              <a:t>How does this decision </a:t>
            </a:r>
            <a:r>
              <a:rPr lang="en-GB">
                <a:solidFill>
                  <a:srgbClr val="E7403C"/>
                </a:solidFill>
              </a:rPr>
              <a:t>affect end users </a:t>
            </a:r>
            <a:r>
              <a:rPr lang="en-GB" dirty="0">
                <a:solidFill>
                  <a:srgbClr val="E7403C"/>
                </a:solidFill>
              </a:rPr>
              <a:t>and product manufacturers differently?</a:t>
            </a:r>
          </a:p>
        </p:txBody>
      </p:sp>
      <p:pic>
        <p:nvPicPr>
          <p:cNvPr id="6" name="Picture 5">
            <a:extLst>
              <a:ext uri="{FF2B5EF4-FFF2-40B4-BE49-F238E27FC236}">
                <a16:creationId xmlns:a16="http://schemas.microsoft.com/office/drawing/2014/main" id="{EE53E7E5-048B-44BB-A9DF-DE97A9EFAB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7447" y="3806972"/>
            <a:ext cx="5289106" cy="2491470"/>
          </a:xfrm>
          <a:prstGeom prst="rect">
            <a:avLst/>
          </a:prstGeom>
        </p:spPr>
      </p:pic>
    </p:spTree>
    <p:extLst>
      <p:ext uri="{BB962C8B-B14F-4D97-AF65-F5344CB8AC3E}">
        <p14:creationId xmlns:p14="http://schemas.microsoft.com/office/powerpoint/2010/main" val="1830513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41795B7-403C-4212-A79B-BB1C958E30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6736"/>
            <a:ext cx="9144000" cy="6206399"/>
          </a:xfrm>
          <a:prstGeom prst="rect">
            <a:avLst/>
          </a:prstGeom>
        </p:spPr>
      </p:pic>
      <p:sp>
        <p:nvSpPr>
          <p:cNvPr id="4" name="Text Placeholder 3">
            <a:extLst>
              <a:ext uri="{FF2B5EF4-FFF2-40B4-BE49-F238E27FC236}">
                <a16:creationId xmlns:a16="http://schemas.microsoft.com/office/drawing/2014/main" id="{CB778899-E2FE-4099-ACE9-8F94EB82A1B6}"/>
              </a:ext>
            </a:extLst>
          </p:cNvPr>
          <p:cNvSpPr>
            <a:spLocks noGrp="1"/>
          </p:cNvSpPr>
          <p:nvPr>
            <p:ph type="body" sz="quarter" idx="13"/>
          </p:nvPr>
        </p:nvSpPr>
        <p:spPr/>
        <p:txBody>
          <a:bodyPr/>
          <a:lstStyle/>
          <a:p>
            <a:r>
              <a:rPr lang="en-GB" dirty="0">
                <a:solidFill>
                  <a:schemeClr val="bg1"/>
                </a:solidFill>
              </a:rPr>
              <a:t>Case study</a:t>
            </a:r>
          </a:p>
        </p:txBody>
      </p:sp>
      <p:sp>
        <p:nvSpPr>
          <p:cNvPr id="5" name="Text Placeholder 4">
            <a:extLst>
              <a:ext uri="{FF2B5EF4-FFF2-40B4-BE49-F238E27FC236}">
                <a16:creationId xmlns:a16="http://schemas.microsoft.com/office/drawing/2014/main" id="{C807A587-23F4-433E-A8AF-17A6310FFC61}"/>
              </a:ext>
            </a:extLst>
          </p:cNvPr>
          <p:cNvSpPr>
            <a:spLocks noGrp="1"/>
          </p:cNvSpPr>
          <p:nvPr>
            <p:ph type="body" sz="quarter" idx="14"/>
          </p:nvPr>
        </p:nvSpPr>
        <p:spPr/>
        <p:txBody>
          <a:bodyPr/>
          <a:lstStyle/>
          <a:p>
            <a:r>
              <a:rPr lang="en-GB" dirty="0">
                <a:solidFill>
                  <a:schemeClr val="bg1"/>
                </a:solidFill>
              </a:rPr>
              <a:t>Flexible graphene mobile device screens were created in 2017 by the University of Sussex</a:t>
            </a:r>
          </a:p>
          <a:p>
            <a:r>
              <a:rPr lang="en-GB" dirty="0">
                <a:solidFill>
                  <a:schemeClr val="bg1"/>
                </a:solidFill>
              </a:rPr>
              <a:t>Complete </a:t>
            </a:r>
            <a:r>
              <a:rPr lang="en-GB" b="1" dirty="0">
                <a:solidFill>
                  <a:schemeClr val="bg1"/>
                </a:solidFill>
              </a:rPr>
              <a:t>Task 2</a:t>
            </a:r>
            <a:r>
              <a:rPr lang="en-GB" dirty="0">
                <a:solidFill>
                  <a:schemeClr val="bg1"/>
                </a:solidFill>
              </a:rPr>
              <a:t> of </a:t>
            </a:r>
            <a:r>
              <a:rPr lang="en-GB" b="1" dirty="0">
                <a:solidFill>
                  <a:schemeClr val="bg1"/>
                </a:solidFill>
              </a:rPr>
              <a:t>Worksheet 1</a:t>
            </a:r>
          </a:p>
        </p:txBody>
      </p:sp>
      <p:pic>
        <p:nvPicPr>
          <p:cNvPr id="8" name="Picture 7">
            <a:extLst>
              <a:ext uri="{FF2B5EF4-FFF2-40B4-BE49-F238E27FC236}">
                <a16:creationId xmlns:a16="http://schemas.microsoft.com/office/drawing/2014/main" id="{21A82522-BFED-449C-8CBC-0F110E77A5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219741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92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a:xfrm>
            <a:off x="723600" y="1702799"/>
            <a:ext cx="7861300" cy="4355101"/>
          </a:xfrm>
        </p:spPr>
        <p:txBody>
          <a:bodyPr/>
          <a:lstStyle/>
          <a:p>
            <a:pPr lvl="0"/>
            <a:r>
              <a:rPr lang="en-GB" dirty="0">
                <a:effectLst/>
              </a:rPr>
              <a:t>Understand how to critically evaluate new and emerging technologies that inform design decisions with reference to:</a:t>
            </a:r>
          </a:p>
          <a:p>
            <a:pPr marL="628650"/>
            <a:r>
              <a:rPr lang="en-GB" sz="2000" dirty="0">
                <a:effectLst/>
              </a:rPr>
              <a:t>Budget constraints</a:t>
            </a:r>
          </a:p>
          <a:p>
            <a:pPr marL="628650"/>
            <a:r>
              <a:rPr lang="en-GB" sz="2000" dirty="0"/>
              <a:t>Timescale</a:t>
            </a:r>
          </a:p>
          <a:p>
            <a:pPr marL="628650"/>
            <a:r>
              <a:rPr lang="en-GB" sz="2000" dirty="0">
                <a:effectLst/>
              </a:rPr>
              <a:t>Who the product is for</a:t>
            </a:r>
          </a:p>
          <a:p>
            <a:pPr marL="628650"/>
            <a:r>
              <a:rPr lang="en-GB" sz="2000" dirty="0"/>
              <a:t>The materials used</a:t>
            </a:r>
            <a:endParaRPr lang="en-GB" sz="2000" dirty="0">
              <a:effectLst/>
            </a:endParaRPr>
          </a:p>
          <a:p>
            <a:pPr marL="628650"/>
            <a:r>
              <a:rPr lang="en-GB" sz="2000" dirty="0"/>
              <a:t>Manufacturing capabilities</a:t>
            </a:r>
            <a:endParaRPr lang="en-GB" sz="1500" dirty="0">
              <a:effectLst/>
            </a:endParaRPr>
          </a:p>
          <a:p>
            <a:pPr marL="0" indent="0">
              <a:buNone/>
            </a:pPr>
            <a:endParaRPr lang="en-GB" dirty="0"/>
          </a:p>
        </p:txBody>
      </p:sp>
    </p:spTree>
    <p:extLst>
      <p:ext uri="{BB962C8B-B14F-4D97-AF65-F5344CB8AC3E}">
        <p14:creationId xmlns:p14="http://schemas.microsoft.com/office/powerpoint/2010/main" val="1300237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E2E7"/>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32DB25-0DB1-439C-8168-6F0D423654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110" y="1430740"/>
            <a:ext cx="8140890" cy="5427260"/>
          </a:xfrm>
          <a:prstGeom prst="rect">
            <a:avLst/>
          </a:prstGeom>
        </p:spPr>
      </p:pic>
      <p:sp>
        <p:nvSpPr>
          <p:cNvPr id="2" name="Text Placeholder 1">
            <a:extLst>
              <a:ext uri="{FF2B5EF4-FFF2-40B4-BE49-F238E27FC236}">
                <a16:creationId xmlns:a16="http://schemas.microsoft.com/office/drawing/2014/main" id="{784A2647-A4A7-49B3-8B09-CE5F6B345629}"/>
              </a:ext>
            </a:extLst>
          </p:cNvPr>
          <p:cNvSpPr>
            <a:spLocks noGrp="1"/>
          </p:cNvSpPr>
          <p:nvPr>
            <p:ph type="body" sz="quarter" idx="13"/>
          </p:nvPr>
        </p:nvSpPr>
        <p:spPr/>
        <p:txBody>
          <a:bodyPr/>
          <a:lstStyle/>
          <a:p>
            <a:r>
              <a:rPr lang="en-GB" dirty="0"/>
              <a:t>Evaluating an existing product</a:t>
            </a:r>
          </a:p>
        </p:txBody>
      </p:sp>
      <p:sp>
        <p:nvSpPr>
          <p:cNvPr id="3" name="Text Placeholder 2">
            <a:extLst>
              <a:ext uri="{FF2B5EF4-FFF2-40B4-BE49-F238E27FC236}">
                <a16:creationId xmlns:a16="http://schemas.microsoft.com/office/drawing/2014/main" id="{243796A0-0C2A-465E-8829-1E37A653EE5F}"/>
              </a:ext>
            </a:extLst>
          </p:cNvPr>
          <p:cNvSpPr>
            <a:spLocks noGrp="1"/>
          </p:cNvSpPr>
          <p:nvPr>
            <p:ph type="body" sz="quarter" idx="14"/>
          </p:nvPr>
        </p:nvSpPr>
        <p:spPr>
          <a:xfrm>
            <a:off x="724280" y="1704179"/>
            <a:ext cx="5114545" cy="3453607"/>
          </a:xfrm>
        </p:spPr>
        <p:txBody>
          <a:bodyPr/>
          <a:lstStyle/>
          <a:p>
            <a:r>
              <a:rPr lang="en-GB" dirty="0"/>
              <a:t>Critically evaluate this sauce bottle using the following considerations:</a:t>
            </a:r>
          </a:p>
          <a:p>
            <a:pPr marL="901700" lvl="1" indent="-457200">
              <a:buFont typeface="+mj-lt"/>
              <a:buAutoNum type="arabicPeriod"/>
            </a:pPr>
            <a:r>
              <a:rPr lang="en-GB" dirty="0"/>
              <a:t>The form and function of the product </a:t>
            </a:r>
          </a:p>
          <a:p>
            <a:pPr marL="901700" lvl="1" indent="-457200">
              <a:buFont typeface="+mj-lt"/>
              <a:buAutoNum type="arabicPeriod"/>
            </a:pPr>
            <a:r>
              <a:rPr lang="en-GB" dirty="0"/>
              <a:t>The user and their specific requirements</a:t>
            </a:r>
          </a:p>
          <a:p>
            <a:pPr marL="901700" lvl="1" indent="-457200">
              <a:buFont typeface="+mj-lt"/>
              <a:buAutoNum type="arabicPeriod"/>
            </a:pPr>
            <a:r>
              <a:rPr lang="en-GB" dirty="0"/>
              <a:t>Its performance requirements</a:t>
            </a:r>
          </a:p>
          <a:p>
            <a:pPr marL="901700" lvl="1" indent="-457200">
              <a:buFont typeface="+mj-lt"/>
              <a:buAutoNum type="arabicPeriod"/>
            </a:pPr>
            <a:r>
              <a:rPr lang="en-GB" dirty="0"/>
              <a:t>The materials used</a:t>
            </a:r>
          </a:p>
          <a:p>
            <a:pPr marL="901700" lvl="1" indent="-457200">
              <a:buFont typeface="+mj-lt"/>
              <a:buAutoNum type="arabicPeriod"/>
            </a:pPr>
            <a:r>
              <a:rPr lang="en-GB" dirty="0"/>
              <a:t>The scale of production and manufacturing techniques used</a:t>
            </a:r>
          </a:p>
          <a:p>
            <a:pPr marL="901700" lvl="1" indent="-457200">
              <a:buFont typeface="+mj-lt"/>
              <a:buAutoNum type="arabicPeriod"/>
            </a:pPr>
            <a:r>
              <a:rPr lang="en-GB" dirty="0"/>
              <a:t>The likely cost of manufacture</a:t>
            </a:r>
          </a:p>
        </p:txBody>
      </p:sp>
      <p:pic>
        <p:nvPicPr>
          <p:cNvPr id="6" name="Picture 5">
            <a:extLst>
              <a:ext uri="{FF2B5EF4-FFF2-40B4-BE49-F238E27FC236}">
                <a16:creationId xmlns:a16="http://schemas.microsoft.com/office/drawing/2014/main" id="{665E90B4-8518-4280-803C-5868A5726D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642156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DE834-A098-4751-B2B2-E6877DFDA1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26340" y="1700213"/>
            <a:ext cx="4817660" cy="5157787"/>
          </a:xfrm>
          <a:prstGeom prst="rect">
            <a:avLst/>
          </a:prstGeom>
        </p:spPr>
      </p:pic>
      <p:sp>
        <p:nvSpPr>
          <p:cNvPr id="2" name="Text Placeholder 1">
            <a:extLst>
              <a:ext uri="{FF2B5EF4-FFF2-40B4-BE49-F238E27FC236}">
                <a16:creationId xmlns:a16="http://schemas.microsoft.com/office/drawing/2014/main" id="{525A653D-1ACF-4781-931C-2492BBCE0C78}"/>
              </a:ext>
            </a:extLst>
          </p:cNvPr>
          <p:cNvSpPr>
            <a:spLocks noGrp="1"/>
          </p:cNvSpPr>
          <p:nvPr>
            <p:ph type="body" sz="quarter" idx="13"/>
          </p:nvPr>
        </p:nvSpPr>
        <p:spPr/>
        <p:txBody>
          <a:bodyPr/>
          <a:lstStyle/>
          <a:p>
            <a:r>
              <a:rPr lang="en-GB" dirty="0"/>
              <a:t>Informing design decisions</a:t>
            </a:r>
          </a:p>
        </p:txBody>
      </p:sp>
      <p:sp>
        <p:nvSpPr>
          <p:cNvPr id="3" name="Text Placeholder 2">
            <a:extLst>
              <a:ext uri="{FF2B5EF4-FFF2-40B4-BE49-F238E27FC236}">
                <a16:creationId xmlns:a16="http://schemas.microsoft.com/office/drawing/2014/main" id="{ECE7D11E-F2D9-44E0-818D-F41168E61FE4}"/>
              </a:ext>
            </a:extLst>
          </p:cNvPr>
          <p:cNvSpPr>
            <a:spLocks noGrp="1"/>
          </p:cNvSpPr>
          <p:nvPr>
            <p:ph type="body" sz="quarter" idx="14"/>
          </p:nvPr>
        </p:nvSpPr>
        <p:spPr>
          <a:xfrm>
            <a:off x="724280" y="1704179"/>
            <a:ext cx="5352670" cy="3453607"/>
          </a:xfrm>
        </p:spPr>
        <p:txBody>
          <a:bodyPr/>
          <a:lstStyle/>
          <a:p>
            <a:r>
              <a:rPr lang="en-GB" dirty="0"/>
              <a:t>How can you use the evaluation of a product to make design decisions for a future product?</a:t>
            </a:r>
          </a:p>
          <a:p>
            <a:pPr lvl="1"/>
            <a:r>
              <a:rPr lang="en-GB" dirty="0">
                <a:solidFill>
                  <a:srgbClr val="E7403C"/>
                </a:solidFill>
              </a:rPr>
              <a:t>What worked well?</a:t>
            </a:r>
          </a:p>
          <a:p>
            <a:pPr lvl="1"/>
            <a:r>
              <a:rPr lang="en-GB" dirty="0">
                <a:solidFill>
                  <a:srgbClr val="E7403C"/>
                </a:solidFill>
              </a:rPr>
              <a:t>What didn’t work?</a:t>
            </a:r>
          </a:p>
          <a:p>
            <a:pPr lvl="1"/>
            <a:r>
              <a:rPr lang="en-GB" dirty="0">
                <a:solidFill>
                  <a:srgbClr val="E7403C"/>
                </a:solidFill>
              </a:rPr>
              <a:t>What can new technology offer to improve or change things for the better?</a:t>
            </a:r>
          </a:p>
          <a:p>
            <a:pPr lvl="1"/>
            <a:r>
              <a:rPr lang="en-GB" dirty="0">
                <a:solidFill>
                  <a:srgbClr val="E7403C"/>
                </a:solidFill>
              </a:rPr>
              <a:t>How has camera technology </a:t>
            </a:r>
            <a:br>
              <a:rPr lang="en-GB" dirty="0">
                <a:solidFill>
                  <a:srgbClr val="E7403C"/>
                </a:solidFill>
              </a:rPr>
            </a:br>
            <a:r>
              <a:rPr lang="en-GB" dirty="0">
                <a:solidFill>
                  <a:srgbClr val="E7403C"/>
                </a:solidFill>
              </a:rPr>
              <a:t>developed to enable </a:t>
            </a:r>
            <a:br>
              <a:rPr lang="en-GB" dirty="0">
                <a:solidFill>
                  <a:srgbClr val="E7403C"/>
                </a:solidFill>
              </a:rPr>
            </a:br>
            <a:r>
              <a:rPr lang="en-GB" dirty="0">
                <a:solidFill>
                  <a:srgbClr val="E7403C"/>
                </a:solidFill>
              </a:rPr>
              <a:t>reliable face recognition </a:t>
            </a:r>
            <a:br>
              <a:rPr lang="en-GB" dirty="0">
                <a:solidFill>
                  <a:srgbClr val="E7403C"/>
                </a:solidFill>
              </a:rPr>
            </a:br>
            <a:r>
              <a:rPr lang="en-GB" dirty="0">
                <a:solidFill>
                  <a:srgbClr val="E7403C"/>
                </a:solidFill>
              </a:rPr>
              <a:t>security features?</a:t>
            </a:r>
          </a:p>
        </p:txBody>
      </p:sp>
      <p:pic>
        <p:nvPicPr>
          <p:cNvPr id="7" name="Picture 6">
            <a:extLst>
              <a:ext uri="{FF2B5EF4-FFF2-40B4-BE49-F238E27FC236}">
                <a16:creationId xmlns:a16="http://schemas.microsoft.com/office/drawing/2014/main" id="{71BFBE04-AEDA-4BD1-99D5-AB7098D3F1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812940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AB147A-2E59-486D-89D1-DC4B1B151256}"/>
              </a:ext>
            </a:extLst>
          </p:cNvPr>
          <p:cNvPicPr>
            <a:picLocks noChangeAspect="1"/>
          </p:cNvPicPr>
          <p:nvPr/>
        </p:nvPicPr>
        <p:blipFill rotWithShape="1">
          <a:blip r:embed="rId2">
            <a:extLst>
              <a:ext uri="{28A0092B-C50C-407E-A947-70E740481C1C}">
                <a14:useLocalDpi xmlns:a14="http://schemas.microsoft.com/office/drawing/2010/main" val="0"/>
              </a:ext>
            </a:extLst>
          </a:blip>
          <a:srcRect l="4388" r="21152"/>
          <a:stretch/>
        </p:blipFill>
        <p:spPr>
          <a:xfrm flipH="1">
            <a:off x="6077338" y="645267"/>
            <a:ext cx="3066661" cy="5567468"/>
          </a:xfrm>
          <a:prstGeom prst="rect">
            <a:avLst/>
          </a:prstGeom>
        </p:spPr>
      </p:pic>
      <p:sp>
        <p:nvSpPr>
          <p:cNvPr id="4" name="Text Placeholder 3">
            <a:extLst>
              <a:ext uri="{FF2B5EF4-FFF2-40B4-BE49-F238E27FC236}">
                <a16:creationId xmlns:a16="http://schemas.microsoft.com/office/drawing/2014/main" id="{CB778899-E2FE-4099-ACE9-8F94EB82A1B6}"/>
              </a:ext>
            </a:extLst>
          </p:cNvPr>
          <p:cNvSpPr>
            <a:spLocks noGrp="1"/>
          </p:cNvSpPr>
          <p:nvPr>
            <p:ph type="body" sz="quarter" idx="13"/>
          </p:nvPr>
        </p:nvSpPr>
        <p:spPr/>
        <p:txBody>
          <a:bodyPr/>
          <a:lstStyle/>
          <a:p>
            <a:r>
              <a:rPr lang="en-GB" dirty="0"/>
              <a:t>Budget constraints</a:t>
            </a:r>
          </a:p>
        </p:txBody>
      </p:sp>
      <p:sp>
        <p:nvSpPr>
          <p:cNvPr id="5" name="Text Placeholder 4">
            <a:extLst>
              <a:ext uri="{FF2B5EF4-FFF2-40B4-BE49-F238E27FC236}">
                <a16:creationId xmlns:a16="http://schemas.microsoft.com/office/drawing/2014/main" id="{C807A587-23F4-433E-A8AF-17A6310FFC61}"/>
              </a:ext>
            </a:extLst>
          </p:cNvPr>
          <p:cNvSpPr>
            <a:spLocks noGrp="1"/>
          </p:cNvSpPr>
          <p:nvPr>
            <p:ph type="body" sz="quarter" idx="14"/>
          </p:nvPr>
        </p:nvSpPr>
        <p:spPr>
          <a:xfrm>
            <a:off x="724280" y="1704179"/>
            <a:ext cx="6648070" cy="3453607"/>
          </a:xfrm>
        </p:spPr>
        <p:txBody>
          <a:bodyPr/>
          <a:lstStyle/>
          <a:p>
            <a:r>
              <a:rPr lang="en-GB" dirty="0"/>
              <a:t>Material costs and profit margins will affect product costs and influence the sale price</a:t>
            </a:r>
          </a:p>
          <a:p>
            <a:pPr lvl="1"/>
            <a:r>
              <a:rPr lang="en-GB" dirty="0"/>
              <a:t>A product using cutting edge </a:t>
            </a:r>
            <a:br>
              <a:rPr lang="en-GB" dirty="0"/>
            </a:br>
            <a:r>
              <a:rPr lang="en-GB" dirty="0"/>
              <a:t>materials and technology is likely </a:t>
            </a:r>
            <a:br>
              <a:rPr lang="en-GB" dirty="0"/>
            </a:br>
            <a:r>
              <a:rPr lang="en-GB" dirty="0"/>
              <a:t>to be expensive to source or produce</a:t>
            </a:r>
          </a:p>
          <a:p>
            <a:pPr lvl="1"/>
            <a:r>
              <a:rPr lang="en-GB" dirty="0">
                <a:solidFill>
                  <a:srgbClr val="E7403C"/>
                </a:solidFill>
              </a:rPr>
              <a:t>Should materials dictate price, or should </a:t>
            </a:r>
            <a:br>
              <a:rPr lang="en-GB" dirty="0">
                <a:solidFill>
                  <a:srgbClr val="E7403C"/>
                </a:solidFill>
              </a:rPr>
            </a:br>
            <a:r>
              <a:rPr lang="en-GB" dirty="0">
                <a:solidFill>
                  <a:srgbClr val="E7403C"/>
                </a:solidFill>
              </a:rPr>
              <a:t>price dictate material type and quality?</a:t>
            </a:r>
          </a:p>
          <a:p>
            <a:pPr lvl="1"/>
            <a:r>
              <a:rPr lang="en-GB" dirty="0">
                <a:solidFill>
                  <a:srgbClr val="E7403C"/>
                </a:solidFill>
              </a:rPr>
              <a:t>Would you pay more for a product with </a:t>
            </a:r>
            <a:br>
              <a:rPr lang="en-GB" dirty="0">
                <a:solidFill>
                  <a:srgbClr val="E7403C"/>
                </a:solidFill>
              </a:rPr>
            </a:br>
            <a:r>
              <a:rPr lang="en-GB" dirty="0">
                <a:solidFill>
                  <a:srgbClr val="E7403C"/>
                </a:solidFill>
              </a:rPr>
              <a:t>the latest technology?</a:t>
            </a:r>
          </a:p>
          <a:p>
            <a:pPr lvl="1"/>
            <a:r>
              <a:rPr lang="en-GB" dirty="0">
                <a:solidFill>
                  <a:srgbClr val="E7403C"/>
                </a:solidFill>
              </a:rPr>
              <a:t>Is this premium price likely to be more </a:t>
            </a:r>
            <a:br>
              <a:rPr lang="en-GB" dirty="0">
                <a:solidFill>
                  <a:srgbClr val="E7403C"/>
                </a:solidFill>
              </a:rPr>
            </a:br>
            <a:r>
              <a:rPr lang="en-GB" dirty="0">
                <a:solidFill>
                  <a:srgbClr val="E7403C"/>
                </a:solidFill>
              </a:rPr>
              <a:t>than the additional cost of manufacturing </a:t>
            </a:r>
            <a:br>
              <a:rPr lang="en-GB" dirty="0">
                <a:solidFill>
                  <a:srgbClr val="E7403C"/>
                </a:solidFill>
              </a:rPr>
            </a:br>
            <a:r>
              <a:rPr lang="en-GB" dirty="0">
                <a:solidFill>
                  <a:srgbClr val="E7403C"/>
                </a:solidFill>
              </a:rPr>
              <a:t>the new materials?</a:t>
            </a:r>
          </a:p>
        </p:txBody>
      </p:sp>
    </p:spTree>
    <p:extLst>
      <p:ext uri="{BB962C8B-B14F-4D97-AF65-F5344CB8AC3E}">
        <p14:creationId xmlns:p14="http://schemas.microsoft.com/office/powerpoint/2010/main" val="1090136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F83A8C-D677-4796-9B43-DFEF37C904A1}"/>
              </a:ext>
            </a:extLst>
          </p:cNvPr>
          <p:cNvSpPr>
            <a:spLocks noGrp="1"/>
          </p:cNvSpPr>
          <p:nvPr>
            <p:ph type="body" sz="quarter" idx="13"/>
          </p:nvPr>
        </p:nvSpPr>
        <p:spPr/>
        <p:txBody>
          <a:bodyPr/>
          <a:lstStyle/>
          <a:p>
            <a:r>
              <a:rPr lang="en-GB" dirty="0"/>
              <a:t>Budgeting for manufacture</a:t>
            </a:r>
          </a:p>
        </p:txBody>
      </p:sp>
      <p:sp>
        <p:nvSpPr>
          <p:cNvPr id="3" name="Text Placeholder 2">
            <a:extLst>
              <a:ext uri="{FF2B5EF4-FFF2-40B4-BE49-F238E27FC236}">
                <a16:creationId xmlns:a16="http://schemas.microsoft.com/office/drawing/2014/main" id="{79D285D7-D1DA-46C8-9E6C-BDD5C563FAC4}"/>
              </a:ext>
            </a:extLst>
          </p:cNvPr>
          <p:cNvSpPr>
            <a:spLocks noGrp="1"/>
          </p:cNvSpPr>
          <p:nvPr>
            <p:ph type="body" sz="quarter" idx="14"/>
          </p:nvPr>
        </p:nvSpPr>
        <p:spPr/>
        <p:txBody>
          <a:bodyPr/>
          <a:lstStyle/>
          <a:p>
            <a:r>
              <a:rPr lang="en-GB" dirty="0"/>
              <a:t>Suppose that research has concluded that the current market would not tolerate more than £100 </a:t>
            </a:r>
            <a:br>
              <a:rPr lang="en-GB" dirty="0"/>
            </a:br>
            <a:r>
              <a:rPr lang="en-GB" dirty="0"/>
              <a:t>for a battery-powered Bluetooth speaker</a:t>
            </a:r>
          </a:p>
          <a:p>
            <a:pPr lvl="1"/>
            <a:r>
              <a:rPr lang="en-GB" dirty="0"/>
              <a:t>How might a decision to use new technologies affect costs?</a:t>
            </a:r>
          </a:p>
          <a:p>
            <a:pPr lvl="1"/>
            <a:r>
              <a:rPr lang="en-GB" dirty="0"/>
              <a:t>Complete </a:t>
            </a:r>
            <a:r>
              <a:rPr lang="en-GB" b="1" dirty="0"/>
              <a:t>Task 1</a:t>
            </a:r>
            <a:r>
              <a:rPr lang="en-GB" dirty="0"/>
              <a:t> of </a:t>
            </a:r>
            <a:r>
              <a:rPr lang="en-GB" b="1" dirty="0"/>
              <a:t>Worksheet 1</a:t>
            </a:r>
          </a:p>
        </p:txBody>
      </p:sp>
      <p:graphicFrame>
        <p:nvGraphicFramePr>
          <p:cNvPr id="8" name="Chart 7">
            <a:extLst>
              <a:ext uri="{FF2B5EF4-FFF2-40B4-BE49-F238E27FC236}">
                <a16:creationId xmlns:a16="http://schemas.microsoft.com/office/drawing/2014/main" id="{7B628484-D9EC-4B15-80BA-1E5BD020E2D4}"/>
              </a:ext>
            </a:extLst>
          </p:cNvPr>
          <p:cNvGraphicFramePr/>
          <p:nvPr>
            <p:extLst>
              <p:ext uri="{D42A27DB-BD31-4B8C-83A1-F6EECF244321}">
                <p14:modId xmlns:p14="http://schemas.microsoft.com/office/powerpoint/2010/main" val="485621386"/>
              </p:ext>
            </p:extLst>
          </p:nvPr>
        </p:nvGraphicFramePr>
        <p:xfrm>
          <a:off x="2511833" y="3955781"/>
          <a:ext cx="5419725" cy="26320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095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778899-E2FE-4099-ACE9-8F94EB82A1B6}"/>
              </a:ext>
            </a:extLst>
          </p:cNvPr>
          <p:cNvSpPr>
            <a:spLocks noGrp="1"/>
          </p:cNvSpPr>
          <p:nvPr>
            <p:ph type="body" sz="quarter" idx="13"/>
          </p:nvPr>
        </p:nvSpPr>
        <p:spPr>
          <a:xfrm>
            <a:off x="724280" y="906233"/>
            <a:ext cx="7886320" cy="670772"/>
          </a:xfrm>
        </p:spPr>
        <p:txBody>
          <a:bodyPr/>
          <a:lstStyle/>
          <a:p>
            <a:r>
              <a:rPr lang="en-GB" dirty="0"/>
              <a:t>Effect of timescale on decisions</a:t>
            </a:r>
          </a:p>
        </p:txBody>
      </p:sp>
      <p:sp>
        <p:nvSpPr>
          <p:cNvPr id="5" name="Text Placeholder 4">
            <a:extLst>
              <a:ext uri="{FF2B5EF4-FFF2-40B4-BE49-F238E27FC236}">
                <a16:creationId xmlns:a16="http://schemas.microsoft.com/office/drawing/2014/main" id="{C807A587-23F4-433E-A8AF-17A6310FFC61}"/>
              </a:ext>
            </a:extLst>
          </p:cNvPr>
          <p:cNvSpPr>
            <a:spLocks noGrp="1"/>
          </p:cNvSpPr>
          <p:nvPr>
            <p:ph type="body" sz="quarter" idx="14"/>
          </p:nvPr>
        </p:nvSpPr>
        <p:spPr/>
        <p:txBody>
          <a:bodyPr/>
          <a:lstStyle/>
          <a:p>
            <a:r>
              <a:rPr lang="en-GB" dirty="0"/>
              <a:t>What impact could sourcing new materials have on lead times?</a:t>
            </a:r>
          </a:p>
          <a:p>
            <a:pPr lvl="1"/>
            <a:r>
              <a:rPr lang="en-GB" dirty="0">
                <a:solidFill>
                  <a:srgbClr val="E7403C"/>
                </a:solidFill>
              </a:rPr>
              <a:t>Will end users tolerate waiting or will they go elsewhere?</a:t>
            </a:r>
          </a:p>
          <a:p>
            <a:r>
              <a:rPr lang="en-GB" dirty="0"/>
              <a:t>New technologies may be used in the procurement, manufacture or delivery of a new product</a:t>
            </a:r>
          </a:p>
          <a:p>
            <a:pPr lvl="1"/>
            <a:r>
              <a:rPr lang="en-GB" dirty="0">
                <a:solidFill>
                  <a:srgbClr val="E7403C"/>
                </a:solidFill>
              </a:rPr>
              <a:t>How might this affect quality, lead times or production costs?</a:t>
            </a:r>
          </a:p>
        </p:txBody>
      </p:sp>
      <p:grpSp>
        <p:nvGrpSpPr>
          <p:cNvPr id="21" name="Group 20">
            <a:extLst>
              <a:ext uri="{FF2B5EF4-FFF2-40B4-BE49-F238E27FC236}">
                <a16:creationId xmlns:a16="http://schemas.microsoft.com/office/drawing/2014/main" id="{E76490D9-B992-4259-9090-96BA20E53F44}"/>
              </a:ext>
            </a:extLst>
          </p:cNvPr>
          <p:cNvGrpSpPr/>
          <p:nvPr/>
        </p:nvGrpSpPr>
        <p:grpSpPr>
          <a:xfrm>
            <a:off x="1872864" y="4498383"/>
            <a:ext cx="5589151" cy="1955174"/>
            <a:chOff x="-152400" y="4914900"/>
            <a:chExt cx="5589151" cy="1955174"/>
          </a:xfrm>
        </p:grpSpPr>
        <p:grpSp>
          <p:nvGrpSpPr>
            <p:cNvPr id="19" name="Group 18">
              <a:extLst>
                <a:ext uri="{FF2B5EF4-FFF2-40B4-BE49-F238E27FC236}">
                  <a16:creationId xmlns:a16="http://schemas.microsoft.com/office/drawing/2014/main" id="{D5401815-16FD-45CE-BCA5-31CC76AFCDB2}"/>
                </a:ext>
              </a:extLst>
            </p:cNvPr>
            <p:cNvGrpSpPr/>
            <p:nvPr/>
          </p:nvGrpSpPr>
          <p:grpSpPr>
            <a:xfrm>
              <a:off x="-152400" y="4914900"/>
              <a:ext cx="5589151" cy="1600200"/>
              <a:chOff x="-152400" y="4914900"/>
              <a:chExt cx="5589151" cy="1600200"/>
            </a:xfrm>
          </p:grpSpPr>
          <p:cxnSp>
            <p:nvCxnSpPr>
              <p:cNvPr id="10" name="Connector: Elbow 9">
                <a:extLst>
                  <a:ext uri="{FF2B5EF4-FFF2-40B4-BE49-F238E27FC236}">
                    <a16:creationId xmlns:a16="http://schemas.microsoft.com/office/drawing/2014/main" id="{D3FA6334-29B4-4345-9C27-20B7658B0127}"/>
                  </a:ext>
                </a:extLst>
              </p:cNvPr>
              <p:cNvCxnSpPr>
                <a:cxnSpLocks/>
              </p:cNvCxnSpPr>
              <p:nvPr/>
            </p:nvCxnSpPr>
            <p:spPr>
              <a:xfrm>
                <a:off x="-152400" y="4914900"/>
                <a:ext cx="5589151" cy="1600200"/>
              </a:xfrm>
              <a:prstGeom prst="bentConnector3">
                <a:avLst>
                  <a:gd name="adj1" fmla="val 67"/>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FDA64A2-16F2-4F58-8D77-1F410FE5D223}"/>
                  </a:ext>
                </a:extLst>
              </p:cNvPr>
              <p:cNvSpPr/>
              <p:nvPr/>
            </p:nvSpPr>
            <p:spPr>
              <a:xfrm>
                <a:off x="-76200" y="5051536"/>
                <a:ext cx="2828925" cy="447675"/>
              </a:xfrm>
              <a:prstGeom prst="rect">
                <a:avLst/>
              </a:prstGeom>
              <a:solidFill>
                <a:srgbClr val="EE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Sourcing raw materials</a:t>
                </a:r>
              </a:p>
            </p:txBody>
          </p:sp>
          <p:sp>
            <p:nvSpPr>
              <p:cNvPr id="15" name="Rectangle 14">
                <a:extLst>
                  <a:ext uri="{FF2B5EF4-FFF2-40B4-BE49-F238E27FC236}">
                    <a16:creationId xmlns:a16="http://schemas.microsoft.com/office/drawing/2014/main" id="{8DACAA5C-051D-4242-8888-211A2D49BCFB}"/>
                  </a:ext>
                </a:extLst>
              </p:cNvPr>
              <p:cNvSpPr/>
              <p:nvPr/>
            </p:nvSpPr>
            <p:spPr>
              <a:xfrm>
                <a:off x="4124325" y="5984654"/>
                <a:ext cx="1104900" cy="447675"/>
              </a:xfrm>
              <a:prstGeom prst="rect">
                <a:avLst/>
              </a:prstGeom>
              <a:solidFill>
                <a:srgbClr val="813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Delivery</a:t>
                </a:r>
              </a:p>
            </p:txBody>
          </p:sp>
          <p:sp>
            <p:nvSpPr>
              <p:cNvPr id="16" name="Rectangle 15">
                <a:extLst>
                  <a:ext uri="{FF2B5EF4-FFF2-40B4-BE49-F238E27FC236}">
                    <a16:creationId xmlns:a16="http://schemas.microsoft.com/office/drawing/2014/main" id="{993CEC2C-2899-4D79-8DBE-530A831E80CC}"/>
                  </a:ext>
                </a:extLst>
              </p:cNvPr>
              <p:cNvSpPr/>
              <p:nvPr/>
            </p:nvSpPr>
            <p:spPr>
              <a:xfrm>
                <a:off x="2752725" y="5512760"/>
                <a:ext cx="1371600" cy="447675"/>
              </a:xfrm>
              <a:prstGeom prst="rect">
                <a:avLst/>
              </a:prstGeom>
              <a:solidFill>
                <a:srgbClr val="167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Production</a:t>
                </a:r>
              </a:p>
            </p:txBody>
          </p:sp>
        </p:grpSp>
        <p:sp>
          <p:nvSpPr>
            <p:cNvPr id="20" name="TextBox 19">
              <a:extLst>
                <a:ext uri="{FF2B5EF4-FFF2-40B4-BE49-F238E27FC236}">
                  <a16:creationId xmlns:a16="http://schemas.microsoft.com/office/drawing/2014/main" id="{2BE9476F-54DA-4CEA-AC28-8014074AAF4B}"/>
                </a:ext>
              </a:extLst>
            </p:cNvPr>
            <p:cNvSpPr txBox="1"/>
            <p:nvPr/>
          </p:nvSpPr>
          <p:spPr>
            <a:xfrm>
              <a:off x="1933575" y="6500742"/>
              <a:ext cx="110490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Time</a:t>
              </a:r>
            </a:p>
          </p:txBody>
        </p:sp>
      </p:grpSp>
    </p:spTree>
    <p:extLst>
      <p:ext uri="{BB962C8B-B14F-4D97-AF65-F5344CB8AC3E}">
        <p14:creationId xmlns:p14="http://schemas.microsoft.com/office/powerpoint/2010/main" val="180581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778899-E2FE-4099-ACE9-8F94EB82A1B6}"/>
              </a:ext>
            </a:extLst>
          </p:cNvPr>
          <p:cNvSpPr>
            <a:spLocks noGrp="1"/>
          </p:cNvSpPr>
          <p:nvPr>
            <p:ph type="body" sz="quarter" idx="13"/>
          </p:nvPr>
        </p:nvSpPr>
        <p:spPr/>
        <p:txBody>
          <a:bodyPr/>
          <a:lstStyle/>
          <a:p>
            <a:r>
              <a:rPr lang="en-GB" dirty="0"/>
              <a:t>Manufacturing capabilities</a:t>
            </a:r>
          </a:p>
        </p:txBody>
      </p:sp>
      <p:sp>
        <p:nvSpPr>
          <p:cNvPr id="5" name="Text Placeholder 4">
            <a:extLst>
              <a:ext uri="{FF2B5EF4-FFF2-40B4-BE49-F238E27FC236}">
                <a16:creationId xmlns:a16="http://schemas.microsoft.com/office/drawing/2014/main" id="{C807A587-23F4-433E-A8AF-17A6310FFC61}"/>
              </a:ext>
            </a:extLst>
          </p:cNvPr>
          <p:cNvSpPr>
            <a:spLocks noGrp="1"/>
          </p:cNvSpPr>
          <p:nvPr>
            <p:ph type="body" sz="quarter" idx="14"/>
          </p:nvPr>
        </p:nvSpPr>
        <p:spPr/>
        <p:txBody>
          <a:bodyPr/>
          <a:lstStyle/>
          <a:p>
            <a:r>
              <a:rPr lang="en-GB" dirty="0"/>
              <a:t>Print-on-demand technology has enabled start-up publishers and the general public to self-publish books whilst maintaining zero stock</a:t>
            </a:r>
          </a:p>
          <a:p>
            <a:pPr lvl="1"/>
            <a:r>
              <a:rPr lang="en-GB" dirty="0"/>
              <a:t>Each order is paid for and printed individually before delivery</a:t>
            </a:r>
          </a:p>
          <a:p>
            <a:pPr lvl="1"/>
            <a:r>
              <a:rPr lang="en-GB" dirty="0">
                <a:solidFill>
                  <a:srgbClr val="E7403C"/>
                </a:solidFill>
              </a:rPr>
              <a:t>How might this affect unit costs and lead times?</a:t>
            </a:r>
          </a:p>
        </p:txBody>
      </p:sp>
    </p:spTree>
    <p:extLst>
      <p:ext uri="{BB962C8B-B14F-4D97-AF65-F5344CB8AC3E}">
        <p14:creationId xmlns:p14="http://schemas.microsoft.com/office/powerpoint/2010/main" val="62631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6F521C-41A1-4D66-B5FF-1F7B6D5B0C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8930"/>
            <a:ext cx="9144000" cy="6209070"/>
          </a:xfrm>
          <a:prstGeom prst="rect">
            <a:avLst/>
          </a:prstGeom>
        </p:spPr>
      </p:pic>
      <p:sp>
        <p:nvSpPr>
          <p:cNvPr id="2" name="Text Placeholder 1">
            <a:extLst>
              <a:ext uri="{FF2B5EF4-FFF2-40B4-BE49-F238E27FC236}">
                <a16:creationId xmlns:a16="http://schemas.microsoft.com/office/drawing/2014/main" id="{3C840252-6B6B-49C1-AB21-62BA082E54E8}"/>
              </a:ext>
            </a:extLst>
          </p:cNvPr>
          <p:cNvSpPr>
            <a:spLocks noGrp="1"/>
          </p:cNvSpPr>
          <p:nvPr>
            <p:ph type="body" sz="quarter" idx="13"/>
          </p:nvPr>
        </p:nvSpPr>
        <p:spPr/>
        <p:txBody>
          <a:bodyPr/>
          <a:lstStyle/>
          <a:p>
            <a:r>
              <a:rPr lang="en-GB" dirty="0">
                <a:solidFill>
                  <a:schemeClr val="bg1"/>
                </a:solidFill>
              </a:rPr>
              <a:t>Manufacturing technology</a:t>
            </a:r>
          </a:p>
        </p:txBody>
      </p:sp>
      <p:sp>
        <p:nvSpPr>
          <p:cNvPr id="3" name="Text Placeholder 2">
            <a:extLst>
              <a:ext uri="{FF2B5EF4-FFF2-40B4-BE49-F238E27FC236}">
                <a16:creationId xmlns:a16="http://schemas.microsoft.com/office/drawing/2014/main" id="{7F5D7FF9-F789-4155-A6FA-5E177C59A4F6}"/>
              </a:ext>
            </a:extLst>
          </p:cNvPr>
          <p:cNvSpPr>
            <a:spLocks noGrp="1"/>
          </p:cNvSpPr>
          <p:nvPr>
            <p:ph type="body" sz="quarter" idx="14"/>
          </p:nvPr>
        </p:nvSpPr>
        <p:spPr>
          <a:xfrm>
            <a:off x="724280" y="1704179"/>
            <a:ext cx="7640492" cy="3453607"/>
          </a:xfrm>
        </p:spPr>
        <p:txBody>
          <a:bodyPr/>
          <a:lstStyle/>
          <a:p>
            <a:r>
              <a:rPr lang="en-GB" dirty="0">
                <a:solidFill>
                  <a:schemeClr val="bg1"/>
                </a:solidFill>
              </a:rPr>
              <a:t>How can changes in new technology </a:t>
            </a:r>
            <a:br>
              <a:rPr lang="en-GB" dirty="0">
                <a:solidFill>
                  <a:schemeClr val="bg1"/>
                </a:solidFill>
              </a:rPr>
            </a:br>
            <a:r>
              <a:rPr lang="en-GB" dirty="0">
                <a:solidFill>
                  <a:schemeClr val="bg1"/>
                </a:solidFill>
              </a:rPr>
              <a:t>affect manufacturing techniques, </a:t>
            </a:r>
            <a:br>
              <a:rPr lang="en-GB" dirty="0">
                <a:solidFill>
                  <a:schemeClr val="bg1"/>
                </a:solidFill>
              </a:rPr>
            </a:br>
            <a:r>
              <a:rPr lang="en-GB" dirty="0">
                <a:solidFill>
                  <a:schemeClr val="bg1"/>
                </a:solidFill>
              </a:rPr>
              <a:t>rather than the end products?</a:t>
            </a:r>
          </a:p>
          <a:p>
            <a:pPr lvl="1"/>
            <a:r>
              <a:rPr lang="en-GB" dirty="0">
                <a:solidFill>
                  <a:srgbClr val="862EA6"/>
                </a:solidFill>
              </a:rPr>
              <a:t>Modern 3D printing technologies, </a:t>
            </a:r>
            <a:br>
              <a:rPr lang="en-GB" dirty="0">
                <a:solidFill>
                  <a:srgbClr val="862EA6"/>
                </a:solidFill>
              </a:rPr>
            </a:br>
            <a:r>
              <a:rPr lang="en-GB" dirty="0">
                <a:solidFill>
                  <a:srgbClr val="862EA6"/>
                </a:solidFill>
              </a:rPr>
              <a:t>robotics and CNC machinery </a:t>
            </a:r>
            <a:br>
              <a:rPr lang="en-GB" dirty="0">
                <a:solidFill>
                  <a:srgbClr val="862EA6"/>
                </a:solidFill>
              </a:rPr>
            </a:br>
            <a:r>
              <a:rPr lang="en-GB" dirty="0">
                <a:solidFill>
                  <a:srgbClr val="862EA6"/>
                </a:solidFill>
              </a:rPr>
              <a:t>have enabled cost-effective </a:t>
            </a:r>
            <a:br>
              <a:rPr lang="en-GB" dirty="0">
                <a:solidFill>
                  <a:srgbClr val="862EA6"/>
                </a:solidFill>
              </a:rPr>
            </a:br>
            <a:r>
              <a:rPr lang="en-GB" dirty="0">
                <a:solidFill>
                  <a:srgbClr val="862EA6"/>
                </a:solidFill>
              </a:rPr>
              <a:t>one-off production, more </a:t>
            </a:r>
            <a:br>
              <a:rPr lang="en-GB" dirty="0">
                <a:solidFill>
                  <a:srgbClr val="862EA6"/>
                </a:solidFill>
              </a:rPr>
            </a:br>
            <a:r>
              <a:rPr lang="en-GB" dirty="0">
                <a:solidFill>
                  <a:srgbClr val="862EA6"/>
                </a:solidFill>
              </a:rPr>
              <a:t>complex designs, and improved </a:t>
            </a:r>
            <a:br>
              <a:rPr lang="en-GB" dirty="0">
                <a:solidFill>
                  <a:srgbClr val="862EA6"/>
                </a:solidFill>
              </a:rPr>
            </a:br>
            <a:r>
              <a:rPr lang="en-GB" dirty="0">
                <a:solidFill>
                  <a:srgbClr val="862EA6"/>
                </a:solidFill>
              </a:rPr>
              <a:t>manufacturing efficiency </a:t>
            </a:r>
          </a:p>
        </p:txBody>
      </p:sp>
      <p:pic>
        <p:nvPicPr>
          <p:cNvPr id="7" name="Picture 6">
            <a:extLst>
              <a:ext uri="{FF2B5EF4-FFF2-40B4-BE49-F238E27FC236}">
                <a16:creationId xmlns:a16="http://schemas.microsoft.com/office/drawing/2014/main" id="{C49850C2-ADD6-41C7-9286-6B5A6206FA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051948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654C50E327D94891FA12F2EE905218" ma:contentTypeVersion="20" ma:contentTypeDescription="Create a new document." ma:contentTypeScope="" ma:versionID="19d6b4a5ee7e1e761efe10a65b7cf903">
  <xsd:schema xmlns:xsd="http://www.w3.org/2001/XMLSchema" xmlns:xs="http://www.w3.org/2001/XMLSchema" xmlns:p="http://schemas.microsoft.com/office/2006/metadata/properties" xmlns:ns1="http://schemas.microsoft.com/sharepoint/v3" xmlns:ns2="df668d58-cf24-47fc-8a4e-31b453aaa727" xmlns:ns3="e483de9a-2ba1-4959-88bb-f3451e19ec44" targetNamespace="http://schemas.microsoft.com/office/2006/metadata/properties" ma:root="true" ma:fieldsID="a9ec2758b36791324d38d520d4328ac8" ns1:_="" ns2:_="" ns3:_="">
    <xsd:import namespace="http://schemas.microsoft.com/sharepoint/v3"/>
    <xsd:import namespace="df668d58-cf24-47fc-8a4e-31b453aaa727"/>
    <xsd:import namespace="e483de9a-2ba1-4959-88bb-f3451e19ec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668d58-cf24-47fc-8a4e-31b453aaa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83de9a-2ba1-4959-88bb-f3451e19ec4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3b8994-6283-48d3-80c3-4f6989f14e23}" ma:internalName="TaxCatchAll" ma:showField="CatchAllData" ma:web="e483de9a-2ba1-4959-88bb-f3451e19ec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e483de9a-2ba1-4959-88bb-f3451e19ec44" xsi:nil="true"/>
    <_ip_UnifiedCompliancePolicyProperties xmlns="http://schemas.microsoft.com/sharepoint/v3" xsi:nil="true"/>
    <lcf76f155ced4ddcb4097134ff3c332f xmlns="df668d58-cf24-47fc-8a4e-31b453aaa72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F00277D-F7F2-47AB-B1B5-6D239E7645FD}">
  <ds:schemaRefs>
    <ds:schemaRef ds:uri="http://schemas.microsoft.com/sharepoint/v3/contenttype/forms"/>
  </ds:schemaRefs>
</ds:datastoreItem>
</file>

<file path=customXml/itemProps2.xml><?xml version="1.0" encoding="utf-8"?>
<ds:datastoreItem xmlns:ds="http://schemas.openxmlformats.org/officeDocument/2006/customXml" ds:itemID="{803487AB-DC1F-4FA7-80BB-9EFD085A6D72}"/>
</file>

<file path=customXml/itemProps3.xml><?xml version="1.0" encoding="utf-8"?>
<ds:datastoreItem xmlns:ds="http://schemas.openxmlformats.org/officeDocument/2006/customXml" ds:itemID="{0D17461C-99F2-4536-8FFB-CCEECDFFB116}">
  <ds:schemaRefs>
    <ds:schemaRef ds:uri="94dce8ab-38ff-4714-b1ed-1fc5e4d9abd1"/>
    <ds:schemaRef ds:uri="http://purl.org/dc/dcmitype/"/>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1ef05dc5-97a2-498b-bf7c-bd189143a1f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1828</TotalTime>
  <Words>397</Words>
  <Application>Microsoft Office PowerPoint</Application>
  <PresentationFormat>On-screen Show (4:3)</PresentationFormat>
  <Paragraphs>69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Museo 500</vt:lpstr>
      <vt:lpstr>Museo 100</vt:lpstr>
      <vt:lpstr>Museo 700</vt:lpstr>
      <vt:lpstr>Calibri</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299</cp:revision>
  <cp:lastPrinted>2017-01-13T09:31:21Z</cp:lastPrinted>
  <dcterms:created xsi:type="dcterms:W3CDTF">2016-09-28T14:39:23Z</dcterms:created>
  <dcterms:modified xsi:type="dcterms:W3CDTF">2019-05-31T10:15:40Z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0x010100E9654C50E327D94891FA12F2EE905218</vt:lpwstr>
  </property>
</Properties>
</file>