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D30819-301B-48AA-AF60-99CC8018FA05}">
  <a:tblStyle styleId="{2ED30819-301B-48AA-AF60-99CC8018FA0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7B86565-D83C-44A8-9F3A-9D988A4BC3F0}"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CenturyGothic-bold.fntdata"/><Relationship Id="rId10" Type="http://schemas.openxmlformats.org/officeDocument/2006/relationships/slide" Target="slides/slide4.xml"/><Relationship Id="rId21" Type="http://schemas.openxmlformats.org/officeDocument/2006/relationships/font" Target="fonts/CenturyGothic-regular.fntdata"/><Relationship Id="rId13" Type="http://schemas.openxmlformats.org/officeDocument/2006/relationships/slide" Target="slides/slide7.xml"/><Relationship Id="rId24" Type="http://schemas.openxmlformats.org/officeDocument/2006/relationships/font" Target="fonts/CenturyGothic-boldItalic.fntdata"/><Relationship Id="rId12" Type="http://schemas.openxmlformats.org/officeDocument/2006/relationships/slide" Target="slides/slide6.xml"/><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b7aa0492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b7aa0492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fc14a9f72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fc14a9f72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db28cb35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db28cb35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cd64a76f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cd64a76f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f2fc2f0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f2fc2f0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c17c0f43c5ee8c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c17c0f43c5ee8c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c17c0f43c5ee8c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c17c0f43c5ee8c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c17c0f43c5ee8c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c17c0f43c5ee8c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c17c0f43c5ee8c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c17c0f43c5ee8c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fc14a9f7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fc14a9f7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4.png"/><Relationship Id="rId10"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7.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5" name="Google Shape;55;p13"/>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THE CHALLENGE OF NATURAL HAZARDS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56" name="Google Shape;56;p13"/>
          <p:cNvPicPr preferRelativeResize="0"/>
          <p:nvPr/>
        </p:nvPicPr>
        <p:blipFill rotWithShape="1">
          <a:blip r:embed="rId3">
            <a:alphaModFix/>
          </a:blip>
          <a:srcRect b="-18245" l="0" r="0" t="0"/>
          <a:stretch/>
        </p:blipFill>
        <p:spPr>
          <a:xfrm>
            <a:off x="251475" y="483775"/>
            <a:ext cx="7460274" cy="5408975"/>
          </a:xfrm>
          <a:prstGeom prst="rect">
            <a:avLst/>
          </a:prstGeom>
          <a:noFill/>
          <a:ln>
            <a:noFill/>
          </a:ln>
        </p:spPr>
      </p:pic>
      <p:sp>
        <p:nvSpPr>
          <p:cNvPr id="57" name="Google Shape;57;p13"/>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nvSpPr>
        <p:spPr>
          <a:xfrm>
            <a:off x="74050" y="77250"/>
            <a:ext cx="89712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180" name="Google Shape;180;p22"/>
          <p:cNvPicPr preferRelativeResize="0"/>
          <p:nvPr/>
        </p:nvPicPr>
        <p:blipFill rotWithShape="1">
          <a:blip r:embed="rId3">
            <a:alphaModFix/>
          </a:blip>
          <a:srcRect b="3960" l="1724" r="1917" t="1279"/>
          <a:stretch/>
        </p:blipFill>
        <p:spPr>
          <a:xfrm>
            <a:off x="74050" y="687450"/>
            <a:ext cx="3800400" cy="2546350"/>
          </a:xfrm>
          <a:prstGeom prst="rect">
            <a:avLst/>
          </a:prstGeom>
          <a:noFill/>
          <a:ln>
            <a:noFill/>
          </a:ln>
        </p:spPr>
      </p:pic>
      <p:pic>
        <p:nvPicPr>
          <p:cNvPr id="181" name="Google Shape;181;p22"/>
          <p:cNvPicPr preferRelativeResize="0"/>
          <p:nvPr/>
        </p:nvPicPr>
        <p:blipFill rotWithShape="1">
          <a:blip r:embed="rId4">
            <a:alphaModFix/>
          </a:blip>
          <a:srcRect b="17453" l="0" r="0" t="18497"/>
          <a:stretch/>
        </p:blipFill>
        <p:spPr>
          <a:xfrm>
            <a:off x="3994300" y="721350"/>
            <a:ext cx="5103904" cy="2445301"/>
          </a:xfrm>
          <a:prstGeom prst="rect">
            <a:avLst/>
          </a:prstGeom>
          <a:noFill/>
          <a:ln>
            <a:noFill/>
          </a:ln>
        </p:spPr>
      </p:pic>
      <p:sp>
        <p:nvSpPr>
          <p:cNvPr id="182" name="Google Shape;182;p22"/>
          <p:cNvSpPr txBox="1"/>
          <p:nvPr/>
        </p:nvSpPr>
        <p:spPr>
          <a:xfrm>
            <a:off x="74050" y="382650"/>
            <a:ext cx="3657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Hazards of Volcanoes </a:t>
            </a:r>
            <a:endParaRPr b="1" sz="1000">
              <a:solidFill>
                <a:schemeClr val="dk1"/>
              </a:solidFill>
            </a:endParaRPr>
          </a:p>
        </p:txBody>
      </p:sp>
      <p:sp>
        <p:nvSpPr>
          <p:cNvPr id="183" name="Google Shape;183;p22"/>
          <p:cNvSpPr txBox="1"/>
          <p:nvPr/>
        </p:nvSpPr>
        <p:spPr>
          <a:xfrm>
            <a:off x="4984900" y="416225"/>
            <a:ext cx="3657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Iceland Example: </a:t>
            </a:r>
            <a:r>
              <a:rPr b="1" lang="en-GB" sz="1000">
                <a:solidFill>
                  <a:schemeClr val="dk1"/>
                </a:solidFill>
              </a:rPr>
              <a:t>Opportunities</a:t>
            </a:r>
            <a:r>
              <a:rPr b="1" lang="en-GB" sz="1000">
                <a:solidFill>
                  <a:schemeClr val="dk1"/>
                </a:solidFill>
              </a:rPr>
              <a:t> </a:t>
            </a:r>
            <a:r>
              <a:rPr b="1" lang="en-GB" sz="1000">
                <a:solidFill>
                  <a:schemeClr val="dk1"/>
                </a:solidFill>
              </a:rPr>
              <a:t>of Volcanoes </a:t>
            </a:r>
            <a:endParaRPr b="1" sz="1000">
              <a:solidFill>
                <a:schemeClr val="dk1"/>
              </a:solidFill>
            </a:endParaRPr>
          </a:p>
        </p:txBody>
      </p:sp>
      <p:graphicFrame>
        <p:nvGraphicFramePr>
          <p:cNvPr id="184" name="Google Shape;184;p22"/>
          <p:cNvGraphicFramePr/>
          <p:nvPr/>
        </p:nvGraphicFramePr>
        <p:xfrm>
          <a:off x="74050" y="3300950"/>
          <a:ext cx="3000000" cy="3000000"/>
        </p:xfrm>
        <a:graphic>
          <a:graphicData uri="http://schemas.openxmlformats.org/drawingml/2006/table">
            <a:tbl>
              <a:tblPr>
                <a:noFill/>
                <a:tableStyleId>{2ED30819-301B-48AA-AF60-99CC8018FA05}</a:tableStyleId>
              </a:tblPr>
              <a:tblGrid>
                <a:gridCol w="2474650"/>
                <a:gridCol w="2525450"/>
                <a:gridCol w="4024050"/>
              </a:tblGrid>
              <a:tr h="366875">
                <a:tc gridSpan="3">
                  <a:txBody>
                    <a:bodyPr/>
                    <a:lstStyle/>
                    <a:p>
                      <a:pPr indent="0" lvl="0" marL="0" rtl="0" algn="ctr">
                        <a:spcBef>
                          <a:spcPts val="0"/>
                        </a:spcBef>
                        <a:spcAft>
                          <a:spcPts val="0"/>
                        </a:spcAft>
                        <a:buNone/>
                      </a:pPr>
                      <a:r>
                        <a:rPr b="1" lang="en-GB" sz="1000">
                          <a:solidFill>
                            <a:schemeClr val="dk1"/>
                          </a:solidFill>
                        </a:rPr>
                        <a:t>Opportunities</a:t>
                      </a:r>
                      <a:r>
                        <a:rPr b="1" lang="en-GB" sz="1000">
                          <a:solidFill>
                            <a:schemeClr val="dk1"/>
                          </a:solidFill>
                        </a:rPr>
                        <a:t> living near Volcanoes </a:t>
                      </a:r>
                      <a:endParaRPr b="1"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r>
              <a:tr h="595475">
                <a:tc>
                  <a:txBody>
                    <a:bodyPr/>
                    <a:lstStyle/>
                    <a:p>
                      <a:pPr indent="0" lvl="0" marL="0" rtl="0" algn="l">
                        <a:spcBef>
                          <a:spcPts val="0"/>
                        </a:spcBef>
                        <a:spcAft>
                          <a:spcPts val="0"/>
                        </a:spcAft>
                        <a:buNone/>
                      </a:pPr>
                      <a:r>
                        <a:rPr b="1" lang="en-GB" sz="1000">
                          <a:solidFill>
                            <a:schemeClr val="dk1"/>
                          </a:solidFill>
                        </a:rPr>
                        <a:t>Farming: </a:t>
                      </a:r>
                      <a:r>
                        <a:rPr lang="en-GB" sz="1000">
                          <a:solidFill>
                            <a:schemeClr val="dk1"/>
                          </a:solidFill>
                        </a:rPr>
                        <a:t>Ash from a volcanic eruption releases nutrients like iron, making land fertile. Thus, local people can earn a livelihood from farming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Poverty: </a:t>
                      </a:r>
                      <a:r>
                        <a:rPr lang="en-GB" sz="1000">
                          <a:solidFill>
                            <a:schemeClr val="dk1"/>
                          </a:solidFill>
                        </a:rPr>
                        <a:t>Sometimes areas of tectonic hazards are much cheaper to live - so  people have no choice but to live there or cannot afford to move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Tourism: </a:t>
                      </a:r>
                      <a:r>
                        <a:rPr lang="en-GB" sz="1000">
                          <a:solidFill>
                            <a:schemeClr val="dk1"/>
                          </a:solidFill>
                        </a:rPr>
                        <a:t>Tourists are attracted to volcanoes and hot springs. Providing jobs as tour guides and generates money for the local economy. E.g Iceland over 1.2million tourist visit the lagoons yearly.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595475">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Risk: </a:t>
                      </a:r>
                      <a:r>
                        <a:rPr lang="en-GB" sz="1000">
                          <a:solidFill>
                            <a:schemeClr val="dk1"/>
                          </a:solidFill>
                        </a:rPr>
                        <a:t>For some people the benefit outweighs the risk extinct volcano, unlikely to erupt.</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Mining: </a:t>
                      </a:r>
                      <a:r>
                        <a:rPr lang="en-GB" sz="1000">
                          <a:solidFill>
                            <a:schemeClr val="dk1"/>
                          </a:solidFill>
                        </a:rPr>
                        <a:t>Minerals are contained in lava e.g. diamonds, gold, zinc  which can be mined for money e.g. gold mines in Peru</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n-GB" sz="1000">
                          <a:solidFill>
                            <a:schemeClr val="dk1"/>
                          </a:solidFill>
                        </a:rPr>
                        <a:t>Geothermal Energy: </a:t>
                      </a:r>
                      <a:r>
                        <a:rPr lang="en-GB" sz="1000">
                          <a:solidFill>
                            <a:schemeClr val="dk1"/>
                          </a:solidFill>
                        </a:rPr>
                        <a:t>Renewable energy can be harnessed to provide cheap electricity for the locals. E.g. In Iceland Geothermal energy provides 25% of the country’s energy. </a:t>
                      </a:r>
                      <a:endParaRPr b="1"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graphicFrame>
        <p:nvGraphicFramePr>
          <p:cNvPr id="63" name="Google Shape;63;p14"/>
          <p:cNvGraphicFramePr/>
          <p:nvPr/>
        </p:nvGraphicFramePr>
        <p:xfrm>
          <a:off x="30050" y="476250"/>
          <a:ext cx="3000000" cy="3000000"/>
        </p:xfrm>
        <a:graphic>
          <a:graphicData uri="http://schemas.openxmlformats.org/drawingml/2006/table">
            <a:tbl>
              <a:tblPr>
                <a:noFill/>
                <a:tableStyleId>{2ED30819-301B-48AA-AF60-99CC8018FA05}</a:tableStyleId>
              </a:tblPr>
              <a:tblGrid>
                <a:gridCol w="3342125"/>
              </a:tblGrid>
              <a:tr h="393350">
                <a:tc>
                  <a:txBody>
                    <a:bodyPr/>
                    <a:lstStyle/>
                    <a:p>
                      <a:pPr indent="0" lvl="0" marL="0" rtl="0" algn="ctr">
                        <a:spcBef>
                          <a:spcPts val="0"/>
                        </a:spcBef>
                        <a:spcAft>
                          <a:spcPts val="0"/>
                        </a:spcAft>
                        <a:buNone/>
                      </a:pPr>
                      <a:r>
                        <a:rPr b="1" lang="en-GB" sz="1000">
                          <a:solidFill>
                            <a:schemeClr val="dk1"/>
                          </a:solidFill>
                        </a:rPr>
                        <a:t>Earth’s Structure </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r h="594325">
                <a:tc>
                  <a:txBody>
                    <a:bodyPr/>
                    <a:lstStyle/>
                    <a:p>
                      <a:pPr indent="0" lvl="0" marL="0" rtl="0" algn="l">
                        <a:spcBef>
                          <a:spcPts val="0"/>
                        </a:spcBef>
                        <a:spcAft>
                          <a:spcPts val="0"/>
                        </a:spcAft>
                        <a:buNone/>
                      </a:pPr>
                      <a:r>
                        <a:rPr b="1" lang="en-GB" sz="1000">
                          <a:solidFill>
                            <a:schemeClr val="dk1"/>
                          </a:solidFill>
                        </a:rPr>
                        <a:t>Crust: </a:t>
                      </a:r>
                      <a:r>
                        <a:rPr lang="en-GB" sz="1000">
                          <a:solidFill>
                            <a:schemeClr val="dk1"/>
                          </a:solidFill>
                        </a:rPr>
                        <a:t>200-400°C, 5-70 km for continents, 5-10 km for oceans. Rocks like granite (continental) and basalt (oceanic).</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r h="393350">
                <a:tc>
                  <a:txBody>
                    <a:bodyPr/>
                    <a:lstStyle/>
                    <a:p>
                      <a:pPr indent="0" lvl="0" marL="0" rtl="0" algn="l">
                        <a:spcBef>
                          <a:spcPts val="0"/>
                        </a:spcBef>
                        <a:spcAft>
                          <a:spcPts val="0"/>
                        </a:spcAft>
                        <a:buNone/>
                      </a:pPr>
                      <a:r>
                        <a:rPr b="1" lang="en-GB" sz="1000">
                          <a:solidFill>
                            <a:schemeClr val="dk1"/>
                          </a:solidFill>
                        </a:rPr>
                        <a:t>Mantle: </a:t>
                      </a:r>
                      <a:r>
                        <a:rPr lang="en-GB" sz="1000">
                          <a:solidFill>
                            <a:schemeClr val="dk1"/>
                          </a:solidFill>
                        </a:rPr>
                        <a:t>500°C-3,000°C, Extends about 2,900 km below the surface. Solid rock, mainly peridotite.</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r h="393350">
                <a:tc>
                  <a:txBody>
                    <a:bodyPr/>
                    <a:lstStyle/>
                    <a:p>
                      <a:pPr indent="0" lvl="0" marL="0" rtl="0" algn="l">
                        <a:spcBef>
                          <a:spcPts val="0"/>
                        </a:spcBef>
                        <a:spcAft>
                          <a:spcPts val="0"/>
                        </a:spcAft>
                        <a:buNone/>
                      </a:pPr>
                      <a:r>
                        <a:rPr b="1" lang="en-GB" sz="1000">
                          <a:solidFill>
                            <a:schemeClr val="dk1"/>
                          </a:solidFill>
                        </a:rPr>
                        <a:t>Outer Core: </a:t>
                      </a:r>
                      <a:r>
                        <a:rPr lang="en-GB" sz="1000">
                          <a:solidFill>
                            <a:schemeClr val="dk1"/>
                          </a:solidFill>
                        </a:rPr>
                        <a:t>4,300°C-9,000°C, From 2,900 km to 5,150 km. Liquid iron and nickel, generates the Earth's magnetic field.</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r h="393350">
                <a:tc>
                  <a:txBody>
                    <a:bodyPr/>
                    <a:lstStyle/>
                    <a:p>
                      <a:pPr indent="0" lvl="0" marL="0" rtl="0" algn="l">
                        <a:spcBef>
                          <a:spcPts val="0"/>
                        </a:spcBef>
                        <a:spcAft>
                          <a:spcPts val="0"/>
                        </a:spcAft>
                        <a:buNone/>
                      </a:pPr>
                      <a:r>
                        <a:rPr b="1" lang="en-GB" sz="1000">
                          <a:solidFill>
                            <a:schemeClr val="dk1"/>
                          </a:solidFill>
                        </a:rPr>
                        <a:t>Inner Core: </a:t>
                      </a:r>
                      <a:r>
                        <a:rPr lang="en-GB" sz="1000">
                          <a:solidFill>
                            <a:schemeClr val="dk1"/>
                          </a:solidFill>
                        </a:rPr>
                        <a:t>Estimated 9,000°C-13,000°C, radius of about 1,220 km. Solid iron and nickel.</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bl>
          </a:graphicData>
        </a:graphic>
      </p:graphicFrame>
      <p:sp>
        <p:nvSpPr>
          <p:cNvPr id="64" name="Google Shape;64;p14"/>
          <p:cNvSpPr txBox="1"/>
          <p:nvPr/>
        </p:nvSpPr>
        <p:spPr>
          <a:xfrm>
            <a:off x="5410200" y="3309625"/>
            <a:ext cx="5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000">
              <a:solidFill>
                <a:schemeClr val="dk1"/>
              </a:solidFill>
            </a:endParaRPr>
          </a:p>
        </p:txBody>
      </p:sp>
      <p:sp>
        <p:nvSpPr>
          <p:cNvPr id="65" name="Google Shape;65;p14"/>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66" name="Google Shape;66;p14"/>
          <p:cNvPicPr preferRelativeResize="0"/>
          <p:nvPr/>
        </p:nvPicPr>
        <p:blipFill>
          <a:blip r:embed="rId3">
            <a:alphaModFix/>
          </a:blip>
          <a:stretch>
            <a:fillRect/>
          </a:stretch>
        </p:blipFill>
        <p:spPr>
          <a:xfrm>
            <a:off x="114300" y="3218550"/>
            <a:ext cx="3052584" cy="1924950"/>
          </a:xfrm>
          <a:prstGeom prst="rect">
            <a:avLst/>
          </a:prstGeom>
          <a:noFill/>
          <a:ln>
            <a:noFill/>
          </a:ln>
        </p:spPr>
      </p:pic>
      <p:graphicFrame>
        <p:nvGraphicFramePr>
          <p:cNvPr id="67" name="Google Shape;67;p14"/>
          <p:cNvGraphicFramePr/>
          <p:nvPr/>
        </p:nvGraphicFramePr>
        <p:xfrm>
          <a:off x="3459450" y="476250"/>
          <a:ext cx="3000000" cy="3000000"/>
        </p:xfrm>
        <a:graphic>
          <a:graphicData uri="http://schemas.openxmlformats.org/drawingml/2006/table">
            <a:tbl>
              <a:tblPr>
                <a:noFill/>
                <a:tableStyleId>{2ED30819-301B-48AA-AF60-99CC8018FA05}</a:tableStyleId>
              </a:tblPr>
              <a:tblGrid>
                <a:gridCol w="1050775"/>
                <a:gridCol w="4571125"/>
              </a:tblGrid>
              <a:tr h="359825">
                <a:tc gridSpan="2">
                  <a:txBody>
                    <a:bodyPr/>
                    <a:lstStyle/>
                    <a:p>
                      <a:pPr indent="0" lvl="0" marL="0" rtl="0" algn="l">
                        <a:spcBef>
                          <a:spcPts val="0"/>
                        </a:spcBef>
                        <a:spcAft>
                          <a:spcPts val="0"/>
                        </a:spcAft>
                        <a:buNone/>
                      </a:pPr>
                      <a:r>
                        <a:rPr b="1" lang="en-GB" sz="1000">
                          <a:solidFill>
                            <a:schemeClr val="dk1"/>
                          </a:solidFill>
                        </a:rPr>
                        <a:t>Key terms </a:t>
                      </a:r>
                      <a:endParaRPr b="1"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r>
              <a:tr h="359825">
                <a:tc>
                  <a:txBody>
                    <a:bodyPr/>
                    <a:lstStyle/>
                    <a:p>
                      <a:pPr indent="0" lvl="0" marL="0" rtl="0" algn="l">
                        <a:spcBef>
                          <a:spcPts val="0"/>
                        </a:spcBef>
                        <a:spcAft>
                          <a:spcPts val="0"/>
                        </a:spcAft>
                        <a:buNone/>
                      </a:pPr>
                      <a:r>
                        <a:rPr lang="en-GB" sz="1000">
                          <a:solidFill>
                            <a:schemeClr val="dk1"/>
                          </a:solidFill>
                        </a:rPr>
                        <a:t>Tectonic Plate</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chemeClr val="dk1"/>
                          </a:solidFill>
                        </a:rPr>
                        <a:t>Piece of lithosphere that moves slowly. It is made of crust and upper mantle.</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359825">
                <a:tc>
                  <a:txBody>
                    <a:bodyPr/>
                    <a:lstStyle/>
                    <a:p>
                      <a:pPr indent="0" lvl="0" marL="0" rtl="0" algn="l">
                        <a:spcBef>
                          <a:spcPts val="0"/>
                        </a:spcBef>
                        <a:spcAft>
                          <a:spcPts val="0"/>
                        </a:spcAft>
                        <a:buNone/>
                      </a:pPr>
                      <a:r>
                        <a:rPr lang="en-GB" sz="1000">
                          <a:solidFill>
                            <a:schemeClr val="dk1"/>
                          </a:solidFill>
                        </a:rPr>
                        <a:t>Plate Boundaries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chemeClr val="dk1"/>
                          </a:solidFill>
                        </a:rPr>
                        <a:t>Where two or more plates meet.</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359825">
                <a:tc>
                  <a:txBody>
                    <a:bodyPr/>
                    <a:lstStyle/>
                    <a:p>
                      <a:pPr indent="0" lvl="0" marL="0" rtl="0" algn="l">
                        <a:spcBef>
                          <a:spcPts val="0"/>
                        </a:spcBef>
                        <a:spcAft>
                          <a:spcPts val="0"/>
                        </a:spcAft>
                        <a:buNone/>
                      </a:pPr>
                      <a:r>
                        <a:rPr lang="en-GB" sz="1000">
                          <a:solidFill>
                            <a:schemeClr val="dk1"/>
                          </a:solidFill>
                        </a:rPr>
                        <a:t>Convection Current</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rPr>
                        <a:t>Tectonic convection currents are circular movements of molten rock within the Earth's mantle, driven by heat from the core. Heat rises from the core and is it reaches the crust which is </a:t>
                      </a:r>
                      <a:r>
                        <a:rPr lang="en-GB" sz="1000">
                          <a:solidFill>
                            <a:schemeClr val="dk1"/>
                          </a:solidFill>
                        </a:rPr>
                        <a:t>cooler</a:t>
                      </a:r>
                      <a:r>
                        <a:rPr lang="en-GB" sz="1000">
                          <a:solidFill>
                            <a:schemeClr val="dk1"/>
                          </a:solidFill>
                        </a:rPr>
                        <a:t> it sinks back down, this creates circular motions that move </a:t>
                      </a:r>
                      <a:r>
                        <a:rPr lang="en-GB" sz="1000">
                          <a:solidFill>
                            <a:schemeClr val="dk1"/>
                          </a:solidFill>
                        </a:rPr>
                        <a:t>tectonic</a:t>
                      </a:r>
                      <a:r>
                        <a:rPr lang="en-GB" sz="1000">
                          <a:solidFill>
                            <a:schemeClr val="dk1"/>
                          </a:solidFill>
                        </a:rPr>
                        <a:t> plates. </a:t>
                      </a:r>
                      <a:endParaRPr sz="1000">
                        <a:solidFill>
                          <a:schemeClr val="dk1"/>
                        </a:solidFill>
                      </a:endParaRPr>
                    </a:p>
                    <a:p>
                      <a:pPr indent="0" lvl="0" marL="0" rtl="0" algn="l">
                        <a:spcBef>
                          <a:spcPts val="0"/>
                        </a:spcBef>
                        <a:spcAft>
                          <a:spcPts val="0"/>
                        </a:spcAft>
                        <a:buNone/>
                      </a:pPr>
                      <a:r>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pic>
        <p:nvPicPr>
          <p:cNvPr id="68" name="Google Shape;68;p14"/>
          <p:cNvPicPr preferRelativeResize="0"/>
          <p:nvPr/>
        </p:nvPicPr>
        <p:blipFill>
          <a:blip r:embed="rId4">
            <a:alphaModFix/>
          </a:blip>
          <a:stretch>
            <a:fillRect/>
          </a:stretch>
        </p:blipFill>
        <p:spPr>
          <a:xfrm>
            <a:off x="3421350" y="2691500"/>
            <a:ext cx="2419350" cy="2421500"/>
          </a:xfrm>
          <a:prstGeom prst="rect">
            <a:avLst/>
          </a:prstGeom>
          <a:noFill/>
          <a:ln>
            <a:noFill/>
          </a:ln>
        </p:spPr>
      </p:pic>
      <p:sp>
        <p:nvSpPr>
          <p:cNvPr id="69" name="Google Shape;69;p14"/>
          <p:cNvSpPr txBox="1"/>
          <p:nvPr/>
        </p:nvSpPr>
        <p:spPr>
          <a:xfrm>
            <a:off x="5889875" y="2722000"/>
            <a:ext cx="3191400" cy="6465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Distribution of tectonic activity</a:t>
            </a:r>
            <a:r>
              <a:rPr lang="en-GB" sz="1000"/>
              <a:t>: </a:t>
            </a:r>
            <a:r>
              <a:rPr lang="en-GB" sz="1000"/>
              <a:t>Along plate boundaries. On the edge of continents. Around the edge of the Pacific.</a:t>
            </a:r>
            <a:endParaRPr sz="1000"/>
          </a:p>
        </p:txBody>
      </p:sp>
      <p:pic>
        <p:nvPicPr>
          <p:cNvPr id="70" name="Google Shape;70;p14"/>
          <p:cNvPicPr preferRelativeResize="0"/>
          <p:nvPr/>
        </p:nvPicPr>
        <p:blipFill rotWithShape="1">
          <a:blip r:embed="rId5">
            <a:alphaModFix/>
          </a:blip>
          <a:srcRect b="0" l="0" r="6672" t="0"/>
          <a:stretch/>
        </p:blipFill>
        <p:spPr>
          <a:xfrm>
            <a:off x="5889875" y="3386350"/>
            <a:ext cx="3191475" cy="172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p:nvPr/>
        </p:nvSpPr>
        <p:spPr>
          <a:xfrm>
            <a:off x="2759125" y="3346725"/>
            <a:ext cx="6283800" cy="1796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p:nvPr/>
        </p:nvSpPr>
        <p:spPr>
          <a:xfrm>
            <a:off x="68875" y="484650"/>
            <a:ext cx="2624100" cy="46590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5"/>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78" name="Google Shape;78;p15"/>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a:t>
            </a:r>
            <a:r>
              <a:rPr b="1" lang="en-GB" sz="1100"/>
              <a:t> THE CHALLENGE OF NATURAL HAZARDS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79" name="Google Shape;79;p15"/>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80" name="Google Shape;80;p15"/>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81" name="Google Shape;81;p15"/>
          <p:cNvSpPr txBox="1"/>
          <p:nvPr/>
        </p:nvSpPr>
        <p:spPr>
          <a:xfrm>
            <a:off x="68875" y="484650"/>
            <a:ext cx="2624100" cy="45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Constructive Plate Margin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292100" lvl="0" marL="457200" rtl="0" algn="l">
              <a:spcBef>
                <a:spcPts val="0"/>
              </a:spcBef>
              <a:spcAft>
                <a:spcPts val="0"/>
              </a:spcAft>
              <a:buClr>
                <a:schemeClr val="dk1"/>
              </a:buClr>
              <a:buSzPts val="1000"/>
              <a:buFont typeface="Calibri"/>
              <a:buAutoNum type="arabicPeriod"/>
            </a:pPr>
            <a:r>
              <a:rPr lang="en-GB" sz="1000">
                <a:solidFill>
                  <a:schemeClr val="dk1"/>
                </a:solidFill>
              </a:rPr>
              <a:t>At a constructive plate margin, two plates </a:t>
            </a:r>
            <a:r>
              <a:rPr b="1" lang="en-GB" sz="1000">
                <a:solidFill>
                  <a:schemeClr val="dk1"/>
                </a:solidFill>
              </a:rPr>
              <a:t>diverge</a:t>
            </a:r>
            <a:r>
              <a:rPr lang="en-GB" sz="1000">
                <a:solidFill>
                  <a:schemeClr val="dk1"/>
                </a:solidFill>
              </a:rPr>
              <a:t> (move apart)</a:t>
            </a:r>
            <a:endParaRPr sz="1000">
              <a:solidFill>
                <a:schemeClr val="dk1"/>
              </a:solidFill>
            </a:endParaRPr>
          </a:p>
          <a:p>
            <a:pPr indent="-228600" lvl="0" marL="3429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Font typeface="Calibri"/>
              <a:buAutoNum type="arabicPeriod"/>
            </a:pPr>
            <a:r>
              <a:rPr lang="en-GB" sz="1000">
                <a:solidFill>
                  <a:schemeClr val="dk1"/>
                </a:solidFill>
              </a:rPr>
              <a:t>When </a:t>
            </a:r>
            <a:r>
              <a:rPr b="1" lang="en-GB" sz="1000">
                <a:solidFill>
                  <a:schemeClr val="dk1"/>
                </a:solidFill>
              </a:rPr>
              <a:t>convection currents </a:t>
            </a:r>
            <a:r>
              <a:rPr lang="en-GB" sz="1000">
                <a:solidFill>
                  <a:schemeClr val="dk1"/>
                </a:solidFill>
              </a:rPr>
              <a:t>move in </a:t>
            </a:r>
            <a:r>
              <a:rPr b="1" lang="en-GB" sz="1000">
                <a:solidFill>
                  <a:schemeClr val="dk1"/>
                </a:solidFill>
              </a:rPr>
              <a:t>opposite directions</a:t>
            </a:r>
            <a:r>
              <a:rPr lang="en-GB" sz="1000">
                <a:solidFill>
                  <a:schemeClr val="dk1"/>
                </a:solidFill>
              </a:rPr>
              <a:t> in the mantle, they pull plates apart.</a:t>
            </a:r>
            <a:endParaRPr sz="1000">
              <a:solidFill>
                <a:schemeClr val="dk1"/>
              </a:solidFill>
            </a:endParaRPr>
          </a:p>
          <a:p>
            <a:pPr indent="-228600" lvl="0" marL="3429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Font typeface="Calibri"/>
              <a:buAutoNum type="arabicPeriod"/>
            </a:pPr>
            <a:r>
              <a:rPr lang="en-GB" sz="1000">
                <a:solidFill>
                  <a:schemeClr val="dk1"/>
                </a:solidFill>
              </a:rPr>
              <a:t>As magma pushes upwards, it causes </a:t>
            </a:r>
            <a:r>
              <a:rPr b="1" lang="en-GB" sz="1000">
                <a:solidFill>
                  <a:schemeClr val="dk1"/>
                </a:solidFill>
              </a:rPr>
              <a:t>shaking</a:t>
            </a:r>
            <a:r>
              <a:rPr lang="en-GB" sz="1000">
                <a:solidFill>
                  <a:schemeClr val="dk1"/>
                </a:solidFill>
              </a:rPr>
              <a:t> of the crust which causes </a:t>
            </a:r>
            <a:r>
              <a:rPr b="1" lang="en-GB" sz="1000">
                <a:solidFill>
                  <a:schemeClr val="dk1"/>
                </a:solidFill>
              </a:rPr>
              <a:t>earthquakes</a:t>
            </a:r>
            <a:r>
              <a:rPr lang="en-GB" sz="1000">
                <a:solidFill>
                  <a:schemeClr val="dk1"/>
                </a:solidFill>
              </a:rPr>
              <a:t>.</a:t>
            </a:r>
            <a:endParaRPr sz="1000">
              <a:solidFill>
                <a:schemeClr val="dk1"/>
              </a:solidFill>
            </a:endParaRPr>
          </a:p>
          <a:p>
            <a:pPr indent="-228600" lvl="0" marL="3429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Font typeface="Century Gothic"/>
              <a:buAutoNum type="arabicPeriod"/>
            </a:pPr>
            <a:r>
              <a:rPr lang="en-GB" sz="1000">
                <a:solidFill>
                  <a:schemeClr val="dk1"/>
                </a:solidFill>
              </a:rPr>
              <a:t>On reaching the earth’s surface</a:t>
            </a:r>
            <a:r>
              <a:rPr lang="en-GB" sz="1000">
                <a:solidFill>
                  <a:schemeClr val="dk1"/>
                </a:solidFill>
              </a:rPr>
              <a:t> </a:t>
            </a:r>
            <a:r>
              <a:rPr b="1" lang="en-GB" sz="1000">
                <a:solidFill>
                  <a:schemeClr val="dk1"/>
                </a:solidFill>
              </a:rPr>
              <a:t>magma forms volcanoes</a:t>
            </a:r>
            <a:r>
              <a:rPr lang="en-GB" sz="1000">
                <a:solidFill>
                  <a:schemeClr val="dk1"/>
                </a:solidFill>
              </a:rPr>
              <a:t>. Magma here is very hot and fluid so flows a long way before it cools. This creates</a:t>
            </a:r>
            <a:r>
              <a:rPr b="1" lang="en-GB" sz="1000">
                <a:solidFill>
                  <a:schemeClr val="dk1"/>
                </a:solidFill>
              </a:rPr>
              <a:t> shield volcanoes.</a:t>
            </a:r>
            <a:endParaRPr b="1" sz="1000">
              <a:solidFill>
                <a:schemeClr val="dk1"/>
              </a:solidFill>
            </a:endParaRPr>
          </a:p>
        </p:txBody>
      </p:sp>
      <p:pic>
        <p:nvPicPr>
          <p:cNvPr id="82" name="Google Shape;82;p15"/>
          <p:cNvPicPr preferRelativeResize="0"/>
          <p:nvPr/>
        </p:nvPicPr>
        <p:blipFill rotWithShape="1">
          <a:blip r:embed="rId3">
            <a:alphaModFix/>
          </a:blip>
          <a:srcRect b="0" l="0" r="0" t="8999"/>
          <a:stretch/>
        </p:blipFill>
        <p:spPr>
          <a:xfrm>
            <a:off x="141550" y="3744300"/>
            <a:ext cx="2478750" cy="1341050"/>
          </a:xfrm>
          <a:prstGeom prst="rect">
            <a:avLst/>
          </a:prstGeom>
          <a:noFill/>
          <a:ln>
            <a:noFill/>
          </a:ln>
        </p:spPr>
      </p:pic>
      <p:sp>
        <p:nvSpPr>
          <p:cNvPr id="83" name="Google Shape;83;p15"/>
          <p:cNvSpPr txBox="1"/>
          <p:nvPr/>
        </p:nvSpPr>
        <p:spPr>
          <a:xfrm>
            <a:off x="2759125" y="484650"/>
            <a:ext cx="6283800" cy="28041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Destructive</a:t>
            </a:r>
            <a:r>
              <a:rPr b="1" lang="en-GB" sz="1000">
                <a:solidFill>
                  <a:schemeClr val="dk1"/>
                </a:solidFill>
              </a:rPr>
              <a:t> Plate Margin</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254000" lvl="0" marL="342900" rtl="0" algn="l">
              <a:spcBef>
                <a:spcPts val="0"/>
              </a:spcBef>
              <a:spcAft>
                <a:spcPts val="0"/>
              </a:spcAft>
              <a:buClr>
                <a:schemeClr val="dk1"/>
              </a:buClr>
              <a:buSzPts val="1000"/>
              <a:buFont typeface="Calibri"/>
              <a:buAutoNum type="arabicPeriod"/>
            </a:pPr>
            <a:r>
              <a:rPr lang="en-GB" sz="1000">
                <a:solidFill>
                  <a:schemeClr val="dk1"/>
                </a:solidFill>
              </a:rPr>
              <a:t>At a destructive margin, </a:t>
            </a:r>
            <a:r>
              <a:rPr b="1" lang="en-GB" sz="1000">
                <a:solidFill>
                  <a:schemeClr val="dk1"/>
                </a:solidFill>
              </a:rPr>
              <a:t>oceanic </a:t>
            </a:r>
            <a:br>
              <a:rPr lang="en-GB" sz="1000">
                <a:solidFill>
                  <a:schemeClr val="dk1"/>
                </a:solidFill>
              </a:rPr>
            </a:br>
            <a:r>
              <a:rPr lang="en-GB" sz="1000">
                <a:solidFill>
                  <a:schemeClr val="dk1"/>
                </a:solidFill>
              </a:rPr>
              <a:t>and </a:t>
            </a:r>
            <a:r>
              <a:rPr b="1" lang="en-GB" sz="1000">
                <a:solidFill>
                  <a:schemeClr val="dk1"/>
                </a:solidFill>
              </a:rPr>
              <a:t>continental</a:t>
            </a:r>
            <a:r>
              <a:rPr lang="en-GB" sz="1000">
                <a:solidFill>
                  <a:schemeClr val="dk1"/>
                </a:solidFill>
              </a:rPr>
              <a:t> plates </a:t>
            </a:r>
            <a:r>
              <a:rPr b="1" lang="en-GB" sz="1000">
                <a:solidFill>
                  <a:schemeClr val="dk1"/>
                </a:solidFill>
              </a:rPr>
              <a:t>converge </a:t>
            </a:r>
            <a:r>
              <a:rPr lang="en-GB" sz="1000">
                <a:solidFill>
                  <a:schemeClr val="dk1"/>
                </a:solidFill>
              </a:rPr>
              <a:t>– </a:t>
            </a:r>
            <a:br>
              <a:rPr lang="en-GB" sz="1000">
                <a:solidFill>
                  <a:schemeClr val="dk1"/>
                </a:solidFill>
              </a:rPr>
            </a:br>
            <a:r>
              <a:rPr lang="en-GB" sz="1000">
                <a:solidFill>
                  <a:schemeClr val="dk1"/>
                </a:solidFill>
              </a:rPr>
              <a:t>move </a:t>
            </a:r>
            <a:r>
              <a:rPr b="1" lang="en-GB" sz="1000">
                <a:solidFill>
                  <a:schemeClr val="dk1"/>
                </a:solidFill>
              </a:rPr>
              <a:t>towards each other</a:t>
            </a:r>
            <a:r>
              <a:rPr lang="en-GB" sz="1000">
                <a:solidFill>
                  <a:schemeClr val="dk1"/>
                </a:solidFill>
              </a:rPr>
              <a:t>.</a:t>
            </a:r>
            <a:endParaRPr sz="1000">
              <a:solidFill>
                <a:schemeClr val="dk1"/>
              </a:solidFill>
            </a:endParaRPr>
          </a:p>
          <a:p>
            <a:pPr indent="-254000" lvl="0" marL="342900" rtl="0" algn="l">
              <a:spcBef>
                <a:spcPts val="1200"/>
              </a:spcBef>
              <a:spcAft>
                <a:spcPts val="0"/>
              </a:spcAft>
              <a:buClr>
                <a:schemeClr val="dk1"/>
              </a:buClr>
              <a:buSzPts val="1000"/>
              <a:buFont typeface="Calibri"/>
              <a:buAutoNum type="arabicPeriod"/>
            </a:pPr>
            <a:r>
              <a:rPr lang="en-GB" sz="1000">
                <a:solidFill>
                  <a:schemeClr val="dk1"/>
                </a:solidFill>
              </a:rPr>
              <a:t>The </a:t>
            </a:r>
            <a:r>
              <a:rPr b="1" lang="en-GB" sz="1000">
                <a:solidFill>
                  <a:schemeClr val="dk1"/>
                </a:solidFill>
              </a:rPr>
              <a:t>oceanic plate is de</a:t>
            </a:r>
            <a:r>
              <a:rPr lang="en-GB" sz="1000">
                <a:solidFill>
                  <a:schemeClr val="dk1"/>
                </a:solidFill>
              </a:rPr>
              <a:t>nser (heavier), so it </a:t>
            </a:r>
            <a:br>
              <a:rPr lang="en-GB" sz="1000">
                <a:solidFill>
                  <a:schemeClr val="dk1"/>
                </a:solidFill>
              </a:rPr>
            </a:br>
            <a:r>
              <a:rPr lang="en-GB" sz="1000">
                <a:solidFill>
                  <a:schemeClr val="dk1"/>
                </a:solidFill>
              </a:rPr>
              <a:t>subducts (goes under) the </a:t>
            </a:r>
            <a:r>
              <a:rPr b="1" lang="en-GB" sz="1000">
                <a:solidFill>
                  <a:schemeClr val="dk1"/>
                </a:solidFill>
              </a:rPr>
              <a:t>continental plate</a:t>
            </a:r>
            <a:r>
              <a:rPr lang="en-GB" sz="1000">
                <a:solidFill>
                  <a:schemeClr val="dk1"/>
                </a:solidFill>
              </a:rPr>
              <a:t>.</a:t>
            </a:r>
            <a:endParaRPr sz="1000">
              <a:solidFill>
                <a:schemeClr val="dk1"/>
              </a:solidFill>
            </a:endParaRPr>
          </a:p>
          <a:p>
            <a:pPr indent="-254000" lvl="0" marL="342900" rtl="0" algn="l">
              <a:spcBef>
                <a:spcPts val="1200"/>
              </a:spcBef>
              <a:spcAft>
                <a:spcPts val="0"/>
              </a:spcAft>
              <a:buClr>
                <a:schemeClr val="dk1"/>
              </a:buClr>
              <a:buSzPts val="1000"/>
              <a:buFont typeface="Century Gothic"/>
              <a:buAutoNum type="arabicPeriod"/>
            </a:pPr>
            <a:r>
              <a:rPr lang="en-GB" sz="1000">
                <a:solidFill>
                  <a:schemeClr val="dk1"/>
                </a:solidFill>
              </a:rPr>
              <a:t>As the </a:t>
            </a:r>
            <a:r>
              <a:rPr b="1" lang="en-GB" sz="1000">
                <a:solidFill>
                  <a:schemeClr val="dk1"/>
                </a:solidFill>
              </a:rPr>
              <a:t>oceanic plate pushes</a:t>
            </a:r>
            <a:r>
              <a:rPr lang="en-GB" sz="1000">
                <a:solidFill>
                  <a:schemeClr val="dk1"/>
                </a:solidFill>
              </a:rPr>
              <a:t> under the continental plate, </a:t>
            </a:r>
            <a:r>
              <a:rPr b="1" lang="en-GB" sz="1000">
                <a:solidFill>
                  <a:schemeClr val="dk1"/>
                </a:solidFill>
              </a:rPr>
              <a:t>friction occurs </a:t>
            </a:r>
            <a:r>
              <a:rPr lang="en-GB" sz="1000">
                <a:solidFill>
                  <a:schemeClr val="dk1"/>
                </a:solidFill>
              </a:rPr>
              <a:t>and </a:t>
            </a:r>
            <a:r>
              <a:rPr b="1" lang="en-GB" sz="1000">
                <a:solidFill>
                  <a:schemeClr val="dk1"/>
                </a:solidFill>
              </a:rPr>
              <a:t>energy is released</a:t>
            </a:r>
            <a:r>
              <a:rPr lang="en-GB" sz="1000">
                <a:solidFill>
                  <a:schemeClr val="dk1"/>
                </a:solidFill>
              </a:rPr>
              <a:t>, causing very </a:t>
            </a:r>
            <a:r>
              <a:rPr b="1" lang="en-GB" sz="1000">
                <a:solidFill>
                  <a:schemeClr val="dk1"/>
                </a:solidFill>
              </a:rPr>
              <a:t>violent shaking </a:t>
            </a:r>
            <a:r>
              <a:rPr lang="en-GB" sz="1000">
                <a:solidFill>
                  <a:schemeClr val="dk1"/>
                </a:solidFill>
              </a:rPr>
              <a:t>of the ground – earthquakes.</a:t>
            </a:r>
            <a:endParaRPr sz="1000">
              <a:solidFill>
                <a:schemeClr val="dk1"/>
              </a:solidFill>
            </a:endParaRPr>
          </a:p>
          <a:p>
            <a:pPr indent="-254000" lvl="0" marL="342900" rtl="0" algn="l">
              <a:spcBef>
                <a:spcPts val="1200"/>
              </a:spcBef>
              <a:spcAft>
                <a:spcPts val="0"/>
              </a:spcAft>
              <a:buClr>
                <a:schemeClr val="dk1"/>
              </a:buClr>
              <a:buSzPts val="1000"/>
              <a:buFont typeface="Century Gothic"/>
              <a:buAutoNum type="arabicPeriod"/>
            </a:pPr>
            <a:r>
              <a:rPr lang="en-GB" sz="1000">
                <a:solidFill>
                  <a:schemeClr val="dk1"/>
                </a:solidFill>
              </a:rPr>
              <a:t>When </a:t>
            </a:r>
            <a:r>
              <a:rPr b="1" lang="en-GB" sz="1000">
                <a:solidFill>
                  <a:schemeClr val="dk1"/>
                </a:solidFill>
              </a:rPr>
              <a:t>the oceanic plate sinks into the mantle</a:t>
            </a:r>
            <a:r>
              <a:rPr lang="en-GB" sz="1000">
                <a:solidFill>
                  <a:schemeClr val="dk1"/>
                </a:solidFill>
              </a:rPr>
              <a:t>, it heats up and </a:t>
            </a:r>
            <a:r>
              <a:rPr b="1" lang="en-GB" sz="1000">
                <a:solidFill>
                  <a:schemeClr val="dk1"/>
                </a:solidFill>
              </a:rPr>
              <a:t>melts to form magma </a:t>
            </a:r>
            <a:r>
              <a:rPr lang="en-GB" sz="1000">
                <a:solidFill>
                  <a:schemeClr val="dk1"/>
                </a:solidFill>
              </a:rPr>
              <a:t>. This creates magma that is less fluid than a constructive plate margin.</a:t>
            </a:r>
            <a:endParaRPr sz="1000">
              <a:solidFill>
                <a:schemeClr val="dk1"/>
              </a:solidFill>
            </a:endParaRPr>
          </a:p>
          <a:p>
            <a:pPr indent="-254000" lvl="0" marL="342900" rtl="0" algn="l">
              <a:spcBef>
                <a:spcPts val="1200"/>
              </a:spcBef>
              <a:spcAft>
                <a:spcPts val="0"/>
              </a:spcAft>
              <a:buClr>
                <a:schemeClr val="dk1"/>
              </a:buClr>
              <a:buSzPts val="1000"/>
              <a:buFont typeface="Century Gothic"/>
              <a:buAutoNum type="arabicPeriod"/>
            </a:pPr>
            <a:r>
              <a:rPr lang="en-GB" sz="1000">
                <a:solidFill>
                  <a:schemeClr val="dk1"/>
                </a:solidFill>
              </a:rPr>
              <a:t>Where there are </a:t>
            </a:r>
            <a:r>
              <a:rPr b="1" lang="en-GB" sz="1000">
                <a:solidFill>
                  <a:schemeClr val="dk1"/>
                </a:solidFill>
              </a:rPr>
              <a:t>cracks in the crust</a:t>
            </a:r>
            <a:r>
              <a:rPr lang="en-GB" sz="1000">
                <a:solidFill>
                  <a:schemeClr val="dk1"/>
                </a:solidFill>
              </a:rPr>
              <a:t>, some of this </a:t>
            </a:r>
            <a:r>
              <a:rPr b="1" lang="en-GB" sz="1000">
                <a:solidFill>
                  <a:schemeClr val="dk1"/>
                </a:solidFill>
              </a:rPr>
              <a:t>magma may rise </a:t>
            </a:r>
            <a:r>
              <a:rPr lang="en-GB" sz="1000">
                <a:solidFill>
                  <a:schemeClr val="dk1"/>
                </a:solidFill>
              </a:rPr>
              <a:t>creating steep-sided </a:t>
            </a:r>
            <a:r>
              <a:rPr b="1" lang="en-GB" sz="1000">
                <a:solidFill>
                  <a:schemeClr val="dk1"/>
                </a:solidFill>
              </a:rPr>
              <a:t>composite volcanoes</a:t>
            </a:r>
            <a:r>
              <a:rPr lang="en-GB" sz="1000">
                <a:solidFill>
                  <a:schemeClr val="dk1"/>
                </a:solidFill>
              </a:rPr>
              <a:t>. Eruptions are often very </a:t>
            </a:r>
            <a:r>
              <a:rPr b="1" lang="en-GB" sz="1000">
                <a:solidFill>
                  <a:schemeClr val="dk1"/>
                </a:solidFill>
              </a:rPr>
              <a:t>violent and explosive. </a:t>
            </a:r>
            <a:endParaRPr sz="1000">
              <a:solidFill>
                <a:schemeClr val="dk1"/>
              </a:solidFill>
            </a:endParaRPr>
          </a:p>
          <a:p>
            <a:pPr indent="0" lvl="0" marL="0" rtl="0" algn="l">
              <a:spcBef>
                <a:spcPts val="0"/>
              </a:spcBef>
              <a:spcAft>
                <a:spcPts val="0"/>
              </a:spcAft>
              <a:buNone/>
            </a:pPr>
            <a:r>
              <a:rPr b="1" lang="en-GB" sz="1000">
                <a:solidFill>
                  <a:schemeClr val="dk1"/>
                </a:solidFill>
              </a:rPr>
              <a:t>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t/>
            </a:r>
            <a:endParaRPr b="1" sz="1000">
              <a:solidFill>
                <a:schemeClr val="dk1"/>
              </a:solidFill>
            </a:endParaRPr>
          </a:p>
        </p:txBody>
      </p:sp>
      <p:pic>
        <p:nvPicPr>
          <p:cNvPr id="84" name="Google Shape;84;p15"/>
          <p:cNvPicPr preferRelativeResize="0"/>
          <p:nvPr/>
        </p:nvPicPr>
        <p:blipFill rotWithShape="1">
          <a:blip r:embed="rId4">
            <a:alphaModFix/>
          </a:blip>
          <a:srcRect b="0" l="0" r="0" t="7501"/>
          <a:stretch/>
        </p:blipFill>
        <p:spPr>
          <a:xfrm>
            <a:off x="6696225" y="558025"/>
            <a:ext cx="2278800" cy="1253100"/>
          </a:xfrm>
          <a:prstGeom prst="rect">
            <a:avLst/>
          </a:prstGeom>
          <a:noFill/>
          <a:ln>
            <a:noFill/>
          </a:ln>
        </p:spPr>
      </p:pic>
      <p:sp>
        <p:nvSpPr>
          <p:cNvPr id="85" name="Google Shape;85;p15"/>
          <p:cNvSpPr txBox="1"/>
          <p:nvPr/>
        </p:nvSpPr>
        <p:spPr>
          <a:xfrm>
            <a:off x="2759125" y="3346725"/>
            <a:ext cx="4284900" cy="18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Conservative Plate Margin</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lnSpc>
                <a:spcPct val="80000"/>
              </a:lnSpc>
              <a:spcBef>
                <a:spcPts val="0"/>
              </a:spcBef>
              <a:spcAft>
                <a:spcPts val="0"/>
              </a:spcAft>
              <a:buClr>
                <a:schemeClr val="dk1"/>
              </a:buClr>
              <a:buSzPts val="1018"/>
              <a:buFont typeface="Arial"/>
              <a:buNone/>
            </a:pPr>
            <a:r>
              <a:rPr lang="en-GB" sz="1000">
                <a:solidFill>
                  <a:schemeClr val="dk1"/>
                </a:solidFill>
              </a:rPr>
              <a:t>1.  At a conservative margin, the plates </a:t>
            </a:r>
            <a:r>
              <a:rPr b="1" lang="en-GB" sz="1000">
                <a:solidFill>
                  <a:schemeClr val="dk1"/>
                </a:solidFill>
              </a:rPr>
              <a:t>move alongside each other</a:t>
            </a:r>
            <a:r>
              <a:rPr lang="en-GB" sz="1000">
                <a:solidFill>
                  <a:schemeClr val="dk1"/>
                </a:solidFill>
              </a:rPr>
              <a:t>. They may move in the same or opposite directions.</a:t>
            </a:r>
            <a:endParaRPr sz="1000">
              <a:solidFill>
                <a:schemeClr val="dk1"/>
              </a:solidFill>
            </a:endParaRPr>
          </a:p>
          <a:p>
            <a:pPr indent="0" lvl="0" marL="0" rtl="0" algn="l">
              <a:lnSpc>
                <a:spcPct val="80000"/>
              </a:lnSpc>
              <a:spcBef>
                <a:spcPts val="0"/>
              </a:spcBef>
              <a:spcAft>
                <a:spcPts val="0"/>
              </a:spcAft>
              <a:buClr>
                <a:schemeClr val="dk1"/>
              </a:buClr>
              <a:buSzPts val="1018"/>
              <a:buFont typeface="Arial"/>
              <a:buNone/>
            </a:pPr>
            <a:r>
              <a:t/>
            </a:r>
            <a:endParaRPr sz="1000">
              <a:solidFill>
                <a:schemeClr val="dk1"/>
              </a:solidFill>
            </a:endParaRPr>
          </a:p>
          <a:p>
            <a:pPr indent="0" lvl="0" marL="0" rtl="0" algn="l">
              <a:lnSpc>
                <a:spcPct val="80000"/>
              </a:lnSpc>
              <a:spcBef>
                <a:spcPts val="0"/>
              </a:spcBef>
              <a:spcAft>
                <a:spcPts val="0"/>
              </a:spcAft>
              <a:buClr>
                <a:schemeClr val="dk1"/>
              </a:buClr>
              <a:buSzPts val="1018"/>
              <a:buFont typeface="Arial"/>
              <a:buNone/>
            </a:pPr>
            <a:r>
              <a:rPr lang="en-GB" sz="1000">
                <a:solidFill>
                  <a:schemeClr val="dk1"/>
                </a:solidFill>
              </a:rPr>
              <a:t>2.  </a:t>
            </a:r>
            <a:r>
              <a:rPr b="1" lang="en-GB" sz="1000">
                <a:solidFill>
                  <a:schemeClr val="dk1"/>
                </a:solidFill>
              </a:rPr>
              <a:t>Friction</a:t>
            </a:r>
            <a:r>
              <a:rPr lang="en-GB" sz="1000">
                <a:solidFill>
                  <a:schemeClr val="dk1"/>
                </a:solidFill>
              </a:rPr>
              <a:t> between the plates builds as the plates push alongside one another. When </a:t>
            </a:r>
            <a:r>
              <a:rPr b="1" lang="en-GB" sz="1000">
                <a:solidFill>
                  <a:schemeClr val="dk1"/>
                </a:solidFill>
              </a:rPr>
              <a:t>one plate jolts </a:t>
            </a:r>
            <a:r>
              <a:rPr lang="en-GB" sz="1000">
                <a:solidFill>
                  <a:schemeClr val="dk1"/>
                </a:solidFill>
              </a:rPr>
              <a:t>past the other, </a:t>
            </a:r>
            <a:r>
              <a:rPr b="1" lang="en-GB" sz="1000">
                <a:solidFill>
                  <a:schemeClr val="dk1"/>
                </a:solidFill>
              </a:rPr>
              <a:t>energy is released in seismic waves. </a:t>
            </a:r>
            <a:endParaRPr b="1" sz="1000">
              <a:solidFill>
                <a:schemeClr val="dk1"/>
              </a:solidFill>
            </a:endParaRPr>
          </a:p>
          <a:p>
            <a:pPr indent="0" lvl="0" marL="0" rtl="0" algn="l">
              <a:lnSpc>
                <a:spcPct val="80000"/>
              </a:lnSpc>
              <a:spcBef>
                <a:spcPts val="0"/>
              </a:spcBef>
              <a:spcAft>
                <a:spcPts val="0"/>
              </a:spcAft>
              <a:buClr>
                <a:schemeClr val="dk1"/>
              </a:buClr>
              <a:buSzPts val="1018"/>
              <a:buFont typeface="Arial"/>
              <a:buNone/>
            </a:pPr>
            <a:r>
              <a:t/>
            </a:r>
            <a:endParaRPr sz="1000">
              <a:solidFill>
                <a:schemeClr val="dk1"/>
              </a:solidFill>
            </a:endParaRPr>
          </a:p>
          <a:p>
            <a:pPr indent="0" lvl="0" marL="0" rtl="0" algn="l">
              <a:lnSpc>
                <a:spcPct val="80000"/>
              </a:lnSpc>
              <a:spcBef>
                <a:spcPts val="0"/>
              </a:spcBef>
              <a:spcAft>
                <a:spcPts val="0"/>
              </a:spcAft>
              <a:buClr>
                <a:schemeClr val="dk1"/>
              </a:buClr>
              <a:buSzPts val="1018"/>
              <a:buFont typeface="Arial"/>
              <a:buNone/>
            </a:pPr>
            <a:r>
              <a:rPr lang="en-GB" sz="1000">
                <a:solidFill>
                  <a:schemeClr val="dk1"/>
                </a:solidFill>
              </a:rPr>
              <a:t>3.  The ground shakes as a result creating an earthquake. </a:t>
            </a:r>
            <a:endParaRPr sz="1000">
              <a:solidFill>
                <a:schemeClr val="dk1"/>
              </a:solidFill>
            </a:endParaRPr>
          </a:p>
          <a:p>
            <a:pPr indent="0" lvl="0" marL="0" rtl="0" algn="l">
              <a:lnSpc>
                <a:spcPct val="80000"/>
              </a:lnSpc>
              <a:spcBef>
                <a:spcPts val="0"/>
              </a:spcBef>
              <a:spcAft>
                <a:spcPts val="0"/>
              </a:spcAft>
              <a:buClr>
                <a:schemeClr val="dk1"/>
              </a:buClr>
              <a:buSzPts val="1018"/>
              <a:buFont typeface="Arial"/>
              <a:buNone/>
            </a:pPr>
            <a:r>
              <a:t/>
            </a:r>
            <a:endParaRPr sz="1000">
              <a:solidFill>
                <a:schemeClr val="dk1"/>
              </a:solidFill>
            </a:endParaRPr>
          </a:p>
          <a:p>
            <a:pPr indent="0" lvl="0" marL="0" rtl="0" algn="l">
              <a:lnSpc>
                <a:spcPct val="80000"/>
              </a:lnSpc>
              <a:spcBef>
                <a:spcPts val="0"/>
              </a:spcBef>
              <a:spcAft>
                <a:spcPts val="0"/>
              </a:spcAft>
              <a:buClr>
                <a:schemeClr val="dk1"/>
              </a:buClr>
              <a:buSzPts val="1018"/>
              <a:buFont typeface="Arial"/>
              <a:buNone/>
            </a:pPr>
            <a:r>
              <a:rPr lang="en-GB" sz="1000">
                <a:solidFill>
                  <a:schemeClr val="dk1"/>
                </a:solidFill>
              </a:rPr>
              <a:t>4.  Often very </a:t>
            </a:r>
            <a:r>
              <a:rPr b="1" lang="en-GB" sz="1000">
                <a:solidFill>
                  <a:schemeClr val="dk1"/>
                </a:solidFill>
              </a:rPr>
              <a:t>intense earthquakes</a:t>
            </a:r>
            <a:r>
              <a:rPr lang="en-GB" sz="1000">
                <a:solidFill>
                  <a:schemeClr val="dk1"/>
                </a:solidFill>
              </a:rPr>
              <a:t> as pressure may have built for decades or hundreds of years.</a:t>
            </a:r>
            <a:endParaRPr sz="1000">
              <a:solidFill>
                <a:schemeClr val="dk1"/>
              </a:solidFill>
            </a:endParaRPr>
          </a:p>
          <a:p>
            <a:pPr indent="0" lvl="0" marL="0" rtl="0" algn="l">
              <a:spcBef>
                <a:spcPts val="0"/>
              </a:spcBef>
              <a:spcAft>
                <a:spcPts val="0"/>
              </a:spcAft>
              <a:buNone/>
            </a:pPr>
            <a:r>
              <a:t/>
            </a:r>
            <a:endParaRPr b="1" sz="1000">
              <a:solidFill>
                <a:schemeClr val="dk1"/>
              </a:solidFill>
            </a:endParaRPr>
          </a:p>
        </p:txBody>
      </p:sp>
      <p:pic>
        <p:nvPicPr>
          <p:cNvPr id="86" name="Google Shape;86;p15"/>
          <p:cNvPicPr preferRelativeResize="0"/>
          <p:nvPr/>
        </p:nvPicPr>
        <p:blipFill rotWithShape="1">
          <a:blip r:embed="rId5">
            <a:alphaModFix/>
          </a:blip>
          <a:srcRect b="0" l="0" r="0" t="11418"/>
          <a:stretch/>
        </p:blipFill>
        <p:spPr>
          <a:xfrm>
            <a:off x="6936225" y="3776500"/>
            <a:ext cx="2038799" cy="11886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2626300" y="3387875"/>
            <a:ext cx="1890175" cy="1686100"/>
          </a:xfrm>
          <a:prstGeom prst="rect">
            <a:avLst/>
          </a:prstGeom>
          <a:noFill/>
          <a:ln>
            <a:noFill/>
          </a:ln>
        </p:spPr>
      </p:pic>
      <p:sp>
        <p:nvSpPr>
          <p:cNvPr id="92" name="Google Shape;92;p16"/>
          <p:cNvSpPr txBox="1"/>
          <p:nvPr/>
        </p:nvSpPr>
        <p:spPr>
          <a:xfrm>
            <a:off x="30050" y="77250"/>
            <a:ext cx="90513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93" name="Google Shape;93;p16"/>
          <p:cNvPicPr preferRelativeResize="0"/>
          <p:nvPr/>
        </p:nvPicPr>
        <p:blipFill rotWithShape="1">
          <a:blip r:embed="rId4">
            <a:alphaModFix/>
          </a:blip>
          <a:srcRect b="3614" l="7198" r="7207" t="0"/>
          <a:stretch/>
        </p:blipFill>
        <p:spPr>
          <a:xfrm>
            <a:off x="2108225" y="441350"/>
            <a:ext cx="2712526" cy="2025100"/>
          </a:xfrm>
          <a:prstGeom prst="rect">
            <a:avLst/>
          </a:prstGeom>
          <a:noFill/>
          <a:ln>
            <a:noFill/>
          </a:ln>
        </p:spPr>
      </p:pic>
      <p:graphicFrame>
        <p:nvGraphicFramePr>
          <p:cNvPr id="94" name="Google Shape;94;p16"/>
          <p:cNvGraphicFramePr/>
          <p:nvPr/>
        </p:nvGraphicFramePr>
        <p:xfrm>
          <a:off x="74050" y="441350"/>
          <a:ext cx="3000000" cy="3000000"/>
        </p:xfrm>
        <a:graphic>
          <a:graphicData uri="http://schemas.openxmlformats.org/drawingml/2006/table">
            <a:tbl>
              <a:tblPr>
                <a:noFill/>
                <a:tableStyleId>{2ED30819-301B-48AA-AF60-99CC8018FA05}</a:tableStyleId>
              </a:tblPr>
              <a:tblGrid>
                <a:gridCol w="1941350"/>
              </a:tblGrid>
              <a:tr h="157750">
                <a:tc>
                  <a:txBody>
                    <a:bodyPr/>
                    <a:lstStyle/>
                    <a:p>
                      <a:pPr indent="0" lvl="0" marL="0" rtl="0" algn="l">
                        <a:spcBef>
                          <a:spcPts val="0"/>
                        </a:spcBef>
                        <a:spcAft>
                          <a:spcPts val="0"/>
                        </a:spcAft>
                        <a:buNone/>
                      </a:pPr>
                      <a:r>
                        <a:rPr b="1" lang="en-GB" sz="1000">
                          <a:solidFill>
                            <a:schemeClr val="dk1"/>
                          </a:solidFill>
                        </a:rPr>
                        <a:t>Fault: </a:t>
                      </a:r>
                      <a:r>
                        <a:rPr lang="en-GB" sz="1000">
                          <a:solidFill>
                            <a:schemeClr val="dk1"/>
                          </a:solidFill>
                        </a:rPr>
                        <a:t>A crack or break in the Earth's crust</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solidFill>
                            <a:schemeClr val="dk1"/>
                          </a:solidFill>
                        </a:rPr>
                        <a:t>Epicentre:</a:t>
                      </a:r>
                      <a:r>
                        <a:rPr lang="en-GB" sz="1000">
                          <a:solidFill>
                            <a:schemeClr val="dk1"/>
                          </a:solidFill>
                        </a:rPr>
                        <a:t> </a:t>
                      </a:r>
                      <a:r>
                        <a:rPr lang="en-GB" sz="1000">
                          <a:solidFill>
                            <a:schemeClr val="dk1"/>
                          </a:solidFill>
                        </a:rPr>
                        <a:t>The point on the Earth's surface directly above where an earthquake starts.</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solidFill>
                            <a:schemeClr val="dk1"/>
                          </a:solidFill>
                        </a:rPr>
                        <a:t>Focus: </a:t>
                      </a:r>
                      <a:r>
                        <a:rPr lang="en-GB" sz="1000">
                          <a:solidFill>
                            <a:schemeClr val="dk1"/>
                          </a:solidFill>
                        </a:rPr>
                        <a:t>The actual point underground where an earthquake begins.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solidFill>
                            <a:schemeClr val="dk1"/>
                          </a:solidFill>
                        </a:rPr>
                        <a:t>Seismic</a:t>
                      </a:r>
                      <a:r>
                        <a:rPr b="1" lang="en-GB" sz="1000">
                          <a:solidFill>
                            <a:schemeClr val="dk1"/>
                          </a:solidFill>
                        </a:rPr>
                        <a:t> Waves: </a:t>
                      </a:r>
                      <a:r>
                        <a:rPr lang="en-GB" sz="1000">
                          <a:solidFill>
                            <a:schemeClr val="dk1"/>
                          </a:solidFill>
                        </a:rPr>
                        <a:t>Waves of energy that travel through the Earth during an earthquake.</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solidFill>
                            <a:schemeClr val="dk1"/>
                          </a:solidFill>
                        </a:rPr>
                        <a:t>Richter</a:t>
                      </a:r>
                      <a:r>
                        <a:rPr b="1" lang="en-GB" sz="1000">
                          <a:solidFill>
                            <a:schemeClr val="dk1"/>
                          </a:solidFill>
                        </a:rPr>
                        <a:t> scale: </a:t>
                      </a:r>
                      <a:r>
                        <a:rPr lang="en-GB" sz="1000">
                          <a:solidFill>
                            <a:schemeClr val="dk1"/>
                          </a:solidFill>
                        </a:rPr>
                        <a:t>A measure of the strength or magnitude of an earthquake, </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99200">
                <a:tc>
                  <a:txBody>
                    <a:bodyPr/>
                    <a:lstStyle/>
                    <a:p>
                      <a:pPr indent="0" lvl="0" marL="0" rtl="0" algn="l">
                        <a:spcBef>
                          <a:spcPts val="0"/>
                        </a:spcBef>
                        <a:spcAft>
                          <a:spcPts val="0"/>
                        </a:spcAft>
                        <a:buNone/>
                      </a:pPr>
                      <a:r>
                        <a:rPr b="1" lang="en-GB" sz="1000">
                          <a:solidFill>
                            <a:schemeClr val="dk1"/>
                          </a:solidFill>
                        </a:rPr>
                        <a:t>Mercalli</a:t>
                      </a:r>
                      <a:r>
                        <a:rPr b="1" lang="en-GB" sz="1000">
                          <a:solidFill>
                            <a:schemeClr val="dk1"/>
                          </a:solidFill>
                        </a:rPr>
                        <a:t> </a:t>
                      </a:r>
                      <a:r>
                        <a:rPr b="1" lang="en-GB" sz="1000">
                          <a:solidFill>
                            <a:schemeClr val="dk1"/>
                          </a:solidFill>
                        </a:rPr>
                        <a:t>scale:</a:t>
                      </a:r>
                      <a:r>
                        <a:rPr lang="en-GB" sz="1000">
                          <a:solidFill>
                            <a:schemeClr val="dk1"/>
                          </a:solidFill>
                        </a:rPr>
                        <a:t> A scale that measures the intensity of an earthquake based on its effects on people, buildings, and the Earth's surface.</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solidFill>
                            <a:schemeClr val="dk1"/>
                          </a:solidFill>
                        </a:rPr>
                        <a:t>Magnitude: </a:t>
                      </a:r>
                      <a:r>
                        <a:rPr lang="en-GB" sz="1000">
                          <a:solidFill>
                            <a:schemeClr val="dk1"/>
                          </a:solidFill>
                        </a:rPr>
                        <a:t>The size/energy released by an earthquake measured on the Richter scale.</a:t>
                      </a:r>
                      <a:endParaRPr sz="1000">
                        <a:solidFill>
                          <a:schemeClr val="dk1"/>
                        </a:solidFill>
                      </a:endParaRPr>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95" name="Google Shape;95;p16"/>
          <p:cNvSpPr txBox="1"/>
          <p:nvPr/>
        </p:nvSpPr>
        <p:spPr>
          <a:xfrm>
            <a:off x="2136088" y="2571750"/>
            <a:ext cx="265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The power of an earthquake is measured using a seismometer. A seismometer detects the vibrations caused by an earthquake. It plots these vibrations on a seismograph. </a:t>
            </a:r>
            <a:endParaRPr sz="1000"/>
          </a:p>
        </p:txBody>
      </p:sp>
      <p:sp>
        <p:nvSpPr>
          <p:cNvPr id="96" name="Google Shape;96;p16"/>
          <p:cNvSpPr txBox="1"/>
          <p:nvPr/>
        </p:nvSpPr>
        <p:spPr>
          <a:xfrm>
            <a:off x="4913575" y="441350"/>
            <a:ext cx="2868000" cy="464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t>Factors affecting the impact of an earthquake </a:t>
            </a:r>
            <a:r>
              <a:rPr lang="en-GB" sz="1000"/>
              <a:t>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Distance from the epicentre: t</a:t>
            </a:r>
            <a:r>
              <a:rPr lang="en-GB" sz="1000"/>
              <a:t>he effects of an earthquake are more severe at its centre.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Magnitude: </a:t>
            </a:r>
            <a:r>
              <a:rPr lang="en-GB" sz="1000"/>
              <a:t>The higher on the Richter scale, the more severe the earthquake is.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Level of development </a:t>
            </a:r>
            <a:r>
              <a:rPr lang="en-GB" sz="1000"/>
              <a:t>– MEDCs are more likely to have the resources (earthquake </a:t>
            </a:r>
            <a:r>
              <a:rPr lang="en-GB" sz="1000"/>
              <a:t>resistant</a:t>
            </a:r>
            <a:r>
              <a:rPr lang="en-GB" sz="1000"/>
              <a:t> building) and technology for monitoring, prediction and response.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Population density</a:t>
            </a:r>
            <a:r>
              <a:rPr lang="en-GB" sz="1000"/>
              <a:t>: </a:t>
            </a:r>
            <a:r>
              <a:rPr lang="en-GB" sz="1000"/>
              <a:t>(rural or urban area). The more densely populated an area, the more likely there are to be deaths and casualties.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Communication</a:t>
            </a:r>
            <a:r>
              <a:rPr lang="en-GB" sz="1000"/>
              <a:t>: </a:t>
            </a:r>
            <a:r>
              <a:rPr lang="en-GB" sz="1000"/>
              <a:t>accessibility for rescue teams.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Time of day: </a:t>
            </a:r>
            <a:r>
              <a:rPr lang="en-GB" sz="1000"/>
              <a:t>influences whether people are in their homes, at work or travelling. A severe earthquake at rush hour in a densely populated urban area could have devastating effects.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Time of year:</a:t>
            </a:r>
            <a:r>
              <a:rPr lang="en-GB" sz="1000"/>
              <a:t> and climate will influence survival rates and the rate at which disease can spread.</a:t>
            </a:r>
            <a:endParaRPr sz="1000"/>
          </a:p>
        </p:txBody>
      </p:sp>
      <p:pic>
        <p:nvPicPr>
          <p:cNvPr id="97" name="Google Shape;97;p16"/>
          <p:cNvPicPr preferRelativeResize="0"/>
          <p:nvPr/>
        </p:nvPicPr>
        <p:blipFill>
          <a:blip r:embed="rId5">
            <a:alphaModFix/>
          </a:blip>
          <a:stretch>
            <a:fillRect/>
          </a:stretch>
        </p:blipFill>
        <p:spPr>
          <a:xfrm>
            <a:off x="7781699" y="785549"/>
            <a:ext cx="544246" cy="544225"/>
          </a:xfrm>
          <a:prstGeom prst="rect">
            <a:avLst/>
          </a:prstGeom>
          <a:noFill/>
          <a:ln>
            <a:noFill/>
          </a:ln>
        </p:spPr>
      </p:pic>
      <p:pic>
        <p:nvPicPr>
          <p:cNvPr id="98" name="Google Shape;98;p16"/>
          <p:cNvPicPr preferRelativeResize="0"/>
          <p:nvPr/>
        </p:nvPicPr>
        <p:blipFill rotWithShape="1">
          <a:blip r:embed="rId6">
            <a:alphaModFix/>
          </a:blip>
          <a:srcRect b="22403" l="12050" r="-12049" t="14576"/>
          <a:stretch/>
        </p:blipFill>
        <p:spPr>
          <a:xfrm>
            <a:off x="8375924" y="1233750"/>
            <a:ext cx="714447" cy="544225"/>
          </a:xfrm>
          <a:prstGeom prst="rect">
            <a:avLst/>
          </a:prstGeom>
          <a:noFill/>
          <a:ln>
            <a:noFill/>
          </a:ln>
        </p:spPr>
      </p:pic>
      <p:pic>
        <p:nvPicPr>
          <p:cNvPr id="99" name="Google Shape;99;p16"/>
          <p:cNvPicPr preferRelativeResize="0"/>
          <p:nvPr/>
        </p:nvPicPr>
        <p:blipFill rotWithShape="1">
          <a:blip r:embed="rId7">
            <a:alphaModFix/>
          </a:blip>
          <a:srcRect b="8888" l="0" r="0" t="15007"/>
          <a:stretch/>
        </p:blipFill>
        <p:spPr>
          <a:xfrm>
            <a:off x="7463525" y="1799925"/>
            <a:ext cx="862425" cy="708801"/>
          </a:xfrm>
          <a:prstGeom prst="rect">
            <a:avLst/>
          </a:prstGeom>
          <a:noFill/>
          <a:ln>
            <a:noFill/>
          </a:ln>
        </p:spPr>
      </p:pic>
      <p:pic>
        <p:nvPicPr>
          <p:cNvPr id="100" name="Google Shape;100;p16"/>
          <p:cNvPicPr preferRelativeResize="0"/>
          <p:nvPr/>
        </p:nvPicPr>
        <p:blipFill rotWithShape="1">
          <a:blip r:embed="rId8">
            <a:alphaModFix/>
          </a:blip>
          <a:srcRect b="49363" l="0" r="52934" t="13740"/>
          <a:stretch/>
        </p:blipFill>
        <p:spPr>
          <a:xfrm>
            <a:off x="8193049" y="2542813"/>
            <a:ext cx="728160" cy="610300"/>
          </a:xfrm>
          <a:prstGeom prst="rect">
            <a:avLst/>
          </a:prstGeom>
          <a:noFill/>
          <a:ln>
            <a:noFill/>
          </a:ln>
        </p:spPr>
      </p:pic>
      <p:pic>
        <p:nvPicPr>
          <p:cNvPr id="101" name="Google Shape;101;p16"/>
          <p:cNvPicPr preferRelativeResize="0"/>
          <p:nvPr/>
        </p:nvPicPr>
        <p:blipFill>
          <a:blip r:embed="rId9">
            <a:alphaModFix/>
          </a:blip>
          <a:stretch>
            <a:fillRect/>
          </a:stretch>
        </p:blipFill>
        <p:spPr>
          <a:xfrm>
            <a:off x="7781573" y="3278648"/>
            <a:ext cx="610300" cy="610300"/>
          </a:xfrm>
          <a:prstGeom prst="rect">
            <a:avLst/>
          </a:prstGeom>
          <a:noFill/>
          <a:ln>
            <a:noFill/>
          </a:ln>
        </p:spPr>
      </p:pic>
      <p:pic>
        <p:nvPicPr>
          <p:cNvPr id="102" name="Google Shape;102;p16"/>
          <p:cNvPicPr preferRelativeResize="0"/>
          <p:nvPr/>
        </p:nvPicPr>
        <p:blipFill rotWithShape="1">
          <a:blip r:embed="rId10">
            <a:alphaModFix/>
          </a:blip>
          <a:srcRect b="11467" l="0" r="0" t="-5691"/>
          <a:stretch/>
        </p:blipFill>
        <p:spPr>
          <a:xfrm>
            <a:off x="8085976" y="3993250"/>
            <a:ext cx="988074" cy="954300"/>
          </a:xfrm>
          <a:prstGeom prst="rect">
            <a:avLst/>
          </a:prstGeom>
          <a:noFill/>
          <a:ln>
            <a:noFill/>
          </a:ln>
        </p:spPr>
      </p:pic>
      <p:sp>
        <p:nvSpPr>
          <p:cNvPr id="103" name="Google Shape;103;p16"/>
          <p:cNvSpPr/>
          <p:nvPr/>
        </p:nvSpPr>
        <p:spPr>
          <a:xfrm>
            <a:off x="4915750" y="433413"/>
            <a:ext cx="4129500" cy="46485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6"/>
          <p:cNvSpPr/>
          <p:nvPr/>
        </p:nvSpPr>
        <p:spPr>
          <a:xfrm>
            <a:off x="2071325" y="433425"/>
            <a:ext cx="2788500" cy="46485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p:nvPr/>
        </p:nvSpPr>
        <p:spPr>
          <a:xfrm>
            <a:off x="2981650" y="3149100"/>
            <a:ext cx="6063600" cy="20010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7"/>
          <p:cNvSpPr txBox="1"/>
          <p:nvPr/>
        </p:nvSpPr>
        <p:spPr>
          <a:xfrm>
            <a:off x="74050" y="77250"/>
            <a:ext cx="89712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graphicFrame>
        <p:nvGraphicFramePr>
          <p:cNvPr id="111" name="Google Shape;111;p17"/>
          <p:cNvGraphicFramePr/>
          <p:nvPr/>
        </p:nvGraphicFramePr>
        <p:xfrm>
          <a:off x="74050" y="441350"/>
          <a:ext cx="3000000" cy="3000000"/>
        </p:xfrm>
        <a:graphic>
          <a:graphicData uri="http://schemas.openxmlformats.org/drawingml/2006/table">
            <a:tbl>
              <a:tblPr>
                <a:noFill/>
                <a:tableStyleId>{2ED30819-301B-48AA-AF60-99CC8018FA05}</a:tableStyleId>
              </a:tblPr>
              <a:tblGrid>
                <a:gridCol w="2821750"/>
              </a:tblGrid>
              <a:tr h="157750">
                <a:tc>
                  <a:txBody>
                    <a:bodyPr/>
                    <a:lstStyle/>
                    <a:p>
                      <a:pPr indent="0" lvl="0" marL="0" rtl="0" algn="l">
                        <a:spcBef>
                          <a:spcPts val="0"/>
                        </a:spcBef>
                        <a:spcAft>
                          <a:spcPts val="0"/>
                        </a:spcAft>
                        <a:buNone/>
                      </a:pPr>
                      <a:r>
                        <a:rPr b="1" lang="en-GB" sz="1000"/>
                        <a:t>Active volcano</a:t>
                      </a:r>
                      <a:r>
                        <a:rPr b="1" lang="en-GB" sz="1000"/>
                        <a:t>: </a:t>
                      </a:r>
                      <a:r>
                        <a:rPr lang="en-GB" sz="1000">
                          <a:solidFill>
                            <a:schemeClr val="dk1"/>
                          </a:solidFill>
                        </a:rPr>
                        <a:t>erupts frequently</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Dormant volcano:</a:t>
                      </a:r>
                      <a:r>
                        <a:rPr lang="en-GB" sz="1000"/>
                        <a:t> </a:t>
                      </a:r>
                      <a:r>
                        <a:rPr lang="en-GB" sz="1000">
                          <a:solidFill>
                            <a:schemeClr val="dk1"/>
                          </a:solidFill>
                        </a:rPr>
                        <a:t>temporarily inactive but not fully extinct</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Extinct volcano</a:t>
                      </a:r>
                      <a:r>
                        <a:rPr b="1" lang="en-GB" sz="1000"/>
                        <a:t>: </a:t>
                      </a:r>
                      <a:r>
                        <a:rPr lang="en-GB" sz="1000">
                          <a:solidFill>
                            <a:schemeClr val="dk1"/>
                          </a:solidFill>
                        </a:rPr>
                        <a:t>never likely to erupt again</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Magma chamber:</a:t>
                      </a:r>
                      <a:r>
                        <a:rPr b="1" lang="en-GB" sz="1000"/>
                        <a:t> </a:t>
                      </a:r>
                      <a:r>
                        <a:rPr lang="en-GB" sz="1000">
                          <a:solidFill>
                            <a:schemeClr val="dk1"/>
                          </a:solidFill>
                        </a:rPr>
                        <a:t>a collection of magma inside the Earth, below the volcano</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Main vent</a:t>
                      </a:r>
                      <a:r>
                        <a:rPr b="1" lang="en-GB" sz="1000"/>
                        <a:t>: t</a:t>
                      </a:r>
                      <a:r>
                        <a:rPr lang="en-GB" sz="1000">
                          <a:solidFill>
                            <a:schemeClr val="dk1"/>
                          </a:solidFill>
                        </a:rPr>
                        <a:t>he main outlet for the magma to escape</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99200">
                <a:tc>
                  <a:txBody>
                    <a:bodyPr/>
                    <a:lstStyle/>
                    <a:p>
                      <a:pPr indent="0" lvl="0" marL="0" rtl="0" algn="l">
                        <a:spcBef>
                          <a:spcPts val="0"/>
                        </a:spcBef>
                        <a:spcAft>
                          <a:spcPts val="0"/>
                        </a:spcAft>
                        <a:buNone/>
                      </a:pPr>
                      <a:r>
                        <a:rPr b="1" lang="en-GB" sz="1000"/>
                        <a:t>Secondary vents</a:t>
                      </a:r>
                      <a:r>
                        <a:rPr b="1" lang="en-GB" sz="1000"/>
                        <a:t>:</a:t>
                      </a:r>
                      <a:r>
                        <a:rPr lang="en-GB" sz="1000"/>
                        <a:t> s</a:t>
                      </a:r>
                      <a:r>
                        <a:rPr lang="en-GB" sz="1000">
                          <a:solidFill>
                            <a:schemeClr val="dk1"/>
                          </a:solidFill>
                        </a:rPr>
                        <a:t>maller outlets through which magma escapes</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Crater</a:t>
                      </a:r>
                      <a:r>
                        <a:rPr b="1" lang="en-GB" sz="1000"/>
                        <a:t>: </a:t>
                      </a:r>
                      <a:r>
                        <a:rPr lang="en-GB" sz="1000">
                          <a:solidFill>
                            <a:schemeClr val="dk1"/>
                          </a:solidFill>
                        </a:rPr>
                        <a:t>is created after an eruption blows the top off the volcano.  </a:t>
                      </a:r>
                      <a:endParaRPr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Pyroclastic flow: </a:t>
                      </a:r>
                      <a:r>
                        <a:rPr lang="en-GB" sz="1000">
                          <a:solidFill>
                            <a:schemeClr val="dk1"/>
                          </a:solidFill>
                        </a:rPr>
                        <a:t>hot and dense mixture of volcanic ash, rock fragments, and gases, descending down the slopes of a volcano during an eruption.</a:t>
                      </a:r>
                      <a:endParaRPr b="1"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27975">
                <a:tc>
                  <a:txBody>
                    <a:bodyPr/>
                    <a:lstStyle/>
                    <a:p>
                      <a:pPr indent="0" lvl="0" marL="0" rtl="0" algn="l">
                        <a:spcBef>
                          <a:spcPts val="0"/>
                        </a:spcBef>
                        <a:spcAft>
                          <a:spcPts val="0"/>
                        </a:spcAft>
                        <a:buNone/>
                      </a:pPr>
                      <a:r>
                        <a:rPr b="1" lang="en-GB" sz="1000"/>
                        <a:t>Ash: </a:t>
                      </a:r>
                      <a:r>
                        <a:rPr lang="en-GB" sz="1100">
                          <a:solidFill>
                            <a:schemeClr val="dk1"/>
                          </a:solidFill>
                          <a:latin typeface="Roboto"/>
                          <a:ea typeface="Roboto"/>
                          <a:cs typeface="Roboto"/>
                          <a:sym typeface="Roboto"/>
                        </a:rPr>
                        <a:t> t</a:t>
                      </a:r>
                      <a:r>
                        <a:rPr lang="en-GB" sz="1000">
                          <a:solidFill>
                            <a:schemeClr val="dk1"/>
                          </a:solidFill>
                        </a:rPr>
                        <a:t>iny, fragmented particles of rock, minerals, and glass that are ejected during a volcanic eruption and can pose various environmental and health hazards.</a:t>
                      </a:r>
                      <a:endParaRPr b="1" sz="1000"/>
                    </a:p>
                  </a:txBody>
                  <a:tcPr marT="91425" marB="91425" marR="91425" marL="9142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pic>
        <p:nvPicPr>
          <p:cNvPr id="112" name="Google Shape;112;p17"/>
          <p:cNvPicPr preferRelativeResize="0"/>
          <p:nvPr/>
        </p:nvPicPr>
        <p:blipFill rotWithShape="1">
          <a:blip r:embed="rId3">
            <a:alphaModFix/>
          </a:blip>
          <a:srcRect b="17382" l="2760" r="70233" t="28934"/>
          <a:stretch/>
        </p:blipFill>
        <p:spPr>
          <a:xfrm>
            <a:off x="6594200" y="1599500"/>
            <a:ext cx="2262726" cy="1352250"/>
          </a:xfrm>
          <a:prstGeom prst="rect">
            <a:avLst/>
          </a:prstGeom>
          <a:noFill/>
          <a:ln>
            <a:noFill/>
          </a:ln>
        </p:spPr>
      </p:pic>
      <p:pic>
        <p:nvPicPr>
          <p:cNvPr id="113" name="Google Shape;113;p17"/>
          <p:cNvPicPr preferRelativeResize="0"/>
          <p:nvPr/>
        </p:nvPicPr>
        <p:blipFill rotWithShape="1">
          <a:blip r:embed="rId3">
            <a:alphaModFix/>
          </a:blip>
          <a:srcRect b="21385" l="70340" r="2004" t="24032"/>
          <a:stretch/>
        </p:blipFill>
        <p:spPr>
          <a:xfrm>
            <a:off x="3538563" y="1655700"/>
            <a:ext cx="2262737" cy="1352250"/>
          </a:xfrm>
          <a:prstGeom prst="rect">
            <a:avLst/>
          </a:prstGeom>
          <a:noFill/>
          <a:ln>
            <a:noFill/>
          </a:ln>
        </p:spPr>
      </p:pic>
      <p:sp>
        <p:nvSpPr>
          <p:cNvPr id="114" name="Google Shape;114;p17"/>
          <p:cNvSpPr txBox="1"/>
          <p:nvPr/>
        </p:nvSpPr>
        <p:spPr>
          <a:xfrm>
            <a:off x="6179750" y="349900"/>
            <a:ext cx="2901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C</a:t>
            </a:r>
            <a:r>
              <a:rPr b="1" lang="en-GB" sz="1000"/>
              <a:t>haracteristics of a shield volcano  </a:t>
            </a:r>
            <a:endParaRPr b="1" sz="1000"/>
          </a:p>
          <a:p>
            <a:pPr indent="0" lvl="0" marL="0" rtl="0" algn="l">
              <a:spcBef>
                <a:spcPts val="0"/>
              </a:spcBef>
              <a:spcAft>
                <a:spcPts val="0"/>
              </a:spcAft>
              <a:buNone/>
            </a:pPr>
            <a:r>
              <a:t/>
            </a:r>
            <a:endParaRPr b="1" sz="1000"/>
          </a:p>
          <a:p>
            <a:pPr indent="-292100" lvl="0" marL="457200" rtl="0" algn="l">
              <a:spcBef>
                <a:spcPts val="0"/>
              </a:spcBef>
              <a:spcAft>
                <a:spcPts val="0"/>
              </a:spcAft>
              <a:buSzPts val="1000"/>
              <a:buChar char="➔"/>
            </a:pPr>
            <a:r>
              <a:rPr lang="en-GB" sz="1000"/>
              <a:t>Constructive boundaries.  </a:t>
            </a:r>
            <a:endParaRPr sz="1000"/>
          </a:p>
          <a:p>
            <a:pPr indent="-292100" lvl="0" marL="457200" rtl="0" algn="l">
              <a:spcBef>
                <a:spcPts val="0"/>
              </a:spcBef>
              <a:spcAft>
                <a:spcPts val="0"/>
              </a:spcAft>
              <a:buSzPts val="1000"/>
              <a:buChar char="➔"/>
            </a:pPr>
            <a:r>
              <a:rPr lang="en-GB" sz="1000"/>
              <a:t>Low, with gently sloping sides. </a:t>
            </a:r>
            <a:endParaRPr sz="1000"/>
          </a:p>
          <a:p>
            <a:pPr indent="-292100" lvl="0" marL="457200" rtl="0" algn="l">
              <a:spcBef>
                <a:spcPts val="0"/>
              </a:spcBef>
              <a:spcAft>
                <a:spcPts val="0"/>
              </a:spcAft>
              <a:buSzPts val="1000"/>
              <a:buChar char="➔"/>
            </a:pPr>
            <a:r>
              <a:rPr lang="en-GB" sz="1000"/>
              <a:t>They are formed by eruptions of thin, runny lava. </a:t>
            </a:r>
            <a:endParaRPr sz="1000"/>
          </a:p>
          <a:p>
            <a:pPr indent="-292100" lvl="0" marL="457200" rtl="0" algn="l">
              <a:spcBef>
                <a:spcPts val="0"/>
              </a:spcBef>
              <a:spcAft>
                <a:spcPts val="0"/>
              </a:spcAft>
              <a:buSzPts val="1000"/>
              <a:buChar char="➔"/>
            </a:pPr>
            <a:r>
              <a:rPr lang="en-GB" sz="1000"/>
              <a:t>Eruptions tend to be frequent but relatively gentle. </a:t>
            </a:r>
            <a:endParaRPr sz="1000"/>
          </a:p>
        </p:txBody>
      </p:sp>
      <p:sp>
        <p:nvSpPr>
          <p:cNvPr id="115" name="Google Shape;115;p17"/>
          <p:cNvSpPr txBox="1"/>
          <p:nvPr/>
        </p:nvSpPr>
        <p:spPr>
          <a:xfrm>
            <a:off x="2981638" y="382650"/>
            <a:ext cx="3000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Characteristics of a composite volcano </a:t>
            </a:r>
            <a:r>
              <a:rPr lang="en-GB" sz="1000">
                <a:solidFill>
                  <a:schemeClr val="dk1"/>
                </a:solidFill>
              </a:rPr>
              <a:t>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Destructive boundaries.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Made up of alternating layers of lava and ash (other volcanoes just consist of lava).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Steep sided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Longer period of time between eruptions</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116" name="Google Shape;116;p17"/>
          <p:cNvSpPr/>
          <p:nvPr/>
        </p:nvSpPr>
        <p:spPr>
          <a:xfrm>
            <a:off x="2981650" y="433425"/>
            <a:ext cx="6063600" cy="26649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7" name="Google Shape;117;p17"/>
          <p:cNvPicPr preferRelativeResize="0"/>
          <p:nvPr/>
        </p:nvPicPr>
        <p:blipFill rotWithShape="1">
          <a:blip r:embed="rId4">
            <a:alphaModFix/>
          </a:blip>
          <a:srcRect b="6305" l="0" r="0" t="0"/>
          <a:stretch/>
        </p:blipFill>
        <p:spPr>
          <a:xfrm>
            <a:off x="5722700" y="3232750"/>
            <a:ext cx="2821750" cy="1903059"/>
          </a:xfrm>
          <a:prstGeom prst="rect">
            <a:avLst/>
          </a:prstGeom>
          <a:noFill/>
          <a:ln>
            <a:noFill/>
          </a:ln>
        </p:spPr>
      </p:pic>
      <p:sp>
        <p:nvSpPr>
          <p:cNvPr id="118" name="Google Shape;118;p17"/>
          <p:cNvSpPr txBox="1"/>
          <p:nvPr/>
        </p:nvSpPr>
        <p:spPr>
          <a:xfrm>
            <a:off x="3177800" y="3696025"/>
            <a:ext cx="2544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1"/>
                </a:solidFill>
              </a:rPr>
              <a:t>Cross section of a volcano</a:t>
            </a:r>
            <a:endParaRPr b="1"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p:nvPr/>
        </p:nvSpPr>
        <p:spPr>
          <a:xfrm>
            <a:off x="74050" y="1371000"/>
            <a:ext cx="5340900" cy="3719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txBox="1"/>
          <p:nvPr/>
        </p:nvSpPr>
        <p:spPr>
          <a:xfrm>
            <a:off x="74050" y="77250"/>
            <a:ext cx="89712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25" name="Google Shape;125;p18"/>
          <p:cNvSpPr txBox="1"/>
          <p:nvPr/>
        </p:nvSpPr>
        <p:spPr>
          <a:xfrm>
            <a:off x="74050" y="441975"/>
            <a:ext cx="8971200" cy="8697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rgbClr val="323232"/>
                </a:solidFill>
                <a:highlight>
                  <a:srgbClr val="FFFFFF"/>
                </a:highlight>
              </a:rPr>
              <a:t>Primary effects: </a:t>
            </a:r>
            <a:r>
              <a:rPr lang="en-GB" sz="1000">
                <a:solidFill>
                  <a:srgbClr val="323232"/>
                </a:solidFill>
                <a:highlight>
                  <a:srgbClr val="FFFFFF"/>
                </a:highlight>
              </a:rPr>
              <a:t>are those which occur as a direct result of the earthquake or volcanic eruption. For example, buildings collapsing is a direct result of the earthquake ground shaking.</a:t>
            </a:r>
            <a:endParaRPr sz="1000">
              <a:solidFill>
                <a:srgbClr val="323232"/>
              </a:solidFill>
              <a:highlight>
                <a:srgbClr val="FFFFFF"/>
              </a:highlight>
            </a:endParaRPr>
          </a:p>
          <a:p>
            <a:pPr indent="0" lvl="0" marL="0" rtl="0" algn="l">
              <a:lnSpc>
                <a:spcPct val="115000"/>
              </a:lnSpc>
              <a:spcBef>
                <a:spcPts val="0"/>
              </a:spcBef>
              <a:spcAft>
                <a:spcPts val="0"/>
              </a:spcAft>
              <a:buNone/>
            </a:pPr>
            <a:r>
              <a:t/>
            </a:r>
            <a:endParaRPr sz="1000">
              <a:solidFill>
                <a:srgbClr val="323232"/>
              </a:solidFill>
              <a:highlight>
                <a:srgbClr val="FFFFFF"/>
              </a:highlight>
            </a:endParaRPr>
          </a:p>
          <a:p>
            <a:pPr indent="0" lvl="0" marL="0" rtl="0" algn="l">
              <a:lnSpc>
                <a:spcPct val="115000"/>
              </a:lnSpc>
              <a:spcBef>
                <a:spcPts val="0"/>
              </a:spcBef>
              <a:spcAft>
                <a:spcPts val="0"/>
              </a:spcAft>
              <a:buNone/>
            </a:pPr>
            <a:r>
              <a:rPr b="1" lang="en-GB" sz="1000">
                <a:solidFill>
                  <a:srgbClr val="323232"/>
                </a:solidFill>
                <a:highlight>
                  <a:srgbClr val="FFFFFF"/>
                </a:highlight>
              </a:rPr>
              <a:t>Secondary effects</a:t>
            </a:r>
            <a:r>
              <a:rPr lang="en-GB" sz="1000">
                <a:solidFill>
                  <a:srgbClr val="323232"/>
                </a:solidFill>
                <a:highlight>
                  <a:srgbClr val="FFFFFF"/>
                </a:highlight>
              </a:rPr>
              <a:t>: are those things which result from the primary hazards. For example, fires caused by gas mains which have fractured.</a:t>
            </a:r>
            <a:endParaRPr b="1" sz="1000">
              <a:solidFill>
                <a:schemeClr val="dk1"/>
              </a:solidFill>
            </a:endParaRPr>
          </a:p>
        </p:txBody>
      </p:sp>
      <p:sp>
        <p:nvSpPr>
          <p:cNvPr id="126" name="Google Shape;126;p18"/>
          <p:cNvSpPr txBox="1"/>
          <p:nvPr/>
        </p:nvSpPr>
        <p:spPr>
          <a:xfrm>
            <a:off x="35875" y="1432500"/>
            <a:ext cx="5438100" cy="365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GB" sz="1000">
                <a:solidFill>
                  <a:srgbClr val="323232"/>
                </a:solidFill>
              </a:rPr>
              <a:t>    </a:t>
            </a:r>
            <a:r>
              <a:rPr b="1" lang="en-GB" sz="1000">
                <a:solidFill>
                  <a:srgbClr val="323232"/>
                </a:solidFill>
              </a:rPr>
              <a:t>Effects of earthquakes and volcanic eruptions</a:t>
            </a:r>
            <a:endParaRPr b="1" sz="1000">
              <a:solidFill>
                <a:srgbClr val="323232"/>
              </a:solidFill>
            </a:endParaRPr>
          </a:p>
          <a:p>
            <a:pPr indent="0" lvl="0" marL="0" rtl="0" algn="l">
              <a:lnSpc>
                <a:spcPct val="100000"/>
              </a:lnSpc>
              <a:spcBef>
                <a:spcPts val="1200"/>
              </a:spcBef>
              <a:spcAft>
                <a:spcPts val="0"/>
              </a:spcAft>
              <a:buNone/>
            </a:pPr>
            <a:r>
              <a:t/>
            </a:r>
            <a:endParaRPr b="1" sz="1000">
              <a:solidFill>
                <a:srgbClr val="323232"/>
              </a:solidFill>
              <a:highlight>
                <a:srgbClr val="FFFFFF"/>
              </a:highlight>
            </a:endParaRPr>
          </a:p>
          <a:p>
            <a:pPr indent="-292100" lvl="0" marL="457200" rtl="0" algn="l">
              <a:lnSpc>
                <a:spcPct val="115000"/>
              </a:lnSpc>
              <a:spcBef>
                <a:spcPts val="200"/>
              </a:spcBef>
              <a:spcAft>
                <a:spcPts val="0"/>
              </a:spcAft>
              <a:buClr>
                <a:srgbClr val="323232"/>
              </a:buClr>
              <a:buSzPts val="1000"/>
              <a:buChar char="●"/>
            </a:pPr>
            <a:r>
              <a:rPr b="1" lang="en-GB" sz="1000">
                <a:solidFill>
                  <a:srgbClr val="323232"/>
                </a:solidFill>
                <a:highlight>
                  <a:srgbClr val="FFFFFF"/>
                </a:highlight>
              </a:rPr>
              <a:t>Loss of life and injury</a:t>
            </a:r>
            <a:r>
              <a:rPr lang="en-GB" sz="1000">
                <a:solidFill>
                  <a:srgbClr val="323232"/>
                </a:solidFill>
                <a:highlight>
                  <a:srgbClr val="FFFFFF"/>
                </a:highlight>
              </a:rPr>
              <a:t> - this may be immediate through falling buildings or ash fall. Alternatively, it may be in the days and weeks after the event due to unclean water or disease</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Secondary Hazards: </a:t>
            </a:r>
            <a:r>
              <a:rPr lang="en-GB" sz="1000">
                <a:solidFill>
                  <a:srgbClr val="323232"/>
                </a:solidFill>
                <a:highlight>
                  <a:srgbClr val="FFFFFF"/>
                </a:highlight>
              </a:rPr>
              <a:t>Earthquakes may trigger tsunamis, landslides and avalanches.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Collapse or destruction of buildings </a:t>
            </a:r>
            <a:r>
              <a:rPr lang="en-GB" sz="1000">
                <a:solidFill>
                  <a:srgbClr val="323232"/>
                </a:solidFill>
                <a:highlight>
                  <a:srgbClr val="FFFFFF"/>
                </a:highlight>
              </a:rPr>
              <a:t>- this leads to people being homeless for months and even years after the event</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Transport network </a:t>
            </a:r>
            <a:r>
              <a:rPr lang="en-GB" sz="1000">
                <a:solidFill>
                  <a:srgbClr val="323232"/>
                </a:solidFill>
                <a:highlight>
                  <a:srgbClr val="FFFFFF"/>
                </a:highlight>
              </a:rPr>
              <a:t>- roads, bridges and railways may be damaged or destroyed. This can impact on the speed which aid can get to affected areas</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Loss of jobs and businesses</a:t>
            </a:r>
            <a:r>
              <a:rPr lang="en-GB" sz="1000">
                <a:solidFill>
                  <a:srgbClr val="323232"/>
                </a:solidFill>
                <a:highlight>
                  <a:srgbClr val="FFFFFF"/>
                </a:highlight>
              </a:rPr>
              <a:t> - this impacts the economy when factories and offices are destroyed or damaged</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Loss of crops </a:t>
            </a:r>
            <a:r>
              <a:rPr lang="en-GB" sz="1000">
                <a:solidFill>
                  <a:srgbClr val="323232"/>
                </a:solidFill>
                <a:highlight>
                  <a:srgbClr val="FFFFFF"/>
                </a:highlight>
              </a:rPr>
              <a:t>- leads to food shortages and affects farmers income</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Power and water supply damaged </a:t>
            </a:r>
            <a:r>
              <a:rPr lang="en-GB" sz="1000">
                <a:solidFill>
                  <a:srgbClr val="323232"/>
                </a:solidFill>
                <a:highlight>
                  <a:srgbClr val="FFFFFF"/>
                </a:highlight>
              </a:rPr>
              <a:t>- this affects the supply of clean water</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Damage to the environment </a:t>
            </a:r>
            <a:r>
              <a:rPr lang="en-GB" sz="1000">
                <a:solidFill>
                  <a:srgbClr val="323232"/>
                </a:solidFill>
                <a:highlight>
                  <a:srgbClr val="FFFFFF"/>
                </a:highlight>
              </a:rPr>
              <a:t>- loss of vegetation and habitats, effects on climate of ash</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Closure of airports </a:t>
            </a:r>
            <a:r>
              <a:rPr lang="en-GB" sz="1000">
                <a:solidFill>
                  <a:srgbClr val="323232"/>
                </a:solidFill>
                <a:highlight>
                  <a:srgbClr val="FFFFFF"/>
                </a:highlight>
              </a:rPr>
              <a:t>- it is dangerous for jet planes to fly through ash clouds due to possible engine failure, so flights are cancelled</a:t>
            </a:r>
            <a:endParaRPr sz="1000">
              <a:solidFill>
                <a:srgbClr val="323232"/>
              </a:solidFill>
              <a:highlight>
                <a:srgbClr val="FFFFFF"/>
              </a:highlight>
            </a:endParaRPr>
          </a:p>
          <a:p>
            <a:pPr indent="-292100" lvl="0" marL="457200" rtl="0" algn="l">
              <a:lnSpc>
                <a:spcPct val="115000"/>
              </a:lnSpc>
              <a:spcBef>
                <a:spcPts val="0"/>
              </a:spcBef>
              <a:spcAft>
                <a:spcPts val="0"/>
              </a:spcAft>
              <a:buClr>
                <a:srgbClr val="323232"/>
              </a:buClr>
              <a:buSzPts val="1000"/>
              <a:buChar char="●"/>
            </a:pPr>
            <a:r>
              <a:rPr b="1" lang="en-GB" sz="1000">
                <a:solidFill>
                  <a:srgbClr val="323232"/>
                </a:solidFill>
                <a:highlight>
                  <a:srgbClr val="FFFFFF"/>
                </a:highlight>
              </a:rPr>
              <a:t>Fire Outbreak - </a:t>
            </a:r>
            <a:r>
              <a:rPr lang="en-GB" sz="1000">
                <a:solidFill>
                  <a:srgbClr val="323232"/>
                </a:solidFill>
                <a:highlight>
                  <a:srgbClr val="FFFFFF"/>
                </a:highlight>
              </a:rPr>
              <a:t>Earthquakes can lead to fires at nuclear power stations</a:t>
            </a:r>
            <a:endParaRPr sz="1000">
              <a:solidFill>
                <a:srgbClr val="323232"/>
              </a:solidFill>
              <a:highlight>
                <a:srgbClr val="FFFFFF"/>
              </a:highlight>
            </a:endParaRPr>
          </a:p>
        </p:txBody>
      </p:sp>
      <p:pic>
        <p:nvPicPr>
          <p:cNvPr id="127" name="Google Shape;127;p18"/>
          <p:cNvPicPr preferRelativeResize="0"/>
          <p:nvPr/>
        </p:nvPicPr>
        <p:blipFill>
          <a:blip r:embed="rId3">
            <a:alphaModFix/>
          </a:blip>
          <a:stretch>
            <a:fillRect/>
          </a:stretch>
        </p:blipFill>
        <p:spPr>
          <a:xfrm>
            <a:off x="5473850" y="1371000"/>
            <a:ext cx="1875043" cy="1142363"/>
          </a:xfrm>
          <a:prstGeom prst="rect">
            <a:avLst/>
          </a:prstGeom>
          <a:noFill/>
          <a:ln>
            <a:noFill/>
          </a:ln>
        </p:spPr>
      </p:pic>
      <p:pic>
        <p:nvPicPr>
          <p:cNvPr id="128" name="Google Shape;128;p18"/>
          <p:cNvPicPr preferRelativeResize="0"/>
          <p:nvPr/>
        </p:nvPicPr>
        <p:blipFill rotWithShape="1">
          <a:blip r:embed="rId4">
            <a:alphaModFix/>
          </a:blip>
          <a:srcRect b="0" l="9608" r="0" t="0"/>
          <a:stretch/>
        </p:blipFill>
        <p:spPr>
          <a:xfrm>
            <a:off x="7407685" y="1371000"/>
            <a:ext cx="1639759" cy="1142363"/>
          </a:xfrm>
          <a:prstGeom prst="rect">
            <a:avLst/>
          </a:prstGeom>
          <a:noFill/>
          <a:ln>
            <a:noFill/>
          </a:ln>
        </p:spPr>
      </p:pic>
      <p:pic>
        <p:nvPicPr>
          <p:cNvPr id="129" name="Google Shape;129;p18"/>
          <p:cNvPicPr preferRelativeResize="0"/>
          <p:nvPr/>
        </p:nvPicPr>
        <p:blipFill rotWithShape="1">
          <a:blip r:embed="rId5">
            <a:alphaModFix/>
          </a:blip>
          <a:srcRect b="6950" l="0" r="0" t="0"/>
          <a:stretch/>
        </p:blipFill>
        <p:spPr>
          <a:xfrm>
            <a:off x="7407685" y="2574546"/>
            <a:ext cx="1639759" cy="1142363"/>
          </a:xfrm>
          <a:prstGeom prst="rect">
            <a:avLst/>
          </a:prstGeom>
          <a:noFill/>
          <a:ln>
            <a:noFill/>
          </a:ln>
        </p:spPr>
      </p:pic>
      <p:pic>
        <p:nvPicPr>
          <p:cNvPr id="130" name="Google Shape;130;p18"/>
          <p:cNvPicPr preferRelativeResize="0"/>
          <p:nvPr/>
        </p:nvPicPr>
        <p:blipFill>
          <a:blip r:embed="rId6">
            <a:alphaModFix/>
          </a:blip>
          <a:stretch>
            <a:fillRect/>
          </a:stretch>
        </p:blipFill>
        <p:spPr>
          <a:xfrm>
            <a:off x="5473861" y="2574546"/>
            <a:ext cx="1875033" cy="1142363"/>
          </a:xfrm>
          <a:prstGeom prst="rect">
            <a:avLst/>
          </a:prstGeom>
          <a:noFill/>
          <a:ln>
            <a:noFill/>
          </a:ln>
        </p:spPr>
      </p:pic>
      <p:pic>
        <p:nvPicPr>
          <p:cNvPr id="131" name="Google Shape;131;p18"/>
          <p:cNvPicPr preferRelativeResize="0"/>
          <p:nvPr/>
        </p:nvPicPr>
        <p:blipFill>
          <a:blip r:embed="rId7">
            <a:alphaModFix/>
          </a:blip>
          <a:stretch>
            <a:fillRect/>
          </a:stretch>
        </p:blipFill>
        <p:spPr>
          <a:xfrm>
            <a:off x="5473861" y="3778092"/>
            <a:ext cx="1875033" cy="1312608"/>
          </a:xfrm>
          <a:prstGeom prst="rect">
            <a:avLst/>
          </a:prstGeom>
          <a:noFill/>
          <a:ln>
            <a:noFill/>
          </a:ln>
        </p:spPr>
      </p:pic>
      <p:pic>
        <p:nvPicPr>
          <p:cNvPr id="132" name="Google Shape;132;p18"/>
          <p:cNvPicPr preferRelativeResize="0"/>
          <p:nvPr/>
        </p:nvPicPr>
        <p:blipFill>
          <a:blip r:embed="rId8">
            <a:alphaModFix/>
          </a:blip>
          <a:stretch>
            <a:fillRect/>
          </a:stretch>
        </p:blipFill>
        <p:spPr>
          <a:xfrm>
            <a:off x="7420862" y="3778075"/>
            <a:ext cx="1639763" cy="131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p:nvPr/>
        </p:nvSpPr>
        <p:spPr>
          <a:xfrm>
            <a:off x="5973350" y="849150"/>
            <a:ext cx="3107400" cy="42279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9"/>
          <p:cNvSpPr/>
          <p:nvPr/>
        </p:nvSpPr>
        <p:spPr>
          <a:xfrm>
            <a:off x="61275" y="2996900"/>
            <a:ext cx="1868700" cy="20802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19"/>
          <p:cNvSpPr txBox="1"/>
          <p:nvPr/>
        </p:nvSpPr>
        <p:spPr>
          <a:xfrm>
            <a:off x="74050" y="77250"/>
            <a:ext cx="90066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40" name="Google Shape;140;p19"/>
          <p:cNvSpPr txBox="1"/>
          <p:nvPr/>
        </p:nvSpPr>
        <p:spPr>
          <a:xfrm>
            <a:off x="74050" y="446550"/>
            <a:ext cx="9006600" cy="3387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CASE STUDY: NEPAL 2015 EARTHQUAKE</a:t>
            </a:r>
            <a:endParaRPr b="1" sz="1000">
              <a:solidFill>
                <a:schemeClr val="dk1"/>
              </a:solidFill>
            </a:endParaRPr>
          </a:p>
        </p:txBody>
      </p:sp>
      <p:pic>
        <p:nvPicPr>
          <p:cNvPr id="141" name="Google Shape;141;p19"/>
          <p:cNvPicPr preferRelativeResize="0"/>
          <p:nvPr/>
        </p:nvPicPr>
        <p:blipFill>
          <a:blip r:embed="rId3">
            <a:alphaModFix/>
          </a:blip>
          <a:stretch>
            <a:fillRect/>
          </a:stretch>
        </p:blipFill>
        <p:spPr>
          <a:xfrm>
            <a:off x="74545" y="849150"/>
            <a:ext cx="1868855" cy="962700"/>
          </a:xfrm>
          <a:prstGeom prst="rect">
            <a:avLst/>
          </a:prstGeom>
          <a:noFill/>
          <a:ln>
            <a:noFill/>
          </a:ln>
        </p:spPr>
      </p:pic>
      <p:sp>
        <p:nvSpPr>
          <p:cNvPr id="142" name="Google Shape;142;p19"/>
          <p:cNvSpPr txBox="1"/>
          <p:nvPr/>
        </p:nvSpPr>
        <p:spPr>
          <a:xfrm>
            <a:off x="74050" y="2957700"/>
            <a:ext cx="18084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Context</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Location: </a:t>
            </a:r>
            <a:r>
              <a:rPr lang="en-GB" sz="1000">
                <a:solidFill>
                  <a:schemeClr val="dk1"/>
                </a:solidFill>
              </a:rPr>
              <a:t>Nepal is located between India and China</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Capital City:</a:t>
            </a:r>
            <a:r>
              <a:rPr lang="en-GB" sz="1000">
                <a:solidFill>
                  <a:schemeClr val="dk1"/>
                </a:solidFill>
              </a:rPr>
              <a:t> Kathmandu </a:t>
            </a:r>
            <a:endParaRPr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Population: </a:t>
            </a:r>
            <a:r>
              <a:rPr lang="en-GB" sz="1000">
                <a:solidFill>
                  <a:schemeClr val="dk1"/>
                </a:solidFill>
              </a:rPr>
              <a:t>29 million </a:t>
            </a:r>
            <a:endParaRPr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Development:</a:t>
            </a:r>
            <a:r>
              <a:rPr lang="en-GB" sz="1000">
                <a:solidFill>
                  <a:schemeClr val="dk1"/>
                </a:solidFill>
              </a:rPr>
              <a:t> LEDC, GDP per capita $2037, relies on agriculture and tourism.</a:t>
            </a:r>
            <a:endParaRPr b="1" sz="1000">
              <a:solidFill>
                <a:schemeClr val="dk1"/>
              </a:solidFill>
            </a:endParaRPr>
          </a:p>
        </p:txBody>
      </p:sp>
      <p:pic>
        <p:nvPicPr>
          <p:cNvPr id="143" name="Google Shape;143;p19"/>
          <p:cNvPicPr preferRelativeResize="0"/>
          <p:nvPr/>
        </p:nvPicPr>
        <p:blipFill rotWithShape="1">
          <a:blip r:embed="rId4">
            <a:alphaModFix/>
          </a:blip>
          <a:srcRect b="3377" l="0" r="0" t="24596"/>
          <a:stretch/>
        </p:blipFill>
        <p:spPr>
          <a:xfrm>
            <a:off x="74545" y="1873075"/>
            <a:ext cx="1868855" cy="1023400"/>
          </a:xfrm>
          <a:prstGeom prst="rect">
            <a:avLst/>
          </a:prstGeom>
          <a:noFill/>
          <a:ln>
            <a:noFill/>
          </a:ln>
        </p:spPr>
      </p:pic>
      <p:sp>
        <p:nvSpPr>
          <p:cNvPr id="144" name="Google Shape;144;p19"/>
          <p:cNvSpPr txBox="1"/>
          <p:nvPr/>
        </p:nvSpPr>
        <p:spPr>
          <a:xfrm>
            <a:off x="2010675" y="849150"/>
            <a:ext cx="3895200" cy="18777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1000">
                <a:solidFill>
                  <a:schemeClr val="dk1"/>
                </a:solidFill>
              </a:rPr>
              <a:t>Causes of the earthquake</a:t>
            </a:r>
            <a:endParaRPr b="1" sz="10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April 2015  an earthquake of magnitude 7.8 hit Nepal.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GB" sz="1000">
                <a:solidFill>
                  <a:schemeClr val="dk1"/>
                </a:solidFill>
              </a:rPr>
              <a:t>It was at a destructive/collision plate boundary where the two continental plates Eurasian and Indo - Australian  plate collided.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The epicentre of the earthquake was 80 km north of Kathmandu.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GB" sz="1000">
                <a:solidFill>
                  <a:schemeClr val="dk1"/>
                </a:solidFill>
              </a:rPr>
              <a:t>There was over 300 aftershocks with some reaching magnitudes of over 7.0</a:t>
            </a:r>
            <a:endParaRPr sz="1800">
              <a:solidFill>
                <a:schemeClr val="dk2"/>
              </a:solidFill>
            </a:endParaRPr>
          </a:p>
        </p:txBody>
      </p:sp>
      <p:graphicFrame>
        <p:nvGraphicFramePr>
          <p:cNvPr id="145" name="Google Shape;145;p19"/>
          <p:cNvGraphicFramePr/>
          <p:nvPr/>
        </p:nvGraphicFramePr>
        <p:xfrm>
          <a:off x="2010775" y="2790750"/>
          <a:ext cx="3000000" cy="3000000"/>
        </p:xfrm>
        <a:graphic>
          <a:graphicData uri="http://schemas.openxmlformats.org/drawingml/2006/table">
            <a:tbl>
              <a:tblPr>
                <a:noFill/>
                <a:tableStyleId>{C7B86565-D83C-44A8-9F3A-9D988A4BC3F0}</a:tableStyleId>
              </a:tblPr>
              <a:tblGrid>
                <a:gridCol w="1917050"/>
                <a:gridCol w="1978150"/>
              </a:tblGrid>
              <a:tr h="2286350">
                <a:tc>
                  <a:txBody>
                    <a:bodyPr/>
                    <a:lstStyle/>
                    <a:p>
                      <a:pPr indent="0" lvl="0" marL="0" rtl="0" algn="l">
                        <a:spcBef>
                          <a:spcPts val="0"/>
                        </a:spcBef>
                        <a:spcAft>
                          <a:spcPts val="0"/>
                        </a:spcAft>
                        <a:buNone/>
                      </a:pPr>
                      <a:r>
                        <a:rPr b="1" lang="en-GB" sz="1000"/>
                        <a:t>Primary effects: </a:t>
                      </a:r>
                      <a:endParaRPr b="1" sz="1000"/>
                    </a:p>
                    <a:p>
                      <a:pPr indent="0" lvl="0" marL="0" rtl="0" algn="l">
                        <a:spcBef>
                          <a:spcPts val="0"/>
                        </a:spcBef>
                        <a:spcAft>
                          <a:spcPts val="0"/>
                        </a:spcAft>
                        <a:buNone/>
                      </a:pPr>
                      <a:r>
                        <a:t/>
                      </a:r>
                      <a:endParaRPr b="1" sz="1000"/>
                    </a:p>
                    <a:p>
                      <a:pPr indent="-292100" lvl="0" marL="457200" rtl="0" algn="l">
                        <a:spcBef>
                          <a:spcPts val="0"/>
                        </a:spcBef>
                        <a:spcAft>
                          <a:spcPts val="0"/>
                        </a:spcAft>
                        <a:buSzPts val="1000"/>
                        <a:buChar char="●"/>
                      </a:pPr>
                      <a:r>
                        <a:rPr lang="en-GB" sz="1000"/>
                        <a:t>9000 killed</a:t>
                      </a:r>
                      <a:endParaRPr sz="1000"/>
                    </a:p>
                    <a:p>
                      <a:pPr indent="-292100" lvl="0" marL="457200" rtl="0" algn="l">
                        <a:spcBef>
                          <a:spcPts val="0"/>
                        </a:spcBef>
                        <a:spcAft>
                          <a:spcPts val="0"/>
                        </a:spcAft>
                        <a:buSzPts val="1000"/>
                        <a:buChar char="●"/>
                      </a:pPr>
                      <a:r>
                        <a:rPr lang="en-GB" sz="1000"/>
                        <a:t>19,000 injured </a:t>
                      </a:r>
                      <a:endParaRPr sz="1000"/>
                    </a:p>
                    <a:p>
                      <a:pPr indent="-292100" lvl="0" marL="457200" rtl="0" algn="l">
                        <a:spcBef>
                          <a:spcPts val="0"/>
                        </a:spcBef>
                        <a:spcAft>
                          <a:spcPts val="0"/>
                        </a:spcAft>
                        <a:buSzPts val="1000"/>
                        <a:buChar char="●"/>
                      </a:pPr>
                      <a:r>
                        <a:rPr lang="en-GB" sz="1000"/>
                        <a:t>8 million affected</a:t>
                      </a:r>
                      <a:endParaRPr sz="1000"/>
                    </a:p>
                    <a:p>
                      <a:pPr indent="-292100" lvl="0" marL="457200" rtl="0" algn="l">
                        <a:spcBef>
                          <a:spcPts val="0"/>
                        </a:spcBef>
                        <a:spcAft>
                          <a:spcPts val="0"/>
                        </a:spcAft>
                        <a:buSzPts val="1000"/>
                        <a:buChar char="●"/>
                      </a:pPr>
                      <a:r>
                        <a:rPr lang="en-GB" sz="1000"/>
                        <a:t>Earthquake cos $7 billion</a:t>
                      </a:r>
                      <a:endParaRPr sz="1000"/>
                    </a:p>
                    <a:p>
                      <a:pPr indent="-292100" lvl="0" marL="457200" rtl="0" algn="l">
                        <a:spcBef>
                          <a:spcPts val="0"/>
                        </a:spcBef>
                        <a:spcAft>
                          <a:spcPts val="0"/>
                        </a:spcAft>
                        <a:buSzPts val="1000"/>
                        <a:buChar char="●"/>
                      </a:pPr>
                      <a:r>
                        <a:rPr lang="en-GB" sz="1000"/>
                        <a:t>Over 1 million homes destroyed and 7000 schools </a:t>
                      </a:r>
                      <a:endParaRPr sz="1000"/>
                    </a:p>
                    <a:p>
                      <a:pPr indent="-292100" lvl="0" marL="457200" rtl="0" algn="l">
                        <a:spcBef>
                          <a:spcPts val="0"/>
                        </a:spcBef>
                        <a:spcAft>
                          <a:spcPts val="0"/>
                        </a:spcAft>
                        <a:buSzPts val="1000"/>
                        <a:buChar char="●"/>
                      </a:pPr>
                      <a:r>
                        <a:rPr lang="en-GB" sz="1000"/>
                        <a:t>50% shops destroyed </a:t>
                      </a:r>
                      <a:endParaRPr sz="1000"/>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n-GB" sz="1000"/>
                        <a:t>Secondary effects:</a:t>
                      </a:r>
                      <a:endParaRPr b="1" sz="1000"/>
                    </a:p>
                    <a:p>
                      <a:pPr indent="0" lvl="0" marL="0" rtl="0" algn="l">
                        <a:spcBef>
                          <a:spcPts val="0"/>
                        </a:spcBef>
                        <a:spcAft>
                          <a:spcPts val="0"/>
                        </a:spcAft>
                        <a:buNone/>
                      </a:pPr>
                      <a:r>
                        <a:t/>
                      </a:r>
                      <a:endParaRPr b="1" sz="1000"/>
                    </a:p>
                    <a:p>
                      <a:pPr indent="-292100" lvl="0" marL="457200" rtl="0" algn="l">
                        <a:spcBef>
                          <a:spcPts val="0"/>
                        </a:spcBef>
                        <a:spcAft>
                          <a:spcPts val="0"/>
                        </a:spcAft>
                        <a:buSzPts val="1000"/>
                        <a:buChar char="●"/>
                      </a:pPr>
                      <a:r>
                        <a:rPr lang="en-GB" sz="1000"/>
                        <a:t>Over 3 million homeless </a:t>
                      </a:r>
                      <a:endParaRPr sz="1000"/>
                    </a:p>
                    <a:p>
                      <a:pPr indent="-292100" lvl="0" marL="457200" rtl="0" algn="l">
                        <a:spcBef>
                          <a:spcPts val="0"/>
                        </a:spcBef>
                        <a:spcAft>
                          <a:spcPts val="0"/>
                        </a:spcAft>
                        <a:buSzPts val="1000"/>
                        <a:buChar char="●"/>
                      </a:pPr>
                      <a:r>
                        <a:rPr lang="en-GB" sz="1000"/>
                        <a:t>Avalanches and landslides were triggered which blocked aid relief </a:t>
                      </a:r>
                      <a:endParaRPr sz="1000"/>
                    </a:p>
                    <a:p>
                      <a:pPr indent="-292100" lvl="0" marL="457200" rtl="0" algn="l">
                        <a:spcBef>
                          <a:spcPts val="0"/>
                        </a:spcBef>
                        <a:spcAft>
                          <a:spcPts val="0"/>
                        </a:spcAft>
                        <a:buSzPts val="1000"/>
                        <a:buChar char="●"/>
                      </a:pPr>
                      <a:r>
                        <a:rPr lang="en-GB" sz="1000"/>
                        <a:t>19 people lost their life due to an avalanche on Mount Everest and 250 people were missing </a:t>
                      </a:r>
                      <a:endParaRPr sz="1000"/>
                    </a:p>
                    <a:p>
                      <a:pPr indent="-292100" lvl="0" marL="457200" rtl="0" algn="l">
                        <a:spcBef>
                          <a:spcPts val="0"/>
                        </a:spcBef>
                        <a:spcAft>
                          <a:spcPts val="0"/>
                        </a:spcAft>
                        <a:buSzPts val="1000"/>
                        <a:buChar char="●"/>
                      </a:pPr>
                      <a:r>
                        <a:rPr lang="en-GB" sz="1000"/>
                        <a:t>Social unrest - due to lack of food supplies </a:t>
                      </a:r>
                      <a:endParaRPr b="1" sz="1000"/>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146" name="Google Shape;146;p19"/>
          <p:cNvSpPr txBox="1"/>
          <p:nvPr/>
        </p:nvSpPr>
        <p:spPr>
          <a:xfrm>
            <a:off x="5905875" y="849150"/>
            <a:ext cx="32382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Short term responses</a:t>
            </a:r>
            <a:endParaRPr b="1"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India and China provided over $1 million in international aid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Over 100 search and rescue provides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Aid workers from charities such as the Red Cross came to help.</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Temporary housing was provided, including a ‘Tent city’ in Kathmandu.</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Helicopters rescued people caught in avalanches on Mount Everest and delivered aid to villages cut off by landslides.</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Field hospitals were set up to take pressure off hos</a:t>
            </a:r>
            <a:r>
              <a:rPr lang="en-GB" sz="1000">
                <a:solidFill>
                  <a:schemeClr val="dk1"/>
                </a:solidFill>
              </a:rPr>
              <a:t>p</a:t>
            </a:r>
            <a:r>
              <a:rPr lang="en-GB" sz="1000">
                <a:solidFill>
                  <a:schemeClr val="dk1"/>
                </a:solidFill>
              </a:rPr>
              <a:t>itals</a:t>
            </a:r>
            <a:endParaRPr sz="1000"/>
          </a:p>
        </p:txBody>
      </p:sp>
      <p:sp>
        <p:nvSpPr>
          <p:cNvPr id="147" name="Google Shape;147;p19"/>
          <p:cNvSpPr txBox="1"/>
          <p:nvPr/>
        </p:nvSpPr>
        <p:spPr>
          <a:xfrm>
            <a:off x="5924025" y="3085800"/>
            <a:ext cx="32019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Long term response</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A $200 million grant was provided by The Asian Development Bank (ADB) for the first phase of rehabilitation.</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£73 million was donated by the UK They also provided 30 tonnes of humanitarian aid </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Landslides were cleared, and roads were repaired.</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Stricter building codes were introduced.</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Thousands of homeless people were rehoused and over 7000 schools were rebuilt </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p:nvPr/>
        </p:nvSpPr>
        <p:spPr>
          <a:xfrm>
            <a:off x="74050" y="2535850"/>
            <a:ext cx="1189800" cy="25653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0"/>
          <p:cNvSpPr txBox="1"/>
          <p:nvPr/>
        </p:nvSpPr>
        <p:spPr>
          <a:xfrm>
            <a:off x="74050" y="77250"/>
            <a:ext cx="9019200" cy="2757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IGCSE GEOGRAPHY 0460: 2.1  EARTHQUAKES AND VOLCANOES</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p:txBody>
      </p:sp>
      <p:sp>
        <p:nvSpPr>
          <p:cNvPr id="154" name="Google Shape;154;p20"/>
          <p:cNvSpPr txBox="1"/>
          <p:nvPr/>
        </p:nvSpPr>
        <p:spPr>
          <a:xfrm>
            <a:off x="74050" y="389400"/>
            <a:ext cx="9019200" cy="3387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CASE STUDY: MOUNT VESUVIUS, ITALY </a:t>
            </a:r>
            <a:endParaRPr b="1" sz="1000">
              <a:solidFill>
                <a:schemeClr val="dk1"/>
              </a:solidFill>
            </a:endParaRPr>
          </a:p>
        </p:txBody>
      </p:sp>
      <p:sp>
        <p:nvSpPr>
          <p:cNvPr id="155" name="Google Shape;155;p20"/>
          <p:cNvSpPr txBox="1"/>
          <p:nvPr/>
        </p:nvSpPr>
        <p:spPr>
          <a:xfrm>
            <a:off x="74050" y="2624650"/>
            <a:ext cx="12915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Context </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Mount Vesuvius is located near the Bay of Naples in Italy.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Mount Vesuvius is famous and active volcanoes in the world.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Last erupted in 1944 and has been dormant since </a:t>
            </a:r>
            <a:endParaRPr sz="1000"/>
          </a:p>
        </p:txBody>
      </p:sp>
      <p:graphicFrame>
        <p:nvGraphicFramePr>
          <p:cNvPr id="156" name="Google Shape;156;p20"/>
          <p:cNvGraphicFramePr/>
          <p:nvPr/>
        </p:nvGraphicFramePr>
        <p:xfrm>
          <a:off x="1333500" y="788625"/>
          <a:ext cx="3000000" cy="3000000"/>
        </p:xfrm>
        <a:graphic>
          <a:graphicData uri="http://schemas.openxmlformats.org/drawingml/2006/table">
            <a:tbl>
              <a:tblPr>
                <a:noFill/>
                <a:tableStyleId>{C7B86565-D83C-44A8-9F3A-9D988A4BC3F0}</a:tableStyleId>
              </a:tblPr>
              <a:tblGrid>
                <a:gridCol w="2583050"/>
                <a:gridCol w="1259775"/>
                <a:gridCol w="1513825"/>
                <a:gridCol w="2403075"/>
              </a:tblGrid>
              <a:tr h="254000">
                <a:tc gridSpan="4">
                  <a:txBody>
                    <a:bodyPr/>
                    <a:lstStyle/>
                    <a:p>
                      <a:pPr indent="0" lvl="0" marL="0" rtl="0" algn="ctr">
                        <a:spcBef>
                          <a:spcPts val="0"/>
                        </a:spcBef>
                        <a:spcAft>
                          <a:spcPts val="0"/>
                        </a:spcAft>
                        <a:buNone/>
                      </a:pPr>
                      <a:r>
                        <a:rPr b="1" lang="en-GB" sz="1000"/>
                        <a:t>Hazards linked to Mount Vesuvius</a:t>
                      </a:r>
                      <a:endParaRPr b="1" sz="1000"/>
                    </a:p>
                    <a:p>
                      <a:pPr indent="0" lvl="0" marL="0" rtl="0" algn="l">
                        <a:spcBef>
                          <a:spcPts val="0"/>
                        </a:spcBef>
                        <a:spcAft>
                          <a:spcPts val="0"/>
                        </a:spcAft>
                        <a:buNone/>
                      </a:pPr>
                      <a:r>
                        <a:rPr b="1" lang="en-GB" sz="1000"/>
                        <a:t>Pyroclastic Flows: </a:t>
                      </a:r>
                      <a:r>
                        <a:rPr lang="en-GB" sz="1000"/>
                        <a:t>Can travel down the slopes of the volcano at high speeds, destroying everything in their path. E.g. Pompeii the civilization buried under pyroclastic flow</a:t>
                      </a:r>
                      <a:endParaRPr sz="1000"/>
                    </a:p>
                    <a:p>
                      <a:pPr indent="0" lvl="0" marL="0" rtl="0" algn="l">
                        <a:spcBef>
                          <a:spcPts val="0"/>
                        </a:spcBef>
                        <a:spcAft>
                          <a:spcPts val="0"/>
                        </a:spcAft>
                        <a:buNone/>
                      </a:pPr>
                      <a:r>
                        <a:rPr b="1" lang="en-GB" sz="1000"/>
                        <a:t>Lava Flows:</a:t>
                      </a:r>
                      <a:r>
                        <a:rPr lang="en-GB" sz="1000"/>
                        <a:t> Mount Vesuvius can release streams of molten lava during eruptions. These lava flows can destroy homes, infrastructure, and agricultural lands, displacing communities and causing significant damage.</a:t>
                      </a:r>
                      <a:endParaRPr sz="1000"/>
                    </a:p>
                    <a:p>
                      <a:pPr indent="0" lvl="0" marL="0" rtl="0" algn="l">
                        <a:spcBef>
                          <a:spcPts val="0"/>
                        </a:spcBef>
                        <a:spcAft>
                          <a:spcPts val="0"/>
                        </a:spcAft>
                        <a:buNone/>
                      </a:pPr>
                      <a:r>
                        <a:rPr b="1" lang="en-GB" sz="1000"/>
                        <a:t>Ashfall:</a:t>
                      </a:r>
                      <a:r>
                        <a:rPr lang="en-GB" sz="1000"/>
                        <a:t> Volcanic eruptions from Mount Vesuvius produce ash, which can fall over a wide area, covering buildings,  disrupt transportation, and make breathing difficult due to the fine particles in the air.</a:t>
                      </a:r>
                      <a:endParaRPr sz="1000"/>
                    </a:p>
                    <a:p>
                      <a:pPr indent="0" lvl="0" marL="0" rtl="0" algn="l">
                        <a:spcBef>
                          <a:spcPts val="0"/>
                        </a:spcBef>
                        <a:spcAft>
                          <a:spcPts val="0"/>
                        </a:spcAft>
                        <a:buNone/>
                      </a:pPr>
                      <a:r>
                        <a:rPr b="1" lang="en-GB" sz="1000"/>
                        <a:t>Volcanic Gases: </a:t>
                      </a:r>
                      <a:r>
                        <a:rPr lang="en-GB" sz="1000"/>
                        <a:t>Eruptions release gases such as sulphur dioxide, carbon dioxide, and others. These gases can be harmful when inhaled, causing respiratory problems and eye irritation, especially for people with pre-existing health conditions.</a:t>
                      </a:r>
                      <a:endParaRPr sz="1000"/>
                    </a:p>
                    <a:p>
                      <a:pPr indent="0" lvl="0" marL="0" rtl="0" algn="l">
                        <a:spcBef>
                          <a:spcPts val="0"/>
                        </a:spcBef>
                        <a:spcAft>
                          <a:spcPts val="0"/>
                        </a:spcAft>
                        <a:buNone/>
                      </a:pPr>
                      <a:r>
                        <a:rPr b="1" lang="en-GB" sz="1000"/>
                        <a:t>Acid Rain: </a:t>
                      </a:r>
                      <a:r>
                        <a:rPr lang="en-GB" sz="1000"/>
                        <a:t>V</a:t>
                      </a:r>
                      <a:r>
                        <a:rPr lang="en-GB" sz="1000"/>
                        <a:t>olcanic gases, sulfur dioxide = acid rain, which damages vegetation, affects water quality </a:t>
                      </a:r>
                      <a:r>
                        <a:rPr lang="en-GB" sz="1000"/>
                        <a:t>and harms aquatic life.</a:t>
                      </a:r>
                      <a:endParaRPr sz="1000"/>
                    </a:p>
                  </a:txBody>
                  <a:tcPr marT="63500" marB="63500" marR="63500" marL="63500">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hMerge="1"/>
                <a:tc hMerge="1"/>
                <a:tc hMerge="1"/>
              </a:tr>
            </a:tbl>
          </a:graphicData>
        </a:graphic>
      </p:graphicFrame>
      <p:graphicFrame>
        <p:nvGraphicFramePr>
          <p:cNvPr id="157" name="Google Shape;157;p20"/>
          <p:cNvGraphicFramePr/>
          <p:nvPr/>
        </p:nvGraphicFramePr>
        <p:xfrm>
          <a:off x="1333500" y="2535750"/>
          <a:ext cx="3000000" cy="3000000"/>
        </p:xfrm>
        <a:graphic>
          <a:graphicData uri="http://schemas.openxmlformats.org/drawingml/2006/table">
            <a:tbl>
              <a:tblPr>
                <a:noFill/>
                <a:tableStyleId>{C7B86565-D83C-44A8-9F3A-9D988A4BC3F0}</a:tableStyleId>
              </a:tblPr>
              <a:tblGrid>
                <a:gridCol w="1791825"/>
                <a:gridCol w="827550"/>
                <a:gridCol w="1156050"/>
                <a:gridCol w="1258225"/>
              </a:tblGrid>
              <a:tr h="2513350">
                <a:tc>
                  <a:txBody>
                    <a:bodyPr/>
                    <a:lstStyle/>
                    <a:p>
                      <a:pPr indent="0" lvl="0" marL="0" rtl="0" algn="l">
                        <a:spcBef>
                          <a:spcPts val="0"/>
                        </a:spcBef>
                        <a:spcAft>
                          <a:spcPts val="0"/>
                        </a:spcAft>
                        <a:buNone/>
                      </a:pPr>
                      <a:r>
                        <a:rPr b="1" lang="en-GB" sz="1000">
                          <a:solidFill>
                            <a:schemeClr val="dk1"/>
                          </a:solidFill>
                        </a:rPr>
                        <a:t>Social </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Educational Opportunities:</a:t>
                      </a:r>
                      <a:endParaRPr b="1" sz="1000">
                        <a:solidFill>
                          <a:schemeClr val="dk1"/>
                        </a:solidFill>
                      </a:endParaRPr>
                    </a:p>
                    <a:p>
                      <a:pPr indent="0" lvl="0" marL="0" rtl="0" algn="l">
                        <a:lnSpc>
                          <a:spcPct val="115000"/>
                        </a:lnSpc>
                        <a:spcBef>
                          <a:spcPts val="0"/>
                        </a:spcBef>
                        <a:spcAft>
                          <a:spcPts val="0"/>
                        </a:spcAft>
                        <a:buNone/>
                      </a:pPr>
                      <a:r>
                        <a:rPr lang="en-GB" sz="1000">
                          <a:solidFill>
                            <a:schemeClr val="dk1"/>
                          </a:solidFill>
                        </a:rPr>
                        <a:t>Local universities and research institutions can study volcanic activity, geology, and natural hazards in the area.</a:t>
                      </a:r>
                      <a:endParaRPr sz="1000">
                        <a:solidFill>
                          <a:schemeClr val="dk1"/>
                        </a:solidFill>
                      </a:endParaRPr>
                    </a:p>
                    <a:p>
                      <a:pPr indent="0" lvl="0" marL="0" rtl="0" algn="l">
                        <a:spcBef>
                          <a:spcPts val="1500"/>
                        </a:spcBef>
                        <a:spcAft>
                          <a:spcPts val="0"/>
                        </a:spcAft>
                        <a:buNone/>
                      </a:pPr>
                      <a:r>
                        <a:rPr b="1" lang="en-GB" sz="1000">
                          <a:solidFill>
                            <a:schemeClr val="dk1"/>
                          </a:solidFill>
                        </a:rPr>
                        <a:t>Cultural Heritage: </a:t>
                      </a:r>
                      <a:r>
                        <a:rPr lang="en-GB" sz="1000">
                          <a:solidFill>
                            <a:schemeClr val="dk1"/>
                          </a:solidFill>
                        </a:rPr>
                        <a:t>Living near Mount Vesuvius offers residents the chance to explore the rich cultural heritage, including historical sites like Pompeii.</a:t>
                      </a:r>
                      <a:endParaRPr sz="1000">
                        <a:solidFill>
                          <a:schemeClr val="dk1"/>
                        </a:solidFill>
                      </a:endParaRPr>
                    </a:p>
                  </a:txBody>
                  <a:tcPr marT="63500" marB="63500" marR="63500" marL="63500">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gridSpan="2">
                  <a:txBody>
                    <a:bodyPr/>
                    <a:lstStyle/>
                    <a:p>
                      <a:pPr indent="0" lvl="0" marL="0" rtl="0" algn="l">
                        <a:spcBef>
                          <a:spcPts val="0"/>
                        </a:spcBef>
                        <a:spcAft>
                          <a:spcPts val="0"/>
                        </a:spcAft>
                        <a:buNone/>
                      </a:pPr>
                      <a:r>
                        <a:rPr b="1" lang="en-GB" sz="1000">
                          <a:solidFill>
                            <a:schemeClr val="dk1"/>
                          </a:solidFill>
                        </a:rPr>
                        <a:t>Economic </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Tourism Industry: </a:t>
                      </a:r>
                      <a:r>
                        <a:rPr lang="en-GB" sz="1000">
                          <a:solidFill>
                            <a:schemeClr val="dk1"/>
                          </a:solidFill>
                        </a:rPr>
                        <a:t>Tourists come to Mount Vesuvius to experience its volcanic landscapes, historical sites, and scenic beauty, generating jobs in hospitality and tourism-related sectors that boost the local economy.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Agriculture:</a:t>
                      </a:r>
                      <a:r>
                        <a:rPr lang="en-GB" sz="1000">
                          <a:solidFill>
                            <a:schemeClr val="dk1"/>
                          </a:solidFill>
                        </a:rPr>
                        <a:t> The fertile volcanic soil around Mount Vesuvius is ideal for crops like lemon and orange trees, providing a thriving environment for agriculture.</a:t>
                      </a:r>
                      <a:endParaRPr sz="1100">
                        <a:latin typeface="Century Gothic"/>
                        <a:ea typeface="Century Gothic"/>
                        <a:cs typeface="Century Gothic"/>
                        <a:sym typeface="Century Gothic"/>
                      </a:endParaRPr>
                    </a:p>
                  </a:txBody>
                  <a:tcPr marT="63500" marB="63500" marR="63500" marL="63500">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hMerge="1"/>
                <a:tc>
                  <a:txBody>
                    <a:bodyPr/>
                    <a:lstStyle/>
                    <a:p>
                      <a:pPr indent="0" lvl="0" marL="0" rtl="0" algn="l">
                        <a:spcBef>
                          <a:spcPts val="0"/>
                        </a:spcBef>
                        <a:spcAft>
                          <a:spcPts val="0"/>
                        </a:spcAft>
                        <a:buNone/>
                      </a:pPr>
                      <a:r>
                        <a:rPr b="1" lang="en-GB" sz="1000">
                          <a:solidFill>
                            <a:schemeClr val="dk1"/>
                          </a:solidFill>
                        </a:rPr>
                        <a:t>Environmental </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Geothermal Energy: </a:t>
                      </a:r>
                      <a:r>
                        <a:rPr lang="en-GB" sz="1000">
                          <a:solidFill>
                            <a:schemeClr val="dk1"/>
                          </a:solidFill>
                        </a:rPr>
                        <a:t>Volcanic activity produces geothermal energy by tapping into the Earth's internal heat, enabling sustainable power plants and aiding the shift towards renewable energy, decreasing reliance on fossil fuels.</a:t>
                      </a:r>
                      <a:endParaRPr sz="1000">
                        <a:solidFill>
                          <a:schemeClr val="dk1"/>
                        </a:solidFill>
                      </a:endParaRPr>
                    </a:p>
                  </a:txBody>
                  <a:tcPr marT="63500" marB="63500" marR="63500" marL="63500">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bl>
          </a:graphicData>
        </a:graphic>
      </p:graphicFrame>
      <p:sp>
        <p:nvSpPr>
          <p:cNvPr id="158" name="Google Shape;158;p20"/>
          <p:cNvSpPr txBox="1"/>
          <p:nvPr/>
        </p:nvSpPr>
        <p:spPr>
          <a:xfrm>
            <a:off x="6367150" y="2500150"/>
            <a:ext cx="2819400" cy="280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Managing </a:t>
            </a:r>
            <a:r>
              <a:rPr b="1" lang="en-GB" sz="1000">
                <a:solidFill>
                  <a:schemeClr val="dk1"/>
                </a:solidFill>
              </a:rPr>
              <a:t>Volcanoes</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Monitoring: detecting changes in activity and issuing early warnings of potential eruptions.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GB" sz="1000">
                <a:solidFill>
                  <a:schemeClr val="dk1"/>
                </a:solidFill>
              </a:rPr>
              <a:t>Emergency Preparedness: evacuation plans, educate communities about volcanoes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Building Regulations: Strict codes ensure structures near Mount Vesuvius can withstand volcanic hazards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Land Use Planning: Zoning and hazard mapping promoting safer construction practices and restricting human settlement in high-risk zones.</a:t>
            </a:r>
            <a:endParaRPr sz="1000">
              <a:solidFill>
                <a:schemeClr val="dk1"/>
              </a:solidFill>
            </a:endParaRPr>
          </a:p>
          <a:p>
            <a:pPr indent="0" lvl="0" marL="0" rtl="0" algn="l">
              <a:spcBef>
                <a:spcPts val="0"/>
              </a:spcBef>
              <a:spcAft>
                <a:spcPts val="0"/>
              </a:spcAft>
              <a:buNone/>
            </a:pPr>
            <a:r>
              <a:rPr lang="en-GB" sz="1000">
                <a:solidFill>
                  <a:schemeClr val="dk1"/>
                </a:solidFill>
              </a:rPr>
              <a:t> </a:t>
            </a:r>
            <a:endParaRPr sz="1000">
              <a:solidFill>
                <a:schemeClr val="dk1"/>
              </a:solidFill>
            </a:endParaRPr>
          </a:p>
        </p:txBody>
      </p:sp>
      <p:sp>
        <p:nvSpPr>
          <p:cNvPr id="159" name="Google Shape;159;p20"/>
          <p:cNvSpPr/>
          <p:nvPr/>
        </p:nvSpPr>
        <p:spPr>
          <a:xfrm>
            <a:off x="6404925" y="2535750"/>
            <a:ext cx="2688300" cy="25653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0" name="Google Shape;160;p20"/>
          <p:cNvPicPr preferRelativeResize="0"/>
          <p:nvPr/>
        </p:nvPicPr>
        <p:blipFill>
          <a:blip r:embed="rId3">
            <a:alphaModFix/>
          </a:blip>
          <a:stretch>
            <a:fillRect/>
          </a:stretch>
        </p:blipFill>
        <p:spPr>
          <a:xfrm>
            <a:off x="74050" y="1644463"/>
            <a:ext cx="1189800" cy="795162"/>
          </a:xfrm>
          <a:prstGeom prst="rect">
            <a:avLst/>
          </a:prstGeom>
          <a:noFill/>
          <a:ln>
            <a:noFill/>
          </a:ln>
        </p:spPr>
      </p:pic>
      <p:pic>
        <p:nvPicPr>
          <p:cNvPr id="161" name="Google Shape;161;p20"/>
          <p:cNvPicPr preferRelativeResize="0"/>
          <p:nvPr/>
        </p:nvPicPr>
        <p:blipFill>
          <a:blip r:embed="rId4">
            <a:alphaModFix/>
          </a:blip>
          <a:stretch>
            <a:fillRect/>
          </a:stretch>
        </p:blipFill>
        <p:spPr>
          <a:xfrm>
            <a:off x="74050" y="788625"/>
            <a:ext cx="1189800" cy="75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nvSpPr>
        <p:spPr>
          <a:xfrm>
            <a:off x="74050" y="77250"/>
            <a:ext cx="8971200" cy="305400"/>
          </a:xfrm>
          <a:prstGeom prst="rect">
            <a:avLst/>
          </a:prstGeom>
          <a:solidFill>
            <a:srgbClr val="E69138"/>
          </a:solidFill>
          <a:ln cap="flat" cmpd="sng" w="1905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2.1  EARTHQUAKES AND VOLCANOES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67" name="Google Shape;167;p21"/>
          <p:cNvSpPr txBox="1"/>
          <p:nvPr/>
        </p:nvSpPr>
        <p:spPr>
          <a:xfrm>
            <a:off x="3937150" y="419100"/>
            <a:ext cx="4152900" cy="4858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200"/>
              </a:spcBef>
              <a:spcAft>
                <a:spcPts val="0"/>
              </a:spcAft>
              <a:buClr>
                <a:schemeClr val="dk1"/>
              </a:buClr>
              <a:buSzPts val="1100"/>
              <a:buFont typeface="Arial"/>
              <a:buNone/>
            </a:pPr>
            <a:r>
              <a:rPr b="1" lang="en-GB" sz="1000">
                <a:solidFill>
                  <a:schemeClr val="dk1"/>
                </a:solidFill>
                <a:highlight>
                  <a:srgbClr val="FFFFFF"/>
                </a:highlight>
              </a:rPr>
              <a:t>Managing</a:t>
            </a:r>
            <a:r>
              <a:rPr b="1" lang="en-GB" sz="1000">
                <a:solidFill>
                  <a:schemeClr val="dk1"/>
                </a:solidFill>
                <a:highlight>
                  <a:srgbClr val="FFFFFF"/>
                </a:highlight>
              </a:rPr>
              <a:t> Earthquakes</a:t>
            </a:r>
            <a:endParaRPr b="1" sz="1000">
              <a:solidFill>
                <a:schemeClr val="dk1"/>
              </a:solidFill>
              <a:highlight>
                <a:srgbClr val="FFFFFF"/>
              </a:highlight>
            </a:endParaRPr>
          </a:p>
          <a:p>
            <a:pPr indent="0" lvl="0" marL="0" rtl="0" algn="l">
              <a:lnSpc>
                <a:spcPct val="100000"/>
              </a:lnSpc>
              <a:spcBef>
                <a:spcPts val="200"/>
              </a:spcBef>
              <a:spcAft>
                <a:spcPts val="0"/>
              </a:spcAft>
              <a:buNone/>
            </a:pPr>
            <a:r>
              <a:rPr b="1" lang="en-GB" sz="1000">
                <a:solidFill>
                  <a:schemeClr val="dk1"/>
                </a:solidFill>
                <a:highlight>
                  <a:srgbClr val="FFFFFF"/>
                </a:highlight>
              </a:rPr>
              <a:t>Monitoring: </a:t>
            </a:r>
            <a:r>
              <a:rPr lang="en-GB" sz="1000">
                <a:solidFill>
                  <a:schemeClr val="dk1"/>
                </a:solidFill>
                <a:highlight>
                  <a:srgbClr val="FFFFFF"/>
                </a:highlight>
              </a:rPr>
              <a:t>Accurate prediction of earthquakes is not currently possible, but monitoring is:</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Tiltmeters - which monitors ground changes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Clusters of small earthquakes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Changes in radon gas emissions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Changes in animal behaviour</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Remote sensing of ground movement using satellites</a:t>
            </a:r>
            <a:endParaRPr sz="1000">
              <a:solidFill>
                <a:schemeClr val="dk1"/>
              </a:solidFill>
              <a:highlight>
                <a:srgbClr val="FFFFFF"/>
              </a:highlight>
            </a:endParaRPr>
          </a:p>
          <a:p>
            <a:pPr indent="0" lvl="0" marL="0" rtl="0" algn="l">
              <a:lnSpc>
                <a:spcPct val="100000"/>
              </a:lnSpc>
              <a:spcBef>
                <a:spcPts val="1200"/>
              </a:spcBef>
              <a:spcAft>
                <a:spcPts val="0"/>
              </a:spcAft>
              <a:buNone/>
            </a:pPr>
            <a:r>
              <a:rPr b="1" lang="en-GB" sz="1000">
                <a:solidFill>
                  <a:schemeClr val="dk1"/>
                </a:solidFill>
                <a:highlight>
                  <a:srgbClr val="FFFFFF"/>
                </a:highlight>
              </a:rPr>
              <a:t>Protection:</a:t>
            </a:r>
            <a:r>
              <a:rPr lang="en-GB" sz="1000">
                <a:solidFill>
                  <a:schemeClr val="dk1"/>
                </a:solidFill>
                <a:highlight>
                  <a:srgbClr val="FFFFFF"/>
                </a:highlight>
              </a:rPr>
              <a:t> building design and engineering is commonly used in MEDCs reduce the impact of earthquakes</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Shutters on windows prevent falling glass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Cross-bracing or diagonal bracing of steel frames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Foundations sunk deep into the bedrock</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Frames which sway with the earthquake tremors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Rubber shock absorbers reduces tremors through the building</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Reinforce walls/pillars with concrete</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Shatter proof/reinforced glass and Fire resistant materials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Automatic cut off for gas/electricity</a:t>
            </a:r>
            <a:endParaRPr sz="1000">
              <a:solidFill>
                <a:schemeClr val="dk1"/>
              </a:solidFill>
              <a:highlight>
                <a:srgbClr val="FFFFFF"/>
              </a:highlight>
            </a:endParaRPr>
          </a:p>
          <a:p>
            <a:pPr indent="0" lvl="0" marL="0" rtl="0" algn="l">
              <a:lnSpc>
                <a:spcPct val="100000"/>
              </a:lnSpc>
              <a:spcBef>
                <a:spcPts val="1200"/>
              </a:spcBef>
              <a:spcAft>
                <a:spcPts val="0"/>
              </a:spcAft>
              <a:buNone/>
            </a:pPr>
            <a:r>
              <a:rPr b="1" lang="en-GB" sz="1000">
                <a:solidFill>
                  <a:schemeClr val="dk1"/>
                </a:solidFill>
                <a:highlight>
                  <a:srgbClr val="FFFFFF"/>
                </a:highlight>
              </a:rPr>
              <a:t>Planning: </a:t>
            </a:r>
            <a:r>
              <a:rPr lang="en-GB" sz="1000">
                <a:solidFill>
                  <a:schemeClr val="dk1"/>
                </a:solidFill>
                <a:highlight>
                  <a:srgbClr val="FFFFFF"/>
                </a:highlight>
              </a:rPr>
              <a:t>In many countries earthquake drills are regularly carried out</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The drills help people to prepare for what to do in an earthquake to protect themselves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Education about how to prepare homes means that people are less likely to be injured by falling objects and furniture</a:t>
            </a:r>
            <a:endParaRPr sz="1000">
              <a:solidFill>
                <a:schemeClr val="dk1"/>
              </a:solidFill>
              <a:highlight>
                <a:srgbClr val="FFFFFF"/>
              </a:highlight>
            </a:endParaRPr>
          </a:p>
          <a:p>
            <a:pPr indent="0" lvl="0" marL="0" rtl="0" algn="l">
              <a:lnSpc>
                <a:spcPct val="100000"/>
              </a:lnSpc>
              <a:spcBef>
                <a:spcPts val="1200"/>
              </a:spcBef>
              <a:spcAft>
                <a:spcPts val="0"/>
              </a:spcAft>
              <a:buNone/>
            </a:pPr>
            <a:r>
              <a:t/>
            </a:r>
            <a:endParaRPr sz="1000">
              <a:solidFill>
                <a:schemeClr val="dk1"/>
              </a:solidFill>
            </a:endParaRPr>
          </a:p>
        </p:txBody>
      </p:sp>
      <p:graphicFrame>
        <p:nvGraphicFramePr>
          <p:cNvPr id="168" name="Google Shape;168;p21"/>
          <p:cNvGraphicFramePr/>
          <p:nvPr/>
        </p:nvGraphicFramePr>
        <p:xfrm>
          <a:off x="61075" y="471250"/>
          <a:ext cx="3000000" cy="3000000"/>
        </p:xfrm>
        <a:graphic>
          <a:graphicData uri="http://schemas.openxmlformats.org/drawingml/2006/table">
            <a:tbl>
              <a:tblPr>
                <a:noFill/>
                <a:tableStyleId>{2ED30819-301B-48AA-AF60-99CC8018FA05}</a:tableStyleId>
              </a:tblPr>
              <a:tblGrid>
                <a:gridCol w="1783800"/>
                <a:gridCol w="2029075"/>
              </a:tblGrid>
              <a:tr h="347350">
                <a:tc gridSpan="2">
                  <a:txBody>
                    <a:bodyPr/>
                    <a:lstStyle/>
                    <a:p>
                      <a:pPr indent="0" lvl="0" marL="0" rtl="0" algn="ctr">
                        <a:spcBef>
                          <a:spcPts val="0"/>
                        </a:spcBef>
                        <a:spcAft>
                          <a:spcPts val="0"/>
                        </a:spcAft>
                        <a:buClr>
                          <a:schemeClr val="dk1"/>
                        </a:buClr>
                        <a:buSzPts val="1100"/>
                        <a:buFont typeface="Arial"/>
                        <a:buNone/>
                      </a:pPr>
                      <a:r>
                        <a:rPr b="1" lang="en-GB" sz="1000">
                          <a:solidFill>
                            <a:schemeClr val="dk1"/>
                          </a:solidFill>
                        </a:rPr>
                        <a:t>Reducing the impact of tectonic hazards</a:t>
                      </a:r>
                      <a:endParaRPr b="1" sz="1000"/>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hMerge="1"/>
              </a:tr>
              <a:tr h="442600">
                <a:tc>
                  <a:txBody>
                    <a:bodyPr/>
                    <a:lstStyle/>
                    <a:p>
                      <a:pPr indent="0" lvl="0" marL="0" rtl="0" algn="l">
                        <a:spcBef>
                          <a:spcPts val="0"/>
                        </a:spcBef>
                        <a:spcAft>
                          <a:spcPts val="0"/>
                        </a:spcAft>
                        <a:buNone/>
                      </a:pPr>
                      <a:r>
                        <a:rPr b="1" lang="en-GB" sz="1000"/>
                        <a:t>Monitoring: </a:t>
                      </a:r>
                      <a:r>
                        <a:rPr lang="en-GB" sz="1000"/>
                        <a:t>Seismometers measure earth movement. Volcanoes give off gases</a:t>
                      </a:r>
                      <a:endParaRPr sz="1000"/>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b="1" lang="en-GB" sz="1000"/>
                        <a:t>Prediction: </a:t>
                      </a:r>
                      <a:r>
                        <a:rPr lang="en-GB" sz="1000">
                          <a:solidFill>
                            <a:schemeClr val="dk1"/>
                          </a:solidFill>
                        </a:rPr>
                        <a:t>By observing monitoring data, this can allow evacuation before event.</a:t>
                      </a:r>
                      <a:endParaRPr b="1" sz="1000"/>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r h="442600">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Protection: </a:t>
                      </a:r>
                      <a:r>
                        <a:rPr lang="en-GB" sz="1000">
                          <a:solidFill>
                            <a:schemeClr val="dk1"/>
                          </a:solidFill>
                        </a:rPr>
                        <a:t>Reinforced buildings and making building withstand the hazard. </a:t>
                      </a:r>
                      <a:endParaRPr b="1" sz="1000"/>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000">
                          <a:solidFill>
                            <a:schemeClr val="dk1"/>
                          </a:solidFill>
                        </a:rPr>
                        <a:t>Planning:</a:t>
                      </a:r>
                      <a:r>
                        <a:rPr lang="en-GB" sz="1000">
                          <a:solidFill>
                            <a:schemeClr val="dk1"/>
                          </a:solidFill>
                        </a:rPr>
                        <a:t>Avoid building in at risk areas. Training for emergency services and planned evacuation routes and drills</a:t>
                      </a:r>
                      <a:endParaRPr b="1" sz="1000">
                        <a:solidFill>
                          <a:schemeClr val="dk1"/>
                        </a:solidFill>
                      </a:endParaRPr>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bl>
          </a:graphicData>
        </a:graphic>
      </p:graphicFrame>
      <p:sp>
        <p:nvSpPr>
          <p:cNvPr id="169" name="Google Shape;169;p21"/>
          <p:cNvSpPr txBox="1"/>
          <p:nvPr/>
        </p:nvSpPr>
        <p:spPr>
          <a:xfrm>
            <a:off x="39300" y="2376725"/>
            <a:ext cx="3869400" cy="280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Managing Volcanoes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Monitoring: </a:t>
            </a:r>
            <a:r>
              <a:rPr lang="en-GB" sz="1000">
                <a:solidFill>
                  <a:schemeClr val="dk1"/>
                </a:solidFill>
              </a:rPr>
              <a:t>Temperatures around the volcano rise as activity increases, thermal equipment can detect heat. Releases gases: the higher the sulfur content of these gases, the closer the volcano is to erupting. Chemical sensors are used to measure </a:t>
            </a:r>
            <a:r>
              <a:rPr lang="en-GB" sz="1000">
                <a:solidFill>
                  <a:schemeClr val="dk1"/>
                </a:solidFill>
              </a:rPr>
              <a:t>sulphur</a:t>
            </a:r>
            <a:r>
              <a:rPr lang="en-GB" sz="1000">
                <a:solidFill>
                  <a:schemeClr val="dk1"/>
                </a:solidFill>
              </a:rPr>
              <a:t> concentrations.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Predication: </a:t>
            </a:r>
            <a:r>
              <a:rPr lang="en-GB" sz="1000">
                <a:solidFill>
                  <a:schemeClr val="dk1"/>
                </a:solidFill>
              </a:rPr>
              <a:t>Unlike earthquakes, volcanoes can be predicated and therefore people can prepare and evacuate in advance. </a:t>
            </a:r>
            <a:endParaRPr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Protection: </a:t>
            </a:r>
            <a:r>
              <a:rPr lang="en-GB" sz="1000">
                <a:solidFill>
                  <a:schemeClr val="dk1"/>
                </a:solidFill>
              </a:rPr>
              <a:t>Roofs strengthened (heavy ash). Trenches or barriers to divert lava (not successfully)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GB" sz="1000">
                <a:solidFill>
                  <a:schemeClr val="dk1"/>
                </a:solidFill>
              </a:rPr>
              <a:t>Planning:</a:t>
            </a:r>
            <a:r>
              <a:rPr lang="en-GB" sz="1000">
                <a:solidFill>
                  <a:schemeClr val="dk1"/>
                </a:solidFill>
              </a:rPr>
              <a:t> Creating an exclusion zone around the volcano.  Being ready and able to evacuate residents.  Having an emergency supply of basic provisions, such as food.  </a:t>
            </a:r>
            <a:endParaRPr sz="1000">
              <a:solidFill>
                <a:schemeClr val="dk1"/>
              </a:solidFill>
            </a:endParaRPr>
          </a:p>
        </p:txBody>
      </p:sp>
      <p:pic>
        <p:nvPicPr>
          <p:cNvPr id="170" name="Google Shape;170;p21"/>
          <p:cNvPicPr preferRelativeResize="0"/>
          <p:nvPr/>
        </p:nvPicPr>
        <p:blipFill>
          <a:blip r:embed="rId3">
            <a:alphaModFix/>
          </a:blip>
          <a:stretch>
            <a:fillRect/>
          </a:stretch>
        </p:blipFill>
        <p:spPr>
          <a:xfrm>
            <a:off x="8090050" y="2416175"/>
            <a:ext cx="1023675" cy="1369500"/>
          </a:xfrm>
          <a:prstGeom prst="rect">
            <a:avLst/>
          </a:prstGeom>
          <a:noFill/>
          <a:ln>
            <a:noFill/>
          </a:ln>
        </p:spPr>
      </p:pic>
      <p:pic>
        <p:nvPicPr>
          <p:cNvPr id="171" name="Google Shape;171;p21"/>
          <p:cNvPicPr preferRelativeResize="0"/>
          <p:nvPr/>
        </p:nvPicPr>
        <p:blipFill>
          <a:blip r:embed="rId4">
            <a:alphaModFix/>
          </a:blip>
          <a:stretch>
            <a:fillRect/>
          </a:stretch>
        </p:blipFill>
        <p:spPr>
          <a:xfrm>
            <a:off x="8090050" y="4008450"/>
            <a:ext cx="1023675" cy="919150"/>
          </a:xfrm>
          <a:prstGeom prst="rect">
            <a:avLst/>
          </a:prstGeom>
          <a:noFill/>
          <a:ln>
            <a:noFill/>
          </a:ln>
        </p:spPr>
      </p:pic>
      <p:pic>
        <p:nvPicPr>
          <p:cNvPr id="172" name="Google Shape;172;p21"/>
          <p:cNvPicPr preferRelativeResize="0"/>
          <p:nvPr/>
        </p:nvPicPr>
        <p:blipFill>
          <a:blip r:embed="rId5">
            <a:alphaModFix/>
          </a:blip>
          <a:stretch>
            <a:fillRect/>
          </a:stretch>
        </p:blipFill>
        <p:spPr>
          <a:xfrm>
            <a:off x="8110063" y="861900"/>
            <a:ext cx="983650" cy="1331500"/>
          </a:xfrm>
          <a:prstGeom prst="rect">
            <a:avLst/>
          </a:prstGeom>
          <a:noFill/>
          <a:ln>
            <a:noFill/>
          </a:ln>
        </p:spPr>
      </p:pic>
      <p:sp>
        <p:nvSpPr>
          <p:cNvPr id="173" name="Google Shape;173;p21"/>
          <p:cNvSpPr/>
          <p:nvPr/>
        </p:nvSpPr>
        <p:spPr>
          <a:xfrm>
            <a:off x="61075" y="2446975"/>
            <a:ext cx="3799800" cy="26301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1"/>
          <p:cNvSpPr/>
          <p:nvPr/>
        </p:nvSpPr>
        <p:spPr>
          <a:xfrm>
            <a:off x="3937150" y="471250"/>
            <a:ext cx="4110000" cy="46212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