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4" r:id="rId5"/>
    <p:sldId id="276" r:id="rId6"/>
    <p:sldId id="257" r:id="rId7"/>
    <p:sldId id="313" r:id="rId8"/>
    <p:sldId id="298" r:id="rId9"/>
    <p:sldId id="304" r:id="rId10"/>
    <p:sldId id="312" r:id="rId11"/>
    <p:sldId id="269"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906E2-61B4-B945-A5A3-9AC7E668F78F}" v="58" dt="2024-06-13T07:56:37.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975" autoAdjust="0"/>
    <p:restoredTop sz="94660"/>
  </p:normalViewPr>
  <p:slideViewPr>
    <p:cSldViewPr snapToGrid="0">
      <p:cViewPr varScale="1">
        <p:scale>
          <a:sx n="73" d="100"/>
          <a:sy n="73" d="100"/>
        </p:scale>
        <p:origin x="224"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FAF53-0863-4EF7-A168-67655BDBB400}"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59B31-0BBB-4CBC-8AC0-C04276C06024}" type="slidenum">
              <a:rPr lang="en-GB" smtClean="0"/>
              <a:t>‹#›</a:t>
            </a:fld>
            <a:endParaRPr lang="en-GB"/>
          </a:p>
        </p:txBody>
      </p:sp>
    </p:spTree>
    <p:extLst>
      <p:ext uri="{BB962C8B-B14F-4D97-AF65-F5344CB8AC3E}">
        <p14:creationId xmlns:p14="http://schemas.microsoft.com/office/powerpoint/2010/main" val="11068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D461-86C5-4E52-965B-E8BB2B116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8ED9A4-51C6-438B-AC97-559D7C3A9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A516D-E83A-4CD1-A9A3-3DDF0AAD65BC}"/>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5" name="Footer Placeholder 4">
            <a:extLst>
              <a:ext uri="{FF2B5EF4-FFF2-40B4-BE49-F238E27FC236}">
                <a16:creationId xmlns:a16="http://schemas.microsoft.com/office/drawing/2014/main" id="{3751DE94-FA50-43E8-B6E7-377E7D84B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6AAB0-499F-482A-8389-153947E080A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6663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BDB-D2F9-44E2-82D4-00F936D710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CDAE8C-A60B-4EF4-B389-C25FEF997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CD1DE-BFA5-47D6-AEC2-C92F40FBE72E}"/>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5" name="Footer Placeholder 4">
            <a:extLst>
              <a:ext uri="{FF2B5EF4-FFF2-40B4-BE49-F238E27FC236}">
                <a16:creationId xmlns:a16="http://schemas.microsoft.com/office/drawing/2014/main" id="{E8C94CF7-13E6-4E22-AFB6-B8924CDDD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02FAD-A8CE-462F-A749-B347AA1D904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20121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6E092-094E-4208-A4CB-70F7B6570F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690D7C-CFD1-4C89-87DC-A7A7BA2DE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53A07-1242-41EA-8EBD-B081242C85A3}"/>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5" name="Footer Placeholder 4">
            <a:extLst>
              <a:ext uri="{FF2B5EF4-FFF2-40B4-BE49-F238E27FC236}">
                <a16:creationId xmlns:a16="http://schemas.microsoft.com/office/drawing/2014/main" id="{5E6782E4-2897-4261-BEAA-23289C633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A5EB23-E742-4F98-BA16-3FB748615150}"/>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15900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74338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A834-6CC7-41D0-B461-1F263A43F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CD0333-EB6C-41CF-AA8F-ECF8BA1DD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AA9BE-4047-4E80-B7AB-36EA5864F0D5}"/>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5" name="Footer Placeholder 4">
            <a:extLst>
              <a:ext uri="{FF2B5EF4-FFF2-40B4-BE49-F238E27FC236}">
                <a16:creationId xmlns:a16="http://schemas.microsoft.com/office/drawing/2014/main" id="{3B860FA6-4943-4DA3-84D2-6BCF525EE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577CCB-4270-4268-BE46-BDE4960E079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8297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CD59-E6D5-4A49-B94B-197F58448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99ACDC-C3FC-42BD-8375-67F686A92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E1E31-01F9-41AC-8AE7-34469720CC3B}"/>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5" name="Footer Placeholder 4">
            <a:extLst>
              <a:ext uri="{FF2B5EF4-FFF2-40B4-BE49-F238E27FC236}">
                <a16:creationId xmlns:a16="http://schemas.microsoft.com/office/drawing/2014/main" id="{83743EBC-81F0-4288-840E-99D3CDB41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14BFF-03EB-4F70-9A24-25473A429E6C}"/>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52372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6280-0EA9-4DDF-B490-190E776603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D44DD-79DC-4BE2-AE47-0D97607B4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1B648C-82D5-48E1-89AC-B788281A5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8114AE-014D-4B63-9565-278618327986}"/>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6" name="Footer Placeholder 5">
            <a:extLst>
              <a:ext uri="{FF2B5EF4-FFF2-40B4-BE49-F238E27FC236}">
                <a16:creationId xmlns:a16="http://schemas.microsoft.com/office/drawing/2014/main" id="{D6851B00-B868-4747-B85F-7CF6DBCDB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6C9E4A-3AB8-40FC-9BB5-5CBDFB113C6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2471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6B4A-505E-4336-83EA-93CE84D17A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CDE88-E87D-4667-82C8-8B85AF1EB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B78BB-A583-41E8-88A1-A2C1291967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DCDF0D-81C1-4F5F-A213-B8524CE7A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DF929-4639-42BA-A006-3AFE2D93D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C646AC-650D-491E-89F6-E2B2AE22DC5C}"/>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8" name="Footer Placeholder 7">
            <a:extLst>
              <a:ext uri="{FF2B5EF4-FFF2-40B4-BE49-F238E27FC236}">
                <a16:creationId xmlns:a16="http://schemas.microsoft.com/office/drawing/2014/main" id="{D716B7F8-7528-46D1-909A-AC2320ABE2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E50132-2413-4638-90D5-1F42A86B1793}"/>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64580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54BD-28BC-44AC-A531-EF0E982A6F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39C045-2D69-4BFF-A869-005F533D86BF}"/>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4" name="Footer Placeholder 3">
            <a:extLst>
              <a:ext uri="{FF2B5EF4-FFF2-40B4-BE49-F238E27FC236}">
                <a16:creationId xmlns:a16="http://schemas.microsoft.com/office/drawing/2014/main" id="{705576FD-D548-4E01-A87E-C46B1D9986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704AE7-3F6F-4116-8632-FA0120187A9A}"/>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973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8582B-53FB-4D0C-A9BD-3014B7F22336}"/>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3" name="Footer Placeholder 2">
            <a:extLst>
              <a:ext uri="{FF2B5EF4-FFF2-40B4-BE49-F238E27FC236}">
                <a16:creationId xmlns:a16="http://schemas.microsoft.com/office/drawing/2014/main" id="{0C1916DF-3E89-47EA-8A2B-B4CA2A3C67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505025-4525-4A9D-9122-75EF4DC2DE7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77883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ED8A-0165-4A18-87EE-0A6F6394C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FF9AB9-3399-49DA-961C-610227096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497DA5-EB82-4060-8C86-57CE5579A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64A79-1BA4-4245-A35D-9EE6F6F69F3A}"/>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6" name="Footer Placeholder 5">
            <a:extLst>
              <a:ext uri="{FF2B5EF4-FFF2-40B4-BE49-F238E27FC236}">
                <a16:creationId xmlns:a16="http://schemas.microsoft.com/office/drawing/2014/main" id="{92844EE9-709C-457E-94EF-4DF6EE0300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6349B1-1120-496F-AA68-DF56B7C82A41}"/>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1759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8331-9013-4253-8958-2E5AEED3E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B82CBF-AFE6-4B37-9500-304ADEC16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947C1D-1759-4FD7-AF5A-3B497CEBF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8D4FF-5009-49D2-BE88-D3F36C3170A0}"/>
              </a:ext>
            </a:extLst>
          </p:cNvPr>
          <p:cNvSpPr>
            <a:spLocks noGrp="1"/>
          </p:cNvSpPr>
          <p:nvPr>
            <p:ph type="dt" sz="half" idx="10"/>
          </p:nvPr>
        </p:nvSpPr>
        <p:spPr/>
        <p:txBody>
          <a:bodyPr/>
          <a:lstStyle/>
          <a:p>
            <a:fld id="{4C413F3C-8850-4711-9EE9-273918ACAAD6}" type="datetimeFigureOut">
              <a:rPr lang="en-GB" smtClean="0"/>
              <a:t>13/06/2024</a:t>
            </a:fld>
            <a:endParaRPr lang="en-GB"/>
          </a:p>
        </p:txBody>
      </p:sp>
      <p:sp>
        <p:nvSpPr>
          <p:cNvPr id="6" name="Footer Placeholder 5">
            <a:extLst>
              <a:ext uri="{FF2B5EF4-FFF2-40B4-BE49-F238E27FC236}">
                <a16:creationId xmlns:a16="http://schemas.microsoft.com/office/drawing/2014/main" id="{BC925DB0-CD05-42BA-AB4A-2D0B89FBB3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E975CE-290F-4578-8798-40640EE8BB3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83364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660F9-48BD-4817-8832-835F9BCAB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E41D7E-F85B-4759-BFA2-A3ED0F741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2B169A-B94A-41D3-ABC5-8627182A3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13F3C-8850-4711-9EE9-273918ACAAD6}" type="datetimeFigureOut">
              <a:rPr lang="en-GB" smtClean="0"/>
              <a:t>13/06/2024</a:t>
            </a:fld>
            <a:endParaRPr lang="en-GB"/>
          </a:p>
        </p:txBody>
      </p:sp>
      <p:sp>
        <p:nvSpPr>
          <p:cNvPr id="5" name="Footer Placeholder 4">
            <a:extLst>
              <a:ext uri="{FF2B5EF4-FFF2-40B4-BE49-F238E27FC236}">
                <a16:creationId xmlns:a16="http://schemas.microsoft.com/office/drawing/2014/main" id="{26A522D5-7F71-4B07-8A06-A73190C47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31A498-C91C-4CDA-8E6F-DF27CD2FE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1CC0-40F3-45E1-ADD5-836E4E52ED9E}" type="slidenum">
              <a:rPr lang="en-GB" smtClean="0"/>
              <a:t>‹#›</a:t>
            </a:fld>
            <a:endParaRPr lang="en-GB"/>
          </a:p>
        </p:txBody>
      </p:sp>
    </p:spTree>
    <p:extLst>
      <p:ext uri="{BB962C8B-B14F-4D97-AF65-F5344CB8AC3E}">
        <p14:creationId xmlns:p14="http://schemas.microsoft.com/office/powerpoint/2010/main" val="29296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gif"/><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3CF523-2ADE-4B0B-B1B4-EFED23AF846F}"/>
              </a:ext>
            </a:extLst>
          </p:cNvPr>
          <p:cNvPicPr>
            <a:picLocks noChangeAspect="1" noChangeArrowheads="1"/>
          </p:cNvPicPr>
          <p:nvPr/>
        </p:nvPicPr>
        <p:blipFill rotWithShape="1">
          <a:blip r:embed="rId3">
            <a:alphaModFix amt="32000"/>
            <a:extLst>
              <a:ext uri="{28A0092B-C50C-407E-A947-70E740481C1C}">
                <a14:useLocalDpi xmlns:a14="http://schemas.microsoft.com/office/drawing/2010/main" val="0"/>
              </a:ext>
            </a:extLst>
          </a:blip>
          <a:srcRect t="6641" b="6641"/>
          <a:stretch/>
        </p:blipFill>
        <p:spPr bwMode="auto">
          <a:xfrm>
            <a:off x="-1" y="-3"/>
            <a:ext cx="12192001" cy="6858000"/>
          </a:xfrm>
          <a:prstGeom prst="rect">
            <a:avLst/>
          </a:prstGeom>
          <a:pattFill prst="pct50">
            <a:fgClr>
              <a:schemeClr val="accent1"/>
            </a:fgClr>
            <a:bgClr>
              <a:schemeClr val="bg1"/>
            </a:bgClr>
          </a:pattFill>
          <a:effectLst>
            <a:outerShdw blurRad="863600" dist="50800" dir="5400000" sx="1000" sy="1000" algn="ctr" rotWithShape="0">
              <a:srgbClr val="000000">
                <a:alpha val="99000"/>
              </a:srgbClr>
            </a:outerShdw>
          </a:effectLst>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0" y="2636307"/>
            <a:ext cx="11251756" cy="2319867"/>
          </a:xfrm>
        </p:spPr>
        <p:txBody>
          <a:bodyPr anchor="ctr">
            <a:noAutofit/>
          </a:bodyPr>
          <a:lstStyle/>
          <a:p>
            <a:r>
              <a:rPr lang="en-US" sz="13000" b="1" dirty="0">
                <a:solidFill>
                  <a:srgbClr val="FF0000"/>
                </a:solidFill>
                <a:latin typeface="Kartika" panose="020B0502040204020203" pitchFamily="18" charset="0"/>
                <a:cs typeface="Kartika" panose="020B0502040204020203" pitchFamily="18" charset="0"/>
              </a:rPr>
              <a:t>HEROES &amp; LEADERS</a:t>
            </a:r>
            <a:endParaRPr lang="en-US" sz="13000" b="1" dirty="0">
              <a:solidFill>
                <a:srgbClr val="FF0000"/>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272521"/>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bg1"/>
                </a:solidFill>
                <a:latin typeface="Balloonist" pitchFamily="2" charset="0"/>
              </a:rPr>
              <a:t>Year 9: Art Activism Unit</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19" y="5661554"/>
            <a:ext cx="11033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bg1"/>
                </a:solidFill>
                <a:latin typeface="Balloonist" pitchFamily="2" charset="0"/>
              </a:rPr>
              <a:t>Lesson 6: Me as a Leader</a:t>
            </a:r>
          </a:p>
        </p:txBody>
      </p:sp>
    </p:spTree>
    <p:extLst>
      <p:ext uri="{BB962C8B-B14F-4D97-AF65-F5344CB8AC3E}">
        <p14:creationId xmlns:p14="http://schemas.microsoft.com/office/powerpoint/2010/main" val="8141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97691" y="2747963"/>
            <a:ext cx="5026727" cy="3607118"/>
          </a:xfrm>
        </p:spPr>
        <p:txBody>
          <a:bodyPr>
            <a:noAutofit/>
          </a:bodyPr>
          <a:lstStyle/>
          <a:p>
            <a:pPr marL="0" indent="0">
              <a:lnSpc>
                <a:spcPct val="100000"/>
              </a:lnSpc>
              <a:buNone/>
              <a:defRPr/>
            </a:pPr>
            <a:r>
              <a:rPr lang="en-US" sz="2400" b="1" dirty="0"/>
              <a:t>Creative Exploration: </a:t>
            </a:r>
            <a:r>
              <a:rPr lang="en-US" sz="2400" dirty="0"/>
              <a:t>Take creative risks by exploring and experimenting with ideas independently to create your own original artwork while making connections to the work of artists and designers.</a:t>
            </a:r>
            <a:endParaRPr lang="en-GB" sz="2400" dirty="0">
              <a:solidFill>
                <a:schemeClr val="bg2">
                  <a:lumMod val="25000"/>
                </a:schemeClr>
              </a:solidFill>
            </a:endParaRP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58" b="1305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0730500-0459-49CD-8483-A0194CFD9AD9}"/>
              </a:ext>
            </a:extLst>
          </p:cNvPr>
          <p:cNvSpPr txBox="1">
            <a:spLocks/>
          </p:cNvSpPr>
          <p:nvPr/>
        </p:nvSpPr>
        <p:spPr>
          <a:xfrm>
            <a:off x="397691" y="0"/>
            <a:ext cx="10515600" cy="2747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a:solidFill>
                  <a:srgbClr val="0070C0"/>
                </a:solidFill>
                <a:latin typeface="Bahnschrift" panose="020B0502040204020203" pitchFamily="34" charset="0"/>
                <a:cs typeface="Aharoni" panose="02010803020104030203" pitchFamily="2" charset="-79"/>
              </a:rPr>
              <a:t>Learning</a:t>
            </a:r>
          </a:p>
          <a:p>
            <a:r>
              <a:rPr lang="en-US" sz="7200" dirty="0">
                <a:solidFill>
                  <a:srgbClr val="0070C0"/>
                </a:solidFill>
                <a:latin typeface="Bahnschrift" panose="020B0502040204020203" pitchFamily="34" charset="0"/>
                <a:cs typeface="Aharoni" panose="02010803020104030203" pitchFamily="2" charset="-79"/>
              </a:rPr>
              <a:t>Intentions</a:t>
            </a:r>
            <a:endParaRPr lang="en-GB" sz="7200" dirty="0">
              <a:solidFill>
                <a:srgbClr val="0070C0"/>
              </a:solidFill>
              <a:latin typeface="Bahnschrift" panose="020B0502040204020203" pitchFamily="34" charset="0"/>
              <a:cs typeface="Aharoni" panose="02010803020104030203" pitchFamily="2" charset="-79"/>
            </a:endParaRPr>
          </a:p>
        </p:txBody>
      </p:sp>
    </p:spTree>
    <p:extLst>
      <p:ext uri="{BB962C8B-B14F-4D97-AF65-F5344CB8AC3E}">
        <p14:creationId xmlns:p14="http://schemas.microsoft.com/office/powerpoint/2010/main" val="192175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68" y="1352140"/>
            <a:ext cx="6631115" cy="2245281"/>
          </a:xfrm>
        </p:spPr>
        <p:txBody>
          <a:bodyPr>
            <a:noAutofit/>
          </a:bodyPr>
          <a:lstStyle/>
          <a:p>
            <a:pPr eaLnBrk="1" hangingPunct="1">
              <a:lnSpc>
                <a:spcPct val="100000"/>
              </a:lnSpc>
            </a:pPr>
            <a:r>
              <a:rPr lang="en-US" sz="2400" b="1" i="0" u="none" strike="noStrike" dirty="0">
                <a:solidFill>
                  <a:srgbClr val="FF0000"/>
                </a:solidFill>
                <a:effectLst/>
                <a:latin typeface="Calibri" panose="020F0502020204030204" pitchFamily="34" charset="0"/>
                <a:cs typeface="Calibri" panose="020F0502020204030204" pitchFamily="34" charset="0"/>
              </a:rPr>
              <a:t>Starter Task</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In pairs, discuss this artwork by Shepard Fairey. Consider the following:</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70" y="662215"/>
            <a:ext cx="10515600" cy="634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0" i="0" u="none" strike="noStrike" dirty="0">
                <a:solidFill>
                  <a:srgbClr val="0070C0"/>
                </a:solidFill>
                <a:effectLst/>
                <a:latin typeface="-webkit-standard"/>
              </a:rPr>
              <a:t>The Key Characteristics of Shepard Fairey’s Artwork</a:t>
            </a:r>
            <a:endParaRPr lang="en-US" dirty="0">
              <a:solidFill>
                <a:srgbClr val="0070C0"/>
              </a:solidFill>
              <a:latin typeface="Bahnschrift" panose="020B0502040204020203" pitchFamily="34" charset="0"/>
              <a:cs typeface="Aharoni" panose="02010803020104030203" pitchFamily="2" charset="-79"/>
            </a:endParaRPr>
          </a:p>
        </p:txBody>
      </p:sp>
      <p:sp>
        <p:nvSpPr>
          <p:cNvPr id="6" name="TextBox 5">
            <a:extLst>
              <a:ext uri="{FF2B5EF4-FFF2-40B4-BE49-F238E27FC236}">
                <a16:creationId xmlns:a16="http://schemas.microsoft.com/office/drawing/2014/main" id="{09018D00-46B4-0B6F-60D6-F4FCD2080BD9}"/>
              </a:ext>
            </a:extLst>
          </p:cNvPr>
          <p:cNvSpPr txBox="1"/>
          <p:nvPr/>
        </p:nvSpPr>
        <p:spPr>
          <a:xfrm>
            <a:off x="580568" y="3175897"/>
            <a:ext cx="6510345" cy="3477875"/>
          </a:xfrm>
          <a:prstGeom prst="rect">
            <a:avLst/>
          </a:prstGeom>
          <a:noFill/>
        </p:spPr>
        <p:txBody>
          <a:bodyPr wrap="square">
            <a:spAutoFit/>
          </a:bodyPr>
          <a:lstStyle/>
          <a:p>
            <a:pPr algn="l"/>
            <a:r>
              <a:rPr lang="en-US" sz="2000" b="1" dirty="0"/>
              <a:t>Line:</a:t>
            </a:r>
            <a:r>
              <a:rPr lang="en-US" sz="2000" dirty="0"/>
              <a:t> Describe the types of lines used.</a:t>
            </a:r>
          </a:p>
          <a:p>
            <a:pPr algn="l"/>
            <a:r>
              <a:rPr lang="en-US" sz="2000" b="1" dirty="0"/>
              <a:t>Tone:</a:t>
            </a:r>
            <a:r>
              <a:rPr lang="en-US" sz="2000" dirty="0"/>
              <a:t> Explain the use of light and dark areas.</a:t>
            </a:r>
          </a:p>
          <a:p>
            <a:pPr algn="l"/>
            <a:r>
              <a:rPr lang="en-US" sz="2000" b="1" dirty="0" err="1"/>
              <a:t>Colour</a:t>
            </a:r>
            <a:r>
              <a:rPr lang="en-US" sz="2000" b="1" dirty="0"/>
              <a:t>:</a:t>
            </a:r>
            <a:r>
              <a:rPr lang="en-US" sz="2000" dirty="0"/>
              <a:t> Discuss the </a:t>
            </a:r>
            <a:r>
              <a:rPr lang="en-US" sz="2000" dirty="0" err="1"/>
              <a:t>colour</a:t>
            </a:r>
            <a:r>
              <a:rPr lang="en-US" sz="2000" dirty="0"/>
              <a:t> palette and its significance.</a:t>
            </a:r>
          </a:p>
          <a:p>
            <a:pPr algn="l"/>
            <a:r>
              <a:rPr lang="en-US" sz="2000" b="1" dirty="0"/>
              <a:t>Texture:</a:t>
            </a:r>
            <a:r>
              <a:rPr lang="en-US" sz="2000" dirty="0"/>
              <a:t> Describe any visual or physical textures.</a:t>
            </a:r>
          </a:p>
          <a:p>
            <a:pPr algn="l"/>
            <a:r>
              <a:rPr lang="en-US" sz="2000" b="1" dirty="0"/>
              <a:t>Pattern:</a:t>
            </a:r>
            <a:r>
              <a:rPr lang="en-US" sz="2000" dirty="0"/>
              <a:t> Identify patterns in the </a:t>
            </a:r>
            <a:r>
              <a:rPr lang="en-US" sz="2000" dirty="0" err="1"/>
              <a:t>artwork.</a:t>
            </a:r>
            <a:r>
              <a:rPr lang="en-US" sz="2000" b="1" dirty="0" err="1"/>
              <a:t>Shape</a:t>
            </a:r>
            <a:r>
              <a:rPr lang="en-US" sz="2000" b="1" dirty="0"/>
              <a:t> and Form:</a:t>
            </a:r>
            <a:r>
              <a:rPr lang="en-US" sz="2000" dirty="0"/>
              <a:t> Discuss the shapes and forms present.</a:t>
            </a:r>
          </a:p>
          <a:p>
            <a:pPr algn="l"/>
            <a:r>
              <a:rPr lang="en-US" sz="2000" b="1" dirty="0"/>
              <a:t>Contrast and Scale:</a:t>
            </a:r>
            <a:r>
              <a:rPr lang="en-US" sz="2000" dirty="0"/>
              <a:t> Explain the use of contrast and scale.</a:t>
            </a:r>
          </a:p>
          <a:p>
            <a:pPr algn="l"/>
            <a:r>
              <a:rPr lang="en-US" sz="2000" b="1" dirty="0"/>
              <a:t>Proportion and Emphasis:</a:t>
            </a:r>
            <a:r>
              <a:rPr lang="en-US" sz="2000" dirty="0"/>
              <a:t> Describe the focus areas and proportions.</a:t>
            </a:r>
          </a:p>
          <a:p>
            <a:pPr algn="l"/>
            <a:r>
              <a:rPr lang="en-US" sz="2000" b="1" dirty="0"/>
              <a:t>Balance, Harmony, Rhythm, and Movement:</a:t>
            </a:r>
            <a:r>
              <a:rPr lang="en-US" sz="2000" dirty="0"/>
              <a:t> Discuss how these elements create a sense of harmony and movement.</a:t>
            </a:r>
            <a:endParaRPr lang="en-US" sz="2000" b="0" i="0" u="none" strike="noStrike" dirty="0">
              <a:solidFill>
                <a:srgbClr val="000000"/>
              </a:solidFill>
              <a:effectLst/>
            </a:endParaRPr>
          </a:p>
        </p:txBody>
      </p:sp>
      <p:pic>
        <p:nvPicPr>
          <p:cNvPr id="1026" name="Picture 2">
            <a:extLst>
              <a:ext uri="{FF2B5EF4-FFF2-40B4-BE49-F238E27FC236}">
                <a16:creationId xmlns:a16="http://schemas.microsoft.com/office/drawing/2014/main" id="{20F35238-559E-C330-B030-72B9D5E12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653" y="1297172"/>
            <a:ext cx="4025777" cy="5302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68" y="1183719"/>
            <a:ext cx="6564511" cy="2245281"/>
          </a:xfrm>
        </p:spPr>
        <p:txBody>
          <a:bodyPr>
            <a:noAutofit/>
          </a:bodyPr>
          <a:lstStyle/>
          <a:p>
            <a:pPr>
              <a:lnSpc>
                <a:spcPct val="100000"/>
              </a:lnSpc>
            </a:pPr>
            <a:r>
              <a:rPr lang="en-US" sz="2400" b="1" i="0" u="none" strike="noStrike" dirty="0">
                <a:solidFill>
                  <a:srgbClr val="FF0000"/>
                </a:solidFill>
                <a:effectLst/>
                <a:latin typeface="Calibri" panose="020F0502020204030204" pitchFamily="34" charset="0"/>
                <a:cs typeface="Calibri" panose="020F0502020204030204" pitchFamily="34" charset="0"/>
              </a:rPr>
              <a:t>Task</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Create a PowerPoint slide about yourself imagining yourself as a leader or activist. This slide should be a fact file of things you believe in, with images that link to your beliefs.</a:t>
            </a:r>
            <a:br>
              <a:rPr lang="en-US" sz="2400" b="0" i="0" u="none" strike="noStrike" dirty="0">
                <a:solidFill>
                  <a:srgbClr val="000000"/>
                </a:solidFill>
                <a:effectLst/>
                <a:latin typeface="Calibri" panose="020F0502020204030204" pitchFamily="34" charset="0"/>
                <a:cs typeface="Calibri" panose="020F0502020204030204" pitchFamily="34" charset="0"/>
              </a:rPr>
            </a:b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69" y="347803"/>
            <a:ext cx="10515600" cy="6349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0070C0"/>
              </a:solidFill>
              <a:latin typeface="Bahnschrift" panose="020B0502040204020203" pitchFamily="34" charset="0"/>
              <a:cs typeface="Aharoni" panose="02010803020104030203" pitchFamily="2" charset="-79"/>
            </a:endParaRPr>
          </a:p>
          <a:p>
            <a:r>
              <a:rPr lang="en-US" i="0" u="none" strike="noStrike" dirty="0">
                <a:solidFill>
                  <a:srgbClr val="0070C0"/>
                </a:solidFill>
                <a:effectLst/>
                <a:latin typeface="Bahnschrift" panose="020B0502040204020203" pitchFamily="34" charset="0"/>
              </a:rPr>
              <a:t>Activity 1: Artist’s Intentions and Meaning</a:t>
            </a:r>
          </a:p>
          <a:p>
            <a:endParaRPr lang="en-US" dirty="0">
              <a:solidFill>
                <a:srgbClr val="0070C0"/>
              </a:solidFill>
              <a:latin typeface="Bahnschrift" panose="020B0502040204020203" pitchFamily="34" charset="0"/>
              <a:cs typeface="Aharoni" panose="02010803020104030203" pitchFamily="2" charset="-79"/>
            </a:endParaRPr>
          </a:p>
        </p:txBody>
      </p:sp>
      <p:pic>
        <p:nvPicPr>
          <p:cNvPr id="13" name="Picture 12" descr="A person with a crown and an owl&#10;&#10;Description automatically generated">
            <a:extLst>
              <a:ext uri="{FF2B5EF4-FFF2-40B4-BE49-F238E27FC236}">
                <a16:creationId xmlns:a16="http://schemas.microsoft.com/office/drawing/2014/main" id="{A15FFBC7-954A-1A34-19A5-F3EE2E712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917" y="1298117"/>
            <a:ext cx="3923515" cy="5212080"/>
          </a:xfrm>
          <a:prstGeom prst="rect">
            <a:avLst/>
          </a:prstGeom>
        </p:spPr>
      </p:pic>
      <p:sp>
        <p:nvSpPr>
          <p:cNvPr id="3" name="TextBox 2">
            <a:extLst>
              <a:ext uri="{FF2B5EF4-FFF2-40B4-BE49-F238E27FC236}">
                <a16:creationId xmlns:a16="http://schemas.microsoft.com/office/drawing/2014/main" id="{C5427E2E-8A0D-0B59-71F7-1405FBC85F2C}"/>
              </a:ext>
            </a:extLst>
          </p:cNvPr>
          <p:cNvSpPr txBox="1"/>
          <p:nvPr/>
        </p:nvSpPr>
        <p:spPr>
          <a:xfrm>
            <a:off x="580568" y="3088958"/>
            <a:ext cx="6098874" cy="3231654"/>
          </a:xfrm>
          <a:prstGeom prst="rect">
            <a:avLst/>
          </a:prstGeom>
          <a:noFill/>
        </p:spPr>
        <p:txBody>
          <a:bodyPr wrap="square">
            <a:spAutoFit/>
          </a:bodyPr>
          <a:lstStyle/>
          <a:p>
            <a:pPr algn="l"/>
            <a:r>
              <a:rPr lang="en-US" sz="2400" b="1" i="0" u="none" strike="noStrike" dirty="0">
                <a:solidFill>
                  <a:srgbClr val="FF0000"/>
                </a:solidFill>
                <a:effectLst/>
              </a:rPr>
              <a:t>Content of Slide:</a:t>
            </a:r>
            <a:endParaRPr lang="en-US" sz="2400" b="0" i="0" u="none" strike="noStrike" dirty="0">
              <a:solidFill>
                <a:srgbClr val="FF0000"/>
              </a:solidFill>
              <a:effectLst/>
            </a:endParaRPr>
          </a:p>
          <a:p>
            <a:pPr algn="l"/>
            <a:r>
              <a:rPr lang="en-US" sz="2000" b="1" i="0" u="none" strike="noStrike" dirty="0">
                <a:solidFill>
                  <a:srgbClr val="000000"/>
                </a:solidFill>
                <a:effectLst/>
              </a:rPr>
              <a:t>Title:</a:t>
            </a:r>
            <a:r>
              <a:rPr lang="en-US" sz="2000" b="0" i="0" u="none" strike="noStrike" dirty="0">
                <a:solidFill>
                  <a:srgbClr val="000000"/>
                </a:solidFill>
                <a:effectLst/>
              </a:rPr>
              <a:t> [Your Name] - What I Stand For</a:t>
            </a:r>
          </a:p>
          <a:p>
            <a:pPr algn="l"/>
            <a:r>
              <a:rPr lang="en-US" sz="2000" b="1" i="0" u="none" strike="noStrike" dirty="0">
                <a:solidFill>
                  <a:srgbClr val="000000"/>
                </a:solidFill>
                <a:effectLst/>
              </a:rPr>
              <a:t>Beliefs:</a:t>
            </a:r>
            <a:r>
              <a:rPr lang="en-US" sz="2000" b="0" i="0" u="none" strike="noStrike" dirty="0">
                <a:solidFill>
                  <a:srgbClr val="000000"/>
                </a:solidFill>
                <a:effectLst/>
              </a:rPr>
              <a:t> List your core beliefs and causes you support.</a:t>
            </a:r>
          </a:p>
          <a:p>
            <a:pPr algn="l"/>
            <a:r>
              <a:rPr lang="en-US" sz="2000" b="1" i="0" u="none" strike="noStrike" dirty="0">
                <a:solidFill>
                  <a:srgbClr val="000000"/>
                </a:solidFill>
                <a:effectLst/>
              </a:rPr>
              <a:t>Images:</a:t>
            </a:r>
            <a:r>
              <a:rPr lang="en-US" sz="2000" b="0" i="0" u="none" strike="noStrike" dirty="0">
                <a:solidFill>
                  <a:srgbClr val="000000"/>
                </a:solidFill>
                <a:effectLst/>
              </a:rPr>
              <a:t> Include images that represent your beliefs and causes.</a:t>
            </a:r>
          </a:p>
          <a:p>
            <a:pPr algn="l"/>
            <a:r>
              <a:rPr lang="en-US" sz="2000" b="1" i="0" u="none" strike="noStrike" dirty="0">
                <a:solidFill>
                  <a:srgbClr val="000000"/>
                </a:solidFill>
                <a:effectLst/>
              </a:rPr>
              <a:t>Actions:</a:t>
            </a:r>
            <a:r>
              <a:rPr lang="en-US" sz="2000" b="0" i="0" u="none" strike="noStrike" dirty="0">
                <a:solidFill>
                  <a:srgbClr val="000000"/>
                </a:solidFill>
                <a:effectLst/>
              </a:rPr>
              <a:t> Describe what actions you would take to support these causes.</a:t>
            </a:r>
          </a:p>
          <a:p>
            <a:pPr algn="l"/>
            <a:r>
              <a:rPr lang="en-US" sz="2000" b="1" i="0" u="none" strike="noStrike" dirty="0">
                <a:solidFill>
                  <a:srgbClr val="000000"/>
                </a:solidFill>
                <a:effectLst/>
              </a:rPr>
              <a:t>Impact:</a:t>
            </a:r>
            <a:r>
              <a:rPr lang="en-US" sz="2000" b="0" i="0" u="none" strike="noStrike" dirty="0">
                <a:solidFill>
                  <a:srgbClr val="000000"/>
                </a:solidFill>
                <a:effectLst/>
              </a:rPr>
              <a:t> Explain the impact you hope to make.</a:t>
            </a:r>
          </a:p>
          <a:p>
            <a:pPr algn="l"/>
            <a:r>
              <a:rPr lang="en-US" sz="2000" b="1" i="0" u="none" strike="noStrike" dirty="0">
                <a:solidFill>
                  <a:srgbClr val="000000"/>
                </a:solidFill>
                <a:effectLst/>
              </a:rPr>
              <a:t>Qualities:</a:t>
            </a:r>
            <a:r>
              <a:rPr lang="en-US" sz="2000" b="0" i="0" u="none" strike="noStrike" dirty="0">
                <a:solidFill>
                  <a:srgbClr val="000000"/>
                </a:solidFill>
                <a:effectLst/>
              </a:rPr>
              <a:t> List the qualities and characteristics you think are necessary for a leader.</a:t>
            </a:r>
          </a:p>
        </p:txBody>
      </p:sp>
    </p:spTree>
    <p:extLst>
      <p:ext uri="{BB962C8B-B14F-4D97-AF65-F5344CB8AC3E}">
        <p14:creationId xmlns:p14="http://schemas.microsoft.com/office/powerpoint/2010/main" val="426497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216" y="7201"/>
            <a:ext cx="3201115" cy="2400836"/>
          </a:xfrm>
          <a:prstGeom prst="rect">
            <a:avLst/>
          </a:prstGeom>
        </p:spPr>
      </p:pic>
      <p:sp>
        <p:nvSpPr>
          <p:cNvPr id="2" name="AutoShape 2" descr="Image result for clean water log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47" y="0"/>
            <a:ext cx="2371495" cy="237149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8083"/>
          <a:stretch/>
        </p:blipFill>
        <p:spPr>
          <a:xfrm>
            <a:off x="35080" y="4927423"/>
            <a:ext cx="3662708" cy="190028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489" t="4170" r="7660"/>
          <a:stretch/>
        </p:blipFill>
        <p:spPr>
          <a:xfrm>
            <a:off x="8406910" y="4069671"/>
            <a:ext cx="3732551" cy="256526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3175" t="-1303" r="17040"/>
          <a:stretch/>
        </p:blipFill>
        <p:spPr>
          <a:xfrm>
            <a:off x="6096000" y="0"/>
            <a:ext cx="2848813" cy="246611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7526" y="2571474"/>
            <a:ext cx="2382270" cy="2487656"/>
          </a:xfrm>
          <a:prstGeom prst="rect">
            <a:avLst/>
          </a:prstGeom>
        </p:spPr>
      </p:pic>
      <p:sp>
        <p:nvSpPr>
          <p:cNvPr id="9" name="AutoShape 4" descr="Image result for anti food waste log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1254" y="150610"/>
            <a:ext cx="2691670" cy="269167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40" y="2472023"/>
            <a:ext cx="1512386" cy="2441831"/>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1604" y="5222567"/>
            <a:ext cx="3717450" cy="1486980"/>
          </a:xfrm>
          <a:prstGeom prst="rect">
            <a:avLst/>
          </a:prstGeom>
        </p:spPr>
      </p:pic>
      <p:sp>
        <p:nvSpPr>
          <p:cNvPr id="15" name="AutoShape 2" descr="Image result for cancer research u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8669" y="2571474"/>
            <a:ext cx="2897585" cy="1116023"/>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72743" y="2704603"/>
            <a:ext cx="1498042" cy="1498042"/>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41604" y="131798"/>
            <a:ext cx="1726176" cy="2301568"/>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99447" y="4118327"/>
            <a:ext cx="2715768" cy="981456"/>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85599" y="3112992"/>
            <a:ext cx="2922979" cy="1133235"/>
          </a:xfrm>
          <a:prstGeom prst="rect">
            <a:avLst/>
          </a:prstGeom>
        </p:spPr>
      </p:pic>
    </p:spTree>
    <p:extLst>
      <p:ext uri="{BB962C8B-B14F-4D97-AF65-F5344CB8AC3E}">
        <p14:creationId xmlns:p14="http://schemas.microsoft.com/office/powerpoint/2010/main" val="230836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635BB-5306-4C0B-92C0-A20E58938805}"/>
              </a:ext>
            </a:extLst>
          </p:cNvPr>
          <p:cNvPicPr>
            <a:picLocks noChangeAspect="1"/>
          </p:cNvPicPr>
          <p:nvPr/>
        </p:nvPicPr>
        <p:blipFill rotWithShape="1">
          <a:blip r:embed="rId2"/>
          <a:srcRect b="6425"/>
          <a:stretch/>
        </p:blipFill>
        <p:spPr>
          <a:xfrm>
            <a:off x="1183634" y="369276"/>
            <a:ext cx="9824731" cy="6119447"/>
          </a:xfrm>
          <a:prstGeom prst="rect">
            <a:avLst/>
          </a:prstGeom>
        </p:spPr>
      </p:pic>
    </p:spTree>
    <p:extLst>
      <p:ext uri="{BB962C8B-B14F-4D97-AF65-F5344CB8AC3E}">
        <p14:creationId xmlns:p14="http://schemas.microsoft.com/office/powerpoint/2010/main" val="280431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E7DCF-C9D4-7294-A087-61CF2646DFF7}"/>
              </a:ext>
            </a:extLst>
          </p:cNvPr>
          <p:cNvSpPr txBox="1"/>
          <p:nvPr/>
        </p:nvSpPr>
        <p:spPr>
          <a:xfrm>
            <a:off x="283953" y="287043"/>
            <a:ext cx="5029919" cy="646331"/>
          </a:xfrm>
          <a:prstGeom prst="rect">
            <a:avLst/>
          </a:prstGeom>
          <a:noFill/>
        </p:spPr>
        <p:txBody>
          <a:bodyPr wrap="square">
            <a:spAutoFit/>
          </a:bodyPr>
          <a:lstStyle/>
          <a:p>
            <a:r>
              <a:rPr lang="en-US" sz="3600" u="sng" dirty="0" err="1">
                <a:solidFill>
                  <a:srgbClr val="C00000"/>
                </a:solidFill>
                <a:latin typeface="Impact" panose="020B0806030902050204" pitchFamily="34" charset="0"/>
              </a:rPr>
              <a:t>Mr</a:t>
            </a:r>
            <a:r>
              <a:rPr lang="en-US" sz="3600" u="sng" dirty="0">
                <a:solidFill>
                  <a:srgbClr val="C00000"/>
                </a:solidFill>
                <a:latin typeface="Impact" panose="020B0806030902050204" pitchFamily="34" charset="0"/>
              </a:rPr>
              <a:t> Mitchell - What I Stand</a:t>
            </a:r>
          </a:p>
        </p:txBody>
      </p:sp>
      <p:sp>
        <p:nvSpPr>
          <p:cNvPr id="6" name="TextBox 5">
            <a:extLst>
              <a:ext uri="{FF2B5EF4-FFF2-40B4-BE49-F238E27FC236}">
                <a16:creationId xmlns:a16="http://schemas.microsoft.com/office/drawing/2014/main" id="{0C7D38D2-2074-1A9B-5D95-89DEF821D904}"/>
              </a:ext>
            </a:extLst>
          </p:cNvPr>
          <p:cNvSpPr txBox="1"/>
          <p:nvPr/>
        </p:nvSpPr>
        <p:spPr>
          <a:xfrm>
            <a:off x="5523063" y="2967335"/>
            <a:ext cx="5223712" cy="461665"/>
          </a:xfrm>
          <a:prstGeom prst="rect">
            <a:avLst/>
          </a:prstGeom>
          <a:noFill/>
        </p:spPr>
        <p:txBody>
          <a:bodyPr wrap="square">
            <a:spAutoFit/>
          </a:bodyPr>
          <a:lstStyle/>
          <a:p>
            <a:r>
              <a:rPr lang="en-US" sz="2400" u="sng" dirty="0">
                <a:solidFill>
                  <a:srgbClr val="FF00C0"/>
                </a:solidFill>
                <a:latin typeface="Impact" panose="020B0806030902050204" pitchFamily="34" charset="0"/>
              </a:rPr>
              <a:t>What I Stand For</a:t>
            </a:r>
            <a:endParaRPr lang="en-GB" sz="2400" dirty="0">
              <a:solidFill>
                <a:srgbClr val="FF00C0"/>
              </a:solidFill>
            </a:endParaRPr>
          </a:p>
        </p:txBody>
      </p:sp>
      <p:sp>
        <p:nvSpPr>
          <p:cNvPr id="7" name="TextBox 6">
            <a:extLst>
              <a:ext uri="{FF2B5EF4-FFF2-40B4-BE49-F238E27FC236}">
                <a16:creationId xmlns:a16="http://schemas.microsoft.com/office/drawing/2014/main" id="{5A2A4E51-AC2A-7219-A45A-E49D3707DC59}"/>
              </a:ext>
            </a:extLst>
          </p:cNvPr>
          <p:cNvSpPr txBox="1"/>
          <p:nvPr/>
        </p:nvSpPr>
        <p:spPr>
          <a:xfrm>
            <a:off x="5523063" y="3531660"/>
            <a:ext cx="6218224" cy="2893100"/>
          </a:xfrm>
          <a:prstGeom prst="rect">
            <a:avLst/>
          </a:prstGeom>
          <a:noFill/>
        </p:spPr>
        <p:txBody>
          <a:bodyPr wrap="square" rtlCol="0">
            <a:spAutoFit/>
          </a:bodyPr>
          <a:lstStyle/>
          <a:p>
            <a:r>
              <a:rPr lang="en-US" sz="1400" b="0" i="0" u="none" strike="noStrike" dirty="0">
                <a:solidFill>
                  <a:srgbClr val="000000"/>
                </a:solidFill>
                <a:effectLst/>
                <a:latin typeface="-webkit-standard"/>
              </a:rPr>
              <a:t>As a passionate advocate for environmental sustainability, social justice, and education for all, I strive to make a meaningful impact in my community and beyond. I believe in the power of collective action to address the pressing challenges of our time, aligning my efforts with several of the United Nations' Sustainable Development Goals (SDGs). My commitment to </a:t>
            </a:r>
            <a:r>
              <a:rPr lang="en-US" sz="1400" b="1" i="0" u="none" strike="noStrike" dirty="0">
                <a:solidFill>
                  <a:srgbClr val="000000"/>
                </a:solidFill>
                <a:effectLst/>
              </a:rPr>
              <a:t>Goal 13: Climate Action</a:t>
            </a:r>
            <a:r>
              <a:rPr lang="en-US" sz="1400" b="0" i="0" u="none" strike="noStrike" dirty="0">
                <a:solidFill>
                  <a:srgbClr val="000000"/>
                </a:solidFill>
                <a:effectLst/>
                <a:latin typeface="-webkit-standard"/>
              </a:rPr>
              <a:t> drives my work in promoting recycling programs and reducing waste, aiming to create a cleaner, healthier planet. In support of </a:t>
            </a:r>
            <a:r>
              <a:rPr lang="en-US" sz="1400" b="1" i="0" u="none" strike="noStrike" dirty="0">
                <a:solidFill>
                  <a:srgbClr val="000000"/>
                </a:solidFill>
                <a:effectLst/>
              </a:rPr>
              <a:t>Goal 10: Reduced Inequalities</a:t>
            </a:r>
            <a:r>
              <a:rPr lang="en-US" sz="1400" b="0" i="0" u="none" strike="noStrike" dirty="0">
                <a:solidFill>
                  <a:srgbClr val="000000"/>
                </a:solidFill>
                <a:effectLst/>
                <a:latin typeface="-webkit-standard"/>
              </a:rPr>
              <a:t>, I advocate for social justice and equal rights, working towards a society where everyone has the opportunity to thrive regardless of their background. Additionally, I am dedicated to </a:t>
            </a:r>
            <a:r>
              <a:rPr lang="en-US" sz="1400" b="1" i="0" u="none" strike="noStrike" dirty="0">
                <a:solidFill>
                  <a:srgbClr val="000000"/>
                </a:solidFill>
                <a:effectLst/>
              </a:rPr>
              <a:t>Goal 4: Quality Education</a:t>
            </a:r>
            <a:r>
              <a:rPr lang="en-US" sz="1400" b="0" i="0" u="none" strike="noStrike" dirty="0">
                <a:solidFill>
                  <a:srgbClr val="000000"/>
                </a:solidFill>
                <a:effectLst/>
                <a:latin typeface="-webkit-standard"/>
              </a:rPr>
              <a:t>, championing initiatives that ensure all children have access to quality education, empowering them to build a better future. Through my actions, I hope to inspire others to join me in creating a more sustainable, just, and educated world.</a:t>
            </a:r>
            <a:endParaRPr lang="en-GB" sz="1400" dirty="0"/>
          </a:p>
        </p:txBody>
      </p:sp>
      <p:sp>
        <p:nvSpPr>
          <p:cNvPr id="8" name="TextBox 7">
            <a:extLst>
              <a:ext uri="{FF2B5EF4-FFF2-40B4-BE49-F238E27FC236}">
                <a16:creationId xmlns:a16="http://schemas.microsoft.com/office/drawing/2014/main" id="{BF819A9D-C2C5-8016-6A30-B4608C4D09DB}"/>
              </a:ext>
            </a:extLst>
          </p:cNvPr>
          <p:cNvSpPr txBox="1"/>
          <p:nvPr/>
        </p:nvSpPr>
        <p:spPr>
          <a:xfrm>
            <a:off x="283953" y="1532406"/>
            <a:ext cx="2286719" cy="738664"/>
          </a:xfrm>
          <a:prstGeom prst="rect">
            <a:avLst/>
          </a:prstGeom>
          <a:noFill/>
        </p:spPr>
        <p:txBody>
          <a:bodyPr wrap="square" rtlCol="0">
            <a:spAutoFit/>
          </a:bodyPr>
          <a:lstStyle/>
          <a:p>
            <a:pPr algn="l"/>
            <a:r>
              <a:rPr lang="en-US" sz="1400" dirty="0"/>
              <a:t>Environmental sustainability</a:t>
            </a:r>
          </a:p>
          <a:p>
            <a:pPr algn="l"/>
            <a:r>
              <a:rPr lang="en-US" sz="1400" dirty="0"/>
              <a:t>Social justice</a:t>
            </a:r>
          </a:p>
          <a:p>
            <a:pPr algn="l"/>
            <a:r>
              <a:rPr lang="en-US" sz="1400" dirty="0"/>
              <a:t>Education for all</a:t>
            </a:r>
            <a:endParaRPr lang="en-US" sz="1400" b="0" i="0" u="none" strike="noStrike" dirty="0">
              <a:solidFill>
                <a:srgbClr val="000000"/>
              </a:solidFill>
              <a:effectLst/>
            </a:endParaRPr>
          </a:p>
        </p:txBody>
      </p:sp>
      <p:sp>
        <p:nvSpPr>
          <p:cNvPr id="9" name="TextBox 8">
            <a:extLst>
              <a:ext uri="{FF2B5EF4-FFF2-40B4-BE49-F238E27FC236}">
                <a16:creationId xmlns:a16="http://schemas.microsoft.com/office/drawing/2014/main" id="{2C362730-9A2F-8F2D-770E-BCB1C25EE73B}"/>
              </a:ext>
            </a:extLst>
          </p:cNvPr>
          <p:cNvSpPr txBox="1"/>
          <p:nvPr/>
        </p:nvSpPr>
        <p:spPr>
          <a:xfrm>
            <a:off x="10335802" y="71919"/>
            <a:ext cx="2822107" cy="369332"/>
          </a:xfrm>
          <a:prstGeom prst="rect">
            <a:avLst/>
          </a:prstGeom>
          <a:noFill/>
        </p:spPr>
        <p:txBody>
          <a:bodyPr wrap="square" rtlCol="0">
            <a:spAutoFit/>
          </a:bodyPr>
          <a:lstStyle/>
          <a:p>
            <a:r>
              <a:rPr lang="en-US" b="1" dirty="0">
                <a:highlight>
                  <a:srgbClr val="FFFF00"/>
                </a:highlight>
              </a:rPr>
              <a:t>Layout Example</a:t>
            </a:r>
            <a:endParaRPr lang="en-GB" b="1" dirty="0">
              <a:highlight>
                <a:srgbClr val="FFFF00"/>
              </a:highlight>
            </a:endParaRPr>
          </a:p>
        </p:txBody>
      </p:sp>
      <p:sp>
        <p:nvSpPr>
          <p:cNvPr id="3" name="TextBox 2">
            <a:extLst>
              <a:ext uri="{FF2B5EF4-FFF2-40B4-BE49-F238E27FC236}">
                <a16:creationId xmlns:a16="http://schemas.microsoft.com/office/drawing/2014/main" id="{951F624B-ACF6-98D9-2686-19F79EA121A7}"/>
              </a:ext>
            </a:extLst>
          </p:cNvPr>
          <p:cNvSpPr txBox="1"/>
          <p:nvPr/>
        </p:nvSpPr>
        <p:spPr>
          <a:xfrm>
            <a:off x="283953" y="1047286"/>
            <a:ext cx="1665618" cy="461665"/>
          </a:xfrm>
          <a:prstGeom prst="rect">
            <a:avLst/>
          </a:prstGeom>
          <a:noFill/>
        </p:spPr>
        <p:txBody>
          <a:bodyPr wrap="square">
            <a:spAutoFit/>
          </a:bodyPr>
          <a:lstStyle/>
          <a:p>
            <a:r>
              <a:rPr lang="en-US" sz="2400" u="sng" dirty="0">
                <a:solidFill>
                  <a:schemeClr val="accent6"/>
                </a:solidFill>
                <a:latin typeface="Impact" panose="020B0806030902050204" pitchFamily="34" charset="0"/>
              </a:rPr>
              <a:t>Beliefs</a:t>
            </a:r>
          </a:p>
        </p:txBody>
      </p:sp>
      <p:sp>
        <p:nvSpPr>
          <p:cNvPr id="5" name="TextBox 4">
            <a:extLst>
              <a:ext uri="{FF2B5EF4-FFF2-40B4-BE49-F238E27FC236}">
                <a16:creationId xmlns:a16="http://schemas.microsoft.com/office/drawing/2014/main" id="{DD333947-F450-B43D-E5B9-D3C0D82CD02B}"/>
              </a:ext>
            </a:extLst>
          </p:cNvPr>
          <p:cNvSpPr txBox="1"/>
          <p:nvPr/>
        </p:nvSpPr>
        <p:spPr>
          <a:xfrm>
            <a:off x="2903508" y="1532406"/>
            <a:ext cx="2286719" cy="1169551"/>
          </a:xfrm>
          <a:prstGeom prst="rect">
            <a:avLst/>
          </a:prstGeom>
          <a:noFill/>
        </p:spPr>
        <p:txBody>
          <a:bodyPr wrap="square" rtlCol="0">
            <a:spAutoFit/>
          </a:bodyPr>
          <a:lstStyle/>
          <a:p>
            <a:pPr algn="l"/>
            <a:r>
              <a:rPr lang="en-US" sz="1400" dirty="0"/>
              <a:t>Promote recycling programs in schools</a:t>
            </a:r>
          </a:p>
          <a:p>
            <a:pPr algn="l"/>
            <a:r>
              <a:rPr lang="en-US" sz="1400" dirty="0"/>
              <a:t>Advocate for equal rights</a:t>
            </a:r>
          </a:p>
          <a:p>
            <a:pPr algn="l"/>
            <a:r>
              <a:rPr lang="en-US" sz="1400" dirty="0"/>
              <a:t>Support initiatives for global education</a:t>
            </a:r>
            <a:endParaRPr lang="en-US" sz="1400" b="0" i="0" u="none" strike="noStrike" dirty="0">
              <a:solidFill>
                <a:srgbClr val="000000"/>
              </a:solidFill>
              <a:effectLst/>
            </a:endParaRPr>
          </a:p>
        </p:txBody>
      </p:sp>
      <p:sp>
        <p:nvSpPr>
          <p:cNvPr id="11" name="TextBox 10">
            <a:extLst>
              <a:ext uri="{FF2B5EF4-FFF2-40B4-BE49-F238E27FC236}">
                <a16:creationId xmlns:a16="http://schemas.microsoft.com/office/drawing/2014/main" id="{48981436-BC37-B3BB-8CDB-0959199F15A0}"/>
              </a:ext>
            </a:extLst>
          </p:cNvPr>
          <p:cNvSpPr txBox="1"/>
          <p:nvPr/>
        </p:nvSpPr>
        <p:spPr>
          <a:xfrm>
            <a:off x="2903508" y="1047286"/>
            <a:ext cx="1665618" cy="461665"/>
          </a:xfrm>
          <a:prstGeom prst="rect">
            <a:avLst/>
          </a:prstGeom>
          <a:noFill/>
        </p:spPr>
        <p:txBody>
          <a:bodyPr wrap="square">
            <a:spAutoFit/>
          </a:bodyPr>
          <a:lstStyle/>
          <a:p>
            <a:r>
              <a:rPr lang="en-US" sz="2400" u="sng" dirty="0">
                <a:solidFill>
                  <a:schemeClr val="accent6"/>
                </a:solidFill>
                <a:latin typeface="Impact" panose="020B0806030902050204" pitchFamily="34" charset="0"/>
              </a:rPr>
              <a:t>Actions</a:t>
            </a:r>
          </a:p>
        </p:txBody>
      </p:sp>
      <p:sp>
        <p:nvSpPr>
          <p:cNvPr id="12" name="TextBox 11">
            <a:extLst>
              <a:ext uri="{FF2B5EF4-FFF2-40B4-BE49-F238E27FC236}">
                <a16:creationId xmlns:a16="http://schemas.microsoft.com/office/drawing/2014/main" id="{0F954658-D0D0-9468-1754-5FBDF9E4F525}"/>
              </a:ext>
            </a:extLst>
          </p:cNvPr>
          <p:cNvSpPr txBox="1"/>
          <p:nvPr/>
        </p:nvSpPr>
        <p:spPr>
          <a:xfrm>
            <a:off x="2903508" y="3212064"/>
            <a:ext cx="2286719" cy="738664"/>
          </a:xfrm>
          <a:prstGeom prst="rect">
            <a:avLst/>
          </a:prstGeom>
          <a:noFill/>
        </p:spPr>
        <p:txBody>
          <a:bodyPr wrap="square" rtlCol="0">
            <a:spAutoFit/>
          </a:bodyPr>
          <a:lstStyle/>
          <a:p>
            <a:pPr algn="l"/>
            <a:r>
              <a:rPr lang="en-US" sz="1400" dirty="0"/>
              <a:t>Compassion</a:t>
            </a:r>
          </a:p>
          <a:p>
            <a:pPr algn="l"/>
            <a:r>
              <a:rPr lang="en-US" sz="1400" dirty="0"/>
              <a:t>Determination</a:t>
            </a:r>
          </a:p>
          <a:p>
            <a:pPr algn="l"/>
            <a:r>
              <a:rPr lang="en-US" sz="1400" dirty="0"/>
              <a:t>Leadership</a:t>
            </a:r>
            <a:endParaRPr lang="en-US" sz="1400" b="0" i="0" u="none" strike="noStrike" dirty="0">
              <a:solidFill>
                <a:srgbClr val="000000"/>
              </a:solidFill>
              <a:effectLst/>
            </a:endParaRPr>
          </a:p>
        </p:txBody>
      </p:sp>
      <p:sp>
        <p:nvSpPr>
          <p:cNvPr id="13" name="TextBox 12">
            <a:extLst>
              <a:ext uri="{FF2B5EF4-FFF2-40B4-BE49-F238E27FC236}">
                <a16:creationId xmlns:a16="http://schemas.microsoft.com/office/drawing/2014/main" id="{9E7364E9-D6EB-5B4B-10BA-00FDAFF0F7F2}"/>
              </a:ext>
            </a:extLst>
          </p:cNvPr>
          <p:cNvSpPr txBox="1"/>
          <p:nvPr/>
        </p:nvSpPr>
        <p:spPr>
          <a:xfrm>
            <a:off x="2903508" y="2726944"/>
            <a:ext cx="1665618" cy="461665"/>
          </a:xfrm>
          <a:prstGeom prst="rect">
            <a:avLst/>
          </a:prstGeom>
          <a:noFill/>
        </p:spPr>
        <p:txBody>
          <a:bodyPr wrap="square">
            <a:spAutoFit/>
          </a:bodyPr>
          <a:lstStyle/>
          <a:p>
            <a:r>
              <a:rPr lang="en-US" sz="2400" u="sng" dirty="0">
                <a:solidFill>
                  <a:schemeClr val="accent6"/>
                </a:solidFill>
                <a:latin typeface="Impact" panose="020B0806030902050204" pitchFamily="34" charset="0"/>
              </a:rPr>
              <a:t>Qualities</a:t>
            </a:r>
          </a:p>
        </p:txBody>
      </p:sp>
      <p:sp>
        <p:nvSpPr>
          <p:cNvPr id="14" name="TextBox 13">
            <a:extLst>
              <a:ext uri="{FF2B5EF4-FFF2-40B4-BE49-F238E27FC236}">
                <a16:creationId xmlns:a16="http://schemas.microsoft.com/office/drawing/2014/main" id="{445838A4-8ED5-8DF4-8CD8-E8D742D45F4D}"/>
              </a:ext>
            </a:extLst>
          </p:cNvPr>
          <p:cNvSpPr txBox="1"/>
          <p:nvPr/>
        </p:nvSpPr>
        <p:spPr>
          <a:xfrm>
            <a:off x="283953" y="3212064"/>
            <a:ext cx="2286719" cy="1384995"/>
          </a:xfrm>
          <a:prstGeom prst="rect">
            <a:avLst/>
          </a:prstGeom>
          <a:noFill/>
        </p:spPr>
        <p:txBody>
          <a:bodyPr wrap="square" rtlCol="0">
            <a:spAutoFit/>
          </a:bodyPr>
          <a:lstStyle/>
          <a:p>
            <a:pPr algn="l"/>
            <a:r>
              <a:rPr lang="en-US" sz="1400" dirty="0"/>
              <a:t>Aim to reduce waste and pollution</a:t>
            </a:r>
          </a:p>
          <a:p>
            <a:pPr algn="l"/>
            <a:r>
              <a:rPr lang="en-US" sz="1400" dirty="0"/>
              <a:t>Work towards a more inclusive society</a:t>
            </a:r>
          </a:p>
          <a:p>
            <a:pPr algn="l"/>
            <a:r>
              <a:rPr lang="en-US" sz="1400" dirty="0"/>
              <a:t>Ensure all children have access to quality education</a:t>
            </a:r>
            <a:endParaRPr lang="en-US" sz="1400" b="0" i="0" u="none" strike="noStrike" dirty="0">
              <a:solidFill>
                <a:srgbClr val="000000"/>
              </a:solidFill>
              <a:effectLst/>
            </a:endParaRPr>
          </a:p>
        </p:txBody>
      </p:sp>
      <p:sp>
        <p:nvSpPr>
          <p:cNvPr id="15" name="TextBox 14">
            <a:extLst>
              <a:ext uri="{FF2B5EF4-FFF2-40B4-BE49-F238E27FC236}">
                <a16:creationId xmlns:a16="http://schemas.microsoft.com/office/drawing/2014/main" id="{A6E9D7A2-828C-82DE-0FB5-7ECD150AD209}"/>
              </a:ext>
            </a:extLst>
          </p:cNvPr>
          <p:cNvSpPr txBox="1"/>
          <p:nvPr/>
        </p:nvSpPr>
        <p:spPr>
          <a:xfrm>
            <a:off x="283953" y="2726944"/>
            <a:ext cx="1665618" cy="461665"/>
          </a:xfrm>
          <a:prstGeom prst="rect">
            <a:avLst/>
          </a:prstGeom>
          <a:noFill/>
        </p:spPr>
        <p:txBody>
          <a:bodyPr wrap="square">
            <a:spAutoFit/>
          </a:bodyPr>
          <a:lstStyle/>
          <a:p>
            <a:r>
              <a:rPr lang="en-US" sz="2400" u="sng" dirty="0">
                <a:solidFill>
                  <a:schemeClr val="accent6"/>
                </a:solidFill>
                <a:latin typeface="Impact" panose="020B0806030902050204" pitchFamily="34" charset="0"/>
              </a:rPr>
              <a:t>Impact</a:t>
            </a:r>
          </a:p>
        </p:txBody>
      </p:sp>
      <p:pic>
        <p:nvPicPr>
          <p:cNvPr id="2050" name="Picture 2" descr="upload.wikimedia.org/wikipedia/commons/9/9d/Sustai...">
            <a:extLst>
              <a:ext uri="{FF2B5EF4-FFF2-40B4-BE49-F238E27FC236}">
                <a16:creationId xmlns:a16="http://schemas.microsoft.com/office/drawing/2014/main" id="{F2B32F43-E31A-9DAF-4713-27F50370A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5587" y="655298"/>
            <a:ext cx="1935700" cy="1935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stainable Development Goal 13 - Wikipedia">
            <a:extLst>
              <a:ext uri="{FF2B5EF4-FFF2-40B4-BE49-F238E27FC236}">
                <a16:creationId xmlns:a16="http://schemas.microsoft.com/office/drawing/2014/main" id="{020BFE5C-E524-5C65-D3F3-2EB8C17FE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195" y="655298"/>
            <a:ext cx="2056681" cy="1935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DGs | KnowSDGs">
            <a:extLst>
              <a:ext uri="{FF2B5EF4-FFF2-40B4-BE49-F238E27FC236}">
                <a16:creationId xmlns:a16="http://schemas.microsoft.com/office/drawing/2014/main" id="{59F8D2F6-19AE-AE2C-814B-996298EBB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891" y="655298"/>
            <a:ext cx="2056681" cy="1935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at does Quality Education mean? Breaking down SDG #4">
            <a:extLst>
              <a:ext uri="{FF2B5EF4-FFF2-40B4-BE49-F238E27FC236}">
                <a16:creationId xmlns:a16="http://schemas.microsoft.com/office/drawing/2014/main" id="{2A021485-37F0-597D-245A-C25E016A08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16" y="4923692"/>
            <a:ext cx="2594315" cy="17322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pinion] Technology can help to reduce inequalities - Ventureburn">
            <a:extLst>
              <a:ext uri="{FF2B5EF4-FFF2-40B4-BE49-F238E27FC236}">
                <a16:creationId xmlns:a16="http://schemas.microsoft.com/office/drawing/2014/main" id="{D2553D62-641E-0494-B5BE-6377C924C0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7153" y="4066743"/>
            <a:ext cx="2286719" cy="12805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ow to Inspire Climate Action With Negative and Positive Activism - Fair  Observer">
            <a:extLst>
              <a:ext uri="{FF2B5EF4-FFF2-40B4-BE49-F238E27FC236}">
                <a16:creationId xmlns:a16="http://schemas.microsoft.com/office/drawing/2014/main" id="{5E841D05-AB13-DD2F-BDA0-BCB772C117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3527" y="5464244"/>
            <a:ext cx="2280346" cy="119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8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DCDC677-56C8-4A68-9BD4-72D845B44D38}"/>
              </a:ext>
            </a:extLst>
          </p:cNvPr>
          <p:cNvSpPr txBox="1">
            <a:spLocks noChangeArrowheads="1"/>
          </p:cNvSpPr>
          <p:nvPr/>
        </p:nvSpPr>
        <p:spPr>
          <a:xfrm>
            <a:off x="524728" y="1475026"/>
            <a:ext cx="3574638"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Exceeding (Level 7-9)</a:t>
            </a:r>
          </a:p>
          <a:p>
            <a:pPr marL="0" indent="0" algn="l">
              <a:buNone/>
            </a:pPr>
            <a:endParaRPr lang="en-US" sz="2000" b="0" i="0" u="none" strike="noStrike" dirty="0">
              <a:solidFill>
                <a:srgbClr val="FF0000"/>
              </a:solidFill>
              <a:effectLst/>
            </a:endParaRPr>
          </a:p>
          <a:p>
            <a:pPr algn="l">
              <a:buFont typeface="Arial" panose="020B0604020202020204" pitchFamily="34" charset="0"/>
              <a:buChar char="•"/>
            </a:pPr>
            <a:r>
              <a:rPr lang="en-US" sz="1600" dirty="0"/>
              <a:t>I have created a detailed and well-researched PowerPoint slide about myself as a leader.</a:t>
            </a:r>
          </a:p>
          <a:p>
            <a:pPr algn="l">
              <a:buFont typeface="Arial" panose="020B0604020202020204" pitchFamily="34" charset="0"/>
              <a:buChar char="•"/>
            </a:pPr>
            <a:r>
              <a:rPr lang="en-US" sz="1600" dirty="0"/>
              <a:t>My slide includes all key information about my beliefs, actions, impact, and qualities.</a:t>
            </a:r>
          </a:p>
          <a:p>
            <a:pPr algn="l">
              <a:buFont typeface="Arial" panose="020B0604020202020204" pitchFamily="34" charset="0"/>
              <a:buChar char="•"/>
            </a:pPr>
            <a:r>
              <a:rPr lang="en-US" sz="1600" dirty="0"/>
              <a:t>I have clearly explained what I stand for and included relevant, high-quality images.</a:t>
            </a:r>
          </a:p>
          <a:p>
            <a:pPr algn="l">
              <a:buFont typeface="Arial" panose="020B0604020202020204" pitchFamily="34" charset="0"/>
              <a:buChar char="•"/>
            </a:pPr>
            <a:r>
              <a:rPr lang="en-US" sz="1600" dirty="0"/>
              <a:t>My slide is visually engaging and well-</a:t>
            </a:r>
            <a:r>
              <a:rPr lang="en-US" sz="1600" dirty="0" err="1"/>
              <a:t>organised</a:t>
            </a:r>
            <a:r>
              <a:rPr lang="en-US" sz="1600" dirty="0"/>
              <a:t>.</a:t>
            </a:r>
          </a:p>
          <a:p>
            <a:pPr algn="l">
              <a:buFont typeface="Arial" panose="020B0604020202020204" pitchFamily="34" charset="0"/>
              <a:buChar char="•"/>
            </a:pPr>
            <a:r>
              <a:rPr lang="en-US" sz="1600" dirty="0"/>
              <a:t>I have expressed my personal opinion thoughtfully and insightfully.</a:t>
            </a:r>
            <a:endParaRPr lang="en-US" sz="1600" b="0" i="0" u="none" strike="noStrike" dirty="0">
              <a:solidFill>
                <a:srgbClr val="000000"/>
              </a:solidFill>
              <a:effectLst/>
            </a:endParaRPr>
          </a:p>
        </p:txBody>
      </p:sp>
      <p:sp>
        <p:nvSpPr>
          <p:cNvPr id="2" name="Title 1">
            <a:extLst>
              <a:ext uri="{FF2B5EF4-FFF2-40B4-BE49-F238E27FC236}">
                <a16:creationId xmlns:a16="http://schemas.microsoft.com/office/drawing/2014/main" id="{4DE7D681-DFC4-4C8E-E38F-3AEA3F054CB8}"/>
              </a:ext>
            </a:extLst>
          </p:cNvPr>
          <p:cNvSpPr txBox="1">
            <a:spLocks/>
          </p:cNvSpPr>
          <p:nvPr/>
        </p:nvSpPr>
        <p:spPr>
          <a:xfrm>
            <a:off x="514069" y="1197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5400" dirty="0">
                <a:solidFill>
                  <a:srgbClr val="0070C0"/>
                </a:solidFill>
                <a:latin typeface="Calibri" panose="020F0502020204030204" pitchFamily="34" charset="0"/>
                <a:cs typeface="Calibri" panose="020F0502020204030204" pitchFamily="34" charset="0"/>
              </a:rPr>
              <a:t>Self-Assessment</a:t>
            </a:r>
            <a:endParaRPr lang="en-US" sz="5400" dirty="0">
              <a:solidFill>
                <a:srgbClr val="0070C0"/>
              </a:solidFill>
              <a:latin typeface="Bahnschrift" panose="020B0502040204020203" pitchFamily="34" charset="0"/>
              <a:cs typeface="Aharoni" panose="02010803020104030203" pitchFamily="2" charset="-79"/>
            </a:endParaRPr>
          </a:p>
        </p:txBody>
      </p:sp>
      <p:sp>
        <p:nvSpPr>
          <p:cNvPr id="9" name="Rectangle 3">
            <a:extLst>
              <a:ext uri="{FF2B5EF4-FFF2-40B4-BE49-F238E27FC236}">
                <a16:creationId xmlns:a16="http://schemas.microsoft.com/office/drawing/2014/main" id="{B2354541-2770-EEBA-96A2-F7CC22CFE3D2}"/>
              </a:ext>
            </a:extLst>
          </p:cNvPr>
          <p:cNvSpPr txBox="1">
            <a:spLocks noChangeArrowheads="1"/>
          </p:cNvSpPr>
          <p:nvPr/>
        </p:nvSpPr>
        <p:spPr>
          <a:xfrm>
            <a:off x="4344961" y="1445325"/>
            <a:ext cx="3574637"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Meeting (Level 4-6):</a:t>
            </a:r>
          </a:p>
          <a:p>
            <a:pPr marL="0" indent="0" algn="l">
              <a:buNone/>
            </a:pPr>
            <a:endParaRPr lang="en-US" sz="2000" b="0" i="0" u="none" strike="noStrike" dirty="0">
              <a:solidFill>
                <a:srgbClr val="FF0000"/>
              </a:solidFill>
              <a:effectLst/>
            </a:endParaRPr>
          </a:p>
          <a:p>
            <a:pPr algn="l">
              <a:buFont typeface="Arial" panose="020B0604020202020204" pitchFamily="34" charset="0"/>
              <a:buChar char="•"/>
            </a:pPr>
            <a:r>
              <a:rPr lang="en-US" sz="1600" dirty="0"/>
              <a:t>I have created a PowerPoint slide with most of the key information about myself as a leader.</a:t>
            </a:r>
          </a:p>
          <a:p>
            <a:pPr algn="l">
              <a:buFont typeface="Arial" panose="020B0604020202020204" pitchFamily="34" charset="0"/>
              <a:buChar char="•"/>
            </a:pPr>
            <a:r>
              <a:rPr lang="en-US" sz="1600" dirty="0"/>
              <a:t>My slide includes my beliefs, actions, impact, and qualities but may lack some detail.</a:t>
            </a:r>
          </a:p>
          <a:p>
            <a:pPr algn="l">
              <a:buFont typeface="Arial" panose="020B0604020202020204" pitchFamily="34" charset="0"/>
              <a:buChar char="•"/>
            </a:pPr>
            <a:r>
              <a:rPr lang="en-US" sz="1600" dirty="0"/>
              <a:t>I have included relevant images, though some may not be high-quality.</a:t>
            </a:r>
          </a:p>
          <a:p>
            <a:pPr algn="l">
              <a:buFont typeface="Arial" panose="020B0604020202020204" pitchFamily="34" charset="0"/>
              <a:buChar char="•"/>
            </a:pPr>
            <a:r>
              <a:rPr lang="en-US" sz="1600" dirty="0"/>
              <a:t>My slide is </a:t>
            </a:r>
            <a:r>
              <a:rPr lang="en-US" sz="1600" dirty="0" err="1"/>
              <a:t>organised</a:t>
            </a:r>
            <a:r>
              <a:rPr lang="en-US" sz="1600" dirty="0"/>
              <a:t> and includes some creative elements.</a:t>
            </a:r>
          </a:p>
          <a:p>
            <a:pPr algn="l">
              <a:buFont typeface="Arial" panose="020B0604020202020204" pitchFamily="34" charset="0"/>
              <a:buChar char="•"/>
            </a:pPr>
            <a:r>
              <a:rPr lang="en-US" sz="1600" dirty="0"/>
              <a:t>I have expressed my personal opinion with some insights.</a:t>
            </a:r>
            <a:endParaRPr lang="en-US" sz="1600" b="0" i="0" u="none" strike="noStrike" dirty="0">
              <a:solidFill>
                <a:srgbClr val="000000"/>
              </a:solidFill>
              <a:effectLst/>
            </a:endParaRPr>
          </a:p>
        </p:txBody>
      </p:sp>
      <p:sp>
        <p:nvSpPr>
          <p:cNvPr id="10" name="Rectangle 3">
            <a:extLst>
              <a:ext uri="{FF2B5EF4-FFF2-40B4-BE49-F238E27FC236}">
                <a16:creationId xmlns:a16="http://schemas.microsoft.com/office/drawing/2014/main" id="{84906327-1EFA-9094-3CFF-A17791AA8E9B}"/>
              </a:ext>
            </a:extLst>
          </p:cNvPr>
          <p:cNvSpPr txBox="1">
            <a:spLocks noChangeArrowheads="1"/>
          </p:cNvSpPr>
          <p:nvPr/>
        </p:nvSpPr>
        <p:spPr>
          <a:xfrm>
            <a:off x="8359436" y="1471858"/>
            <a:ext cx="3574637"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Working towards (Level 1-3):</a:t>
            </a:r>
          </a:p>
          <a:p>
            <a:pPr marL="0" indent="0" algn="l">
              <a:buNone/>
            </a:pPr>
            <a:endParaRPr lang="en-US" sz="2000" b="0" i="0" u="none" strike="noStrike" dirty="0">
              <a:solidFill>
                <a:srgbClr val="FF0000"/>
              </a:solidFill>
              <a:effectLst/>
            </a:endParaRPr>
          </a:p>
          <a:p>
            <a:pPr algn="l">
              <a:buFont typeface="Arial" panose="020B0604020202020204" pitchFamily="34" charset="0"/>
              <a:buChar char="•"/>
            </a:pPr>
            <a:r>
              <a:rPr lang="en-US" sz="1600" dirty="0"/>
              <a:t>I have created a PowerPoint slide but it lacks key information about myself as a leader.</a:t>
            </a:r>
          </a:p>
          <a:p>
            <a:pPr algn="l">
              <a:buFont typeface="Arial" panose="020B0604020202020204" pitchFamily="34" charset="0"/>
              <a:buChar char="•"/>
            </a:pPr>
            <a:r>
              <a:rPr lang="en-US" sz="1600" dirty="0"/>
              <a:t>My slide is missing details about my beliefs, actions, impact, and qualities.</a:t>
            </a:r>
          </a:p>
          <a:p>
            <a:pPr algn="l">
              <a:buFont typeface="Arial" panose="020B0604020202020204" pitchFamily="34" charset="0"/>
              <a:buChar char="•"/>
            </a:pPr>
            <a:r>
              <a:rPr lang="en-US" sz="1600" dirty="0"/>
              <a:t>I have included a few images, but they are not all relevant or high-quality.</a:t>
            </a:r>
          </a:p>
          <a:p>
            <a:pPr algn="l">
              <a:buFont typeface="Arial" panose="020B0604020202020204" pitchFamily="34" charset="0"/>
              <a:buChar char="•"/>
            </a:pPr>
            <a:r>
              <a:rPr lang="en-US" sz="1600" dirty="0"/>
              <a:t>My slide is somewhat </a:t>
            </a:r>
            <a:r>
              <a:rPr lang="en-US" sz="1600" dirty="0" err="1"/>
              <a:t>disorganised</a:t>
            </a:r>
            <a:r>
              <a:rPr lang="en-US" sz="1600" dirty="0"/>
              <a:t> and lacks visual appeal.</a:t>
            </a:r>
          </a:p>
          <a:p>
            <a:pPr algn="l">
              <a:buFont typeface="Arial" panose="020B0604020202020204" pitchFamily="34" charset="0"/>
              <a:buChar char="•"/>
            </a:pPr>
            <a:r>
              <a:rPr lang="en-US" sz="1600" dirty="0"/>
              <a:t>I have expressed my opinion, but it is not well-supported or insightful.</a:t>
            </a:r>
            <a:endParaRPr lang="en-US" sz="1600" b="0" i="0" u="none" strike="noStrike" dirty="0">
              <a:solidFill>
                <a:srgbClr val="000000"/>
              </a:solidFill>
              <a:effectLst/>
            </a:endParaRPr>
          </a:p>
        </p:txBody>
      </p:sp>
    </p:spTree>
    <p:extLst>
      <p:ext uri="{BB962C8B-B14F-4D97-AF65-F5344CB8AC3E}">
        <p14:creationId xmlns:p14="http://schemas.microsoft.com/office/powerpoint/2010/main" val="42382617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E39AF25-5CDF-B1F3-373A-C406E98AF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7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3760c25-18cb-48a6-b025-57389eb80028" xsi:nil="true"/>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FB3428-0D38-456C-9FEA-CAF51012E8EC}">
  <ds:schemaRefs>
    <ds:schemaRef ds:uri="http://purl.org/dc/terms/"/>
    <ds:schemaRef ds:uri="http://www.w3.org/XML/1998/namespace"/>
    <ds:schemaRef ds:uri="http://purl.org/dc/dcmitype/"/>
    <ds:schemaRef ds:uri="http://schemas.microsoft.com/office/2006/documentManagement/types"/>
    <ds:schemaRef ds:uri="7e98cdcf-79cd-4b6a-8b12-36fc03f9898a"/>
    <ds:schemaRef ds:uri="http://purl.org/dc/elements/1.1/"/>
    <ds:schemaRef ds:uri="23760c25-18cb-48a6-b025-57389eb80028"/>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1393620-555F-4778-BB95-2761865D5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60c25-18cb-48a6-b025-57389eb80028"/>
    <ds:schemaRef ds:uri="7e98cdcf-79cd-4b6a-8b12-36fc03f98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897330-6923-4B5C-9F17-ACF49D697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TotalTime>
  <Words>761</Words>
  <Application>Microsoft Macintosh PowerPoint</Application>
  <PresentationFormat>Widescreen</PresentationFormat>
  <Paragraphs>69</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-webkit-standard</vt:lpstr>
      <vt:lpstr>Arial</vt:lpstr>
      <vt:lpstr>Bahnschrift</vt:lpstr>
      <vt:lpstr>Balloonist</vt:lpstr>
      <vt:lpstr>Calibri</vt:lpstr>
      <vt:lpstr>Calibri Light</vt:lpstr>
      <vt:lpstr>Impact</vt:lpstr>
      <vt:lpstr>Kartika</vt:lpstr>
      <vt:lpstr>Office Theme</vt:lpstr>
      <vt:lpstr>HEROES &amp; LEADERS</vt:lpstr>
      <vt:lpstr>PowerPoint Presentation</vt:lpstr>
      <vt:lpstr>Starter Task In pairs, discuss this artwork by Shepard Fairey. Consider the following: </vt:lpstr>
      <vt:lpstr>Task Create a PowerPoint slide about yourself imagining yourself as a leader or activist. This slide should be a fact file of things you believe in, with images that link to your beliefs.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dc:title>
  <dc:creator>Michael Mitchell</dc:creator>
  <cp:lastModifiedBy>Michael Mitchell</cp:lastModifiedBy>
  <cp:revision>7</cp:revision>
  <dcterms:created xsi:type="dcterms:W3CDTF">2021-06-27T15:19:48Z</dcterms:created>
  <dcterms:modified xsi:type="dcterms:W3CDTF">2024-06-13T07:58:19Z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ComplianceAssetId">
    <vt:lpwstr/>
  </property>
  <property fmtid="{D5CDD505-2E9C-101B-9397-08002B2CF9AE}" pid="4" name="_ExtendedDescription">
    <vt:lpwstr/>
  </property>
</Properties>
</file>