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4" r:id="rId5"/>
    <p:sldId id="276" r:id="rId6"/>
    <p:sldId id="257" r:id="rId7"/>
    <p:sldId id="313" r:id="rId8"/>
    <p:sldId id="312" r:id="rId9"/>
    <p:sldId id="314" r:id="rId10"/>
    <p:sldId id="278" r:id="rId11"/>
    <p:sldId id="279" r:id="rId12"/>
    <p:sldId id="269"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A9C82-5172-C344-BA4F-6DE0127505C5}" v="29" dt="2024-06-12T16:08:57.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66" autoAdjust="0"/>
    <p:restoredTop sz="94660"/>
  </p:normalViewPr>
  <p:slideViewPr>
    <p:cSldViewPr snapToGrid="0">
      <p:cViewPr varScale="1">
        <p:scale>
          <a:sx n="77" d="100"/>
          <a:sy n="77" d="100"/>
        </p:scale>
        <p:origin x="21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C14A9C82-5172-C344-BA4F-6DE0127505C5}"/>
    <pc:docChg chg="modSld">
      <pc:chgData name="Michael Mitchell" userId="17dd9d3a-9f6b-4a21-b2ca-36059f4b673b" providerId="ADAL" clId="{C14A9C82-5172-C344-BA4F-6DE0127505C5}" dt="2024-06-12T16:21:33.712" v="1" actId="1076"/>
      <pc:docMkLst>
        <pc:docMk/>
      </pc:docMkLst>
      <pc:sldChg chg="modSp mod">
        <pc:chgData name="Michael Mitchell" userId="17dd9d3a-9f6b-4a21-b2ca-36059f4b673b" providerId="ADAL" clId="{C14A9C82-5172-C344-BA4F-6DE0127505C5}" dt="2024-06-12T16:21:25.880" v="0" actId="1076"/>
        <pc:sldMkLst>
          <pc:docMk/>
          <pc:sldMk cId="4238261715" sldId="269"/>
        </pc:sldMkLst>
        <pc:spChg chg="mod">
          <ac:chgData name="Michael Mitchell" userId="17dd9d3a-9f6b-4a21-b2ca-36059f4b673b" providerId="ADAL" clId="{C14A9C82-5172-C344-BA4F-6DE0127505C5}" dt="2024-06-12T16:21:25.880" v="0" actId="1076"/>
          <ac:spMkLst>
            <pc:docMk/>
            <pc:sldMk cId="4238261715" sldId="269"/>
            <ac:spMk id="2" creationId="{4DE7D681-DFC4-4C8E-E38F-3AEA3F054CB8}"/>
          </ac:spMkLst>
        </pc:spChg>
        <pc:spChg chg="mod">
          <ac:chgData name="Michael Mitchell" userId="17dd9d3a-9f6b-4a21-b2ca-36059f4b673b" providerId="ADAL" clId="{C14A9C82-5172-C344-BA4F-6DE0127505C5}" dt="2024-06-12T16:21:25.880" v="0" actId="1076"/>
          <ac:spMkLst>
            <pc:docMk/>
            <pc:sldMk cId="4238261715" sldId="269"/>
            <ac:spMk id="5" creationId="{ADCDC677-56C8-4A68-9BD4-72D845B44D38}"/>
          </ac:spMkLst>
        </pc:spChg>
        <pc:spChg chg="mod">
          <ac:chgData name="Michael Mitchell" userId="17dd9d3a-9f6b-4a21-b2ca-36059f4b673b" providerId="ADAL" clId="{C14A9C82-5172-C344-BA4F-6DE0127505C5}" dt="2024-06-12T16:21:25.880" v="0" actId="1076"/>
          <ac:spMkLst>
            <pc:docMk/>
            <pc:sldMk cId="4238261715" sldId="269"/>
            <ac:spMk id="9" creationId="{B2354541-2770-EEBA-96A2-F7CC22CFE3D2}"/>
          </ac:spMkLst>
        </pc:spChg>
        <pc:spChg chg="mod">
          <ac:chgData name="Michael Mitchell" userId="17dd9d3a-9f6b-4a21-b2ca-36059f4b673b" providerId="ADAL" clId="{C14A9C82-5172-C344-BA4F-6DE0127505C5}" dt="2024-06-12T16:21:25.880" v="0" actId="1076"/>
          <ac:spMkLst>
            <pc:docMk/>
            <pc:sldMk cId="4238261715" sldId="269"/>
            <ac:spMk id="10" creationId="{84906327-1EFA-9094-3CFF-A17791AA8E9B}"/>
          </ac:spMkLst>
        </pc:spChg>
      </pc:sldChg>
      <pc:sldChg chg="modSp mod">
        <pc:chgData name="Michael Mitchell" userId="17dd9d3a-9f6b-4a21-b2ca-36059f4b673b" providerId="ADAL" clId="{C14A9C82-5172-C344-BA4F-6DE0127505C5}" dt="2024-06-12T16:21:33.712" v="1" actId="1076"/>
        <pc:sldMkLst>
          <pc:docMk/>
          <pc:sldMk cId="1379980760" sldId="279"/>
        </pc:sldMkLst>
        <pc:spChg chg="mod">
          <ac:chgData name="Michael Mitchell" userId="17dd9d3a-9f6b-4a21-b2ca-36059f4b673b" providerId="ADAL" clId="{C14A9C82-5172-C344-BA4F-6DE0127505C5}" dt="2024-06-12T16:21:33.712" v="1" actId="1076"/>
          <ac:spMkLst>
            <pc:docMk/>
            <pc:sldMk cId="1379980760" sldId="279"/>
            <ac:spMk id="5" creationId="{B2507185-179B-401E-9842-5D67B92612FA}"/>
          </ac:spMkLst>
        </pc:spChg>
        <pc:spChg chg="mod">
          <ac:chgData name="Michael Mitchell" userId="17dd9d3a-9f6b-4a21-b2ca-36059f4b673b" providerId="ADAL" clId="{C14A9C82-5172-C344-BA4F-6DE0127505C5}" dt="2024-06-12T16:21:33.712" v="1" actId="1076"/>
          <ac:spMkLst>
            <pc:docMk/>
            <pc:sldMk cId="1379980760" sldId="279"/>
            <ac:spMk id="12290" creationId="{6C00FCBA-1BF0-48DB-90DC-52F65B9E2A2F}"/>
          </ac:spMkLst>
        </pc:spChg>
        <pc:picChg chg="mod">
          <ac:chgData name="Michael Mitchell" userId="17dd9d3a-9f6b-4a21-b2ca-36059f4b673b" providerId="ADAL" clId="{C14A9C82-5172-C344-BA4F-6DE0127505C5}" dt="2024-06-12T16:21:33.712" v="1" actId="1076"/>
          <ac:picMkLst>
            <pc:docMk/>
            <pc:sldMk cId="1379980760" sldId="279"/>
            <ac:picMk id="4" creationId="{475DC043-19C9-E27F-4556-738F7FF7BE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AF53-0863-4EF7-A168-67655BDBB400}"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59B31-0BBB-4CBC-8AC0-C04276C06024}" type="slidenum">
              <a:rPr lang="en-GB" smtClean="0"/>
              <a:t>‹#›</a:t>
            </a:fld>
            <a:endParaRPr lang="en-GB"/>
          </a:p>
        </p:txBody>
      </p:sp>
    </p:spTree>
    <p:extLst>
      <p:ext uri="{BB962C8B-B14F-4D97-AF65-F5344CB8AC3E}">
        <p14:creationId xmlns:p14="http://schemas.microsoft.com/office/powerpoint/2010/main" val="11068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D461-86C5-4E52-965B-E8BB2B116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D9A4-51C6-438B-AC97-559D7C3A9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A516D-E83A-4CD1-A9A3-3DDF0AAD65BC}"/>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3751DE94-FA50-43E8-B6E7-377E7D84B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AAB0-499F-482A-8389-153947E080A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666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B-D2F9-44E2-82D4-00F936D710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DAE8C-A60B-4EF4-B389-C25FEF99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D1DE-BFA5-47D6-AEC2-C92F40FBE72E}"/>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E8C94CF7-13E6-4E22-AFB6-B8924CDD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02FAD-A8CE-462F-A749-B347AA1D904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201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E092-094E-4208-A4CB-70F7B6570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0D7C-CFD1-4C89-87DC-A7A7BA2DE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53A07-1242-41EA-8EBD-B081242C85A3}"/>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5E6782E4-2897-4261-BEAA-23289C633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5EB23-E742-4F98-BA16-3FB748615150}"/>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15900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4338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34-6CC7-41D0-B461-1F263A43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CD0333-EB6C-41CF-AA8F-ECF8BA1DD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A9BE-4047-4E80-B7AB-36EA5864F0D5}"/>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3B860FA6-4943-4DA3-84D2-6BCF525EE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7CCB-4270-4268-BE46-BDE4960E079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82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D59-E6D5-4A49-B94B-197F58448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ACDC-C3FC-42BD-8375-67F686A9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E1E31-01F9-41AC-8AE7-34469720CC3B}"/>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83743EBC-81F0-4288-840E-99D3CDB4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4BFF-03EB-4F70-9A24-25473A429E6C}"/>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5237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280-0EA9-4DDF-B490-190E77660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D44DD-79DC-4BE2-AE47-0D97607B4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B648C-82D5-48E1-89AC-B788281A5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114AE-014D-4B63-9565-278618327986}"/>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D6851B00-B868-4747-B85F-7CF6DBC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6C9E4A-3AB8-40FC-9BB5-5CBDFB113C6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247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6B4A-505E-4336-83EA-93CE84D17A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CDE88-E87D-4667-82C8-8B85AF1EB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B78BB-A583-41E8-88A1-A2C129196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CDF0D-81C1-4F5F-A213-B8524CE7A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DF929-4639-42BA-A006-3AFE2D93D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46AC-650D-491E-89F6-E2B2AE22DC5C}"/>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8" name="Footer Placeholder 7">
            <a:extLst>
              <a:ext uri="{FF2B5EF4-FFF2-40B4-BE49-F238E27FC236}">
                <a16:creationId xmlns:a16="http://schemas.microsoft.com/office/drawing/2014/main" id="{D716B7F8-7528-46D1-909A-AC2320ABE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0132-2413-4638-90D5-1F42A86B1793}"/>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6458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4BD-28BC-44AC-A531-EF0E982A6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9C045-2D69-4BFF-A869-005F533D86BF}"/>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4" name="Footer Placeholder 3">
            <a:extLst>
              <a:ext uri="{FF2B5EF4-FFF2-40B4-BE49-F238E27FC236}">
                <a16:creationId xmlns:a16="http://schemas.microsoft.com/office/drawing/2014/main" id="{705576FD-D548-4E01-A87E-C46B1D9986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04AE7-3F6F-4116-8632-FA0120187A9A}"/>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973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582B-53FB-4D0C-A9BD-3014B7F22336}"/>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3" name="Footer Placeholder 2">
            <a:extLst>
              <a:ext uri="{FF2B5EF4-FFF2-40B4-BE49-F238E27FC236}">
                <a16:creationId xmlns:a16="http://schemas.microsoft.com/office/drawing/2014/main" id="{0C1916DF-3E89-47EA-8A2B-B4CA2A3C6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05025-4525-4A9D-9122-75EF4DC2DE7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7788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ED8A-0165-4A18-87EE-0A6F6394C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9AB9-3399-49DA-961C-610227096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497DA5-EB82-4060-8C86-57CE5579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4A79-1BA4-4245-A35D-9EE6F6F69F3A}"/>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92844EE9-709C-457E-94EF-4DF6EE03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349B1-1120-496F-AA68-DF56B7C82A41}"/>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1759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8331-9013-4253-8958-2E5AEED3E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82CBF-AFE6-4B37-9500-304ADEC16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47C1D-1759-4FD7-AF5A-3B497CE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8D4FF-5009-49D2-BE88-D3F36C3170A0}"/>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BC925DB0-CD05-42BA-AB4A-2D0B89FBB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975CE-290F-4578-8798-40640EE8BB3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8336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660F9-48BD-4817-8832-835F9BCA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41D7E-F85B-4759-BFA2-A3ED0F74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B169A-B94A-41D3-ABC5-8627182A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26A522D5-7F71-4B07-8A06-A73190C47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31A498-C91C-4CDA-8E6F-DF27CD2FE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1CC0-40F3-45E1-ADD5-836E4E52ED9E}" type="slidenum">
              <a:rPr lang="en-GB" smtClean="0"/>
              <a:t>‹#›</a:t>
            </a:fld>
            <a:endParaRPr lang="en-GB"/>
          </a:p>
        </p:txBody>
      </p:sp>
    </p:spTree>
    <p:extLst>
      <p:ext uri="{BB962C8B-B14F-4D97-AF65-F5344CB8AC3E}">
        <p14:creationId xmlns:p14="http://schemas.microsoft.com/office/powerpoint/2010/main" val="29296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32000"/>
            <a:extLst>
              <a:ext uri="{28A0092B-C50C-407E-A947-70E740481C1C}">
                <a14:useLocalDpi xmlns:a14="http://schemas.microsoft.com/office/drawing/2010/main" val="0"/>
              </a:ext>
            </a:extLst>
          </a:blip>
          <a:srcRect t="6641" b="6641"/>
          <a:stretch/>
        </p:blipFill>
        <p:spPr bwMode="auto">
          <a:xfrm>
            <a:off x="-1" y="-3"/>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636307"/>
            <a:ext cx="11251756" cy="2319867"/>
          </a:xfrm>
        </p:spPr>
        <p:txBody>
          <a:bodyPr anchor="ctr">
            <a:noAutofit/>
          </a:bodyPr>
          <a:lstStyle/>
          <a:p>
            <a:r>
              <a:rPr lang="en-US" sz="13000" b="1" dirty="0">
                <a:solidFill>
                  <a:srgbClr val="FF0000"/>
                </a:solidFill>
                <a:latin typeface="Kartika" panose="020B0502040204020203" pitchFamily="18" charset="0"/>
                <a:cs typeface="Kartika" panose="020B0502040204020203" pitchFamily="18" charset="0"/>
              </a:rPr>
              <a:t>HEROES &amp; LEADERS</a:t>
            </a:r>
            <a:endParaRPr lang="en-US" sz="13000" b="1" dirty="0">
              <a:solidFill>
                <a:srgbClr val="FF0000"/>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272521"/>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Year 9: Art Activism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5661554"/>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Lesson 3, 4 &amp; 5: Art Analysis</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E39AF25-5CDF-B1F3-373A-C406E98A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7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747963"/>
            <a:ext cx="5026727" cy="3607118"/>
          </a:xfrm>
        </p:spPr>
        <p:txBody>
          <a:bodyPr>
            <a:noAutofit/>
          </a:bodyPr>
          <a:lstStyle/>
          <a:p>
            <a:pPr>
              <a:lnSpc>
                <a:spcPct val="100000"/>
              </a:lnSpc>
              <a:defRPr/>
            </a:pPr>
            <a:r>
              <a:rPr lang="en-US" sz="1800" b="1" dirty="0"/>
              <a:t>Interpret and Explain: </a:t>
            </a:r>
            <a:r>
              <a:rPr lang="en-US" sz="1800" dirty="0"/>
              <a:t>Learn to interpret and explain how ideas and meanings are conveyed by artists, considering historical and cultural contexts.</a:t>
            </a:r>
          </a:p>
          <a:p>
            <a:pPr>
              <a:lnSpc>
                <a:spcPct val="100000"/>
              </a:lnSpc>
              <a:defRPr/>
            </a:pPr>
            <a:endParaRPr lang="en-US" sz="1800" b="1" dirty="0"/>
          </a:p>
          <a:p>
            <a:pPr>
              <a:lnSpc>
                <a:spcPct val="100000"/>
              </a:lnSpc>
              <a:defRPr/>
            </a:pPr>
            <a:r>
              <a:rPr lang="en-US" sz="1800" b="1" dirty="0"/>
              <a:t>Creative Exploration: </a:t>
            </a:r>
            <a:r>
              <a:rPr lang="en-US" sz="1800" dirty="0"/>
              <a:t>Take creative risks by exploring and experimenting with ideas independently to create your own original artwork while making connections to the work of artists and designers.</a:t>
            </a:r>
            <a:endParaRPr lang="en-GB" sz="1800" dirty="0">
              <a:solidFill>
                <a:schemeClr val="bg2">
                  <a:lumMod val="25000"/>
                </a:schemeClr>
              </a:solidFill>
            </a:endParaRP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58" b="130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0070C0"/>
                </a:solidFill>
                <a:latin typeface="Bahnschrift" panose="020B0502040204020203" pitchFamily="34" charset="0"/>
                <a:cs typeface="Aharoni" panose="02010803020104030203" pitchFamily="2" charset="-79"/>
              </a:rPr>
              <a:t>Learning</a:t>
            </a:r>
          </a:p>
          <a:p>
            <a:r>
              <a:rPr lang="en-US" sz="7200" dirty="0">
                <a:solidFill>
                  <a:srgbClr val="0070C0"/>
                </a:solidFill>
                <a:latin typeface="Bahnschrift" panose="020B0502040204020203" pitchFamily="34" charset="0"/>
                <a:cs typeface="Aharoni" panose="02010803020104030203" pitchFamily="2" charset="-79"/>
              </a:rPr>
              <a:t>Intentions</a:t>
            </a:r>
            <a:endParaRPr lang="en-GB" sz="7200" dirty="0">
              <a:solidFill>
                <a:srgbClr val="0070C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9217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69" y="2455215"/>
            <a:ext cx="8797345" cy="2245281"/>
          </a:xfrm>
        </p:spPr>
        <p:txBody>
          <a:bodyPr>
            <a:noAutofit/>
          </a:bodyPr>
          <a:lstStyle/>
          <a:p>
            <a:pPr eaLnBrk="1" hangingPunct="1">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Create a new PowerPoint slide titled ‘The Key Characteristics of Shepard Fairey’s Artwork’.</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Use the </a:t>
            </a:r>
            <a:r>
              <a:rPr lang="en-US" sz="2400" b="1" i="0" u="none" strike="noStrike" dirty="0">
                <a:solidFill>
                  <a:srgbClr val="000000"/>
                </a:solidFill>
                <a:effectLst/>
                <a:latin typeface="Calibri" panose="020F0502020204030204" pitchFamily="34" charset="0"/>
                <a:cs typeface="Calibri" panose="020F0502020204030204" pitchFamily="34" charset="0"/>
              </a:rPr>
              <a:t>Formal Elements of Art </a:t>
            </a:r>
            <a:r>
              <a:rPr lang="en-US" sz="2400" b="0" i="0" u="none" strike="noStrike" dirty="0">
                <a:solidFill>
                  <a:srgbClr val="000000"/>
                </a:solidFill>
                <a:effectLst/>
                <a:latin typeface="Calibri" panose="020F0502020204030204" pitchFamily="34" charset="0"/>
                <a:cs typeface="Calibri" panose="020F0502020204030204" pitchFamily="34" charset="0"/>
              </a:rPr>
              <a:t>and the </a:t>
            </a:r>
            <a:r>
              <a:rPr lang="en-US" sz="2400" b="1" i="0" u="none" strike="noStrike" dirty="0">
                <a:solidFill>
                  <a:srgbClr val="000000"/>
                </a:solidFill>
                <a:effectLst/>
                <a:latin typeface="Calibri" panose="020F0502020204030204" pitchFamily="34" charset="0"/>
                <a:cs typeface="Calibri" panose="020F0502020204030204" pitchFamily="34" charset="0"/>
              </a:rPr>
              <a:t>Principles of Design</a:t>
            </a:r>
            <a:r>
              <a:rPr lang="en-US" sz="2400" b="0" i="0" u="none" strike="noStrike" dirty="0">
                <a:solidFill>
                  <a:srgbClr val="000000"/>
                </a:solidFill>
                <a:effectLst/>
                <a:latin typeface="Calibri" panose="020F0502020204030204" pitchFamily="34" charset="0"/>
                <a:cs typeface="Calibri" panose="020F0502020204030204" pitchFamily="34" charset="0"/>
              </a:rPr>
              <a:t> to describe what you see in his artworks (e.g. Line, Tone, </a:t>
            </a:r>
            <a:r>
              <a:rPr lang="en-US" sz="2400" b="0" i="0" u="none" strike="noStrike" dirty="0" err="1">
                <a:solidFill>
                  <a:srgbClr val="000000"/>
                </a:solidFill>
                <a:effectLst/>
                <a:latin typeface="Calibri" panose="020F0502020204030204" pitchFamily="34" charset="0"/>
                <a:cs typeface="Calibri" panose="020F0502020204030204" pitchFamily="34" charset="0"/>
              </a:rPr>
              <a:t>Colour</a:t>
            </a:r>
            <a:r>
              <a:rPr lang="en-US" sz="2400" b="0" i="0" u="none" strike="noStrike" dirty="0">
                <a:solidFill>
                  <a:srgbClr val="000000"/>
                </a:solidFill>
                <a:effectLst/>
                <a:latin typeface="Calibri" panose="020F0502020204030204" pitchFamily="34" charset="0"/>
                <a:cs typeface="Calibri" panose="020F0502020204030204" pitchFamily="34" charset="0"/>
              </a:rPr>
              <a:t>, Texture, Pattern, Shape, Form, Contrast, Scale, Proportion, Emphasis, Balance, Harmony, Rhythm, and Movement).</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0" y="662215"/>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Bahnschrift" panose="020B0502040204020203" pitchFamily="34" charset="0"/>
                <a:cs typeface="Aharoni" panose="02010803020104030203" pitchFamily="2" charset="-79"/>
              </a:rPr>
              <a:t>Activity 1: Key Characteristics of Shepard Fairey’s Artwork</a:t>
            </a:r>
          </a:p>
        </p:txBody>
      </p:sp>
      <p:sp>
        <p:nvSpPr>
          <p:cNvPr id="6" name="TextBox 5">
            <a:extLst>
              <a:ext uri="{FF2B5EF4-FFF2-40B4-BE49-F238E27FC236}">
                <a16:creationId xmlns:a16="http://schemas.microsoft.com/office/drawing/2014/main" id="{09018D00-46B4-0B6F-60D6-F4FCD2080BD9}"/>
              </a:ext>
            </a:extLst>
          </p:cNvPr>
          <p:cNvSpPr txBox="1"/>
          <p:nvPr/>
        </p:nvSpPr>
        <p:spPr>
          <a:xfrm>
            <a:off x="580569" y="5073709"/>
            <a:ext cx="8797345" cy="1569660"/>
          </a:xfrm>
          <a:prstGeom prst="rect">
            <a:avLst/>
          </a:prstGeom>
          <a:noFill/>
        </p:spPr>
        <p:txBody>
          <a:bodyPr wrap="square">
            <a:spAutoFit/>
          </a:bodyPr>
          <a:lstStyle/>
          <a:p>
            <a:pPr algn="l"/>
            <a:r>
              <a:rPr lang="en-US" sz="2400" b="1" i="0" u="none" strike="noStrike" dirty="0">
                <a:solidFill>
                  <a:srgbClr val="FF0000"/>
                </a:solidFill>
                <a:effectLst/>
              </a:rPr>
              <a:t>Notes:</a:t>
            </a:r>
            <a:endParaRPr lang="en-US" sz="2400" b="0" i="0" u="none" strike="noStrike" dirty="0">
              <a:solidFill>
                <a:srgbClr val="FF0000"/>
              </a:solidFill>
              <a:effectLst/>
            </a:endParaRPr>
          </a:p>
          <a:p>
            <a:pPr algn="l">
              <a:buFont typeface="Arial" panose="020B0604020202020204" pitchFamily="34" charset="0"/>
              <a:buChar char="•"/>
            </a:pPr>
            <a:r>
              <a:rPr lang="en-US" sz="2400" b="0" i="0" u="none" strike="noStrike" dirty="0">
                <a:solidFill>
                  <a:srgbClr val="000000"/>
                </a:solidFill>
                <a:effectLst/>
              </a:rPr>
              <a:t>Fairey's work often addresses themes such as racial bias in policing, criminal justice, and media culture.</a:t>
            </a:r>
          </a:p>
          <a:p>
            <a:pPr algn="l">
              <a:buFont typeface="Arial" panose="020B0604020202020204" pitchFamily="34" charset="0"/>
              <a:buChar char="•"/>
            </a:pPr>
            <a:r>
              <a:rPr lang="en-US" sz="2400" b="0" i="0" u="none" strike="noStrike" dirty="0">
                <a:solidFill>
                  <a:srgbClr val="000000"/>
                </a:solidFill>
                <a:effectLst/>
              </a:rPr>
              <a:t>Include relevant images to illustrate these characteristics.</a:t>
            </a:r>
          </a:p>
        </p:txBody>
      </p:sp>
      <p:pic>
        <p:nvPicPr>
          <p:cNvPr id="8" name="Picture 7" descr="A person wearing a red and black headdress&#10;&#10;Description automatically generated">
            <a:extLst>
              <a:ext uri="{FF2B5EF4-FFF2-40B4-BE49-F238E27FC236}">
                <a16:creationId xmlns:a16="http://schemas.microsoft.com/office/drawing/2014/main" id="{6DCDD21F-004F-40E8-82A8-8C6A1DE59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319" y="4098941"/>
            <a:ext cx="1909326" cy="2544428"/>
          </a:xfrm>
          <a:prstGeom prst="rect">
            <a:avLst/>
          </a:prstGeom>
        </p:spPr>
      </p:pic>
      <p:pic>
        <p:nvPicPr>
          <p:cNvPr id="10" name="Picture 9" descr="A poster of a shoe and a crowd of people&#10;&#10;Description automatically generated">
            <a:extLst>
              <a:ext uri="{FF2B5EF4-FFF2-40B4-BE49-F238E27FC236}">
                <a16:creationId xmlns:a16="http://schemas.microsoft.com/office/drawing/2014/main" id="{7F343F42-2181-68B1-FF96-A9692C17B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319" y="1486845"/>
            <a:ext cx="1912347" cy="25444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68" y="2571876"/>
            <a:ext cx="6564511" cy="2245281"/>
          </a:xfrm>
        </p:spPr>
        <p:txBody>
          <a:bodyPr>
            <a:noAutofit/>
          </a:bodyPr>
          <a:lstStyle/>
          <a:p>
            <a:pPr>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On the same PowerPoint slide, write the title ‘Artist’s Intentions &amp; Meaning Behind Shepard Fairey’s Artworks’.</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Consider the subject matter of Fairey’s artworks: </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What actually features in his artworks? What inspires his work?</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What stories do they tell? What causes do they represent and why?</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69" y="347803"/>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0070C0"/>
              </a:solidFill>
              <a:latin typeface="Bahnschrift" panose="020B0502040204020203" pitchFamily="34" charset="0"/>
              <a:cs typeface="Aharoni" panose="02010803020104030203" pitchFamily="2" charset="-79"/>
            </a:endParaRPr>
          </a:p>
          <a:p>
            <a:r>
              <a:rPr lang="en-US" i="0" u="none" strike="noStrike" dirty="0">
                <a:solidFill>
                  <a:srgbClr val="0070C0"/>
                </a:solidFill>
                <a:effectLst/>
                <a:latin typeface="Bahnschrift" panose="020B0502040204020203" pitchFamily="34" charset="0"/>
              </a:rPr>
              <a:t>Activity 2: Artist’s Intentions and Meaning</a:t>
            </a:r>
          </a:p>
          <a:p>
            <a:endParaRPr lang="en-US" dirty="0">
              <a:solidFill>
                <a:srgbClr val="0070C0"/>
              </a:solidFill>
              <a:latin typeface="Bahnschrift" panose="020B0502040204020203" pitchFamily="34" charset="0"/>
              <a:cs typeface="Aharoni" panose="02010803020104030203" pitchFamily="2" charset="-79"/>
            </a:endParaRPr>
          </a:p>
        </p:txBody>
      </p:sp>
      <p:sp>
        <p:nvSpPr>
          <p:cNvPr id="6" name="TextBox 5">
            <a:extLst>
              <a:ext uri="{FF2B5EF4-FFF2-40B4-BE49-F238E27FC236}">
                <a16:creationId xmlns:a16="http://schemas.microsoft.com/office/drawing/2014/main" id="{09018D00-46B4-0B6F-60D6-F4FCD2080BD9}"/>
              </a:ext>
            </a:extLst>
          </p:cNvPr>
          <p:cNvSpPr txBox="1"/>
          <p:nvPr/>
        </p:nvSpPr>
        <p:spPr>
          <a:xfrm>
            <a:off x="580568" y="5944608"/>
            <a:ext cx="8797345" cy="461665"/>
          </a:xfrm>
          <a:prstGeom prst="rect">
            <a:avLst/>
          </a:prstGeom>
          <a:noFill/>
        </p:spPr>
        <p:txBody>
          <a:bodyPr wrap="square">
            <a:spAutoFit/>
          </a:bodyPr>
          <a:lstStyle/>
          <a:p>
            <a:pPr algn="l"/>
            <a:r>
              <a:rPr lang="en-US" sz="2400" b="1" i="0" u="none" strike="noStrike" dirty="0">
                <a:solidFill>
                  <a:srgbClr val="FF0000"/>
                </a:solidFill>
                <a:effectLst/>
              </a:rPr>
              <a:t>Notes:</a:t>
            </a:r>
            <a:r>
              <a:rPr lang="en-US" sz="2400" dirty="0">
                <a:solidFill>
                  <a:srgbClr val="FF0000"/>
                </a:solidFill>
              </a:rPr>
              <a:t> </a:t>
            </a:r>
            <a:r>
              <a:rPr lang="en-US" sz="2400" b="0" i="0" u="none" strike="noStrike" dirty="0">
                <a:solidFill>
                  <a:srgbClr val="000000"/>
                </a:solidFill>
                <a:effectLst/>
              </a:rPr>
              <a:t>See the example on the next slide</a:t>
            </a:r>
          </a:p>
        </p:txBody>
      </p:sp>
      <p:pic>
        <p:nvPicPr>
          <p:cNvPr id="13" name="Picture 12" descr="A person with a crown and an owl&#10;&#10;Description automatically generated">
            <a:extLst>
              <a:ext uri="{FF2B5EF4-FFF2-40B4-BE49-F238E27FC236}">
                <a16:creationId xmlns:a16="http://schemas.microsoft.com/office/drawing/2014/main" id="{A15FFBC7-954A-1A34-19A5-F3EE2E71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917" y="1298117"/>
            <a:ext cx="3923515" cy="5212080"/>
          </a:xfrm>
          <a:prstGeom prst="rect">
            <a:avLst/>
          </a:prstGeom>
        </p:spPr>
      </p:pic>
    </p:spTree>
    <p:extLst>
      <p:ext uri="{BB962C8B-B14F-4D97-AF65-F5344CB8AC3E}">
        <p14:creationId xmlns:p14="http://schemas.microsoft.com/office/powerpoint/2010/main" val="426497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DABA33-E45D-973D-2FA3-2C3C2FF92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767585" y="464706"/>
            <a:ext cx="6140462" cy="4040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4E7DCF-C9D4-7294-A087-61CF2646DFF7}"/>
              </a:ext>
            </a:extLst>
          </p:cNvPr>
          <p:cNvSpPr txBox="1"/>
          <p:nvPr/>
        </p:nvSpPr>
        <p:spPr>
          <a:xfrm>
            <a:off x="283953" y="287043"/>
            <a:ext cx="3713889" cy="830997"/>
          </a:xfrm>
          <a:prstGeom prst="rect">
            <a:avLst/>
          </a:prstGeom>
          <a:noFill/>
        </p:spPr>
        <p:txBody>
          <a:bodyPr wrap="square">
            <a:spAutoFit/>
          </a:bodyPr>
          <a:lstStyle/>
          <a:p>
            <a:r>
              <a:rPr lang="en-US" sz="2400" u="sng" dirty="0">
                <a:solidFill>
                  <a:srgbClr val="7BC6C4"/>
                </a:solidFill>
                <a:latin typeface="Impact" panose="020B0806030902050204" pitchFamily="34" charset="0"/>
              </a:rPr>
              <a:t>‘The Key characteristics of </a:t>
            </a:r>
          </a:p>
          <a:p>
            <a:r>
              <a:rPr lang="en-US" sz="2400" u="sng" dirty="0">
                <a:solidFill>
                  <a:srgbClr val="7BC6C4"/>
                </a:solidFill>
                <a:latin typeface="Impact" panose="020B0806030902050204" pitchFamily="34" charset="0"/>
              </a:rPr>
              <a:t>Shepard Fairey’s Artwork’ </a:t>
            </a:r>
          </a:p>
        </p:txBody>
      </p:sp>
      <p:sp>
        <p:nvSpPr>
          <p:cNvPr id="6" name="TextBox 5">
            <a:extLst>
              <a:ext uri="{FF2B5EF4-FFF2-40B4-BE49-F238E27FC236}">
                <a16:creationId xmlns:a16="http://schemas.microsoft.com/office/drawing/2014/main" id="{0C7D38D2-2074-1A9B-5D95-89DEF821D904}"/>
              </a:ext>
            </a:extLst>
          </p:cNvPr>
          <p:cNvSpPr txBox="1"/>
          <p:nvPr/>
        </p:nvSpPr>
        <p:spPr>
          <a:xfrm>
            <a:off x="283953" y="4974442"/>
            <a:ext cx="5223712" cy="830997"/>
          </a:xfrm>
          <a:prstGeom prst="rect">
            <a:avLst/>
          </a:prstGeom>
          <a:noFill/>
        </p:spPr>
        <p:txBody>
          <a:bodyPr wrap="square">
            <a:spAutoFit/>
          </a:bodyPr>
          <a:lstStyle/>
          <a:p>
            <a:r>
              <a:rPr lang="en-US" sz="2400" u="sng" dirty="0">
                <a:solidFill>
                  <a:srgbClr val="7BC6C4"/>
                </a:solidFill>
                <a:latin typeface="Impact" panose="020B0806030902050204" pitchFamily="34" charset="0"/>
              </a:rPr>
              <a:t>Artist’s intentions &amp; meaning behind Shepard Fairey’s artworks’ </a:t>
            </a:r>
            <a:endParaRPr lang="en-GB" sz="2400" dirty="0"/>
          </a:p>
        </p:txBody>
      </p:sp>
      <p:sp>
        <p:nvSpPr>
          <p:cNvPr id="7" name="TextBox 6">
            <a:extLst>
              <a:ext uri="{FF2B5EF4-FFF2-40B4-BE49-F238E27FC236}">
                <a16:creationId xmlns:a16="http://schemas.microsoft.com/office/drawing/2014/main" id="{5A2A4E51-AC2A-7219-A45A-E49D3707DC59}"/>
              </a:ext>
            </a:extLst>
          </p:cNvPr>
          <p:cNvSpPr txBox="1"/>
          <p:nvPr/>
        </p:nvSpPr>
        <p:spPr>
          <a:xfrm>
            <a:off x="283953" y="5828894"/>
            <a:ext cx="11596778" cy="738664"/>
          </a:xfrm>
          <a:prstGeom prst="rect">
            <a:avLst/>
          </a:prstGeom>
          <a:noFill/>
        </p:spPr>
        <p:txBody>
          <a:bodyPr wrap="square" rtlCol="0">
            <a:spAutoFit/>
          </a:bodyPr>
          <a:lstStyle/>
          <a:p>
            <a:r>
              <a:rPr lang="en-US" sz="1400" b="0" i="0" u="none" strike="noStrike" dirty="0">
                <a:solidFill>
                  <a:srgbClr val="000000"/>
                </a:solidFill>
                <a:effectLst/>
                <a:latin typeface="-webkit-standard"/>
              </a:rPr>
              <a:t>Shepard Fairey's artworks critique media manipulation and raise awareness of social and political issues. In this image, he highlights environmental concerns and misinformation through dramatic lines and a limited </a:t>
            </a:r>
            <a:r>
              <a:rPr lang="en-US" sz="1400" b="0" i="0" u="none" strike="noStrike" dirty="0" err="1">
                <a:solidFill>
                  <a:srgbClr val="000000"/>
                </a:solidFill>
                <a:effectLst/>
                <a:latin typeface="-webkit-standard"/>
              </a:rPr>
              <a:t>colour</a:t>
            </a:r>
            <a:r>
              <a:rPr lang="en-US" sz="1400" b="0" i="0" u="none" strike="noStrike" dirty="0">
                <a:solidFill>
                  <a:srgbClr val="000000"/>
                </a:solidFill>
                <a:effectLst/>
                <a:latin typeface="-webkit-standard"/>
              </a:rPr>
              <a:t> palette. The oversized newspaper and alarming headlines </a:t>
            </a:r>
            <a:r>
              <a:rPr lang="en-US" sz="1400" b="0" i="0" u="none" strike="noStrike" dirty="0" err="1">
                <a:solidFill>
                  <a:srgbClr val="000000"/>
                </a:solidFill>
                <a:effectLst/>
                <a:latin typeface="-webkit-standard"/>
              </a:rPr>
              <a:t>emphasise</a:t>
            </a:r>
            <a:r>
              <a:rPr lang="en-US" sz="1400" b="0" i="0" u="none" strike="noStrike" dirty="0">
                <a:solidFill>
                  <a:srgbClr val="000000"/>
                </a:solidFill>
                <a:effectLst/>
                <a:latin typeface="-webkit-standard"/>
              </a:rPr>
              <a:t> the impact of media on public perception, urging viewers to question information reliability and think critically.</a:t>
            </a:r>
            <a:endParaRPr lang="en-GB" sz="1400" dirty="0"/>
          </a:p>
        </p:txBody>
      </p:sp>
      <p:sp>
        <p:nvSpPr>
          <p:cNvPr id="8" name="TextBox 7">
            <a:extLst>
              <a:ext uri="{FF2B5EF4-FFF2-40B4-BE49-F238E27FC236}">
                <a16:creationId xmlns:a16="http://schemas.microsoft.com/office/drawing/2014/main" id="{BF819A9D-C2C5-8016-6A30-B4608C4D09DB}"/>
              </a:ext>
            </a:extLst>
          </p:cNvPr>
          <p:cNvSpPr txBox="1"/>
          <p:nvPr/>
        </p:nvSpPr>
        <p:spPr>
          <a:xfrm>
            <a:off x="283953" y="1203050"/>
            <a:ext cx="5223712" cy="3108543"/>
          </a:xfrm>
          <a:prstGeom prst="rect">
            <a:avLst/>
          </a:prstGeom>
          <a:noFill/>
        </p:spPr>
        <p:txBody>
          <a:bodyPr wrap="square" rtlCol="0">
            <a:spAutoFit/>
          </a:bodyPr>
          <a:lstStyle/>
          <a:p>
            <a:pPr algn="l"/>
            <a:r>
              <a:rPr lang="en-US" sz="1400" b="0" i="0" u="none" strike="noStrike" dirty="0">
                <a:solidFill>
                  <a:srgbClr val="000000"/>
                </a:solidFill>
                <a:effectLst/>
              </a:rPr>
              <a:t>Shepard Fairey's artwork is </a:t>
            </a:r>
            <a:r>
              <a:rPr lang="en-US" sz="1400" b="0" i="0" u="none" strike="noStrike" dirty="0" err="1">
                <a:solidFill>
                  <a:srgbClr val="000000"/>
                </a:solidFill>
                <a:effectLst/>
              </a:rPr>
              <a:t>characterised</a:t>
            </a:r>
            <a:r>
              <a:rPr lang="en-US" sz="1400" b="0" i="0" u="none" strike="noStrike" dirty="0">
                <a:solidFill>
                  <a:srgbClr val="000000"/>
                </a:solidFill>
                <a:effectLst/>
              </a:rPr>
              <a:t> by bold, clean lines and stark contrasts between light and dark areas, creating a dramatic effect. His limited </a:t>
            </a:r>
            <a:r>
              <a:rPr lang="en-US" sz="1400" b="0" i="0" u="none" strike="noStrike" dirty="0" err="1">
                <a:solidFill>
                  <a:srgbClr val="000000"/>
                </a:solidFill>
                <a:effectLst/>
              </a:rPr>
              <a:t>colour</a:t>
            </a:r>
            <a:r>
              <a:rPr lang="en-US" sz="1400" b="0" i="0" u="none" strike="noStrike" dirty="0">
                <a:solidFill>
                  <a:srgbClr val="000000"/>
                </a:solidFill>
                <a:effectLst/>
              </a:rPr>
              <a:t> palette, primarily reds, blacks, and whites, evokes urgency and intensity. Visual texture is achieved through intricate patterns and layered elements, such as newspapers and floral backgrounds. Geometric and </a:t>
            </a:r>
            <a:r>
              <a:rPr lang="en-US" sz="1400" b="0" i="0" u="none" strike="noStrike" dirty="0" err="1">
                <a:solidFill>
                  <a:srgbClr val="000000"/>
                </a:solidFill>
                <a:effectLst/>
              </a:rPr>
              <a:t>stylised</a:t>
            </a:r>
            <a:r>
              <a:rPr lang="en-US" sz="1400" b="0" i="0" u="none" strike="noStrike" dirty="0">
                <a:solidFill>
                  <a:srgbClr val="000000"/>
                </a:solidFill>
                <a:effectLst/>
              </a:rPr>
              <a:t> shapes, like the rectangular newspaper and circular face, create a dynamic composition. Proportion and emphasis focus on the eyes and hands, highlighting awareness and information. Balance is achieved through symmetrical arrangements, while harmony is maintained with cohesive </a:t>
            </a:r>
            <a:r>
              <a:rPr lang="en-US" sz="1400" b="0" i="0" u="none" strike="noStrike" dirty="0" err="1">
                <a:solidFill>
                  <a:srgbClr val="000000"/>
                </a:solidFill>
                <a:effectLst/>
              </a:rPr>
              <a:t>colours</a:t>
            </a:r>
            <a:r>
              <a:rPr lang="en-US" sz="1400" b="0" i="0" u="none" strike="noStrike" dirty="0">
                <a:solidFill>
                  <a:srgbClr val="000000"/>
                </a:solidFill>
                <a:effectLst/>
              </a:rPr>
              <a:t> and patterns. The repetition of motifs and directional lines creates rhythm and movement, guiding the viewer's eye. Fairey's work often explores themes of media culture, racial bias, and criminal justice, as seen in this piece.</a:t>
            </a:r>
          </a:p>
        </p:txBody>
      </p:sp>
      <p:sp>
        <p:nvSpPr>
          <p:cNvPr id="9" name="TextBox 8">
            <a:extLst>
              <a:ext uri="{FF2B5EF4-FFF2-40B4-BE49-F238E27FC236}">
                <a16:creationId xmlns:a16="http://schemas.microsoft.com/office/drawing/2014/main" id="{2C362730-9A2F-8F2D-770E-BCB1C25EE73B}"/>
              </a:ext>
            </a:extLst>
          </p:cNvPr>
          <p:cNvSpPr txBox="1"/>
          <p:nvPr/>
        </p:nvSpPr>
        <p:spPr>
          <a:xfrm>
            <a:off x="10335802" y="71919"/>
            <a:ext cx="2822107" cy="369332"/>
          </a:xfrm>
          <a:prstGeom prst="rect">
            <a:avLst/>
          </a:prstGeom>
          <a:noFill/>
        </p:spPr>
        <p:txBody>
          <a:bodyPr wrap="square" rtlCol="0">
            <a:spAutoFit/>
          </a:bodyPr>
          <a:lstStyle/>
          <a:p>
            <a:r>
              <a:rPr lang="en-US" b="1" dirty="0">
                <a:highlight>
                  <a:srgbClr val="FFFF00"/>
                </a:highlight>
              </a:rPr>
              <a:t>Layout Example</a:t>
            </a:r>
            <a:endParaRPr lang="en-GB" b="1" dirty="0">
              <a:highlight>
                <a:srgbClr val="FFFF00"/>
              </a:highlight>
            </a:endParaRPr>
          </a:p>
        </p:txBody>
      </p:sp>
      <p:sp>
        <p:nvSpPr>
          <p:cNvPr id="10" name="TextBox 9">
            <a:extLst>
              <a:ext uri="{FF2B5EF4-FFF2-40B4-BE49-F238E27FC236}">
                <a16:creationId xmlns:a16="http://schemas.microsoft.com/office/drawing/2014/main" id="{E13F2279-7A47-1206-F98A-C9C504976EBC}"/>
              </a:ext>
            </a:extLst>
          </p:cNvPr>
          <p:cNvSpPr txBox="1"/>
          <p:nvPr/>
        </p:nvSpPr>
        <p:spPr>
          <a:xfrm>
            <a:off x="5767585" y="4736477"/>
            <a:ext cx="4873756" cy="923330"/>
          </a:xfrm>
          <a:prstGeom prst="rect">
            <a:avLst/>
          </a:prstGeom>
          <a:noFill/>
        </p:spPr>
        <p:txBody>
          <a:bodyPr wrap="square" rtlCol="0">
            <a:spAutoFit/>
          </a:bodyPr>
          <a:lstStyle/>
          <a:p>
            <a:r>
              <a:rPr lang="en-US" dirty="0"/>
              <a:t>Title: 			Media:</a:t>
            </a:r>
          </a:p>
          <a:p>
            <a:r>
              <a:rPr lang="en-US" dirty="0"/>
              <a:t>Artist:			Size:</a:t>
            </a:r>
          </a:p>
          <a:p>
            <a:r>
              <a:rPr lang="en-US" dirty="0"/>
              <a:t>Date:</a:t>
            </a:r>
            <a:endParaRPr lang="en-GB" dirty="0"/>
          </a:p>
        </p:txBody>
      </p:sp>
    </p:spTree>
    <p:extLst>
      <p:ext uri="{BB962C8B-B14F-4D97-AF65-F5344CB8AC3E}">
        <p14:creationId xmlns:p14="http://schemas.microsoft.com/office/powerpoint/2010/main" val="196498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68" y="2498722"/>
            <a:ext cx="6564511" cy="2245281"/>
          </a:xfrm>
        </p:spPr>
        <p:txBody>
          <a:bodyPr>
            <a:noAutofit/>
          </a:bodyPr>
          <a:lstStyle/>
          <a:p>
            <a:pPr>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Research a great leader who inspires you and create a word/</a:t>
            </a:r>
            <a:r>
              <a:rPr lang="en-US" sz="2400" dirty="0" err="1">
                <a:latin typeface="Calibri" panose="020F0502020204030204" pitchFamily="34" charset="0"/>
                <a:cs typeface="Calibri" panose="020F0502020204030204" pitchFamily="34" charset="0"/>
              </a:rPr>
              <a:t>canva</a:t>
            </a:r>
            <a:r>
              <a:rPr lang="en-US" sz="2400" dirty="0">
                <a:latin typeface="Calibri" panose="020F0502020204030204" pitchFamily="34" charset="0"/>
                <a:cs typeface="Calibri" panose="020F0502020204030204" pitchFamily="34" charset="0"/>
              </a:rPr>
              <a:t> document with your findings.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Present your research creatively! Use images and headlines to outline who they are, their accomplishments, and why they inspire you.</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69" y="347803"/>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0070C0"/>
              </a:solidFill>
              <a:latin typeface="Bahnschrift" panose="020B0502040204020203" pitchFamily="34" charset="0"/>
              <a:cs typeface="Aharoni" panose="02010803020104030203" pitchFamily="2" charset="-79"/>
            </a:endParaRPr>
          </a:p>
          <a:p>
            <a:r>
              <a:rPr lang="en-US" i="0" u="none" strike="noStrike" dirty="0">
                <a:solidFill>
                  <a:srgbClr val="0070C0"/>
                </a:solidFill>
                <a:effectLst/>
                <a:latin typeface="Bahnschrift" panose="020B0502040204020203" pitchFamily="34" charset="0"/>
              </a:rPr>
              <a:t>Activity 3: Developing Your Own Artwork - Research a Leader</a:t>
            </a:r>
            <a:endParaRPr lang="en-US" dirty="0">
              <a:solidFill>
                <a:srgbClr val="0070C0"/>
              </a:solidFill>
              <a:latin typeface="Bahnschrift" panose="020B0502040204020203" pitchFamily="34" charset="0"/>
              <a:cs typeface="Aharoni" panose="02010803020104030203" pitchFamily="2" charset="-79"/>
            </a:endParaRPr>
          </a:p>
        </p:txBody>
      </p:sp>
      <p:sp>
        <p:nvSpPr>
          <p:cNvPr id="6" name="TextBox 5">
            <a:extLst>
              <a:ext uri="{FF2B5EF4-FFF2-40B4-BE49-F238E27FC236}">
                <a16:creationId xmlns:a16="http://schemas.microsoft.com/office/drawing/2014/main" id="{09018D00-46B4-0B6F-60D6-F4FCD2080BD9}"/>
              </a:ext>
            </a:extLst>
          </p:cNvPr>
          <p:cNvSpPr txBox="1"/>
          <p:nvPr/>
        </p:nvSpPr>
        <p:spPr>
          <a:xfrm>
            <a:off x="580568" y="5309868"/>
            <a:ext cx="6391732" cy="1200329"/>
          </a:xfrm>
          <a:prstGeom prst="rect">
            <a:avLst/>
          </a:prstGeom>
          <a:noFill/>
        </p:spPr>
        <p:txBody>
          <a:bodyPr wrap="square">
            <a:spAutoFit/>
          </a:bodyPr>
          <a:lstStyle/>
          <a:p>
            <a:pPr algn="l"/>
            <a:r>
              <a:rPr lang="en-US" sz="2400" b="1" i="0" u="none" strike="noStrike" dirty="0">
                <a:solidFill>
                  <a:srgbClr val="FF0000"/>
                </a:solidFill>
                <a:effectLst/>
              </a:rPr>
              <a:t>Notes:</a:t>
            </a:r>
            <a:r>
              <a:rPr lang="en-US" sz="2400" dirty="0">
                <a:solidFill>
                  <a:srgbClr val="FF0000"/>
                </a:solidFill>
              </a:rPr>
              <a:t> </a:t>
            </a:r>
            <a:r>
              <a:rPr lang="en-US" sz="2400" b="0" i="0" u="none" strike="noStrike" dirty="0">
                <a:solidFill>
                  <a:srgbClr val="000000"/>
                </a:solidFill>
                <a:effectLst/>
                <a:latin typeface="-webkit-standard"/>
              </a:rPr>
              <a:t>Fairey’s work on campaigns like Adidas’s "Impossible Is Nothing" featuring Muhammad Ali can serve as inspiration.</a:t>
            </a:r>
            <a:endParaRPr lang="en-US" sz="2400" b="0" i="0" u="none" strike="noStrike" dirty="0">
              <a:solidFill>
                <a:srgbClr val="000000"/>
              </a:solidFill>
              <a:effectLst/>
            </a:endParaRPr>
          </a:p>
        </p:txBody>
      </p:sp>
      <p:pic>
        <p:nvPicPr>
          <p:cNvPr id="2" name="Picture 2" descr="SHEPARD FAIREY">
            <a:extLst>
              <a:ext uri="{FF2B5EF4-FFF2-40B4-BE49-F238E27FC236}">
                <a16:creationId xmlns:a16="http://schemas.microsoft.com/office/drawing/2014/main" id="{F7116564-2157-AEAA-C96C-6A361F09A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969" y="1527098"/>
            <a:ext cx="3338632" cy="4567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CFFCB5-8422-77F9-DA83-45090C1B6387}"/>
              </a:ext>
            </a:extLst>
          </p:cNvPr>
          <p:cNvSpPr txBox="1"/>
          <p:nvPr/>
        </p:nvSpPr>
        <p:spPr>
          <a:xfrm>
            <a:off x="8017969" y="6173652"/>
            <a:ext cx="3593463" cy="523220"/>
          </a:xfrm>
          <a:prstGeom prst="rect">
            <a:avLst/>
          </a:prstGeom>
          <a:noFill/>
        </p:spPr>
        <p:txBody>
          <a:bodyPr wrap="square">
            <a:spAutoFit/>
          </a:bodyPr>
          <a:lstStyle/>
          <a:p>
            <a:pPr algn="l"/>
            <a:r>
              <a:rPr lang="en-US" sz="1400" b="1" i="0" dirty="0">
                <a:effectLst/>
                <a:latin typeface="LabGrotesque"/>
              </a:rPr>
              <a:t>Adidas built its "Impossible Is Nothing" campaign around Muhammad Ali in 2004.</a:t>
            </a:r>
          </a:p>
        </p:txBody>
      </p:sp>
    </p:spTree>
    <p:extLst>
      <p:ext uri="{BB962C8B-B14F-4D97-AF65-F5344CB8AC3E}">
        <p14:creationId xmlns:p14="http://schemas.microsoft.com/office/powerpoint/2010/main" val="365216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1" y="685800"/>
            <a:ext cx="7351849" cy="6400800"/>
          </a:xfrm>
        </p:spPr>
        <p:txBody>
          <a:bodyPr>
            <a:noAutofit/>
          </a:bodyPr>
          <a:lstStyle/>
          <a:p>
            <a:pPr eaLnBrk="1" hangingPunct="1">
              <a:lnSpc>
                <a:spcPct val="100000"/>
              </a:lnSpc>
            </a:pP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Who are they and where are they from?</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What actions have they taken to address one or several of the UNICEF Global Goals for Sustainable Development?</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What impact have their actions had in making a positive difference?</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What characteristics or personal qualities do you think they have that contributed to their success?</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Why did you choose this leader and how do they inspire you?</a:t>
            </a:r>
            <a:br>
              <a:rPr lang="en-US" sz="2200" b="0" i="0" u="none" strike="noStrike" dirty="0">
                <a:solidFill>
                  <a:srgbClr val="000000"/>
                </a:solidFill>
                <a:effectLst/>
                <a:latin typeface="Calibri" panose="020F0502020204030204" pitchFamily="34" charset="0"/>
                <a:cs typeface="Calibri" panose="020F0502020204030204" pitchFamily="34" charset="0"/>
              </a:rPr>
            </a:b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1" i="0" u="none" strike="noStrike" dirty="0">
                <a:solidFill>
                  <a:srgbClr val="000000"/>
                </a:solidFill>
                <a:effectLst/>
                <a:latin typeface="Calibri" panose="020F0502020204030204" pitchFamily="34" charset="0"/>
                <a:cs typeface="Calibri" panose="020F0502020204030204" pitchFamily="34" charset="0"/>
              </a:rPr>
              <a:t>Ensure your document includes:</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Images and headlines.</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Clear, full sentences in your own words.</a:t>
            </a:r>
            <a:br>
              <a:rPr lang="en-US" sz="2200" b="0" i="0" u="none" strike="noStrike" dirty="0">
                <a:solidFill>
                  <a:srgbClr val="000000"/>
                </a:solidFill>
                <a:effectLst/>
                <a:latin typeface="Calibri" panose="020F0502020204030204" pitchFamily="34" charset="0"/>
                <a:cs typeface="Calibri" panose="020F0502020204030204" pitchFamily="34" charset="0"/>
              </a:rPr>
            </a:br>
            <a:r>
              <a:rPr lang="en-US" sz="2200" b="0" i="0" u="none" strike="noStrike" dirty="0">
                <a:solidFill>
                  <a:srgbClr val="000000"/>
                </a:solidFill>
                <a:effectLst/>
                <a:latin typeface="Calibri" panose="020F0502020204030204" pitchFamily="34" charset="0"/>
                <a:cs typeface="Calibri" panose="020F0502020204030204" pitchFamily="34" charset="0"/>
              </a:rPr>
              <a:t>An image of the global goal(s) they have worked towards.</a:t>
            </a:r>
            <a:br>
              <a:rPr lang="en-US" sz="2200" b="0" i="0" u="none" strike="noStrike" dirty="0">
                <a:solidFill>
                  <a:srgbClr val="000000"/>
                </a:solidFill>
                <a:effectLst/>
                <a:latin typeface="Calibri" panose="020F0502020204030204" pitchFamily="34" charset="0"/>
                <a:cs typeface="Calibri" panose="020F0502020204030204" pitchFamily="34" charset="0"/>
              </a:rPr>
            </a:br>
            <a:endParaRPr lang="en-GB" altLang="en-US" sz="22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1" y="2028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0" i="0" u="none" strike="noStrike" dirty="0">
                <a:solidFill>
                  <a:srgbClr val="0070C0"/>
                </a:solidFill>
                <a:effectLst/>
                <a:latin typeface="Calibri" panose="020F0502020204030204" pitchFamily="34" charset="0"/>
                <a:cs typeface="Calibri" panose="020F0502020204030204" pitchFamily="34" charset="0"/>
              </a:rPr>
              <a:t>Questions to Guide Your Research</a:t>
            </a:r>
            <a:endParaRPr lang="en-US" sz="5400" dirty="0">
              <a:solidFill>
                <a:srgbClr val="0070C0"/>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E69A386F-1927-0F2F-7EFA-D741E6C80844}"/>
              </a:ext>
            </a:extLst>
          </p:cNvPr>
          <p:cNvPicPr>
            <a:picLocks noChangeAspect="1"/>
          </p:cNvPicPr>
          <p:nvPr/>
        </p:nvPicPr>
        <p:blipFill>
          <a:blip r:embed="rId2"/>
          <a:stretch>
            <a:fillRect/>
          </a:stretch>
        </p:blipFill>
        <p:spPr>
          <a:xfrm>
            <a:off x="8503920" y="1505592"/>
            <a:ext cx="3107509" cy="5002331"/>
          </a:xfrm>
          <a:prstGeom prst="rect">
            <a:avLst/>
          </a:prstGeom>
        </p:spPr>
      </p:pic>
    </p:spTree>
    <p:extLst>
      <p:ext uri="{BB962C8B-B14F-4D97-AF65-F5344CB8AC3E}">
        <p14:creationId xmlns:p14="http://schemas.microsoft.com/office/powerpoint/2010/main" val="44577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47320" y="2101056"/>
            <a:ext cx="6479448" cy="3668742"/>
          </a:xfrm>
        </p:spPr>
        <p:txBody>
          <a:bodyPr>
            <a:noAutofit/>
          </a:bodyPr>
          <a:lstStyle/>
          <a:p>
            <a:pPr>
              <a:lnSpc>
                <a:spcPct val="100000"/>
              </a:lnSpc>
            </a:pPr>
            <a:r>
              <a:rPr lang="en-GB" altLang="en-US" sz="2800" dirty="0">
                <a:latin typeface="Calibri" panose="020F0502020204030204" pitchFamily="34" charset="0"/>
                <a:cs typeface="Calibri" panose="020F0502020204030204" pitchFamily="34" charset="0"/>
              </a:rPr>
              <a:t>Who is Shepard Fairey?</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Where is he from?</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and where did he study?</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subjects does his artwork cover?</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How and where does he create his artworks?</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materials, techniques, and processes does he use?</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Why does he create his artworks?</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is the meaning or purpose behind his artwork?</a:t>
            </a: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47320" y="202889"/>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0" i="0" u="none" strike="noStrike" dirty="0">
                <a:solidFill>
                  <a:srgbClr val="0070C0"/>
                </a:solidFill>
                <a:effectLst/>
                <a:latin typeface="Calibri" panose="020F0502020204030204" pitchFamily="34" charset="0"/>
                <a:cs typeface="Calibri" panose="020F0502020204030204" pitchFamily="34" charset="0"/>
              </a:rPr>
              <a:t>Key Questions to Guide Your Research</a:t>
            </a:r>
            <a:endParaRPr lang="en-US" sz="5400" dirty="0">
              <a:solidFill>
                <a:srgbClr val="0070C0"/>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475DC043-19C9-E27F-4556-738F7FF7BEA5}"/>
              </a:ext>
            </a:extLst>
          </p:cNvPr>
          <p:cNvPicPr>
            <a:picLocks noChangeAspect="1"/>
          </p:cNvPicPr>
          <p:nvPr/>
        </p:nvPicPr>
        <p:blipFill>
          <a:blip r:embed="rId2"/>
          <a:stretch>
            <a:fillRect/>
          </a:stretch>
        </p:blipFill>
        <p:spPr>
          <a:xfrm>
            <a:off x="8090028" y="1528452"/>
            <a:ext cx="3488150" cy="4733918"/>
          </a:xfrm>
          <a:prstGeom prst="rect">
            <a:avLst/>
          </a:prstGeom>
        </p:spPr>
      </p:pic>
    </p:spTree>
    <p:extLst>
      <p:ext uri="{BB962C8B-B14F-4D97-AF65-F5344CB8AC3E}">
        <p14:creationId xmlns:p14="http://schemas.microsoft.com/office/powerpoint/2010/main" val="13799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DCDC677-56C8-4A68-9BD4-72D845B44D38}"/>
              </a:ext>
            </a:extLst>
          </p:cNvPr>
          <p:cNvSpPr txBox="1">
            <a:spLocks noChangeArrowheads="1"/>
          </p:cNvSpPr>
          <p:nvPr/>
        </p:nvSpPr>
        <p:spPr>
          <a:xfrm>
            <a:off x="524728" y="1475026"/>
            <a:ext cx="3574638"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Exceeding (Level 7-9)</a:t>
            </a:r>
            <a:endParaRPr lang="en-US" sz="2000" b="0" i="0" u="none" strike="noStrike" dirty="0">
              <a:solidFill>
                <a:srgbClr val="FF0000"/>
              </a:solidFill>
              <a:effectLst/>
            </a:endParaRPr>
          </a:p>
          <a:p>
            <a:pPr algn="l">
              <a:buFont typeface="Arial" panose="020B0604020202020204" pitchFamily="34" charset="0"/>
              <a:buChar char="•"/>
            </a:pPr>
            <a:r>
              <a:rPr lang="en-US" sz="1600" b="0" i="0" u="none" strike="noStrike" dirty="0">
                <a:solidFill>
                  <a:srgbClr val="000000"/>
                </a:solidFill>
                <a:effectLst/>
              </a:rPr>
              <a:t>I have created a detailed and well-researched document on a great leader.</a:t>
            </a:r>
          </a:p>
          <a:p>
            <a:pPr algn="l">
              <a:buFont typeface="Arial" panose="020B0604020202020204" pitchFamily="34" charset="0"/>
              <a:buChar char="•"/>
            </a:pPr>
            <a:r>
              <a:rPr lang="en-US" sz="1600" b="0" i="0" u="none" strike="noStrike" dirty="0">
                <a:solidFill>
                  <a:srgbClr val="000000"/>
                </a:solidFill>
                <a:effectLst/>
              </a:rPr>
              <a:t>My research includes all key information, such as who they are, where they are from, their actions, and their impact.</a:t>
            </a:r>
          </a:p>
          <a:p>
            <a:pPr algn="l">
              <a:buFont typeface="Arial" panose="020B0604020202020204" pitchFamily="34" charset="0"/>
              <a:buChar char="•"/>
            </a:pPr>
            <a:r>
              <a:rPr lang="en-US" sz="1600" b="0" i="0" u="none" strike="noStrike" dirty="0">
                <a:solidFill>
                  <a:srgbClr val="000000"/>
                </a:solidFill>
                <a:effectLst/>
              </a:rPr>
              <a:t>I have clearly explained the leader's characteristics and personal qualities.</a:t>
            </a:r>
          </a:p>
          <a:p>
            <a:pPr algn="l">
              <a:buFont typeface="Arial" panose="020B0604020202020204" pitchFamily="34" charset="0"/>
              <a:buChar char="•"/>
            </a:pPr>
            <a:r>
              <a:rPr lang="en-US" sz="1600" b="0" i="0" u="none" strike="noStrike" dirty="0">
                <a:solidFill>
                  <a:srgbClr val="000000"/>
                </a:solidFill>
                <a:effectLst/>
              </a:rPr>
              <a:t>My document is visually engaging, with relevant images and creative headlines.</a:t>
            </a:r>
          </a:p>
          <a:p>
            <a:pPr algn="l">
              <a:buFont typeface="Arial" panose="020B0604020202020204" pitchFamily="34" charset="0"/>
              <a:buChar char="•"/>
            </a:pPr>
            <a:r>
              <a:rPr lang="en-US" sz="1600" b="0" i="0" u="none" strike="noStrike" dirty="0">
                <a:solidFill>
                  <a:srgbClr val="000000"/>
                </a:solidFill>
                <a:effectLst/>
              </a:rPr>
              <a:t>I have expressed my personal opinion on why this leader inspires me, with thoughtful insights.</a:t>
            </a:r>
          </a:p>
          <a:p>
            <a:pPr algn="l">
              <a:buFont typeface="Arial" panose="020B0604020202020204" pitchFamily="34" charset="0"/>
              <a:buChar char="•"/>
            </a:pPr>
            <a:r>
              <a:rPr lang="en-US" sz="1600" b="0" i="0" u="none" strike="noStrike" dirty="0">
                <a:solidFill>
                  <a:srgbClr val="000000"/>
                </a:solidFill>
                <a:effectLst/>
              </a:rPr>
              <a:t>I have included an image of the global goals they have worked towards.</a:t>
            </a:r>
          </a:p>
        </p:txBody>
      </p:sp>
      <p:sp>
        <p:nvSpPr>
          <p:cNvPr id="2" name="Title 1">
            <a:extLst>
              <a:ext uri="{FF2B5EF4-FFF2-40B4-BE49-F238E27FC236}">
                <a16:creationId xmlns:a16="http://schemas.microsoft.com/office/drawing/2014/main" id="{4DE7D681-DFC4-4C8E-E38F-3AEA3F054CB8}"/>
              </a:ext>
            </a:extLst>
          </p:cNvPr>
          <p:cNvSpPr txBox="1">
            <a:spLocks/>
          </p:cNvSpPr>
          <p:nvPr/>
        </p:nvSpPr>
        <p:spPr>
          <a:xfrm>
            <a:off x="514069" y="1197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solidFill>
                  <a:srgbClr val="0070C0"/>
                </a:solidFill>
                <a:latin typeface="Calibri" panose="020F0502020204030204" pitchFamily="34" charset="0"/>
                <a:cs typeface="Calibri" panose="020F0502020204030204" pitchFamily="34" charset="0"/>
              </a:rPr>
              <a:t>Self-Assessment</a:t>
            </a:r>
            <a:endParaRPr lang="en-US" sz="5400" dirty="0">
              <a:solidFill>
                <a:srgbClr val="0070C0"/>
              </a:solidFill>
              <a:latin typeface="Bahnschrift" panose="020B0502040204020203" pitchFamily="34" charset="0"/>
              <a:cs typeface="Aharoni" panose="02010803020104030203" pitchFamily="2" charset="-79"/>
            </a:endParaRPr>
          </a:p>
        </p:txBody>
      </p:sp>
      <p:sp>
        <p:nvSpPr>
          <p:cNvPr id="9" name="Rectangle 3">
            <a:extLst>
              <a:ext uri="{FF2B5EF4-FFF2-40B4-BE49-F238E27FC236}">
                <a16:creationId xmlns:a16="http://schemas.microsoft.com/office/drawing/2014/main" id="{B2354541-2770-EEBA-96A2-F7CC22CFE3D2}"/>
              </a:ext>
            </a:extLst>
          </p:cNvPr>
          <p:cNvSpPr txBox="1">
            <a:spLocks noChangeArrowheads="1"/>
          </p:cNvSpPr>
          <p:nvPr/>
        </p:nvSpPr>
        <p:spPr>
          <a:xfrm>
            <a:off x="4344961" y="1445325"/>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Meeting (Level 4-6):</a:t>
            </a:r>
            <a:endParaRPr lang="en-US" sz="2000" b="0" i="0" u="none" strike="noStrike" dirty="0">
              <a:solidFill>
                <a:srgbClr val="FF0000"/>
              </a:solidFill>
              <a:effectLst/>
            </a:endParaRPr>
          </a:p>
          <a:p>
            <a:pPr algn="l">
              <a:buFont typeface="Arial" panose="020B0604020202020204" pitchFamily="34" charset="0"/>
              <a:buChar char="•"/>
            </a:pPr>
            <a:r>
              <a:rPr lang="en-US" sz="1600" dirty="0"/>
              <a:t>I have created a research document with most of the key information about a great leader.</a:t>
            </a:r>
          </a:p>
          <a:p>
            <a:pPr algn="l">
              <a:buFont typeface="Arial" panose="020B0604020202020204" pitchFamily="34" charset="0"/>
              <a:buChar char="•"/>
            </a:pPr>
            <a:r>
              <a:rPr lang="en-US" sz="1600" dirty="0"/>
              <a:t>My research includes who they are, where they are from, their actions, and their impact, but may lack some detail.</a:t>
            </a:r>
          </a:p>
          <a:p>
            <a:pPr algn="l">
              <a:buFont typeface="Arial" panose="020B0604020202020204" pitchFamily="34" charset="0"/>
              <a:buChar char="•"/>
            </a:pPr>
            <a:r>
              <a:rPr lang="en-US" sz="1600" dirty="0"/>
              <a:t>I have mentioned the leader's characteristics and personal qualities.</a:t>
            </a:r>
          </a:p>
          <a:p>
            <a:pPr algn="l">
              <a:buFont typeface="Arial" panose="020B0604020202020204" pitchFamily="34" charset="0"/>
              <a:buChar char="•"/>
            </a:pPr>
            <a:r>
              <a:rPr lang="en-US" sz="1600" dirty="0"/>
              <a:t>My document is </a:t>
            </a:r>
            <a:r>
              <a:rPr lang="en-US" sz="1600" dirty="0" err="1"/>
              <a:t>organised</a:t>
            </a:r>
            <a:r>
              <a:rPr lang="en-US" sz="1600" dirty="0"/>
              <a:t> and includes some relevant images.</a:t>
            </a:r>
          </a:p>
          <a:p>
            <a:pPr algn="l">
              <a:buFont typeface="Arial" panose="020B0604020202020204" pitchFamily="34" charset="0"/>
              <a:buChar char="•"/>
            </a:pPr>
            <a:r>
              <a:rPr lang="en-US" sz="1600" dirty="0"/>
              <a:t>I have expressed my opinion on why this leader inspires me, with some insights.</a:t>
            </a:r>
          </a:p>
          <a:p>
            <a:pPr algn="l">
              <a:buFont typeface="Arial" panose="020B0604020202020204" pitchFamily="34" charset="0"/>
              <a:buChar char="•"/>
            </a:pPr>
            <a:r>
              <a:rPr lang="en-US" sz="1600" dirty="0"/>
              <a:t>I have included an image of the global goals they have worked towards.</a:t>
            </a:r>
            <a:endParaRPr lang="en-US" sz="2400" b="0" i="0" u="none" strike="noStrike" dirty="0">
              <a:solidFill>
                <a:srgbClr val="000000"/>
              </a:solidFill>
              <a:effectLst/>
            </a:endParaRPr>
          </a:p>
        </p:txBody>
      </p:sp>
      <p:sp>
        <p:nvSpPr>
          <p:cNvPr id="10" name="Rectangle 3">
            <a:extLst>
              <a:ext uri="{FF2B5EF4-FFF2-40B4-BE49-F238E27FC236}">
                <a16:creationId xmlns:a16="http://schemas.microsoft.com/office/drawing/2014/main" id="{84906327-1EFA-9094-3CFF-A17791AA8E9B}"/>
              </a:ext>
            </a:extLst>
          </p:cNvPr>
          <p:cNvSpPr txBox="1">
            <a:spLocks noChangeArrowheads="1"/>
          </p:cNvSpPr>
          <p:nvPr/>
        </p:nvSpPr>
        <p:spPr>
          <a:xfrm>
            <a:off x="8359436" y="1471858"/>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Working towards (Level 1-3):</a:t>
            </a:r>
            <a:endParaRPr lang="en-US" sz="2000" b="0" i="0" u="none" strike="noStrike" dirty="0">
              <a:solidFill>
                <a:srgbClr val="FF0000"/>
              </a:solidFill>
              <a:effectLst/>
            </a:endParaRPr>
          </a:p>
          <a:p>
            <a:pPr algn="l">
              <a:buFont typeface="Arial" panose="020B0604020202020204" pitchFamily="34" charset="0"/>
              <a:buChar char="•"/>
            </a:pPr>
            <a:r>
              <a:rPr lang="en-US" sz="1600" dirty="0"/>
              <a:t>I have created a research document but it lacks key information about a great leader.</a:t>
            </a:r>
          </a:p>
          <a:p>
            <a:pPr algn="l">
              <a:buFont typeface="Arial" panose="020B0604020202020204" pitchFamily="34" charset="0"/>
              <a:buChar char="•"/>
            </a:pPr>
            <a:r>
              <a:rPr lang="en-US" sz="1600" dirty="0"/>
              <a:t>My research is missing details such as who they are, their actions, and their impact.</a:t>
            </a:r>
          </a:p>
          <a:p>
            <a:pPr algn="l">
              <a:buFont typeface="Arial" panose="020B0604020202020204" pitchFamily="34" charset="0"/>
              <a:buChar char="•"/>
            </a:pPr>
            <a:r>
              <a:rPr lang="en-US" sz="1600" dirty="0"/>
              <a:t>I have briefly mentioned the leader's characteristics and personal qualities.</a:t>
            </a:r>
          </a:p>
          <a:p>
            <a:pPr algn="l">
              <a:buFont typeface="Arial" panose="020B0604020202020204" pitchFamily="34" charset="0"/>
              <a:buChar char="•"/>
            </a:pPr>
            <a:r>
              <a:rPr lang="en-US" sz="1600" dirty="0"/>
              <a:t>My document is somewhat </a:t>
            </a:r>
            <a:r>
              <a:rPr lang="en-US" sz="1600" dirty="0" err="1"/>
              <a:t>disorganised</a:t>
            </a:r>
            <a:r>
              <a:rPr lang="en-US" sz="1600" dirty="0"/>
              <a:t> and lacks visual appeal.</a:t>
            </a:r>
          </a:p>
          <a:p>
            <a:pPr algn="l">
              <a:buFont typeface="Arial" panose="020B0604020202020204" pitchFamily="34" charset="0"/>
              <a:buChar char="•"/>
            </a:pPr>
            <a:r>
              <a:rPr lang="en-US" sz="1600" dirty="0"/>
              <a:t>I have expressed my opinion on why this leader inspires me, but it is not well-supported.</a:t>
            </a:r>
          </a:p>
          <a:p>
            <a:pPr algn="l">
              <a:buFont typeface="Arial" panose="020B0604020202020204" pitchFamily="34" charset="0"/>
              <a:buChar char="•"/>
            </a:pPr>
            <a:r>
              <a:rPr lang="en-US" sz="1600" dirty="0"/>
              <a:t>I have not included an image of the global goals they have worked towards or the images are not relevant.</a:t>
            </a:r>
            <a:endParaRPr lang="en-US" sz="2400" b="0" i="0" u="none" strike="noStrike" dirty="0">
              <a:solidFill>
                <a:srgbClr val="000000"/>
              </a:solidFill>
              <a:effectLst/>
            </a:endParaRPr>
          </a:p>
        </p:txBody>
      </p:sp>
    </p:spTree>
    <p:extLst>
      <p:ext uri="{BB962C8B-B14F-4D97-AF65-F5344CB8AC3E}">
        <p14:creationId xmlns:p14="http://schemas.microsoft.com/office/powerpoint/2010/main" val="4238261715"/>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760c25-18cb-48a6-b025-57389eb80028" xsi:nil="true"/>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93620-555F-4778-BB95-2761865D5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FB3428-0D38-456C-9FEA-CAF51012E8EC}">
  <ds:schemaRefs>
    <ds:schemaRef ds:uri="http://www.w3.org/XML/1998/namespace"/>
    <ds:schemaRef ds:uri="7e98cdcf-79cd-4b6a-8b12-36fc03f9898a"/>
    <ds:schemaRef ds:uri="http://purl.org/dc/dcmitype/"/>
    <ds:schemaRef ds:uri="http://purl.org/dc/elements/1.1/"/>
    <ds:schemaRef ds:uri="http://purl.org/dc/terms/"/>
    <ds:schemaRef ds:uri="23760c25-18cb-48a6-b025-57389eb80028"/>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897330-6923-4B5C-9F17-ACF49D697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TotalTime>
  <Words>1093</Words>
  <Application>Microsoft Macintosh PowerPoint</Application>
  <PresentationFormat>Widescreen</PresentationFormat>
  <Paragraphs>58</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-webkit-standard</vt:lpstr>
      <vt:lpstr>Arial</vt:lpstr>
      <vt:lpstr>Bahnschrift</vt:lpstr>
      <vt:lpstr>Balloonist</vt:lpstr>
      <vt:lpstr>Calibri</vt:lpstr>
      <vt:lpstr>Calibri Light</vt:lpstr>
      <vt:lpstr>Impact</vt:lpstr>
      <vt:lpstr>Kartika</vt:lpstr>
      <vt:lpstr>LabGrotesque</vt:lpstr>
      <vt:lpstr>Office Theme</vt:lpstr>
      <vt:lpstr>HEROES &amp; LEADERS</vt:lpstr>
      <vt:lpstr>PowerPoint Presentation</vt:lpstr>
      <vt:lpstr>Task Create a new PowerPoint slide titled ‘The Key Characteristics of Shepard Fairey’s Artwork’.  Use the Formal Elements of Art and the Principles of Design to describe what you see in his artworks (e.g. Line, Tone, Colour, Texture, Pattern, Shape, Form, Contrast, Scale, Proportion, Emphasis, Balance, Harmony, Rhythm, and Movement). </vt:lpstr>
      <vt:lpstr>Task On the same PowerPoint slide, write the title ‘Artist’s Intentions &amp; Meaning Behind Shepard Fairey’s Artworks’.  Consider the subject matter of Fairey’s artworks:   What actually features in his artworks? What inspires his work?  What stories do they tell? What causes do they represent and why?  </vt:lpstr>
      <vt:lpstr>PowerPoint Presentation</vt:lpstr>
      <vt:lpstr>Task Research a great leader who inspires you and create a word/canva document with your findings.  Present your research creatively! Use images and headlines to outline who they are, their accomplishments, and why they inspire you.  </vt:lpstr>
      <vt:lpstr> Who are they and where are they from? What actions have they taken to address one or several of the UNICEF Global Goals for Sustainable Development? What impact have their actions had in making a positive difference? What characteristics or personal qualities do you think they have that contributed to their success? Why did you choose this leader and how do they inspire you?  Ensure your document includes: Images and headlines. Clear, full sentences in your own words. An image of the global goal(s) they have worked towards. </vt:lpstr>
      <vt:lpstr>Who is Shepard Fairey? Where is he from? What and where did he study? What subjects does his artwork cover? How and where does he create his artworks? What materials, techniques, and processes does he use? Why does he create his artworks? What is the meaning or purpose behind his artwork?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Michael Mitchell</dc:creator>
  <cp:lastModifiedBy>Michael Mitchell</cp:lastModifiedBy>
  <cp:revision>6</cp:revision>
  <dcterms:created xsi:type="dcterms:W3CDTF">2021-06-27T15:19:48Z</dcterms:created>
  <dcterms:modified xsi:type="dcterms:W3CDTF">2024-06-12T16:21:35Z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ComplianceAssetId">
    <vt:lpwstr/>
  </property>
  <property fmtid="{D5CDD505-2E9C-101B-9397-08002B2CF9AE}" pid="4" name="_ExtendedDescription">
    <vt:lpwstr/>
  </property>
</Properties>
</file>