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ags/tag2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83" r:id="rId2"/>
    <p:sldId id="287" r:id="rId3"/>
    <p:sldId id="349" r:id="rId4"/>
    <p:sldId id="348" r:id="rId5"/>
    <p:sldId id="347" r:id="rId6"/>
    <p:sldId id="288" r:id="rId7"/>
    <p:sldId id="346" r:id="rId8"/>
    <p:sldId id="338" r:id="rId9"/>
    <p:sldId id="350" r:id="rId10"/>
    <p:sldId id="345" r:id="rId11"/>
    <p:sldId id="344" r:id="rId12"/>
    <p:sldId id="343" r:id="rId13"/>
    <p:sldId id="342" r:id="rId14"/>
    <p:sldId id="341" r:id="rId15"/>
    <p:sldId id="340" r:id="rId16"/>
    <p:sldId id="339" r:id="rId17"/>
    <p:sldId id="305" r:id="rId18"/>
    <p:sldId id="331" r:id="rId19"/>
    <p:sldId id="334" r:id="rId20"/>
    <p:sldId id="332" r:id="rId21"/>
    <p:sldId id="335" r:id="rId22"/>
    <p:sldId id="300" r:id="rId23"/>
    <p:sldId id="302" r:id="rId24"/>
    <p:sldId id="301" r:id="rId25"/>
    <p:sldId id="303" r:id="rId26"/>
    <p:sldId id="306" r:id="rId27"/>
    <p:sldId id="333" r:id="rId28"/>
    <p:sldId id="309" r:id="rId29"/>
    <p:sldId id="310" r:id="rId30"/>
    <p:sldId id="323" r:id="rId31"/>
    <p:sldId id="311" r:id="rId32"/>
    <p:sldId id="324" r:id="rId33"/>
    <p:sldId id="308" r:id="rId34"/>
    <p:sldId id="312" r:id="rId35"/>
    <p:sldId id="313" r:id="rId36"/>
    <p:sldId id="31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9261AC-8FF4-6841-EB86-939F904F2F22}" v="43" dt="2024-10-07T10:49:08.438"/>
    <p1510:client id="{8021FA40-48E3-0DBD-D3A2-364C1283479D}" v="1" dt="2024-10-07T11:23:27.475"/>
    <p1510:client id="{9D040125-801F-40BD-B0F5-2EE9B5DD45BC}" v="23" dt="2024-10-07T12:39:14.421"/>
    <p1510:client id="{ADAF24F0-B28B-99C9-4468-0565AFB4263E}" v="3" dt="2024-10-07T12:30:19.320"/>
    <p1510:client id="{E2FCFDA9-6C17-17AF-1860-0ADDBD19A314}" v="23" dt="2024-10-07T12:36:48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Buttery" userId="S::amy.buttery@bisad.ae::851c166b-fe57-460d-926c-86dfdaaa1ea0" providerId="AD" clId="Web-{5C9261AC-8FF4-6841-EB86-939F904F2F22}"/>
    <pc:docChg chg="modSld">
      <pc:chgData name="Amy Buttery" userId="S::amy.buttery@bisad.ae::851c166b-fe57-460d-926c-86dfdaaa1ea0" providerId="AD" clId="Web-{5C9261AC-8FF4-6841-EB86-939F904F2F22}" dt="2024-10-07T10:49:08.438" v="25" actId="20577"/>
      <pc:docMkLst>
        <pc:docMk/>
      </pc:docMkLst>
      <pc:sldChg chg="modSp">
        <pc:chgData name="Amy Buttery" userId="S::amy.buttery@bisad.ae::851c166b-fe57-460d-926c-86dfdaaa1ea0" providerId="AD" clId="Web-{5C9261AC-8FF4-6841-EB86-939F904F2F22}" dt="2024-10-07T10:48:39.031" v="9" actId="20577"/>
        <pc:sldMkLst>
          <pc:docMk/>
          <pc:sldMk cId="2684635729" sldId="332"/>
        </pc:sldMkLst>
        <pc:spChg chg="mod">
          <ac:chgData name="Amy Buttery" userId="S::amy.buttery@bisad.ae::851c166b-fe57-460d-926c-86dfdaaa1ea0" providerId="AD" clId="Web-{5C9261AC-8FF4-6841-EB86-939F904F2F22}" dt="2024-10-07T10:48:39.031" v="9" actId="20577"/>
          <ac:spMkLst>
            <pc:docMk/>
            <pc:sldMk cId="2684635729" sldId="332"/>
            <ac:spMk id="14" creationId="{7C73E689-1CF0-3C06-E0FD-0DF303A27A0D}"/>
          </ac:spMkLst>
        </pc:spChg>
      </pc:sldChg>
      <pc:sldChg chg="modSp">
        <pc:chgData name="Amy Buttery" userId="S::amy.buttery@bisad.ae::851c166b-fe57-460d-926c-86dfdaaa1ea0" providerId="AD" clId="Web-{5C9261AC-8FF4-6841-EB86-939F904F2F22}" dt="2024-10-07T10:49:08.438" v="25" actId="20577"/>
        <pc:sldMkLst>
          <pc:docMk/>
          <pc:sldMk cId="895887853" sldId="335"/>
        </pc:sldMkLst>
        <pc:spChg chg="mod">
          <ac:chgData name="Amy Buttery" userId="S::amy.buttery@bisad.ae::851c166b-fe57-460d-926c-86dfdaaa1ea0" providerId="AD" clId="Web-{5C9261AC-8FF4-6841-EB86-939F904F2F22}" dt="2024-10-07T10:49:08.438" v="25" actId="20577"/>
          <ac:spMkLst>
            <pc:docMk/>
            <pc:sldMk cId="895887853" sldId="335"/>
            <ac:spMk id="7" creationId="{139211FC-3B5E-AC5F-A94E-6F033959FB29}"/>
          </ac:spMkLst>
        </pc:spChg>
      </pc:sldChg>
    </pc:docChg>
  </pc:docChgLst>
  <pc:docChgLst>
    <pc:chgData name="Amy Buttery" userId="S::amy.buttery@bisad.ae::851c166b-fe57-460d-926c-86dfdaaa1ea0" providerId="AD" clId="Web-{E2FCFDA9-6C17-17AF-1860-0ADDBD19A314}"/>
    <pc:docChg chg="modSld">
      <pc:chgData name="Amy Buttery" userId="S::amy.buttery@bisad.ae::851c166b-fe57-460d-926c-86dfdaaa1ea0" providerId="AD" clId="Web-{E2FCFDA9-6C17-17AF-1860-0ADDBD19A314}" dt="2024-10-07T12:36:45.667" v="13" actId="20577"/>
      <pc:docMkLst>
        <pc:docMk/>
      </pc:docMkLst>
      <pc:sldChg chg="modSp">
        <pc:chgData name="Amy Buttery" userId="S::amy.buttery@bisad.ae::851c166b-fe57-460d-926c-86dfdaaa1ea0" providerId="AD" clId="Web-{E2FCFDA9-6C17-17AF-1860-0ADDBD19A314}" dt="2024-10-07T12:35:36.696" v="11" actId="1076"/>
        <pc:sldMkLst>
          <pc:docMk/>
          <pc:sldMk cId="1376659247" sldId="331"/>
        </pc:sldMkLst>
        <pc:spChg chg="mod">
          <ac:chgData name="Amy Buttery" userId="S::amy.buttery@bisad.ae::851c166b-fe57-460d-926c-86dfdaaa1ea0" providerId="AD" clId="Web-{E2FCFDA9-6C17-17AF-1860-0ADDBD19A314}" dt="2024-10-07T12:35:36.696" v="11" actId="1076"/>
          <ac:spMkLst>
            <pc:docMk/>
            <pc:sldMk cId="1376659247" sldId="331"/>
            <ac:spMk id="21" creationId="{F9C5D16F-793A-919D-B84E-5F18AF4B87F4}"/>
          </ac:spMkLst>
        </pc:spChg>
      </pc:sldChg>
      <pc:sldChg chg="modSp">
        <pc:chgData name="Amy Buttery" userId="S::amy.buttery@bisad.ae::851c166b-fe57-460d-926c-86dfdaaa1ea0" providerId="AD" clId="Web-{E2FCFDA9-6C17-17AF-1860-0ADDBD19A314}" dt="2024-10-07T12:36:45.667" v="13" actId="20577"/>
        <pc:sldMkLst>
          <pc:docMk/>
          <pc:sldMk cId="2684635729" sldId="332"/>
        </pc:sldMkLst>
        <pc:spChg chg="mod">
          <ac:chgData name="Amy Buttery" userId="S::amy.buttery@bisad.ae::851c166b-fe57-460d-926c-86dfdaaa1ea0" providerId="AD" clId="Web-{E2FCFDA9-6C17-17AF-1860-0ADDBD19A314}" dt="2024-10-07T12:36:45.667" v="13" actId="20577"/>
          <ac:spMkLst>
            <pc:docMk/>
            <pc:sldMk cId="2684635729" sldId="332"/>
            <ac:spMk id="14" creationId="{7C73E689-1CF0-3C06-E0FD-0DF303A27A0D}"/>
          </ac:spMkLst>
        </pc:spChg>
      </pc:sldChg>
    </pc:docChg>
  </pc:docChgLst>
  <pc:docChgLst>
    <pc:chgData name="Benjamin Stanier" userId="352f5b47-8cde-4a69-973c-8f86939f8976" providerId="ADAL" clId="{9D040125-801F-40BD-B0F5-2EE9B5DD45BC}"/>
    <pc:docChg chg="custSel modSld">
      <pc:chgData name="Benjamin Stanier" userId="352f5b47-8cde-4a69-973c-8f86939f8976" providerId="ADAL" clId="{9D040125-801F-40BD-B0F5-2EE9B5DD45BC}" dt="2024-10-07T12:39:14.421" v="23" actId="20577"/>
      <pc:docMkLst>
        <pc:docMk/>
      </pc:docMkLst>
      <pc:sldChg chg="delSp mod">
        <pc:chgData name="Benjamin Stanier" userId="352f5b47-8cde-4a69-973c-8f86939f8976" providerId="ADAL" clId="{9D040125-801F-40BD-B0F5-2EE9B5DD45BC}" dt="2024-10-07T12:37:31.567" v="7" actId="478"/>
        <pc:sldMkLst>
          <pc:docMk/>
          <pc:sldMk cId="2049198808" sldId="287"/>
        </pc:sldMkLst>
        <pc:spChg chg="del">
          <ac:chgData name="Benjamin Stanier" userId="352f5b47-8cde-4a69-973c-8f86939f8976" providerId="ADAL" clId="{9D040125-801F-40BD-B0F5-2EE9B5DD45BC}" dt="2024-10-07T12:37:31.567" v="7" actId="478"/>
          <ac:spMkLst>
            <pc:docMk/>
            <pc:sldMk cId="2049198808" sldId="287"/>
            <ac:spMk id="4" creationId="{12DD360E-2164-D2A3-B118-84FE22BD445D}"/>
          </ac:spMkLst>
        </pc:spChg>
      </pc:sldChg>
      <pc:sldChg chg="modSp mod">
        <pc:chgData name="Benjamin Stanier" userId="352f5b47-8cde-4a69-973c-8f86939f8976" providerId="ADAL" clId="{9D040125-801F-40BD-B0F5-2EE9B5DD45BC}" dt="2024-10-07T12:37:14.393" v="3" actId="20577"/>
        <pc:sldMkLst>
          <pc:docMk/>
          <pc:sldMk cId="3091478121" sldId="288"/>
        </pc:sldMkLst>
        <pc:spChg chg="mod">
          <ac:chgData name="Benjamin Stanier" userId="352f5b47-8cde-4a69-973c-8f86939f8976" providerId="ADAL" clId="{9D040125-801F-40BD-B0F5-2EE9B5DD45BC}" dt="2024-10-07T12:37:14.393" v="3" actId="20577"/>
          <ac:spMkLst>
            <pc:docMk/>
            <pc:sldMk cId="3091478121" sldId="288"/>
            <ac:spMk id="3" creationId="{B682C2FD-BDD4-CA1C-B330-B56845498825}"/>
          </ac:spMkLst>
        </pc:spChg>
      </pc:sldChg>
      <pc:sldChg chg="modSp mod">
        <pc:chgData name="Benjamin Stanier" userId="352f5b47-8cde-4a69-973c-8f86939f8976" providerId="ADAL" clId="{9D040125-801F-40BD-B0F5-2EE9B5DD45BC}" dt="2024-10-07T12:38:29.915" v="13" actId="20577"/>
        <pc:sldMkLst>
          <pc:docMk/>
          <pc:sldMk cId="1522322272" sldId="300"/>
        </pc:sldMkLst>
        <pc:spChg chg="mod">
          <ac:chgData name="Benjamin Stanier" userId="352f5b47-8cde-4a69-973c-8f86939f8976" providerId="ADAL" clId="{9D040125-801F-40BD-B0F5-2EE9B5DD45BC}" dt="2024-10-07T12:38:29.915" v="13" actId="20577"/>
          <ac:spMkLst>
            <pc:docMk/>
            <pc:sldMk cId="1522322272" sldId="300"/>
            <ac:spMk id="3" creationId="{C36EB1EC-4ADE-326D-F0E8-93997AF23560}"/>
          </ac:spMkLst>
        </pc:spChg>
      </pc:sldChg>
      <pc:sldChg chg="modSp mod">
        <pc:chgData name="Benjamin Stanier" userId="352f5b47-8cde-4a69-973c-8f86939f8976" providerId="ADAL" clId="{9D040125-801F-40BD-B0F5-2EE9B5DD45BC}" dt="2024-10-07T12:38:38.119" v="15" actId="20577"/>
        <pc:sldMkLst>
          <pc:docMk/>
          <pc:sldMk cId="3428413380" sldId="301"/>
        </pc:sldMkLst>
        <pc:spChg chg="mod">
          <ac:chgData name="Benjamin Stanier" userId="352f5b47-8cde-4a69-973c-8f86939f8976" providerId="ADAL" clId="{9D040125-801F-40BD-B0F5-2EE9B5DD45BC}" dt="2024-10-07T12:38:38.119" v="15" actId="20577"/>
          <ac:spMkLst>
            <pc:docMk/>
            <pc:sldMk cId="3428413380" sldId="301"/>
            <ac:spMk id="3" creationId="{C36EB1EC-4ADE-326D-F0E8-93997AF23560}"/>
          </ac:spMkLst>
        </pc:spChg>
      </pc:sldChg>
      <pc:sldChg chg="modSp mod">
        <pc:chgData name="Benjamin Stanier" userId="352f5b47-8cde-4a69-973c-8f86939f8976" providerId="ADAL" clId="{9D040125-801F-40BD-B0F5-2EE9B5DD45BC}" dt="2024-10-07T12:38:34.058" v="14" actId="20577"/>
        <pc:sldMkLst>
          <pc:docMk/>
          <pc:sldMk cId="3250038914" sldId="302"/>
        </pc:sldMkLst>
        <pc:spChg chg="mod">
          <ac:chgData name="Benjamin Stanier" userId="352f5b47-8cde-4a69-973c-8f86939f8976" providerId="ADAL" clId="{9D040125-801F-40BD-B0F5-2EE9B5DD45BC}" dt="2024-10-07T12:38:34.058" v="14" actId="20577"/>
          <ac:spMkLst>
            <pc:docMk/>
            <pc:sldMk cId="3250038914" sldId="302"/>
            <ac:spMk id="3" creationId="{C36EB1EC-4ADE-326D-F0E8-93997AF23560}"/>
          </ac:spMkLst>
        </pc:spChg>
      </pc:sldChg>
      <pc:sldChg chg="modSp mod">
        <pc:chgData name="Benjamin Stanier" userId="352f5b47-8cde-4a69-973c-8f86939f8976" providerId="ADAL" clId="{9D040125-801F-40BD-B0F5-2EE9B5DD45BC}" dt="2024-10-07T12:38:42.103" v="16" actId="20577"/>
        <pc:sldMkLst>
          <pc:docMk/>
          <pc:sldMk cId="1628614401" sldId="303"/>
        </pc:sldMkLst>
        <pc:spChg chg="mod">
          <ac:chgData name="Benjamin Stanier" userId="352f5b47-8cde-4a69-973c-8f86939f8976" providerId="ADAL" clId="{9D040125-801F-40BD-B0F5-2EE9B5DD45BC}" dt="2024-10-07T12:38:42.103" v="16" actId="20577"/>
          <ac:spMkLst>
            <pc:docMk/>
            <pc:sldMk cId="1628614401" sldId="303"/>
            <ac:spMk id="3" creationId="{C36EB1EC-4ADE-326D-F0E8-93997AF23560}"/>
          </ac:spMkLst>
        </pc:spChg>
      </pc:sldChg>
      <pc:sldChg chg="delSp mod">
        <pc:chgData name="Benjamin Stanier" userId="352f5b47-8cde-4a69-973c-8f86939f8976" providerId="ADAL" clId="{9D040125-801F-40BD-B0F5-2EE9B5DD45BC}" dt="2024-10-07T12:37:06.139" v="2" actId="478"/>
        <pc:sldMkLst>
          <pc:docMk/>
          <pc:sldMk cId="1794383472" sldId="305"/>
        </pc:sldMkLst>
        <pc:spChg chg="del">
          <ac:chgData name="Benjamin Stanier" userId="352f5b47-8cde-4a69-973c-8f86939f8976" providerId="ADAL" clId="{9D040125-801F-40BD-B0F5-2EE9B5DD45BC}" dt="2024-10-07T12:37:06.139" v="2" actId="478"/>
          <ac:spMkLst>
            <pc:docMk/>
            <pc:sldMk cId="1794383472" sldId="305"/>
            <ac:spMk id="3" creationId="{C36EB1EC-4ADE-326D-F0E8-93997AF23560}"/>
          </ac:spMkLst>
        </pc:spChg>
      </pc:sldChg>
      <pc:sldChg chg="modSp mod">
        <pc:chgData name="Benjamin Stanier" userId="352f5b47-8cde-4a69-973c-8f86939f8976" providerId="ADAL" clId="{9D040125-801F-40BD-B0F5-2EE9B5DD45BC}" dt="2024-10-07T12:38:46.227" v="17" actId="20577"/>
        <pc:sldMkLst>
          <pc:docMk/>
          <pc:sldMk cId="1132653214" sldId="306"/>
        </pc:sldMkLst>
        <pc:spChg chg="mod">
          <ac:chgData name="Benjamin Stanier" userId="352f5b47-8cde-4a69-973c-8f86939f8976" providerId="ADAL" clId="{9D040125-801F-40BD-B0F5-2EE9B5DD45BC}" dt="2024-10-07T12:38:46.227" v="17" actId="20577"/>
          <ac:spMkLst>
            <pc:docMk/>
            <pc:sldMk cId="1132653214" sldId="306"/>
            <ac:spMk id="3" creationId="{C36EB1EC-4ADE-326D-F0E8-93997AF23560}"/>
          </ac:spMkLst>
        </pc:spChg>
      </pc:sldChg>
      <pc:sldChg chg="modSp mod">
        <pc:chgData name="Benjamin Stanier" userId="352f5b47-8cde-4a69-973c-8f86939f8976" providerId="ADAL" clId="{9D040125-801F-40BD-B0F5-2EE9B5DD45BC}" dt="2024-10-07T12:39:07.243" v="21" actId="20577"/>
        <pc:sldMkLst>
          <pc:docMk/>
          <pc:sldMk cId="3727758539" sldId="308"/>
        </pc:sldMkLst>
        <pc:spChg chg="mod">
          <ac:chgData name="Benjamin Stanier" userId="352f5b47-8cde-4a69-973c-8f86939f8976" providerId="ADAL" clId="{9D040125-801F-40BD-B0F5-2EE9B5DD45BC}" dt="2024-10-07T12:39:07.243" v="21" actId="20577"/>
          <ac:spMkLst>
            <pc:docMk/>
            <pc:sldMk cId="3727758539" sldId="308"/>
            <ac:spMk id="4" creationId="{815F3561-0335-A175-43E9-507FD5946B28}"/>
          </ac:spMkLst>
        </pc:spChg>
      </pc:sldChg>
      <pc:sldChg chg="modSp mod">
        <pc:chgData name="Benjamin Stanier" userId="352f5b47-8cde-4a69-973c-8f86939f8976" providerId="ADAL" clId="{9D040125-801F-40BD-B0F5-2EE9B5DD45BC}" dt="2024-10-07T12:38:55.737" v="19" actId="20577"/>
        <pc:sldMkLst>
          <pc:docMk/>
          <pc:sldMk cId="2895091914" sldId="310"/>
        </pc:sldMkLst>
        <pc:spChg chg="mod">
          <ac:chgData name="Benjamin Stanier" userId="352f5b47-8cde-4a69-973c-8f86939f8976" providerId="ADAL" clId="{9D040125-801F-40BD-B0F5-2EE9B5DD45BC}" dt="2024-10-07T12:38:55.737" v="19" actId="20577"/>
          <ac:spMkLst>
            <pc:docMk/>
            <pc:sldMk cId="2895091914" sldId="310"/>
            <ac:spMk id="4" creationId="{5486390B-8FA7-3F7F-9132-41C3520F1F03}"/>
          </ac:spMkLst>
        </pc:spChg>
      </pc:sldChg>
      <pc:sldChg chg="modSp mod">
        <pc:chgData name="Benjamin Stanier" userId="352f5b47-8cde-4a69-973c-8f86939f8976" providerId="ADAL" clId="{9D040125-801F-40BD-B0F5-2EE9B5DD45BC}" dt="2024-10-07T12:39:10.834" v="22" actId="20577"/>
        <pc:sldMkLst>
          <pc:docMk/>
          <pc:sldMk cId="2973188789" sldId="312"/>
        </pc:sldMkLst>
        <pc:spChg chg="mod">
          <ac:chgData name="Benjamin Stanier" userId="352f5b47-8cde-4a69-973c-8f86939f8976" providerId="ADAL" clId="{9D040125-801F-40BD-B0F5-2EE9B5DD45BC}" dt="2024-10-07T12:39:10.834" v="22" actId="20577"/>
          <ac:spMkLst>
            <pc:docMk/>
            <pc:sldMk cId="2973188789" sldId="312"/>
            <ac:spMk id="4" creationId="{2125ED00-86C7-83B8-A54B-CFC46D1F8F19}"/>
          </ac:spMkLst>
        </pc:spChg>
      </pc:sldChg>
      <pc:sldChg chg="modSp mod">
        <pc:chgData name="Benjamin Stanier" userId="352f5b47-8cde-4a69-973c-8f86939f8976" providerId="ADAL" clId="{9D040125-801F-40BD-B0F5-2EE9B5DD45BC}" dt="2024-10-07T12:39:14.421" v="23" actId="20577"/>
        <pc:sldMkLst>
          <pc:docMk/>
          <pc:sldMk cId="3775201208" sldId="313"/>
        </pc:sldMkLst>
        <pc:spChg chg="mod">
          <ac:chgData name="Benjamin Stanier" userId="352f5b47-8cde-4a69-973c-8f86939f8976" providerId="ADAL" clId="{9D040125-801F-40BD-B0F5-2EE9B5DD45BC}" dt="2024-10-07T12:39:14.421" v="23" actId="20577"/>
          <ac:spMkLst>
            <pc:docMk/>
            <pc:sldMk cId="3775201208" sldId="313"/>
            <ac:spMk id="4" creationId="{E0F0DA06-C387-1A03-BC27-5E950660DC37}"/>
          </ac:spMkLst>
        </pc:spChg>
      </pc:sldChg>
      <pc:sldChg chg="modSp mod">
        <pc:chgData name="Benjamin Stanier" userId="352f5b47-8cde-4a69-973c-8f86939f8976" providerId="ADAL" clId="{9D040125-801F-40BD-B0F5-2EE9B5DD45BC}" dt="2024-10-07T12:38:59.606" v="20" actId="20577"/>
        <pc:sldMkLst>
          <pc:docMk/>
          <pc:sldMk cId="2424356933" sldId="323"/>
        </pc:sldMkLst>
        <pc:spChg chg="mod">
          <ac:chgData name="Benjamin Stanier" userId="352f5b47-8cde-4a69-973c-8f86939f8976" providerId="ADAL" clId="{9D040125-801F-40BD-B0F5-2EE9B5DD45BC}" dt="2024-10-07T12:38:59.606" v="20" actId="20577"/>
          <ac:spMkLst>
            <pc:docMk/>
            <pc:sldMk cId="2424356933" sldId="323"/>
            <ac:spMk id="4" creationId="{CE2B00A9-3095-D167-08E2-2AFBF56F2D9F}"/>
          </ac:spMkLst>
        </pc:spChg>
      </pc:sldChg>
      <pc:sldChg chg="modSp mod">
        <pc:chgData name="Benjamin Stanier" userId="352f5b47-8cde-4a69-973c-8f86939f8976" providerId="ADAL" clId="{9D040125-801F-40BD-B0F5-2EE9B5DD45BC}" dt="2024-10-07T12:37:02.202" v="1" actId="20577"/>
        <pc:sldMkLst>
          <pc:docMk/>
          <pc:sldMk cId="1376659247" sldId="331"/>
        </pc:sldMkLst>
        <pc:spChg chg="mod">
          <ac:chgData name="Benjamin Stanier" userId="352f5b47-8cde-4a69-973c-8f86939f8976" providerId="ADAL" clId="{9D040125-801F-40BD-B0F5-2EE9B5DD45BC}" dt="2024-10-07T12:37:02.202" v="1" actId="20577"/>
          <ac:spMkLst>
            <pc:docMk/>
            <pc:sldMk cId="1376659247" sldId="331"/>
            <ac:spMk id="3" creationId="{C36EB1EC-4ADE-326D-F0E8-93997AF23560}"/>
          </ac:spMkLst>
        </pc:spChg>
      </pc:sldChg>
      <pc:sldChg chg="modSp mod">
        <pc:chgData name="Benjamin Stanier" userId="352f5b47-8cde-4a69-973c-8f86939f8976" providerId="ADAL" clId="{9D040125-801F-40BD-B0F5-2EE9B5DD45BC}" dt="2024-10-07T12:38:21.359" v="11" actId="20577"/>
        <pc:sldMkLst>
          <pc:docMk/>
          <pc:sldMk cId="2684635729" sldId="332"/>
        </pc:sldMkLst>
        <pc:spChg chg="mod">
          <ac:chgData name="Benjamin Stanier" userId="352f5b47-8cde-4a69-973c-8f86939f8976" providerId="ADAL" clId="{9D040125-801F-40BD-B0F5-2EE9B5DD45BC}" dt="2024-10-07T12:38:21.359" v="11" actId="20577"/>
          <ac:spMkLst>
            <pc:docMk/>
            <pc:sldMk cId="2684635729" sldId="332"/>
            <ac:spMk id="3" creationId="{C36EB1EC-4ADE-326D-F0E8-93997AF23560}"/>
          </ac:spMkLst>
        </pc:spChg>
      </pc:sldChg>
      <pc:sldChg chg="modSp mod">
        <pc:chgData name="Benjamin Stanier" userId="352f5b47-8cde-4a69-973c-8f86939f8976" providerId="ADAL" clId="{9D040125-801F-40BD-B0F5-2EE9B5DD45BC}" dt="2024-10-07T12:38:50.830" v="18" actId="20577"/>
        <pc:sldMkLst>
          <pc:docMk/>
          <pc:sldMk cId="2897445467" sldId="333"/>
        </pc:sldMkLst>
        <pc:spChg chg="mod">
          <ac:chgData name="Benjamin Stanier" userId="352f5b47-8cde-4a69-973c-8f86939f8976" providerId="ADAL" clId="{9D040125-801F-40BD-B0F5-2EE9B5DD45BC}" dt="2024-10-07T12:38:50.830" v="18" actId="20577"/>
          <ac:spMkLst>
            <pc:docMk/>
            <pc:sldMk cId="2897445467" sldId="333"/>
            <ac:spMk id="3" creationId="{C36EB1EC-4ADE-326D-F0E8-93997AF23560}"/>
          </ac:spMkLst>
        </pc:spChg>
      </pc:sldChg>
      <pc:sldChg chg="modSp mod">
        <pc:chgData name="Benjamin Stanier" userId="352f5b47-8cde-4a69-973c-8f86939f8976" providerId="ADAL" clId="{9D040125-801F-40BD-B0F5-2EE9B5DD45BC}" dt="2024-10-07T12:38:16.594" v="10" actId="20577"/>
        <pc:sldMkLst>
          <pc:docMk/>
          <pc:sldMk cId="743299149" sldId="334"/>
        </pc:sldMkLst>
        <pc:spChg chg="mod">
          <ac:chgData name="Benjamin Stanier" userId="352f5b47-8cde-4a69-973c-8f86939f8976" providerId="ADAL" clId="{9D040125-801F-40BD-B0F5-2EE9B5DD45BC}" dt="2024-10-07T12:38:16.594" v="10" actId="20577"/>
          <ac:spMkLst>
            <pc:docMk/>
            <pc:sldMk cId="743299149" sldId="334"/>
            <ac:spMk id="3" creationId="{C36EB1EC-4ADE-326D-F0E8-93997AF23560}"/>
          </ac:spMkLst>
        </pc:spChg>
      </pc:sldChg>
      <pc:sldChg chg="modSp mod">
        <pc:chgData name="Benjamin Stanier" userId="352f5b47-8cde-4a69-973c-8f86939f8976" providerId="ADAL" clId="{9D040125-801F-40BD-B0F5-2EE9B5DD45BC}" dt="2024-10-07T12:38:26.071" v="12" actId="20577"/>
        <pc:sldMkLst>
          <pc:docMk/>
          <pc:sldMk cId="895887853" sldId="335"/>
        </pc:sldMkLst>
        <pc:spChg chg="mod">
          <ac:chgData name="Benjamin Stanier" userId="352f5b47-8cde-4a69-973c-8f86939f8976" providerId="ADAL" clId="{9D040125-801F-40BD-B0F5-2EE9B5DD45BC}" dt="2024-10-07T12:38:26.071" v="12" actId="20577"/>
          <ac:spMkLst>
            <pc:docMk/>
            <pc:sldMk cId="895887853" sldId="335"/>
            <ac:spMk id="3" creationId="{C36EB1EC-4ADE-326D-F0E8-93997AF23560}"/>
          </ac:spMkLst>
        </pc:spChg>
      </pc:sldChg>
      <pc:sldChg chg="modSp mod">
        <pc:chgData name="Benjamin Stanier" userId="352f5b47-8cde-4a69-973c-8f86939f8976" providerId="ADAL" clId="{9D040125-801F-40BD-B0F5-2EE9B5DD45BC}" dt="2024-10-07T12:38:03.387" v="9" actId="20577"/>
        <pc:sldMkLst>
          <pc:docMk/>
          <pc:sldMk cId="160854812" sldId="341"/>
        </pc:sldMkLst>
        <pc:spChg chg="mod">
          <ac:chgData name="Benjamin Stanier" userId="352f5b47-8cde-4a69-973c-8f86939f8976" providerId="ADAL" clId="{9D040125-801F-40BD-B0F5-2EE9B5DD45BC}" dt="2024-10-07T12:38:03.387" v="9" actId="20577"/>
          <ac:spMkLst>
            <pc:docMk/>
            <pc:sldMk cId="160854812" sldId="341"/>
            <ac:spMk id="3" creationId="{6638C7E3-5EF1-651C-D143-1271657341B4}"/>
          </ac:spMkLst>
        </pc:spChg>
      </pc:sldChg>
      <pc:sldChg chg="modSp mod">
        <pc:chgData name="Benjamin Stanier" userId="352f5b47-8cde-4a69-973c-8f86939f8976" providerId="ADAL" clId="{9D040125-801F-40BD-B0F5-2EE9B5DD45BC}" dt="2024-10-07T12:37:47.915" v="8" actId="20577"/>
        <pc:sldMkLst>
          <pc:docMk/>
          <pc:sldMk cId="3385852177" sldId="343"/>
        </pc:sldMkLst>
        <pc:spChg chg="mod">
          <ac:chgData name="Benjamin Stanier" userId="352f5b47-8cde-4a69-973c-8f86939f8976" providerId="ADAL" clId="{9D040125-801F-40BD-B0F5-2EE9B5DD45BC}" dt="2024-10-07T12:37:47.915" v="8" actId="20577"/>
          <ac:spMkLst>
            <pc:docMk/>
            <pc:sldMk cId="3385852177" sldId="343"/>
            <ac:spMk id="3" creationId="{5E8CE566-14D4-1883-86EE-F3553F88154D}"/>
          </ac:spMkLst>
        </pc:spChg>
      </pc:sldChg>
      <pc:sldChg chg="delSp modSp mod">
        <pc:chgData name="Benjamin Stanier" userId="352f5b47-8cde-4a69-973c-8f86939f8976" providerId="ADAL" clId="{9D040125-801F-40BD-B0F5-2EE9B5DD45BC}" dt="2024-10-07T12:37:18.792" v="4" actId="478"/>
        <pc:sldMkLst>
          <pc:docMk/>
          <pc:sldMk cId="3822936211" sldId="347"/>
        </pc:sldMkLst>
        <pc:spChg chg="del">
          <ac:chgData name="Benjamin Stanier" userId="352f5b47-8cde-4a69-973c-8f86939f8976" providerId="ADAL" clId="{9D040125-801F-40BD-B0F5-2EE9B5DD45BC}" dt="2024-10-07T12:37:18.792" v="4" actId="478"/>
          <ac:spMkLst>
            <pc:docMk/>
            <pc:sldMk cId="3822936211" sldId="347"/>
            <ac:spMk id="3" creationId="{6638C7E3-5EF1-651C-D143-1271657341B4}"/>
          </ac:spMkLst>
        </pc:spChg>
        <pc:spChg chg="mod">
          <ac:chgData name="Benjamin Stanier" userId="352f5b47-8cde-4a69-973c-8f86939f8976" providerId="ADAL" clId="{9D040125-801F-40BD-B0F5-2EE9B5DD45BC}" dt="2024-10-07T10:46:39.058" v="0" actId="20577"/>
          <ac:spMkLst>
            <pc:docMk/>
            <pc:sldMk cId="3822936211" sldId="347"/>
            <ac:spMk id="7" creationId="{D2784CEE-4D35-B5B7-3524-86B6FAF9F68D}"/>
          </ac:spMkLst>
        </pc:spChg>
      </pc:sldChg>
      <pc:sldChg chg="delSp mod">
        <pc:chgData name="Benjamin Stanier" userId="352f5b47-8cde-4a69-973c-8f86939f8976" providerId="ADAL" clId="{9D040125-801F-40BD-B0F5-2EE9B5DD45BC}" dt="2024-10-07T12:37:23.161" v="5" actId="478"/>
        <pc:sldMkLst>
          <pc:docMk/>
          <pc:sldMk cId="4109467799" sldId="348"/>
        </pc:sldMkLst>
        <pc:spChg chg="del">
          <ac:chgData name="Benjamin Stanier" userId="352f5b47-8cde-4a69-973c-8f86939f8976" providerId="ADAL" clId="{9D040125-801F-40BD-B0F5-2EE9B5DD45BC}" dt="2024-10-07T12:37:23.161" v="5" actId="478"/>
          <ac:spMkLst>
            <pc:docMk/>
            <pc:sldMk cId="4109467799" sldId="348"/>
            <ac:spMk id="3" creationId="{6638C7E3-5EF1-651C-D143-1271657341B4}"/>
          </ac:spMkLst>
        </pc:spChg>
      </pc:sldChg>
      <pc:sldChg chg="modSp mod">
        <pc:chgData name="Benjamin Stanier" userId="352f5b47-8cde-4a69-973c-8f86939f8976" providerId="ADAL" clId="{9D040125-801F-40BD-B0F5-2EE9B5DD45BC}" dt="2024-10-07T12:37:27.061" v="6" actId="20577"/>
        <pc:sldMkLst>
          <pc:docMk/>
          <pc:sldMk cId="3318181391" sldId="349"/>
        </pc:sldMkLst>
        <pc:spChg chg="mod">
          <ac:chgData name="Benjamin Stanier" userId="352f5b47-8cde-4a69-973c-8f86939f8976" providerId="ADAL" clId="{9D040125-801F-40BD-B0F5-2EE9B5DD45BC}" dt="2024-10-07T12:37:27.061" v="6" actId="20577"/>
          <ac:spMkLst>
            <pc:docMk/>
            <pc:sldMk cId="3318181391" sldId="349"/>
            <ac:spMk id="3" creationId="{6638C7E3-5EF1-651C-D143-1271657341B4}"/>
          </ac:spMkLst>
        </pc:spChg>
      </pc:sldChg>
    </pc:docChg>
  </pc:docChgLst>
  <pc:docChgLst>
    <pc:chgData name="Sajid Latif" userId="S::sajid.latif@bisad.ae::9665ede6-9b77-4a18-87a1-858b9506abf2" providerId="AD" clId="Web-{8021FA40-48E3-0DBD-D3A2-364C1283479D}"/>
    <pc:docChg chg="modSld">
      <pc:chgData name="Sajid Latif" userId="S::sajid.latif@bisad.ae::9665ede6-9b77-4a18-87a1-858b9506abf2" providerId="AD" clId="Web-{8021FA40-48E3-0DBD-D3A2-364C1283479D}" dt="2024-10-07T11:23:27.475" v="0" actId="14100"/>
      <pc:docMkLst>
        <pc:docMk/>
      </pc:docMkLst>
      <pc:sldChg chg="modSp">
        <pc:chgData name="Sajid Latif" userId="S::sajid.latif@bisad.ae::9665ede6-9b77-4a18-87a1-858b9506abf2" providerId="AD" clId="Web-{8021FA40-48E3-0DBD-D3A2-364C1283479D}" dt="2024-10-07T11:23:27.475" v="0" actId="14100"/>
        <pc:sldMkLst>
          <pc:docMk/>
          <pc:sldMk cId="3318181391" sldId="349"/>
        </pc:sldMkLst>
        <pc:picChg chg="mod">
          <ac:chgData name="Sajid Latif" userId="S::sajid.latif@bisad.ae::9665ede6-9b77-4a18-87a1-858b9506abf2" providerId="AD" clId="Web-{8021FA40-48E3-0DBD-D3A2-364C1283479D}" dt="2024-10-07T11:23:27.475" v="0" actId="14100"/>
          <ac:picMkLst>
            <pc:docMk/>
            <pc:sldMk cId="3318181391" sldId="349"/>
            <ac:picMk id="4" creationId="{C9BD5D56-A199-53D2-0125-AFE073AA401F}"/>
          </ac:picMkLst>
        </pc:picChg>
      </pc:sldChg>
    </pc:docChg>
  </pc:docChgLst>
  <pc:docChgLst>
    <pc:chgData name="Georgina Roughley" userId="S::georgina.roughley@bisad.ae::910ead17-5f6d-4ca8-b433-7bfb54b38781" providerId="AD" clId="Web-{ADAF24F0-B28B-99C9-4468-0565AFB4263E}"/>
    <pc:docChg chg="modSld">
      <pc:chgData name="Georgina Roughley" userId="S::georgina.roughley@bisad.ae::910ead17-5f6d-4ca8-b433-7bfb54b38781" providerId="AD" clId="Web-{ADAF24F0-B28B-99C9-4468-0565AFB4263E}" dt="2024-10-07T12:30:18.101" v="1"/>
      <pc:docMkLst>
        <pc:docMk/>
      </pc:docMkLst>
      <pc:sldChg chg="addSp delSp modSp">
        <pc:chgData name="Georgina Roughley" userId="S::georgina.roughley@bisad.ae::910ead17-5f6d-4ca8-b433-7bfb54b38781" providerId="AD" clId="Web-{ADAF24F0-B28B-99C9-4468-0565AFB4263E}" dt="2024-10-07T12:30:18.101" v="1"/>
        <pc:sldMkLst>
          <pc:docMk/>
          <pc:sldMk cId="2895091914" sldId="310"/>
        </pc:sldMkLst>
        <pc:picChg chg="add mod">
          <ac:chgData name="Georgina Roughley" userId="S::georgina.roughley@bisad.ae::910ead17-5f6d-4ca8-b433-7bfb54b38781" providerId="AD" clId="Web-{ADAF24F0-B28B-99C9-4468-0565AFB4263E}" dt="2024-10-07T12:30:18.101" v="1"/>
          <ac:picMkLst>
            <pc:docMk/>
            <pc:sldMk cId="2895091914" sldId="310"/>
            <ac:picMk id="2" creationId="{15D24B92-C555-700D-E265-7DFA71F1162B}"/>
          </ac:picMkLst>
        </pc:picChg>
        <pc:picChg chg="del">
          <ac:chgData name="Georgina Roughley" userId="S::georgina.roughley@bisad.ae::910ead17-5f6d-4ca8-b433-7bfb54b38781" providerId="AD" clId="Web-{ADAF24F0-B28B-99C9-4468-0565AFB4263E}" dt="2024-10-07T12:30:16.538" v="0"/>
          <ac:picMkLst>
            <pc:docMk/>
            <pc:sldMk cId="2895091914" sldId="310"/>
            <ac:picMk id="5" creationId="{184C0ABC-F4EC-73D1-E503-512869C01C8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283DC-18A8-4217-ABDE-B7FAEE7304CA}" type="datetimeFigureOut"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94056-C216-469E-AB03-178C649FFE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64" y="868361"/>
            <a:ext cx="5478387" cy="2443163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C79D7-C992-48F9-A916-C8F982D60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264" y="4343400"/>
            <a:ext cx="5529262" cy="10318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BEEE6C-071C-44D8-8CD7-CD233C68C5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4" y="5489455"/>
            <a:ext cx="2439988" cy="711200"/>
          </a:xfrm>
        </p:spPr>
        <p:txBody>
          <a:bodyPr>
            <a:normAutofit/>
          </a:bodyPr>
          <a:lstStyle>
            <a:lvl1pPr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Year</a:t>
            </a:r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71556ADC-C1EB-4C86-9C68-163C47CBBF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266" y="470383"/>
            <a:ext cx="1053772" cy="1395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738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75EC-EB70-4AFC-80D8-DAFD6394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139762" cy="800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8379-7B63-422E-9CF0-A8CFF91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ASSETS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3F313-9DF3-482D-ABDF-F2DCED24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E5A44-8B87-40BE-91FB-4342081105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9263" y="2513013"/>
            <a:ext cx="4087812" cy="2862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285750" indent="-285750"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81947B-5973-4929-8A97-ADE4A5AE35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2025" y="2526152"/>
            <a:ext cx="4087812" cy="2862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285750" indent="-285750"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42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75EC-EB70-4AFC-80D8-DAFD6394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8379-7B63-422E-9CF0-A8CFF91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ASSETS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3F313-9DF3-482D-ABDF-F2DCED24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43642-53D8-49CA-9EC6-1CAA0AD96C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8"/>
            <a:ext cx="6969125" cy="389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612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75EC-EB70-4AFC-80D8-DAFD6394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8379-7B63-422E-9CF0-A8CFF91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ASSETS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3F313-9DF3-482D-ABDF-F2DCED24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1A47AC10-5979-426F-BF10-71D93547DB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2" y="1481138"/>
            <a:ext cx="6969125" cy="3894137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cap="none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TITLES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831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6CEB-A4DD-43B2-9C4D-1565958D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ASSETS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8644339-EAEA-499E-B054-83814F422A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1481138"/>
            <a:ext cx="5529262" cy="389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439D6D-BD9D-4287-B1E6-7502466490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1888" y="1481138"/>
            <a:ext cx="5529262" cy="389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1094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ASSETS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9EC90C-5C9B-406A-A83D-CD08D99B7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1888" y="0"/>
            <a:ext cx="5980112" cy="6858000"/>
          </a:xfrm>
          <a:solidFill>
            <a:srgbClr val="FAF5ED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2F902FE-8FE5-426B-A7ED-04ECB1133B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1481138"/>
            <a:ext cx="5529262" cy="389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F73F5F-7A96-764A-A171-5160E622F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5529261" cy="8001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643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mage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ASSETS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9EC90C-5C9B-406A-A83D-CD08D99B7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1888" y="0"/>
            <a:ext cx="5980112" cy="6858000"/>
          </a:xfrm>
          <a:solidFill>
            <a:srgbClr val="FAF5ED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441D986C-6DA9-47FC-96D2-35CE3D90A1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2" y="1481138"/>
            <a:ext cx="5529263" cy="3894137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cap="none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TITLES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5B9E69-AFE8-F241-AB86-BB5A64C6A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5529261" cy="8001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680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mage +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E2E0062F-A6DD-4BA1-ACA7-C654009D8D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229" y="2610608"/>
            <a:ext cx="2868043" cy="374707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GB"/>
              <a:t>PRESENTATION ASSETS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9EC90C-5C9B-406A-A83D-CD08D99B7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12050" y="449264"/>
            <a:ext cx="4273550" cy="5665786"/>
          </a:xfrm>
          <a:solidFill>
            <a:srgbClr val="FAF5ED"/>
          </a:solidFill>
        </p:spPr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F6A0B7-D79F-40D9-B431-CE958AC62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5A50B08-1A8C-4DA0-9BE2-7E287AFDD3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1481138"/>
            <a:ext cx="5529262" cy="389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9780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mage + pattern Dk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6CEB-A4DD-43B2-9C4D-1565958D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ASSETS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8681F89-18C3-4406-B33F-89CD6029EB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229" y="2610608"/>
            <a:ext cx="2868043" cy="3747071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480FB5B-87EA-402B-AAE2-D15DB06C31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12050" y="449264"/>
            <a:ext cx="4273550" cy="5665786"/>
          </a:xfrm>
          <a:solidFill>
            <a:srgbClr val="FAF5ED"/>
          </a:solidFill>
        </p:spPr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E60A21-4ADB-42FB-91BB-14E03569623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2" y="1481138"/>
            <a:ext cx="5529263" cy="3894137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cap="none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TITLES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611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6CEB-A4DD-43B2-9C4D-1565958D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ASSETS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1B8252F-3B04-4B5F-88F7-C6A2E6468C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262" y="1481138"/>
            <a:ext cx="5529261" cy="4127500"/>
          </a:xfrm>
          <a:solidFill>
            <a:srgbClr val="FAF5ED"/>
          </a:solidFill>
        </p:spPr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838EAEB-49C7-42AA-A19D-645840643E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3479" y="1481138"/>
            <a:ext cx="5529261" cy="4127500"/>
          </a:xfrm>
          <a:solidFill>
            <a:srgbClr val="FAF5ED"/>
          </a:solidFill>
        </p:spPr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28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ASSETS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6B761E11-5313-4E06-B4CB-BB3F610A4C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82775" y="2046835"/>
            <a:ext cx="6835774" cy="3894137"/>
          </a:xfrm>
        </p:spPr>
        <p:txBody>
          <a:bodyPr rIns="360000"/>
          <a:lstStyle>
            <a:lvl1pPr>
              <a:lnSpc>
                <a:spcPct val="100000"/>
              </a:lnSpc>
              <a:spcAft>
                <a:spcPts val="1200"/>
              </a:spcAft>
              <a:defRPr sz="2400" b="0" i="1" cap="none" baseline="0">
                <a:solidFill>
                  <a:schemeClr val="bg1"/>
                </a:solidFill>
                <a:latin typeface="+mn-lt"/>
              </a:defRPr>
            </a:lvl1pPr>
            <a:lvl2pPr>
              <a:defRPr b="0"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6DAA660-D66F-497B-80F3-5F94F8315C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44750" cy="1605456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0365BC24-3D03-4178-9C83-0FADC26B0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747250" y="5252544"/>
            <a:ext cx="2444750" cy="1605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05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50B954-8949-49BC-8A4E-22EBEDACA6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292" y="0"/>
            <a:ext cx="12202292" cy="6858000"/>
          </a:xfrm>
          <a:custGeom>
            <a:avLst/>
            <a:gdLst>
              <a:gd name="connsiteX0" fmla="*/ 0 w 12199938"/>
              <a:gd name="connsiteY0" fmla="*/ 0 h 6858000"/>
              <a:gd name="connsiteX1" fmla="*/ 12199938 w 12199938"/>
              <a:gd name="connsiteY1" fmla="*/ 0 h 6858000"/>
              <a:gd name="connsiteX2" fmla="*/ 12199938 w 12199938"/>
              <a:gd name="connsiteY2" fmla="*/ 6858000 h 6858000"/>
              <a:gd name="connsiteX3" fmla="*/ 0 w 12199938"/>
              <a:gd name="connsiteY3" fmla="*/ 6858000 h 6858000"/>
              <a:gd name="connsiteX4" fmla="*/ 0 w 12199938"/>
              <a:gd name="connsiteY4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304800 h 6858000"/>
              <a:gd name="connsiteX5" fmla="*/ 13856 w 12213794"/>
              <a:gd name="connsiteY5" fmla="*/ 0 h 6858000"/>
              <a:gd name="connsiteX0" fmla="*/ 907815 w 13107753"/>
              <a:gd name="connsiteY0" fmla="*/ 0 h 6881203"/>
              <a:gd name="connsiteX1" fmla="*/ 13107753 w 13107753"/>
              <a:gd name="connsiteY1" fmla="*/ 0 h 6881203"/>
              <a:gd name="connsiteX2" fmla="*/ 13107753 w 13107753"/>
              <a:gd name="connsiteY2" fmla="*/ 6858000 h 6881203"/>
              <a:gd name="connsiteX3" fmla="*/ 907815 w 13107753"/>
              <a:gd name="connsiteY3" fmla="*/ 6858000 h 6881203"/>
              <a:gd name="connsiteX4" fmla="*/ 893959 w 13107753"/>
              <a:gd name="connsiteY4" fmla="*/ 6165273 h 6881203"/>
              <a:gd name="connsiteX5" fmla="*/ 893959 w 13107753"/>
              <a:gd name="connsiteY5" fmla="*/ 304800 h 6881203"/>
              <a:gd name="connsiteX6" fmla="*/ 907815 w 13107753"/>
              <a:gd name="connsiteY6" fmla="*/ 0 h 6881203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41565 w 12241503"/>
              <a:gd name="connsiteY0" fmla="*/ 0 h 6858000"/>
              <a:gd name="connsiteX1" fmla="*/ 12241503 w 12241503"/>
              <a:gd name="connsiteY1" fmla="*/ 0 h 6858000"/>
              <a:gd name="connsiteX2" fmla="*/ 12241503 w 12241503"/>
              <a:gd name="connsiteY2" fmla="*/ 6858000 h 6858000"/>
              <a:gd name="connsiteX3" fmla="*/ 41565 w 12241503"/>
              <a:gd name="connsiteY3" fmla="*/ 6858000 h 6858000"/>
              <a:gd name="connsiteX4" fmla="*/ 27709 w 12241503"/>
              <a:gd name="connsiteY4" fmla="*/ 6165273 h 6858000"/>
              <a:gd name="connsiteX5" fmla="*/ 0 w 12241503"/>
              <a:gd name="connsiteY5" fmla="*/ 3810000 h 6858000"/>
              <a:gd name="connsiteX6" fmla="*/ 27709 w 12241503"/>
              <a:gd name="connsiteY6" fmla="*/ 304800 h 6858000"/>
              <a:gd name="connsiteX7" fmla="*/ 41565 w 12241503"/>
              <a:gd name="connsiteY7" fmla="*/ 0 h 6858000"/>
              <a:gd name="connsiteX0" fmla="*/ 41866 w 12241804"/>
              <a:gd name="connsiteY0" fmla="*/ 0 h 6858000"/>
              <a:gd name="connsiteX1" fmla="*/ 12241804 w 12241804"/>
              <a:gd name="connsiteY1" fmla="*/ 0 h 6858000"/>
              <a:gd name="connsiteX2" fmla="*/ 12241804 w 12241804"/>
              <a:gd name="connsiteY2" fmla="*/ 6858000 h 6858000"/>
              <a:gd name="connsiteX3" fmla="*/ 41866 w 12241804"/>
              <a:gd name="connsiteY3" fmla="*/ 6858000 h 6858000"/>
              <a:gd name="connsiteX4" fmla="*/ 28010 w 12241804"/>
              <a:gd name="connsiteY4" fmla="*/ 6165273 h 6858000"/>
              <a:gd name="connsiteX5" fmla="*/ 301 w 12241804"/>
              <a:gd name="connsiteY5" fmla="*/ 3810000 h 6858000"/>
              <a:gd name="connsiteX6" fmla="*/ 14157 w 12241804"/>
              <a:gd name="connsiteY6" fmla="*/ 2202873 h 6858000"/>
              <a:gd name="connsiteX7" fmla="*/ 28010 w 12241804"/>
              <a:gd name="connsiteY7" fmla="*/ 304800 h 6858000"/>
              <a:gd name="connsiteX8" fmla="*/ 41866 w 12241804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13870 w 12213808"/>
              <a:gd name="connsiteY0" fmla="*/ 0 h 6858000"/>
              <a:gd name="connsiteX1" fmla="*/ 12213808 w 12213808"/>
              <a:gd name="connsiteY1" fmla="*/ 0 h 6858000"/>
              <a:gd name="connsiteX2" fmla="*/ 12213808 w 12213808"/>
              <a:gd name="connsiteY2" fmla="*/ 6858000 h 6858000"/>
              <a:gd name="connsiteX3" fmla="*/ 13870 w 12213808"/>
              <a:gd name="connsiteY3" fmla="*/ 6858000 h 6858000"/>
              <a:gd name="connsiteX4" fmla="*/ 14 w 12213808"/>
              <a:gd name="connsiteY4" fmla="*/ 6165273 h 6858000"/>
              <a:gd name="connsiteX5" fmla="*/ 2854051 w 12213808"/>
              <a:gd name="connsiteY5" fmla="*/ 4668981 h 6858000"/>
              <a:gd name="connsiteX6" fmla="*/ 1177652 w 12213808"/>
              <a:gd name="connsiteY6" fmla="*/ 2161310 h 6858000"/>
              <a:gd name="connsiteX7" fmla="*/ 14 w 12213808"/>
              <a:gd name="connsiteY7" fmla="*/ 304800 h 6858000"/>
              <a:gd name="connsiteX8" fmla="*/ 13870 w 1221380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6165273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71024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59521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6697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313950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292" h="6858000">
                <a:moveTo>
                  <a:pt x="2354" y="0"/>
                </a:moveTo>
                <a:lnTo>
                  <a:pt x="12202292" y="0"/>
                </a:lnTo>
                <a:lnTo>
                  <a:pt x="12202292" y="6858000"/>
                </a:lnTo>
                <a:lnTo>
                  <a:pt x="2354" y="6858000"/>
                </a:lnTo>
                <a:cubicBezTo>
                  <a:pt x="3486" y="6629008"/>
                  <a:pt x="4619" y="6377012"/>
                  <a:pt x="5751" y="6148020"/>
                </a:cubicBezTo>
                <a:lnTo>
                  <a:pt x="6403153" y="6148020"/>
                </a:lnTo>
                <a:cubicBezTo>
                  <a:pt x="6400844" y="5487620"/>
                  <a:pt x="6398536" y="898150"/>
                  <a:pt x="6403154" y="313950"/>
                </a:cubicBezTo>
                <a:lnTo>
                  <a:pt x="0" y="316302"/>
                </a:lnTo>
                <a:cubicBezTo>
                  <a:pt x="785" y="210868"/>
                  <a:pt x="1569" y="105434"/>
                  <a:pt x="2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738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/>
              <a:t>To bring in a picture, drag it here </a:t>
            </a:r>
            <a:br>
              <a:rPr lang="en-GB" sz="1600"/>
            </a:br>
            <a:r>
              <a:rPr lang="en-GB" sz="1600"/>
              <a:t>and crop accordingly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EEB8692-5DD1-0A41-AB2A-F2CDAEEF17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81321"/>
            <a:ext cx="6836399" cy="5871600"/>
          </a:xfrm>
          <a:custGeom>
            <a:avLst/>
            <a:gdLst>
              <a:gd name="connsiteX0" fmla="*/ 6394270 w 6836399"/>
              <a:gd name="connsiteY0" fmla="*/ 0 h 5871600"/>
              <a:gd name="connsiteX1" fmla="*/ 6836399 w 6836399"/>
              <a:gd name="connsiteY1" fmla="*/ 0 h 5871600"/>
              <a:gd name="connsiteX2" fmla="*/ 6836399 w 6836399"/>
              <a:gd name="connsiteY2" fmla="*/ 5871600 h 5871600"/>
              <a:gd name="connsiteX3" fmla="*/ 0 w 6836399"/>
              <a:gd name="connsiteY3" fmla="*/ 5871600 h 5871600"/>
              <a:gd name="connsiteX4" fmla="*/ 0 w 6836399"/>
              <a:gd name="connsiteY4" fmla="*/ 5472309 h 5871600"/>
              <a:gd name="connsiteX5" fmla="*/ 6394270 w 6836399"/>
              <a:gd name="connsiteY5" fmla="*/ 5472309 h 58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6399" h="5871600">
                <a:moveTo>
                  <a:pt x="6394270" y="0"/>
                </a:moveTo>
                <a:lnTo>
                  <a:pt x="6836399" y="0"/>
                </a:lnTo>
                <a:lnTo>
                  <a:pt x="6836399" y="5871600"/>
                </a:lnTo>
                <a:lnTo>
                  <a:pt x="0" y="5871600"/>
                </a:lnTo>
                <a:lnTo>
                  <a:pt x="0" y="5472309"/>
                </a:lnTo>
                <a:lnTo>
                  <a:pt x="6394270" y="547230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6ADC49-0884-414D-917F-11EB529F0396}"/>
              </a:ext>
            </a:extLst>
          </p:cNvPr>
          <p:cNvGrpSpPr/>
          <p:nvPr userDrawn="1"/>
        </p:nvGrpSpPr>
        <p:grpSpPr>
          <a:xfrm>
            <a:off x="0" y="307361"/>
            <a:ext cx="6394270" cy="5855234"/>
            <a:chOff x="0" y="307361"/>
            <a:chExt cx="6394270" cy="58552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6C16FF-5DEB-4DDC-879E-FA755084B437}"/>
                </a:ext>
              </a:extLst>
            </p:cNvPr>
            <p:cNvSpPr/>
            <p:nvPr userDrawn="1"/>
          </p:nvSpPr>
          <p:spPr>
            <a:xfrm>
              <a:off x="0" y="307361"/>
              <a:ext cx="6394270" cy="58552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 descr="Logo, company name&#10;&#10;Description automatically generated">
              <a:extLst>
                <a:ext uri="{FF2B5EF4-FFF2-40B4-BE49-F238E27FC236}">
                  <a16:creationId xmlns:a16="http://schemas.microsoft.com/office/drawing/2014/main" id="{71556ADC-C1EB-4C86-9C68-163C47CBB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4668" y="681249"/>
              <a:ext cx="1053772" cy="139563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64" y="2514599"/>
            <a:ext cx="5478387" cy="1714619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C79D7-C992-48F9-A916-C8F982D60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264" y="4343400"/>
            <a:ext cx="5529262" cy="10318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BEEE6C-071C-44D8-8CD7-CD233C68C5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4" y="5489455"/>
            <a:ext cx="2439988" cy="711200"/>
          </a:xfrm>
        </p:spPr>
        <p:txBody>
          <a:bodyPr>
            <a:normAutofit/>
          </a:bodyPr>
          <a:lstStyle>
            <a:lvl1pPr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115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16F5A6-A4DD-43A9-A97B-8268AAA6713D}"/>
              </a:ext>
            </a:extLst>
          </p:cNvPr>
          <p:cNvSpPr/>
          <p:nvPr userDrawn="1"/>
        </p:nvSpPr>
        <p:spPr>
          <a:xfrm>
            <a:off x="0" y="1129807"/>
            <a:ext cx="9683750" cy="45915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ASSETS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6B761E11-5313-4E06-B4CB-BB3F610A4C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12900" y="2046835"/>
            <a:ext cx="7105649" cy="3894137"/>
          </a:xfrm>
        </p:spPr>
        <p:txBody>
          <a:bodyPr rIns="360000"/>
          <a:lstStyle>
            <a:lvl1pPr>
              <a:lnSpc>
                <a:spcPct val="100000"/>
              </a:lnSpc>
              <a:spcAft>
                <a:spcPts val="1200"/>
              </a:spcAft>
              <a:defRPr sz="2400" b="0" i="1" cap="none" baseline="0">
                <a:solidFill>
                  <a:schemeClr val="bg1"/>
                </a:solidFill>
                <a:latin typeface="+mn-lt"/>
              </a:defRPr>
            </a:lvl1pPr>
            <a:lvl2pPr>
              <a:defRPr b="0"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9C6096-F289-47AE-904C-ECC545E40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53" y="516380"/>
            <a:ext cx="2028447" cy="1333677"/>
          </a:xfrm>
          <a:prstGeom prst="rect">
            <a:avLst/>
          </a:prstGeom>
        </p:spPr>
      </p:pic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1B0615F-316E-4D3F-A12C-262E66E851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71103" y="4998602"/>
            <a:ext cx="2028447" cy="1333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9581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1305-0733-4A37-B6AA-B005C98386CB}" type="datetimeFigureOut">
              <a:rPr lang="en-GB" smtClean="0"/>
              <a:pPr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F589-FF91-488E-8E6A-63DA9B37C1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675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6E92-E5C8-4FF8-B2BE-A516F6A1724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64" y="1481137"/>
            <a:ext cx="8754371" cy="3894137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71556ADC-C1EB-4C86-9C68-163C47CBBF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266" y="470383"/>
            <a:ext cx="1053772" cy="1395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090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64" y="2513013"/>
            <a:ext cx="8873640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90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64" y="2513013"/>
            <a:ext cx="8814006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15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64" y="2513013"/>
            <a:ext cx="8913397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753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C9A85412-F313-6F40-A837-4D7CFC87F4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292" y="0"/>
            <a:ext cx="12202292" cy="6858000"/>
          </a:xfrm>
          <a:custGeom>
            <a:avLst/>
            <a:gdLst>
              <a:gd name="connsiteX0" fmla="*/ 0 w 12199938"/>
              <a:gd name="connsiteY0" fmla="*/ 0 h 6858000"/>
              <a:gd name="connsiteX1" fmla="*/ 12199938 w 12199938"/>
              <a:gd name="connsiteY1" fmla="*/ 0 h 6858000"/>
              <a:gd name="connsiteX2" fmla="*/ 12199938 w 12199938"/>
              <a:gd name="connsiteY2" fmla="*/ 6858000 h 6858000"/>
              <a:gd name="connsiteX3" fmla="*/ 0 w 12199938"/>
              <a:gd name="connsiteY3" fmla="*/ 6858000 h 6858000"/>
              <a:gd name="connsiteX4" fmla="*/ 0 w 12199938"/>
              <a:gd name="connsiteY4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304800 h 6858000"/>
              <a:gd name="connsiteX5" fmla="*/ 13856 w 12213794"/>
              <a:gd name="connsiteY5" fmla="*/ 0 h 6858000"/>
              <a:gd name="connsiteX0" fmla="*/ 907815 w 13107753"/>
              <a:gd name="connsiteY0" fmla="*/ 0 h 6881203"/>
              <a:gd name="connsiteX1" fmla="*/ 13107753 w 13107753"/>
              <a:gd name="connsiteY1" fmla="*/ 0 h 6881203"/>
              <a:gd name="connsiteX2" fmla="*/ 13107753 w 13107753"/>
              <a:gd name="connsiteY2" fmla="*/ 6858000 h 6881203"/>
              <a:gd name="connsiteX3" fmla="*/ 907815 w 13107753"/>
              <a:gd name="connsiteY3" fmla="*/ 6858000 h 6881203"/>
              <a:gd name="connsiteX4" fmla="*/ 893959 w 13107753"/>
              <a:gd name="connsiteY4" fmla="*/ 6165273 h 6881203"/>
              <a:gd name="connsiteX5" fmla="*/ 893959 w 13107753"/>
              <a:gd name="connsiteY5" fmla="*/ 304800 h 6881203"/>
              <a:gd name="connsiteX6" fmla="*/ 907815 w 13107753"/>
              <a:gd name="connsiteY6" fmla="*/ 0 h 6881203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41565 w 12241503"/>
              <a:gd name="connsiteY0" fmla="*/ 0 h 6858000"/>
              <a:gd name="connsiteX1" fmla="*/ 12241503 w 12241503"/>
              <a:gd name="connsiteY1" fmla="*/ 0 h 6858000"/>
              <a:gd name="connsiteX2" fmla="*/ 12241503 w 12241503"/>
              <a:gd name="connsiteY2" fmla="*/ 6858000 h 6858000"/>
              <a:gd name="connsiteX3" fmla="*/ 41565 w 12241503"/>
              <a:gd name="connsiteY3" fmla="*/ 6858000 h 6858000"/>
              <a:gd name="connsiteX4" fmla="*/ 27709 w 12241503"/>
              <a:gd name="connsiteY4" fmla="*/ 6165273 h 6858000"/>
              <a:gd name="connsiteX5" fmla="*/ 0 w 12241503"/>
              <a:gd name="connsiteY5" fmla="*/ 3810000 h 6858000"/>
              <a:gd name="connsiteX6" fmla="*/ 27709 w 12241503"/>
              <a:gd name="connsiteY6" fmla="*/ 304800 h 6858000"/>
              <a:gd name="connsiteX7" fmla="*/ 41565 w 12241503"/>
              <a:gd name="connsiteY7" fmla="*/ 0 h 6858000"/>
              <a:gd name="connsiteX0" fmla="*/ 41866 w 12241804"/>
              <a:gd name="connsiteY0" fmla="*/ 0 h 6858000"/>
              <a:gd name="connsiteX1" fmla="*/ 12241804 w 12241804"/>
              <a:gd name="connsiteY1" fmla="*/ 0 h 6858000"/>
              <a:gd name="connsiteX2" fmla="*/ 12241804 w 12241804"/>
              <a:gd name="connsiteY2" fmla="*/ 6858000 h 6858000"/>
              <a:gd name="connsiteX3" fmla="*/ 41866 w 12241804"/>
              <a:gd name="connsiteY3" fmla="*/ 6858000 h 6858000"/>
              <a:gd name="connsiteX4" fmla="*/ 28010 w 12241804"/>
              <a:gd name="connsiteY4" fmla="*/ 6165273 h 6858000"/>
              <a:gd name="connsiteX5" fmla="*/ 301 w 12241804"/>
              <a:gd name="connsiteY5" fmla="*/ 3810000 h 6858000"/>
              <a:gd name="connsiteX6" fmla="*/ 14157 w 12241804"/>
              <a:gd name="connsiteY6" fmla="*/ 2202873 h 6858000"/>
              <a:gd name="connsiteX7" fmla="*/ 28010 w 12241804"/>
              <a:gd name="connsiteY7" fmla="*/ 304800 h 6858000"/>
              <a:gd name="connsiteX8" fmla="*/ 41866 w 12241804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13870 w 12213808"/>
              <a:gd name="connsiteY0" fmla="*/ 0 h 6858000"/>
              <a:gd name="connsiteX1" fmla="*/ 12213808 w 12213808"/>
              <a:gd name="connsiteY1" fmla="*/ 0 h 6858000"/>
              <a:gd name="connsiteX2" fmla="*/ 12213808 w 12213808"/>
              <a:gd name="connsiteY2" fmla="*/ 6858000 h 6858000"/>
              <a:gd name="connsiteX3" fmla="*/ 13870 w 12213808"/>
              <a:gd name="connsiteY3" fmla="*/ 6858000 h 6858000"/>
              <a:gd name="connsiteX4" fmla="*/ 14 w 12213808"/>
              <a:gd name="connsiteY4" fmla="*/ 6165273 h 6858000"/>
              <a:gd name="connsiteX5" fmla="*/ 2854051 w 12213808"/>
              <a:gd name="connsiteY5" fmla="*/ 4668981 h 6858000"/>
              <a:gd name="connsiteX6" fmla="*/ 1177652 w 12213808"/>
              <a:gd name="connsiteY6" fmla="*/ 2161310 h 6858000"/>
              <a:gd name="connsiteX7" fmla="*/ 14 w 12213808"/>
              <a:gd name="connsiteY7" fmla="*/ 304800 h 6858000"/>
              <a:gd name="connsiteX8" fmla="*/ 13870 w 1221380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6165273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71024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59521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6697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313950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292" h="6858000">
                <a:moveTo>
                  <a:pt x="2354" y="0"/>
                </a:moveTo>
                <a:lnTo>
                  <a:pt x="12202292" y="0"/>
                </a:lnTo>
                <a:lnTo>
                  <a:pt x="12202292" y="6858000"/>
                </a:lnTo>
                <a:lnTo>
                  <a:pt x="2354" y="6858000"/>
                </a:lnTo>
                <a:cubicBezTo>
                  <a:pt x="3486" y="6629008"/>
                  <a:pt x="4619" y="6377012"/>
                  <a:pt x="5751" y="6148020"/>
                </a:cubicBezTo>
                <a:lnTo>
                  <a:pt x="6403153" y="6148020"/>
                </a:lnTo>
                <a:cubicBezTo>
                  <a:pt x="6400844" y="5487620"/>
                  <a:pt x="6398536" y="898150"/>
                  <a:pt x="6403154" y="313950"/>
                </a:cubicBezTo>
                <a:lnTo>
                  <a:pt x="0" y="316302"/>
                </a:lnTo>
                <a:cubicBezTo>
                  <a:pt x="785" y="210868"/>
                  <a:pt x="1569" y="105434"/>
                  <a:pt x="2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738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/>
              <a:t>To bring in a picture, drag it here </a:t>
            </a:r>
            <a:br>
              <a:rPr lang="en-GB" sz="1600"/>
            </a:br>
            <a:r>
              <a:rPr lang="en-GB" sz="1600"/>
              <a:t>and crop accordingly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79440E-ADCF-6147-8D49-D5E046A33B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81321"/>
            <a:ext cx="6836399" cy="5871600"/>
          </a:xfrm>
          <a:custGeom>
            <a:avLst/>
            <a:gdLst>
              <a:gd name="connsiteX0" fmla="*/ 6394270 w 6836399"/>
              <a:gd name="connsiteY0" fmla="*/ 0 h 5871600"/>
              <a:gd name="connsiteX1" fmla="*/ 6836399 w 6836399"/>
              <a:gd name="connsiteY1" fmla="*/ 0 h 5871600"/>
              <a:gd name="connsiteX2" fmla="*/ 6836399 w 6836399"/>
              <a:gd name="connsiteY2" fmla="*/ 5871600 h 5871600"/>
              <a:gd name="connsiteX3" fmla="*/ 0 w 6836399"/>
              <a:gd name="connsiteY3" fmla="*/ 5871600 h 5871600"/>
              <a:gd name="connsiteX4" fmla="*/ 0 w 6836399"/>
              <a:gd name="connsiteY4" fmla="*/ 5472309 h 5871600"/>
              <a:gd name="connsiteX5" fmla="*/ 6394270 w 6836399"/>
              <a:gd name="connsiteY5" fmla="*/ 5472309 h 58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6399" h="5871600">
                <a:moveTo>
                  <a:pt x="6394270" y="0"/>
                </a:moveTo>
                <a:lnTo>
                  <a:pt x="6836399" y="0"/>
                </a:lnTo>
                <a:lnTo>
                  <a:pt x="6836399" y="5871600"/>
                </a:lnTo>
                <a:lnTo>
                  <a:pt x="0" y="5871600"/>
                </a:lnTo>
                <a:lnTo>
                  <a:pt x="0" y="5472309"/>
                </a:lnTo>
                <a:lnTo>
                  <a:pt x="6394270" y="547230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pPr lvl="0"/>
            <a:r>
              <a:rPr lang="en-GB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DCE90-1B8F-4131-ADD6-18F34140639E}"/>
              </a:ext>
            </a:extLst>
          </p:cNvPr>
          <p:cNvSpPr/>
          <p:nvPr userDrawn="1"/>
        </p:nvSpPr>
        <p:spPr>
          <a:xfrm>
            <a:off x="0" y="307361"/>
            <a:ext cx="6394270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64" y="2513013"/>
            <a:ext cx="5478387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1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9034B3C7-1C4C-DE4C-8475-048429677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292" y="0"/>
            <a:ext cx="12202292" cy="6858000"/>
          </a:xfrm>
          <a:custGeom>
            <a:avLst/>
            <a:gdLst>
              <a:gd name="connsiteX0" fmla="*/ 0 w 12199938"/>
              <a:gd name="connsiteY0" fmla="*/ 0 h 6858000"/>
              <a:gd name="connsiteX1" fmla="*/ 12199938 w 12199938"/>
              <a:gd name="connsiteY1" fmla="*/ 0 h 6858000"/>
              <a:gd name="connsiteX2" fmla="*/ 12199938 w 12199938"/>
              <a:gd name="connsiteY2" fmla="*/ 6858000 h 6858000"/>
              <a:gd name="connsiteX3" fmla="*/ 0 w 12199938"/>
              <a:gd name="connsiteY3" fmla="*/ 6858000 h 6858000"/>
              <a:gd name="connsiteX4" fmla="*/ 0 w 12199938"/>
              <a:gd name="connsiteY4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304800 h 6858000"/>
              <a:gd name="connsiteX5" fmla="*/ 13856 w 12213794"/>
              <a:gd name="connsiteY5" fmla="*/ 0 h 6858000"/>
              <a:gd name="connsiteX0" fmla="*/ 907815 w 13107753"/>
              <a:gd name="connsiteY0" fmla="*/ 0 h 6881203"/>
              <a:gd name="connsiteX1" fmla="*/ 13107753 w 13107753"/>
              <a:gd name="connsiteY1" fmla="*/ 0 h 6881203"/>
              <a:gd name="connsiteX2" fmla="*/ 13107753 w 13107753"/>
              <a:gd name="connsiteY2" fmla="*/ 6858000 h 6881203"/>
              <a:gd name="connsiteX3" fmla="*/ 907815 w 13107753"/>
              <a:gd name="connsiteY3" fmla="*/ 6858000 h 6881203"/>
              <a:gd name="connsiteX4" fmla="*/ 893959 w 13107753"/>
              <a:gd name="connsiteY4" fmla="*/ 6165273 h 6881203"/>
              <a:gd name="connsiteX5" fmla="*/ 893959 w 13107753"/>
              <a:gd name="connsiteY5" fmla="*/ 304800 h 6881203"/>
              <a:gd name="connsiteX6" fmla="*/ 907815 w 13107753"/>
              <a:gd name="connsiteY6" fmla="*/ 0 h 6881203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41565 w 12241503"/>
              <a:gd name="connsiteY0" fmla="*/ 0 h 6858000"/>
              <a:gd name="connsiteX1" fmla="*/ 12241503 w 12241503"/>
              <a:gd name="connsiteY1" fmla="*/ 0 h 6858000"/>
              <a:gd name="connsiteX2" fmla="*/ 12241503 w 12241503"/>
              <a:gd name="connsiteY2" fmla="*/ 6858000 h 6858000"/>
              <a:gd name="connsiteX3" fmla="*/ 41565 w 12241503"/>
              <a:gd name="connsiteY3" fmla="*/ 6858000 h 6858000"/>
              <a:gd name="connsiteX4" fmla="*/ 27709 w 12241503"/>
              <a:gd name="connsiteY4" fmla="*/ 6165273 h 6858000"/>
              <a:gd name="connsiteX5" fmla="*/ 0 w 12241503"/>
              <a:gd name="connsiteY5" fmla="*/ 3810000 h 6858000"/>
              <a:gd name="connsiteX6" fmla="*/ 27709 w 12241503"/>
              <a:gd name="connsiteY6" fmla="*/ 304800 h 6858000"/>
              <a:gd name="connsiteX7" fmla="*/ 41565 w 12241503"/>
              <a:gd name="connsiteY7" fmla="*/ 0 h 6858000"/>
              <a:gd name="connsiteX0" fmla="*/ 41866 w 12241804"/>
              <a:gd name="connsiteY0" fmla="*/ 0 h 6858000"/>
              <a:gd name="connsiteX1" fmla="*/ 12241804 w 12241804"/>
              <a:gd name="connsiteY1" fmla="*/ 0 h 6858000"/>
              <a:gd name="connsiteX2" fmla="*/ 12241804 w 12241804"/>
              <a:gd name="connsiteY2" fmla="*/ 6858000 h 6858000"/>
              <a:gd name="connsiteX3" fmla="*/ 41866 w 12241804"/>
              <a:gd name="connsiteY3" fmla="*/ 6858000 h 6858000"/>
              <a:gd name="connsiteX4" fmla="*/ 28010 w 12241804"/>
              <a:gd name="connsiteY4" fmla="*/ 6165273 h 6858000"/>
              <a:gd name="connsiteX5" fmla="*/ 301 w 12241804"/>
              <a:gd name="connsiteY5" fmla="*/ 3810000 h 6858000"/>
              <a:gd name="connsiteX6" fmla="*/ 14157 w 12241804"/>
              <a:gd name="connsiteY6" fmla="*/ 2202873 h 6858000"/>
              <a:gd name="connsiteX7" fmla="*/ 28010 w 12241804"/>
              <a:gd name="connsiteY7" fmla="*/ 304800 h 6858000"/>
              <a:gd name="connsiteX8" fmla="*/ 41866 w 12241804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13870 w 12213808"/>
              <a:gd name="connsiteY0" fmla="*/ 0 h 6858000"/>
              <a:gd name="connsiteX1" fmla="*/ 12213808 w 12213808"/>
              <a:gd name="connsiteY1" fmla="*/ 0 h 6858000"/>
              <a:gd name="connsiteX2" fmla="*/ 12213808 w 12213808"/>
              <a:gd name="connsiteY2" fmla="*/ 6858000 h 6858000"/>
              <a:gd name="connsiteX3" fmla="*/ 13870 w 12213808"/>
              <a:gd name="connsiteY3" fmla="*/ 6858000 h 6858000"/>
              <a:gd name="connsiteX4" fmla="*/ 14 w 12213808"/>
              <a:gd name="connsiteY4" fmla="*/ 6165273 h 6858000"/>
              <a:gd name="connsiteX5" fmla="*/ 2854051 w 12213808"/>
              <a:gd name="connsiteY5" fmla="*/ 4668981 h 6858000"/>
              <a:gd name="connsiteX6" fmla="*/ 1177652 w 12213808"/>
              <a:gd name="connsiteY6" fmla="*/ 2161310 h 6858000"/>
              <a:gd name="connsiteX7" fmla="*/ 14 w 12213808"/>
              <a:gd name="connsiteY7" fmla="*/ 304800 h 6858000"/>
              <a:gd name="connsiteX8" fmla="*/ 13870 w 1221380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6165273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71024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59521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6697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313950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292" h="6858000">
                <a:moveTo>
                  <a:pt x="2354" y="0"/>
                </a:moveTo>
                <a:lnTo>
                  <a:pt x="12202292" y="0"/>
                </a:lnTo>
                <a:lnTo>
                  <a:pt x="12202292" y="6858000"/>
                </a:lnTo>
                <a:lnTo>
                  <a:pt x="2354" y="6858000"/>
                </a:lnTo>
                <a:cubicBezTo>
                  <a:pt x="3486" y="6629008"/>
                  <a:pt x="4619" y="6377012"/>
                  <a:pt x="5751" y="6148020"/>
                </a:cubicBezTo>
                <a:lnTo>
                  <a:pt x="6403153" y="6148020"/>
                </a:lnTo>
                <a:cubicBezTo>
                  <a:pt x="6400844" y="5487620"/>
                  <a:pt x="6398536" y="898150"/>
                  <a:pt x="6403154" y="313950"/>
                </a:cubicBezTo>
                <a:lnTo>
                  <a:pt x="0" y="316302"/>
                </a:lnTo>
                <a:cubicBezTo>
                  <a:pt x="785" y="210868"/>
                  <a:pt x="1569" y="105434"/>
                  <a:pt x="2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738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/>
              <a:t>To bring in a picture, drag it here </a:t>
            </a:r>
            <a:br>
              <a:rPr lang="en-GB" sz="1600"/>
            </a:br>
            <a:r>
              <a:rPr lang="en-GB" sz="1600"/>
              <a:t>and crop accordingly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9FB47E-7ACF-A142-8004-02C2ED9399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81321"/>
            <a:ext cx="6836399" cy="5871600"/>
          </a:xfrm>
          <a:custGeom>
            <a:avLst/>
            <a:gdLst>
              <a:gd name="connsiteX0" fmla="*/ 6394270 w 6836399"/>
              <a:gd name="connsiteY0" fmla="*/ 0 h 5871600"/>
              <a:gd name="connsiteX1" fmla="*/ 6836399 w 6836399"/>
              <a:gd name="connsiteY1" fmla="*/ 0 h 5871600"/>
              <a:gd name="connsiteX2" fmla="*/ 6836399 w 6836399"/>
              <a:gd name="connsiteY2" fmla="*/ 5871600 h 5871600"/>
              <a:gd name="connsiteX3" fmla="*/ 0 w 6836399"/>
              <a:gd name="connsiteY3" fmla="*/ 5871600 h 5871600"/>
              <a:gd name="connsiteX4" fmla="*/ 0 w 6836399"/>
              <a:gd name="connsiteY4" fmla="*/ 5472309 h 5871600"/>
              <a:gd name="connsiteX5" fmla="*/ 6394270 w 6836399"/>
              <a:gd name="connsiteY5" fmla="*/ 5472309 h 58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6399" h="5871600">
                <a:moveTo>
                  <a:pt x="6394270" y="0"/>
                </a:moveTo>
                <a:lnTo>
                  <a:pt x="6836399" y="0"/>
                </a:lnTo>
                <a:lnTo>
                  <a:pt x="6836399" y="5871600"/>
                </a:lnTo>
                <a:lnTo>
                  <a:pt x="0" y="5871600"/>
                </a:lnTo>
                <a:lnTo>
                  <a:pt x="0" y="5472309"/>
                </a:lnTo>
                <a:lnTo>
                  <a:pt x="6394270" y="547230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pPr lvl="0"/>
            <a:r>
              <a:rPr lang="en-GB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DCE90-1B8F-4131-ADD6-18F34140639E}"/>
              </a:ext>
            </a:extLst>
          </p:cNvPr>
          <p:cNvSpPr/>
          <p:nvPr userDrawn="1"/>
        </p:nvSpPr>
        <p:spPr>
          <a:xfrm>
            <a:off x="0" y="307361"/>
            <a:ext cx="6394270" cy="58552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64" y="2513013"/>
            <a:ext cx="5478387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34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81D48B2-34EA-8042-8711-3C05190A87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292" y="0"/>
            <a:ext cx="12202292" cy="6858000"/>
          </a:xfrm>
          <a:custGeom>
            <a:avLst/>
            <a:gdLst>
              <a:gd name="connsiteX0" fmla="*/ 0 w 12199938"/>
              <a:gd name="connsiteY0" fmla="*/ 0 h 6858000"/>
              <a:gd name="connsiteX1" fmla="*/ 12199938 w 12199938"/>
              <a:gd name="connsiteY1" fmla="*/ 0 h 6858000"/>
              <a:gd name="connsiteX2" fmla="*/ 12199938 w 12199938"/>
              <a:gd name="connsiteY2" fmla="*/ 6858000 h 6858000"/>
              <a:gd name="connsiteX3" fmla="*/ 0 w 12199938"/>
              <a:gd name="connsiteY3" fmla="*/ 6858000 h 6858000"/>
              <a:gd name="connsiteX4" fmla="*/ 0 w 12199938"/>
              <a:gd name="connsiteY4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304800 h 6858000"/>
              <a:gd name="connsiteX5" fmla="*/ 13856 w 12213794"/>
              <a:gd name="connsiteY5" fmla="*/ 0 h 6858000"/>
              <a:gd name="connsiteX0" fmla="*/ 907815 w 13107753"/>
              <a:gd name="connsiteY0" fmla="*/ 0 h 6881203"/>
              <a:gd name="connsiteX1" fmla="*/ 13107753 w 13107753"/>
              <a:gd name="connsiteY1" fmla="*/ 0 h 6881203"/>
              <a:gd name="connsiteX2" fmla="*/ 13107753 w 13107753"/>
              <a:gd name="connsiteY2" fmla="*/ 6858000 h 6881203"/>
              <a:gd name="connsiteX3" fmla="*/ 907815 w 13107753"/>
              <a:gd name="connsiteY3" fmla="*/ 6858000 h 6881203"/>
              <a:gd name="connsiteX4" fmla="*/ 893959 w 13107753"/>
              <a:gd name="connsiteY4" fmla="*/ 6165273 h 6881203"/>
              <a:gd name="connsiteX5" fmla="*/ 893959 w 13107753"/>
              <a:gd name="connsiteY5" fmla="*/ 304800 h 6881203"/>
              <a:gd name="connsiteX6" fmla="*/ 907815 w 13107753"/>
              <a:gd name="connsiteY6" fmla="*/ 0 h 6881203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41565 w 12241503"/>
              <a:gd name="connsiteY0" fmla="*/ 0 h 6858000"/>
              <a:gd name="connsiteX1" fmla="*/ 12241503 w 12241503"/>
              <a:gd name="connsiteY1" fmla="*/ 0 h 6858000"/>
              <a:gd name="connsiteX2" fmla="*/ 12241503 w 12241503"/>
              <a:gd name="connsiteY2" fmla="*/ 6858000 h 6858000"/>
              <a:gd name="connsiteX3" fmla="*/ 41565 w 12241503"/>
              <a:gd name="connsiteY3" fmla="*/ 6858000 h 6858000"/>
              <a:gd name="connsiteX4" fmla="*/ 27709 w 12241503"/>
              <a:gd name="connsiteY4" fmla="*/ 6165273 h 6858000"/>
              <a:gd name="connsiteX5" fmla="*/ 0 w 12241503"/>
              <a:gd name="connsiteY5" fmla="*/ 3810000 h 6858000"/>
              <a:gd name="connsiteX6" fmla="*/ 27709 w 12241503"/>
              <a:gd name="connsiteY6" fmla="*/ 304800 h 6858000"/>
              <a:gd name="connsiteX7" fmla="*/ 41565 w 12241503"/>
              <a:gd name="connsiteY7" fmla="*/ 0 h 6858000"/>
              <a:gd name="connsiteX0" fmla="*/ 41866 w 12241804"/>
              <a:gd name="connsiteY0" fmla="*/ 0 h 6858000"/>
              <a:gd name="connsiteX1" fmla="*/ 12241804 w 12241804"/>
              <a:gd name="connsiteY1" fmla="*/ 0 h 6858000"/>
              <a:gd name="connsiteX2" fmla="*/ 12241804 w 12241804"/>
              <a:gd name="connsiteY2" fmla="*/ 6858000 h 6858000"/>
              <a:gd name="connsiteX3" fmla="*/ 41866 w 12241804"/>
              <a:gd name="connsiteY3" fmla="*/ 6858000 h 6858000"/>
              <a:gd name="connsiteX4" fmla="*/ 28010 w 12241804"/>
              <a:gd name="connsiteY4" fmla="*/ 6165273 h 6858000"/>
              <a:gd name="connsiteX5" fmla="*/ 301 w 12241804"/>
              <a:gd name="connsiteY5" fmla="*/ 3810000 h 6858000"/>
              <a:gd name="connsiteX6" fmla="*/ 14157 w 12241804"/>
              <a:gd name="connsiteY6" fmla="*/ 2202873 h 6858000"/>
              <a:gd name="connsiteX7" fmla="*/ 28010 w 12241804"/>
              <a:gd name="connsiteY7" fmla="*/ 304800 h 6858000"/>
              <a:gd name="connsiteX8" fmla="*/ 41866 w 12241804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13870 w 12213808"/>
              <a:gd name="connsiteY0" fmla="*/ 0 h 6858000"/>
              <a:gd name="connsiteX1" fmla="*/ 12213808 w 12213808"/>
              <a:gd name="connsiteY1" fmla="*/ 0 h 6858000"/>
              <a:gd name="connsiteX2" fmla="*/ 12213808 w 12213808"/>
              <a:gd name="connsiteY2" fmla="*/ 6858000 h 6858000"/>
              <a:gd name="connsiteX3" fmla="*/ 13870 w 12213808"/>
              <a:gd name="connsiteY3" fmla="*/ 6858000 h 6858000"/>
              <a:gd name="connsiteX4" fmla="*/ 14 w 12213808"/>
              <a:gd name="connsiteY4" fmla="*/ 6165273 h 6858000"/>
              <a:gd name="connsiteX5" fmla="*/ 2854051 w 12213808"/>
              <a:gd name="connsiteY5" fmla="*/ 4668981 h 6858000"/>
              <a:gd name="connsiteX6" fmla="*/ 1177652 w 12213808"/>
              <a:gd name="connsiteY6" fmla="*/ 2161310 h 6858000"/>
              <a:gd name="connsiteX7" fmla="*/ 14 w 12213808"/>
              <a:gd name="connsiteY7" fmla="*/ 304800 h 6858000"/>
              <a:gd name="connsiteX8" fmla="*/ 13870 w 1221380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6165273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71024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59521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6697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313950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292" h="6858000">
                <a:moveTo>
                  <a:pt x="2354" y="0"/>
                </a:moveTo>
                <a:lnTo>
                  <a:pt x="12202292" y="0"/>
                </a:lnTo>
                <a:lnTo>
                  <a:pt x="12202292" y="6858000"/>
                </a:lnTo>
                <a:lnTo>
                  <a:pt x="2354" y="6858000"/>
                </a:lnTo>
                <a:cubicBezTo>
                  <a:pt x="3486" y="6629008"/>
                  <a:pt x="4619" y="6377012"/>
                  <a:pt x="5751" y="6148020"/>
                </a:cubicBezTo>
                <a:lnTo>
                  <a:pt x="6403153" y="6148020"/>
                </a:lnTo>
                <a:cubicBezTo>
                  <a:pt x="6400844" y="5487620"/>
                  <a:pt x="6398536" y="898150"/>
                  <a:pt x="6403154" y="313950"/>
                </a:cubicBezTo>
                <a:lnTo>
                  <a:pt x="0" y="316302"/>
                </a:lnTo>
                <a:cubicBezTo>
                  <a:pt x="785" y="210868"/>
                  <a:pt x="1569" y="105434"/>
                  <a:pt x="2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738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/>
              <a:t>To bring in a picture, drag it here </a:t>
            </a:r>
            <a:br>
              <a:rPr lang="en-GB" sz="1600"/>
            </a:br>
            <a:r>
              <a:rPr lang="en-GB" sz="1600"/>
              <a:t>and crop accordingly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BBF716-771E-5E48-9243-78CB076B37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81321"/>
            <a:ext cx="6836399" cy="5871600"/>
          </a:xfrm>
          <a:custGeom>
            <a:avLst/>
            <a:gdLst>
              <a:gd name="connsiteX0" fmla="*/ 6394270 w 6836399"/>
              <a:gd name="connsiteY0" fmla="*/ 0 h 5871600"/>
              <a:gd name="connsiteX1" fmla="*/ 6836399 w 6836399"/>
              <a:gd name="connsiteY1" fmla="*/ 0 h 5871600"/>
              <a:gd name="connsiteX2" fmla="*/ 6836399 w 6836399"/>
              <a:gd name="connsiteY2" fmla="*/ 5871600 h 5871600"/>
              <a:gd name="connsiteX3" fmla="*/ 0 w 6836399"/>
              <a:gd name="connsiteY3" fmla="*/ 5871600 h 5871600"/>
              <a:gd name="connsiteX4" fmla="*/ 0 w 6836399"/>
              <a:gd name="connsiteY4" fmla="*/ 5472309 h 5871600"/>
              <a:gd name="connsiteX5" fmla="*/ 6394270 w 6836399"/>
              <a:gd name="connsiteY5" fmla="*/ 5472309 h 58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6399" h="5871600">
                <a:moveTo>
                  <a:pt x="6394270" y="0"/>
                </a:moveTo>
                <a:lnTo>
                  <a:pt x="6836399" y="0"/>
                </a:lnTo>
                <a:lnTo>
                  <a:pt x="6836399" y="5871600"/>
                </a:lnTo>
                <a:lnTo>
                  <a:pt x="0" y="5871600"/>
                </a:lnTo>
                <a:lnTo>
                  <a:pt x="0" y="5472309"/>
                </a:lnTo>
                <a:lnTo>
                  <a:pt x="6394270" y="547230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pPr lvl="0"/>
            <a:r>
              <a:rPr lang="en-GB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DCE90-1B8F-4131-ADD6-18F34140639E}"/>
              </a:ext>
            </a:extLst>
          </p:cNvPr>
          <p:cNvSpPr/>
          <p:nvPr userDrawn="1"/>
        </p:nvSpPr>
        <p:spPr>
          <a:xfrm>
            <a:off x="0" y="307361"/>
            <a:ext cx="6394270" cy="58552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64" y="2513013"/>
            <a:ext cx="5478387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188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2BFCE8-4694-4C53-8C52-AEF6BE8B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DBCBC-D9BA-4B82-9D37-CA6CF04AE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264" y="1481138"/>
            <a:ext cx="11291886" cy="46958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TITLES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B484B-1239-420E-B9A2-70E2A80A3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9264" y="6408737"/>
            <a:ext cx="4087811" cy="31273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111111"/>
                </a:solidFill>
              </a:defRPr>
            </a:lvl1pPr>
          </a:lstStyle>
          <a:p>
            <a:r>
              <a:rPr lang="en-GB"/>
              <a:t>PRESENTATION ASSETS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45223-6EA7-4D10-B4F4-F742047EB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7950" y="64157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rgbClr val="11111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24"/>
    </p:custDataLst>
    <p:extLst>
      <p:ext uri="{BB962C8B-B14F-4D97-AF65-F5344CB8AC3E}">
        <p14:creationId xmlns:p14="http://schemas.microsoft.com/office/powerpoint/2010/main" val="205236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600"/>
        </a:spcAft>
        <a:buFontTx/>
        <a:buNone/>
        <a:defRPr sz="1600" b="1" kern="1200" cap="all" baseline="0">
          <a:solidFill>
            <a:srgbClr val="11111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None/>
        <a:defRPr sz="1600" b="1" kern="1200">
          <a:solidFill>
            <a:srgbClr val="111111"/>
          </a:solidFill>
          <a:latin typeface="+mj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None/>
        <a:defRPr sz="1400" kern="1200">
          <a:solidFill>
            <a:srgbClr val="111111"/>
          </a:solidFill>
          <a:latin typeface="+mn-lt"/>
          <a:ea typeface="+mn-ea"/>
          <a:cs typeface="+mn-cs"/>
        </a:defRPr>
      </a:lvl3pPr>
      <a:lvl4pPr marL="180975" indent="-180975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rgbClr val="11111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200"/>
        </a:spcBef>
        <a:buFontTx/>
        <a:buNone/>
        <a:defRPr sz="1400" kern="1200" cap="none" baseline="0">
          <a:solidFill>
            <a:srgbClr val="11111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283">
          <p15:clr>
            <a:srgbClr val="F26B43"/>
          </p15:clr>
        </p15:guide>
        <p15:guide id="4" pos="1050">
          <p15:clr>
            <a:srgbClr val="F26B43"/>
          </p15:clr>
        </p15:guide>
        <p15:guide id="5" pos="1186">
          <p15:clr>
            <a:srgbClr val="F26B43"/>
          </p15:clr>
        </p15:guide>
        <p15:guide id="6" pos="1951">
          <p15:clr>
            <a:srgbClr val="F26B43"/>
          </p15:clr>
        </p15:guide>
        <p15:guide id="7" pos="2098">
          <p15:clr>
            <a:srgbClr val="F26B43"/>
          </p15:clr>
        </p15:guide>
        <p15:guide id="8" pos="2858">
          <p15:clr>
            <a:srgbClr val="F26B43"/>
          </p15:clr>
        </p15:guide>
        <p15:guide id="9" pos="3006">
          <p15:clr>
            <a:srgbClr val="F26B43"/>
          </p15:clr>
        </p15:guide>
        <p15:guide id="10" pos="3766">
          <p15:clr>
            <a:srgbClr val="F26B43"/>
          </p15:clr>
        </p15:guide>
        <p15:guide id="11" pos="3913">
          <p15:clr>
            <a:srgbClr val="F26B43"/>
          </p15:clr>
        </p15:guide>
        <p15:guide id="12" pos="4673">
          <p15:clr>
            <a:srgbClr val="F26B43"/>
          </p15:clr>
        </p15:guide>
        <p15:guide id="13" pos="4821">
          <p15:clr>
            <a:srgbClr val="F26B43"/>
          </p15:clr>
        </p15:guide>
        <p15:guide id="14" pos="5581">
          <p15:clr>
            <a:srgbClr val="F26B43"/>
          </p15:clr>
        </p15:guide>
        <p15:guide id="15" pos="5728">
          <p15:clr>
            <a:srgbClr val="F26B43"/>
          </p15:clr>
        </p15:guide>
        <p15:guide id="16" pos="6488">
          <p15:clr>
            <a:srgbClr val="F26B43"/>
          </p15:clr>
        </p15:guide>
        <p15:guide id="17" pos="6636">
          <p15:clr>
            <a:srgbClr val="F26B43"/>
          </p15:clr>
        </p15:guide>
        <p15:guide id="18" pos="7396">
          <p15:clr>
            <a:srgbClr val="F26B43"/>
          </p15:clr>
        </p15:guide>
        <p15:guide id="19" orient="horz">
          <p15:clr>
            <a:srgbClr val="F26B43"/>
          </p15:clr>
        </p15:guide>
        <p15:guide id="20" orient="horz" pos="4320">
          <p15:clr>
            <a:srgbClr val="F26B43"/>
          </p15:clr>
        </p15:guide>
        <p15:guide id="21" orient="horz" pos="283">
          <p15:clr>
            <a:srgbClr val="F26B43"/>
          </p15:clr>
        </p15:guide>
        <p15:guide id="22" orient="horz" pos="786">
          <p15:clr>
            <a:srgbClr val="F26B43"/>
          </p15:clr>
        </p15:guide>
        <p15:guide id="23" orient="horz" pos="933">
          <p15:clr>
            <a:srgbClr val="F26B43"/>
          </p15:clr>
        </p15:guide>
        <p15:guide id="24" orient="horz" pos="1436">
          <p15:clr>
            <a:srgbClr val="F26B43"/>
          </p15:clr>
        </p15:guide>
        <p15:guide id="25" orient="horz" pos="1583">
          <p15:clr>
            <a:srgbClr val="F26B43"/>
          </p15:clr>
        </p15:guide>
        <p15:guide id="26" orient="horz" pos="2086">
          <p15:clr>
            <a:srgbClr val="F26B43"/>
          </p15:clr>
        </p15:guide>
        <p15:guide id="27" orient="horz" pos="2233">
          <p15:clr>
            <a:srgbClr val="F26B43"/>
          </p15:clr>
        </p15:guide>
        <p15:guide id="28" orient="horz" pos="2736">
          <p15:clr>
            <a:srgbClr val="F26B43"/>
          </p15:clr>
        </p15:guide>
        <p15:guide id="29" orient="horz" pos="2883">
          <p15:clr>
            <a:srgbClr val="F26B43"/>
          </p15:clr>
        </p15:guide>
        <p15:guide id="30" orient="horz" pos="3386">
          <p15:clr>
            <a:srgbClr val="F26B43"/>
          </p15:clr>
        </p15:guide>
        <p15:guide id="31" orient="horz" pos="3533">
          <p15:clr>
            <a:srgbClr val="F26B43"/>
          </p15:clr>
        </p15:guide>
        <p15:guide id="32" orient="horz" pos="40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4.png"/><Relationship Id="rId2" Type="http://schemas.openxmlformats.org/officeDocument/2006/relationships/image" Target="../media/image21.png"/><Relationship Id="rId16" Type="http://schemas.openxmlformats.org/officeDocument/2006/relationships/image" Target="../media/image18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17.png"/><Relationship Id="rId10" Type="http://schemas.openxmlformats.org/officeDocument/2006/relationships/image" Target="../media/image29.svg"/><Relationship Id="rId19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8.png"/><Relationship Id="rId18" Type="http://schemas.openxmlformats.org/officeDocument/2006/relationships/image" Target="../media/image37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18.svg"/><Relationship Id="rId17" Type="http://schemas.openxmlformats.org/officeDocument/2006/relationships/image" Target="../media/image36.png"/><Relationship Id="rId2" Type="http://schemas.openxmlformats.org/officeDocument/2006/relationships/image" Target="../media/image38.png"/><Relationship Id="rId16" Type="http://schemas.openxmlformats.org/officeDocument/2006/relationships/image" Target="../media/image33.sv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11" Type="http://schemas.openxmlformats.org/officeDocument/2006/relationships/image" Target="../media/image17.png"/><Relationship Id="rId5" Type="http://schemas.openxmlformats.org/officeDocument/2006/relationships/image" Target="../media/image41.png"/><Relationship Id="rId15" Type="http://schemas.openxmlformats.org/officeDocument/2006/relationships/image" Target="../media/image32.png"/><Relationship Id="rId10" Type="http://schemas.openxmlformats.org/officeDocument/2006/relationships/image" Target="../media/image31.svg"/><Relationship Id="rId19" Type="http://schemas.openxmlformats.org/officeDocument/2006/relationships/image" Target="../media/image34.png"/><Relationship Id="rId4" Type="http://schemas.openxmlformats.org/officeDocument/2006/relationships/image" Target="../media/image40.png"/><Relationship Id="rId9" Type="http://schemas.openxmlformats.org/officeDocument/2006/relationships/image" Target="../media/image30.png"/><Relationship Id="rId1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13" Type="http://schemas.openxmlformats.org/officeDocument/2006/relationships/image" Target="../media/image81.png"/><Relationship Id="rId18" Type="http://schemas.openxmlformats.org/officeDocument/2006/relationships/image" Target="../media/image86.sv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svg"/><Relationship Id="rId17" Type="http://schemas.openxmlformats.org/officeDocument/2006/relationships/image" Target="../media/image85.png"/><Relationship Id="rId2" Type="http://schemas.openxmlformats.org/officeDocument/2006/relationships/image" Target="../media/image70.png"/><Relationship Id="rId16" Type="http://schemas.openxmlformats.org/officeDocument/2006/relationships/image" Target="../media/image84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sv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svg"/><Relationship Id="rId4" Type="http://schemas.openxmlformats.org/officeDocument/2006/relationships/image" Target="../media/image72.svg"/><Relationship Id="rId9" Type="http://schemas.openxmlformats.org/officeDocument/2006/relationships/image" Target="../media/image77.png"/><Relationship Id="rId14" Type="http://schemas.openxmlformats.org/officeDocument/2006/relationships/image" Target="../media/image82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2.svg"/><Relationship Id="rId7" Type="http://schemas.openxmlformats.org/officeDocument/2006/relationships/image" Target="../media/image86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5" Type="http://schemas.openxmlformats.org/officeDocument/2006/relationships/image" Target="../media/image82.sv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PRig3TSD8KY?feature=oembed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86.svg"/><Relationship Id="rId12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11" Type="http://schemas.openxmlformats.org/officeDocument/2006/relationships/image" Target="../media/image92.png"/><Relationship Id="rId5" Type="http://schemas.openxmlformats.org/officeDocument/2006/relationships/image" Target="../media/image80.svg"/><Relationship Id="rId10" Type="http://schemas.openxmlformats.org/officeDocument/2006/relationships/image" Target="../media/image91.png"/><Relationship Id="rId4" Type="http://schemas.openxmlformats.org/officeDocument/2006/relationships/image" Target="../media/image79.png"/><Relationship Id="rId9" Type="http://schemas.openxmlformats.org/officeDocument/2006/relationships/image" Target="../media/image76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98.png"/><Relationship Id="rId3" Type="http://schemas.openxmlformats.org/officeDocument/2006/relationships/image" Target="../media/image90.png"/><Relationship Id="rId7" Type="http://schemas.openxmlformats.org/officeDocument/2006/relationships/image" Target="../media/image86.svg"/><Relationship Id="rId12" Type="http://schemas.openxmlformats.org/officeDocument/2006/relationships/image" Target="../media/image97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11" Type="http://schemas.openxmlformats.org/officeDocument/2006/relationships/image" Target="../media/image96.png"/><Relationship Id="rId5" Type="http://schemas.openxmlformats.org/officeDocument/2006/relationships/image" Target="../media/image80.svg"/><Relationship Id="rId10" Type="http://schemas.openxmlformats.org/officeDocument/2006/relationships/image" Target="../media/image95.png"/><Relationship Id="rId4" Type="http://schemas.openxmlformats.org/officeDocument/2006/relationships/image" Target="../media/image79.png"/><Relationship Id="rId9" Type="http://schemas.openxmlformats.org/officeDocument/2006/relationships/image" Target="../media/image76.svg"/><Relationship Id="rId14" Type="http://schemas.openxmlformats.org/officeDocument/2006/relationships/image" Target="../media/image9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101.png"/><Relationship Id="rId7" Type="http://schemas.openxmlformats.org/officeDocument/2006/relationships/image" Target="../media/image7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06.png"/><Relationship Id="rId7" Type="http://schemas.openxmlformats.org/officeDocument/2006/relationships/image" Target="../media/image80.sv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78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110.png"/><Relationship Id="rId7" Type="http://schemas.openxmlformats.org/officeDocument/2006/relationships/image" Target="../media/image79.png"/><Relationship Id="rId12" Type="http://schemas.openxmlformats.org/officeDocument/2006/relationships/image" Target="../media/image84.sv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3.png"/><Relationship Id="rId11" Type="http://schemas.openxmlformats.org/officeDocument/2006/relationships/image" Target="../media/image83.png"/><Relationship Id="rId5" Type="http://schemas.openxmlformats.org/officeDocument/2006/relationships/image" Target="../media/image112.png"/><Relationship Id="rId10" Type="http://schemas.openxmlformats.org/officeDocument/2006/relationships/image" Target="../media/image72.svg"/><Relationship Id="rId4" Type="http://schemas.openxmlformats.org/officeDocument/2006/relationships/image" Target="../media/image111.png"/><Relationship Id="rId9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23471-B0B6-4F46-AEC5-4CB1817A3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Year 8 &amp; 9 Curriculum information evening</a:t>
            </a:r>
            <a:br>
              <a:rPr lang="en-GB"/>
            </a:br>
            <a:br>
              <a:rPr lang="en-GB"/>
            </a:br>
            <a:r>
              <a:rPr lang="en-GB"/>
              <a:t>7th October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1373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38C7E3-5EF1-651C-D143-1271657341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4" descr="A blue and white text on a white background&#10;&#10;Description automatically generated">
            <a:extLst>
              <a:ext uri="{FF2B5EF4-FFF2-40B4-BE49-F238E27FC236}">
                <a16:creationId xmlns:a16="http://schemas.microsoft.com/office/drawing/2014/main" id="{126E0912-E240-F722-FED8-EB0BD37C4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4359568"/>
            <a:ext cx="3698285" cy="2289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5B96AD-240C-D380-87B4-06B1DEF8428B}"/>
              </a:ext>
            </a:extLst>
          </p:cNvPr>
          <p:cNvSpPr txBox="1"/>
          <p:nvPr/>
        </p:nvSpPr>
        <p:spPr>
          <a:xfrm>
            <a:off x="5072743" y="112609"/>
            <a:ext cx="711925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latin typeface="Calibri"/>
                <a:ea typeface="Calibri"/>
                <a:cs typeface="Calibri"/>
              </a:rPr>
              <a:t>Students learning is anchored in a ‘Big Question’ that allows for depth of exploration of literature and language through a wide range of text types and genres across each term and the academic year.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30A48F-B7D9-052C-79C6-9E250D967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" y="1972823"/>
            <a:ext cx="4049486" cy="630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BE0C24-B5C2-DD96-86AB-146C048F8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471" y="2967565"/>
            <a:ext cx="3092104" cy="486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51F230-D9A0-CAD5-1472-48E756248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515" y="3541857"/>
            <a:ext cx="4845117" cy="5542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9FD729-EADA-DA1B-2F09-2F29895367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9981" y="4645066"/>
            <a:ext cx="2379121" cy="5245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764CF6-CA90-2D81-06FF-F8A9041EC5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7575" y="5260259"/>
            <a:ext cx="4223657" cy="5909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C5FA67-D379-67A2-0EFF-7B94A1CC503B}"/>
              </a:ext>
            </a:extLst>
          </p:cNvPr>
          <p:cNvSpPr txBox="1"/>
          <p:nvPr/>
        </p:nvSpPr>
        <p:spPr>
          <a:xfrm>
            <a:off x="0" y="2774642"/>
            <a:ext cx="4049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i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does literature reflect the insecurities of the world around us</a:t>
            </a:r>
            <a:r>
              <a:rPr lang="en-AE" sz="1800" i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0276AC-FA7D-11AE-B85B-C0B1909B8389}"/>
              </a:ext>
            </a:extLst>
          </p:cNvPr>
          <p:cNvSpPr txBox="1"/>
          <p:nvPr/>
        </p:nvSpPr>
        <p:spPr>
          <a:xfrm>
            <a:off x="3951515" y="40525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sz="1800" i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do writer’s present ideas on inequality?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27FC78-BF81-8F66-B6F3-8DBC95CDCC73}"/>
              </a:ext>
            </a:extLst>
          </p:cNvPr>
          <p:cNvSpPr txBox="1"/>
          <p:nvPr/>
        </p:nvSpPr>
        <p:spPr>
          <a:xfrm>
            <a:off x="7522029" y="58232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do writers explore the power of language?</a:t>
            </a: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73F252-D1A5-5F26-8B43-3DAAB204D86B}"/>
              </a:ext>
            </a:extLst>
          </p:cNvPr>
          <p:cNvSpPr txBox="1"/>
          <p:nvPr/>
        </p:nvSpPr>
        <p:spPr>
          <a:xfrm>
            <a:off x="2024743" y="5823284"/>
            <a:ext cx="3352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More detail can be found in the Curriculum areas on Firefly.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6B1D9CF-DB64-0CA1-B683-D742D99A6D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328" y="128007"/>
            <a:ext cx="4456605" cy="1554261"/>
          </a:xfrm>
          <a:prstGeom prst="rect">
            <a:avLst/>
          </a:prstGeom>
        </p:spPr>
      </p:pic>
      <p:pic>
        <p:nvPicPr>
          <p:cNvPr id="30" name="Graphic 29" descr="Books outline">
            <a:extLst>
              <a:ext uri="{FF2B5EF4-FFF2-40B4-BE49-F238E27FC236}">
                <a16:creationId xmlns:a16="http://schemas.microsoft.com/office/drawing/2014/main" id="{7D099379-57C6-815C-F7EE-DC5E86A078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99485" y="1903050"/>
            <a:ext cx="914400" cy="914400"/>
          </a:xfrm>
          <a:prstGeom prst="rect">
            <a:avLst/>
          </a:prstGeom>
        </p:spPr>
      </p:pic>
      <p:pic>
        <p:nvPicPr>
          <p:cNvPr id="32" name="Graphic 31" descr="Open book outline">
            <a:extLst>
              <a:ext uri="{FF2B5EF4-FFF2-40B4-BE49-F238E27FC236}">
                <a16:creationId xmlns:a16="http://schemas.microsoft.com/office/drawing/2014/main" id="{BE3112E2-31F2-6BA3-BB21-5F76C77DC0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45581" y="2753485"/>
            <a:ext cx="914400" cy="914400"/>
          </a:xfrm>
          <a:prstGeom prst="rect">
            <a:avLst/>
          </a:prstGeom>
        </p:spPr>
      </p:pic>
      <p:pic>
        <p:nvPicPr>
          <p:cNvPr id="34" name="Graphic 33" descr="Typewriter outline">
            <a:extLst>
              <a:ext uri="{FF2B5EF4-FFF2-40B4-BE49-F238E27FC236}">
                <a16:creationId xmlns:a16="http://schemas.microsoft.com/office/drawing/2014/main" id="{1B864C07-EFA9-F3E9-F86E-4453FAB945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30546" y="4984931"/>
            <a:ext cx="914400" cy="914400"/>
          </a:xfrm>
          <a:prstGeom prst="rect">
            <a:avLst/>
          </a:prstGeom>
        </p:spPr>
      </p:pic>
      <p:pic>
        <p:nvPicPr>
          <p:cNvPr id="36" name="Graphic 35" descr="Storytelling outline">
            <a:extLst>
              <a:ext uri="{FF2B5EF4-FFF2-40B4-BE49-F238E27FC236}">
                <a16:creationId xmlns:a16="http://schemas.microsoft.com/office/drawing/2014/main" id="{0D23C830-8B13-59D2-3C86-BBE06ED8D4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082272" y="1618473"/>
            <a:ext cx="914400" cy="914400"/>
          </a:xfrm>
          <a:prstGeom prst="rect">
            <a:avLst/>
          </a:prstGeom>
        </p:spPr>
      </p:pic>
      <p:pic>
        <p:nvPicPr>
          <p:cNvPr id="37" name="Graphic 36" descr="Signature outline">
            <a:extLst>
              <a:ext uri="{FF2B5EF4-FFF2-40B4-BE49-F238E27FC236}">
                <a16:creationId xmlns:a16="http://schemas.microsoft.com/office/drawing/2014/main" id="{0A4B0F98-EF1A-839E-C466-083D647C6D2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30322" y="3423845"/>
            <a:ext cx="914400" cy="914400"/>
          </a:xfrm>
          <a:prstGeom prst="rect">
            <a:avLst/>
          </a:prstGeom>
        </p:spPr>
      </p:pic>
      <p:pic>
        <p:nvPicPr>
          <p:cNvPr id="39" name="Graphic 38" descr="Scribble outline">
            <a:extLst>
              <a:ext uri="{FF2B5EF4-FFF2-40B4-BE49-F238E27FC236}">
                <a16:creationId xmlns:a16="http://schemas.microsoft.com/office/drawing/2014/main" id="{1E1CB4C1-7C4D-BD61-520C-3E4B9AE1B5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876239" y="35736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6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chool&#10;&#10;Description automatically generated">
            <a:extLst>
              <a:ext uri="{FF2B5EF4-FFF2-40B4-BE49-F238E27FC236}">
                <a16:creationId xmlns:a16="http://schemas.microsoft.com/office/drawing/2014/main" id="{C0569507-BED3-E280-3089-4A0E3DBE6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22" y="4528458"/>
            <a:ext cx="3164894" cy="21102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38C7E3-5EF1-651C-D143-1271657341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5B96AD-240C-D380-87B4-06B1DEF8428B}"/>
              </a:ext>
            </a:extLst>
          </p:cNvPr>
          <p:cNvSpPr txBox="1"/>
          <p:nvPr/>
        </p:nvSpPr>
        <p:spPr>
          <a:xfrm>
            <a:off x="5189467" y="424115"/>
            <a:ext cx="7141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learning continues to be driven by an anchored ‘Big Question’ in Year 9. We continue to make progress in reading, writing and oracy skills.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5FA67-D379-67A2-0EFF-7B94A1CC503B}"/>
              </a:ext>
            </a:extLst>
          </p:cNvPr>
          <p:cNvSpPr txBox="1"/>
          <p:nvPr/>
        </p:nvSpPr>
        <p:spPr>
          <a:xfrm>
            <a:off x="130628" y="2741453"/>
            <a:ext cx="40494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E" sz="1800" i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do writers use literature to show different perspectives on power and conflict?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0276AC-FA7D-11AE-B85B-C0B1909B8389}"/>
              </a:ext>
            </a:extLst>
          </p:cNvPr>
          <p:cNvSpPr txBox="1"/>
          <p:nvPr/>
        </p:nvSpPr>
        <p:spPr>
          <a:xfrm>
            <a:off x="3183522" y="407485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E" sz="1800" i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do writers navigate the intricacies of human connections?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27FC78-BF81-8F66-B6F3-8DBC95CDCC73}"/>
              </a:ext>
            </a:extLst>
          </p:cNvPr>
          <p:cNvSpPr txBox="1"/>
          <p:nvPr/>
        </p:nvSpPr>
        <p:spPr>
          <a:xfrm>
            <a:off x="7522029" y="5823284"/>
            <a:ext cx="4479203" cy="646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E" sz="1800" i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can literature help us to plan and look to the future?</a:t>
            </a: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73F252-D1A5-5F26-8B43-3DAAB204D86B}"/>
              </a:ext>
            </a:extLst>
          </p:cNvPr>
          <p:cNvSpPr txBox="1"/>
          <p:nvPr/>
        </p:nvSpPr>
        <p:spPr>
          <a:xfrm>
            <a:off x="2024743" y="5823284"/>
            <a:ext cx="3352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More detail can be found in the Curriculum areas on Firefly.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E44C8E-EE6E-8008-0F2F-9B2F404A3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" y="206957"/>
            <a:ext cx="4477856" cy="1564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327347-4D68-41E6-BD7C-E78125E96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23" y="2105837"/>
            <a:ext cx="3953728" cy="494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5715BE-326F-E3E5-1AD5-A0568C90F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852" y="2873514"/>
            <a:ext cx="3740342" cy="6159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75A981-6E48-12AF-8A1D-93DC146896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090" y="3502729"/>
            <a:ext cx="4271865" cy="6056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BDBC99-1D59-8AA9-FEE0-EE4A9CC747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7277" y="4621911"/>
            <a:ext cx="3903873" cy="5885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E6A67E-78AB-9DB9-6B53-A3645E6466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8386" y="5235822"/>
            <a:ext cx="2027853" cy="588884"/>
          </a:xfrm>
          <a:prstGeom prst="rect">
            <a:avLst/>
          </a:prstGeom>
        </p:spPr>
      </p:pic>
      <p:pic>
        <p:nvPicPr>
          <p:cNvPr id="27" name="Graphic 26" descr="Open book outline">
            <a:extLst>
              <a:ext uri="{FF2B5EF4-FFF2-40B4-BE49-F238E27FC236}">
                <a16:creationId xmlns:a16="http://schemas.microsoft.com/office/drawing/2014/main" id="{CF88831A-191D-9FAA-8563-67169F4DB8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61794" y="5126391"/>
            <a:ext cx="914400" cy="914400"/>
          </a:xfrm>
          <a:prstGeom prst="rect">
            <a:avLst/>
          </a:prstGeom>
        </p:spPr>
      </p:pic>
      <p:pic>
        <p:nvPicPr>
          <p:cNvPr id="28" name="Graphic 27" descr="Storytelling outline">
            <a:extLst>
              <a:ext uri="{FF2B5EF4-FFF2-40B4-BE49-F238E27FC236}">
                <a16:creationId xmlns:a16="http://schemas.microsoft.com/office/drawing/2014/main" id="{D8B520B0-DAFE-E03C-C31F-6D17442951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82272" y="1618473"/>
            <a:ext cx="914400" cy="914400"/>
          </a:xfrm>
          <a:prstGeom prst="rect">
            <a:avLst/>
          </a:prstGeom>
        </p:spPr>
      </p:pic>
      <p:pic>
        <p:nvPicPr>
          <p:cNvPr id="29" name="Graphic 28" descr="Books outline">
            <a:extLst>
              <a:ext uri="{FF2B5EF4-FFF2-40B4-BE49-F238E27FC236}">
                <a16:creationId xmlns:a16="http://schemas.microsoft.com/office/drawing/2014/main" id="{4509D567-F689-82DC-381E-8005660251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02781" y="2809464"/>
            <a:ext cx="914400" cy="914400"/>
          </a:xfrm>
          <a:prstGeom prst="rect">
            <a:avLst/>
          </a:prstGeom>
        </p:spPr>
      </p:pic>
      <p:pic>
        <p:nvPicPr>
          <p:cNvPr id="30" name="Graphic 29" descr="Typewriter outline">
            <a:extLst>
              <a:ext uri="{FF2B5EF4-FFF2-40B4-BE49-F238E27FC236}">
                <a16:creationId xmlns:a16="http://schemas.microsoft.com/office/drawing/2014/main" id="{3DCD211A-600F-3406-25F5-40218DE50C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23729" y="1895057"/>
            <a:ext cx="914400" cy="914400"/>
          </a:xfrm>
          <a:prstGeom prst="rect">
            <a:avLst/>
          </a:prstGeom>
        </p:spPr>
      </p:pic>
      <p:pic>
        <p:nvPicPr>
          <p:cNvPr id="32" name="Graphic 31" descr="Scribble outline">
            <a:extLst>
              <a:ext uri="{FF2B5EF4-FFF2-40B4-BE49-F238E27FC236}">
                <a16:creationId xmlns:a16="http://schemas.microsoft.com/office/drawing/2014/main" id="{90C685A6-ABF6-26B5-B8FC-80F8D2AC24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876239" y="3573665"/>
            <a:ext cx="914400" cy="914400"/>
          </a:xfrm>
          <a:prstGeom prst="rect">
            <a:avLst/>
          </a:prstGeom>
        </p:spPr>
      </p:pic>
      <p:pic>
        <p:nvPicPr>
          <p:cNvPr id="35" name="Graphic 34" descr="Signature outline">
            <a:extLst>
              <a:ext uri="{FF2B5EF4-FFF2-40B4-BE49-F238E27FC236}">
                <a16:creationId xmlns:a16="http://schemas.microsoft.com/office/drawing/2014/main" id="{5DEE3B62-8F27-5167-6E77-D30CFCC780C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30322" y="3444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8CE566-14D4-1883-86EE-F3553F88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BFE00E-AA06-8BE3-4B61-DB4F13F8C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93" y="287073"/>
            <a:ext cx="5112013" cy="14288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02EE34-864D-0B5D-A702-A8D6F81E2A7C}"/>
              </a:ext>
            </a:extLst>
          </p:cNvPr>
          <p:cNvSpPr txBox="1"/>
          <p:nvPr/>
        </p:nvSpPr>
        <p:spPr>
          <a:xfrm>
            <a:off x="263393" y="1891437"/>
            <a:ext cx="4809349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i="1">
                <a:latin typeface="Calibri"/>
                <a:ea typeface="Calibri" panose="020F0502020204030204" pitchFamily="34" charset="0"/>
                <a:cs typeface="Calibri"/>
              </a:rPr>
              <a:t>Assessment Objectives</a:t>
            </a:r>
          </a:p>
          <a:p>
            <a:pPr algn="ctr"/>
            <a:endParaRPr lang="en-US" sz="3200" b="1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i="1">
                <a:latin typeface="Calibri"/>
                <a:ea typeface="Calibri" panose="020F0502020204030204" pitchFamily="34" charset="0"/>
                <a:cs typeface="Calibri"/>
              </a:rPr>
              <a:t>All students will be assessed at least twice on each objective thus allowing students, staff and parents to see progress across the academic year.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003495-55C2-6FAF-350B-12D8EDD72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929" y="575323"/>
            <a:ext cx="6324678" cy="570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5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8CE566-14D4-1883-86EE-F3553F88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BFE00E-AA06-8BE3-4B61-DB4F13F8C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35" y="178215"/>
            <a:ext cx="5112013" cy="14288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C3702A-DEF3-537D-5985-49D688337BEC}"/>
              </a:ext>
            </a:extLst>
          </p:cNvPr>
          <p:cNvSpPr txBox="1"/>
          <p:nvPr/>
        </p:nvSpPr>
        <p:spPr>
          <a:xfrm>
            <a:off x="5977163" y="271787"/>
            <a:ext cx="6041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we plan for progress?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48F93-BB06-FD55-969B-8E67BD5A71CB}"/>
              </a:ext>
            </a:extLst>
          </p:cNvPr>
          <p:cNvSpPr txBox="1"/>
          <p:nvPr/>
        </p:nvSpPr>
        <p:spPr>
          <a:xfrm>
            <a:off x="230735" y="1742596"/>
            <a:ext cx="5593121" cy="44935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>
                <a:latin typeface="Calibri"/>
                <a:ea typeface="Calibri" panose="020F0502020204030204" pitchFamily="34" charset="0"/>
                <a:cs typeface="Calibri"/>
              </a:rPr>
              <a:t>Reading</a:t>
            </a:r>
            <a:r>
              <a:rPr lang="en-US" sz="2200">
                <a:latin typeface="Calibri"/>
                <a:ea typeface="Calibri" panose="020F0502020204030204" pitchFamily="34" charset="0"/>
                <a:cs typeface="Calibri"/>
              </a:rPr>
              <a:t>: </a:t>
            </a:r>
          </a:p>
          <a:p>
            <a:pPr algn="ctr"/>
            <a:r>
              <a:rPr lang="en-US" sz="2200">
                <a:latin typeface="Calibri"/>
                <a:ea typeface="Calibri" panose="020F0502020204030204" pitchFamily="34" charset="0"/>
                <a:cs typeface="Calibri"/>
              </a:rPr>
              <a:t>Students will build on their ability to form </a:t>
            </a:r>
            <a:r>
              <a:rPr lang="en-US" sz="2200" b="1">
                <a:latin typeface="Calibri"/>
                <a:ea typeface="Calibri" panose="020F0502020204030204" pitchFamily="34" charset="0"/>
                <a:cs typeface="Calibri"/>
              </a:rPr>
              <a:t>links</a:t>
            </a:r>
            <a:r>
              <a:rPr lang="en-US" sz="2200">
                <a:latin typeface="Calibri"/>
                <a:ea typeface="Calibri" panose="020F0502020204030204" pitchFamily="34" charset="0"/>
                <a:cs typeface="Calibri"/>
              </a:rPr>
              <a:t> between texts and the context in which they were written, create their own </a:t>
            </a:r>
            <a:r>
              <a:rPr lang="en-US" sz="2200" b="1">
                <a:latin typeface="Calibri"/>
                <a:ea typeface="Calibri" panose="020F0502020204030204" pitchFamily="34" charset="0"/>
                <a:cs typeface="Calibri"/>
              </a:rPr>
              <a:t>interpretations of language </a:t>
            </a:r>
            <a:r>
              <a:rPr lang="en-US" sz="2200">
                <a:latin typeface="Calibri"/>
                <a:ea typeface="Calibri" panose="020F0502020204030204" pitchFamily="34" charset="0"/>
                <a:cs typeface="Calibri"/>
              </a:rPr>
              <a:t>and structure and how to choose ‘</a:t>
            </a:r>
            <a:r>
              <a:rPr lang="en-US" sz="2200" b="1">
                <a:latin typeface="Calibri"/>
                <a:ea typeface="Calibri" panose="020F0502020204030204" pitchFamily="34" charset="0"/>
                <a:cs typeface="Calibri"/>
              </a:rPr>
              <a:t>discriminating’ pieces of evidence</a:t>
            </a:r>
            <a:r>
              <a:rPr lang="en-US" sz="2200">
                <a:latin typeface="Calibri"/>
                <a:ea typeface="Calibri" panose="020F0502020204030204" pitchFamily="34" charset="0"/>
                <a:cs typeface="Calibri"/>
              </a:rPr>
              <a:t> from chosen texts. Students by the end of year 9 will be working towards </a:t>
            </a:r>
            <a:r>
              <a:rPr lang="en-US" sz="2200" b="1">
                <a:latin typeface="Calibri"/>
                <a:ea typeface="Calibri" panose="020F0502020204030204" pitchFamily="34" charset="0"/>
                <a:cs typeface="Calibri"/>
              </a:rPr>
              <a:t>full literature style essays </a:t>
            </a:r>
            <a:r>
              <a:rPr lang="en-US" sz="2200">
                <a:latin typeface="Calibri"/>
                <a:ea typeface="Calibri" panose="020F0502020204030204" pitchFamily="34" charset="0"/>
                <a:cs typeface="Calibri"/>
              </a:rPr>
              <a:t>that are scaffolded with their class teacher. </a:t>
            </a:r>
          </a:p>
          <a:p>
            <a:pPr algn="ctr"/>
            <a:endParaRPr lang="en-US"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>
                <a:latin typeface="Calibri"/>
                <a:ea typeface="Calibri" panose="020F0502020204030204" pitchFamily="34" charset="0"/>
                <a:cs typeface="Calibri"/>
              </a:rPr>
              <a:t>Students move from ‘basic and clear’ into ‘ambitious and perceptive’ ready to move into IGCSE skills in Year 10.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5455C3-A86C-8C94-A575-2D49F92F92D4}"/>
              </a:ext>
            </a:extLst>
          </p:cNvPr>
          <p:cNvSpPr txBox="1"/>
          <p:nvPr/>
        </p:nvSpPr>
        <p:spPr>
          <a:xfrm>
            <a:off x="6368144" y="1607038"/>
            <a:ext cx="5593121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>
                <a:latin typeface="Calibri"/>
                <a:ea typeface="Calibri" panose="020F0502020204030204" pitchFamily="34" charset="0"/>
                <a:cs typeface="Calibri"/>
              </a:rPr>
              <a:t>Writing</a:t>
            </a:r>
            <a:r>
              <a:rPr lang="en-US" sz="2200">
                <a:latin typeface="Calibri"/>
                <a:ea typeface="Calibri" panose="020F0502020204030204" pitchFamily="34" charset="0"/>
                <a:cs typeface="Calibri"/>
              </a:rPr>
              <a:t>: </a:t>
            </a:r>
          </a:p>
          <a:p>
            <a:pPr algn="ctr"/>
            <a:r>
              <a:rPr lang="en-US" sz="2200">
                <a:latin typeface="Calibri"/>
                <a:ea typeface="Calibri" panose="020F0502020204030204" pitchFamily="34" charset="0"/>
                <a:cs typeface="Calibri"/>
              </a:rPr>
              <a:t>Students will build on their ability to create engaging and effective pieces of </a:t>
            </a:r>
            <a:r>
              <a:rPr lang="en-US" sz="2200" b="1">
                <a:latin typeface="Calibri"/>
                <a:ea typeface="Calibri" panose="020F0502020204030204" pitchFamily="34" charset="0"/>
                <a:cs typeface="Calibri"/>
              </a:rPr>
              <a:t>imaginative writing and non-fiction writing</a:t>
            </a:r>
            <a:r>
              <a:rPr lang="en-US" sz="2200">
                <a:latin typeface="Calibri"/>
                <a:ea typeface="Calibri" panose="020F0502020204030204" pitchFamily="34" charset="0"/>
                <a:cs typeface="Calibri"/>
              </a:rPr>
              <a:t>. They will write for a variety of purposes and effect across their KS3 learning journey. Students will be taught more </a:t>
            </a:r>
            <a:r>
              <a:rPr lang="en-US" sz="2200" b="1">
                <a:latin typeface="Calibri"/>
                <a:ea typeface="Calibri" panose="020F0502020204030204" pitchFamily="34" charset="0"/>
                <a:cs typeface="Calibri"/>
              </a:rPr>
              <a:t>ambitious sentence </a:t>
            </a:r>
            <a:r>
              <a:rPr lang="en-US" sz="2200">
                <a:latin typeface="Calibri"/>
                <a:ea typeface="Calibri" panose="020F0502020204030204" pitchFamily="34" charset="0"/>
                <a:cs typeface="Calibri"/>
              </a:rPr>
              <a:t>structures, paragraphing structures, </a:t>
            </a:r>
            <a:r>
              <a:rPr lang="en-US" sz="2200" b="1">
                <a:latin typeface="Calibri"/>
                <a:ea typeface="Calibri" panose="020F0502020204030204" pitchFamily="34" charset="0"/>
                <a:cs typeface="Calibri"/>
              </a:rPr>
              <a:t>punctuation, vocabulary </a:t>
            </a:r>
            <a:r>
              <a:rPr lang="en-US" sz="2200">
                <a:latin typeface="Calibri"/>
                <a:ea typeface="Calibri" panose="020F0502020204030204" pitchFamily="34" charset="0"/>
                <a:cs typeface="Calibri"/>
              </a:rPr>
              <a:t>and how to utilize </a:t>
            </a:r>
            <a:r>
              <a:rPr lang="en-US" sz="2200" b="1">
                <a:latin typeface="Calibri"/>
                <a:ea typeface="Calibri" panose="020F0502020204030204" pitchFamily="34" charset="0"/>
                <a:cs typeface="Calibri"/>
              </a:rPr>
              <a:t>writer’s methods </a:t>
            </a:r>
            <a:r>
              <a:rPr lang="en-US" sz="2200">
                <a:latin typeface="Calibri"/>
                <a:ea typeface="Calibri" panose="020F0502020204030204" pitchFamily="34" charset="0"/>
                <a:cs typeface="Calibri"/>
              </a:rPr>
              <a:t>in their own work. </a:t>
            </a:r>
          </a:p>
          <a:p>
            <a:pPr algn="ctr"/>
            <a:endParaRPr lang="en-US"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>
                <a:latin typeface="Calibri"/>
                <a:ea typeface="Calibri" panose="020F0502020204030204" pitchFamily="34" charset="0"/>
                <a:cs typeface="Calibri"/>
              </a:rPr>
              <a:t>Students will understand how to manipulate and craft a piece of excellent written communication as they move into IGCSE English.</a:t>
            </a:r>
          </a:p>
        </p:txBody>
      </p:sp>
      <p:pic>
        <p:nvPicPr>
          <p:cNvPr id="6" name="Graphic 5" descr="Scribble outline">
            <a:extLst>
              <a:ext uri="{FF2B5EF4-FFF2-40B4-BE49-F238E27FC236}">
                <a16:creationId xmlns:a16="http://schemas.microsoft.com/office/drawing/2014/main" id="{52A566D3-AC51-3556-7177-219FD548E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5207" y="5738009"/>
            <a:ext cx="914400" cy="914400"/>
          </a:xfrm>
          <a:prstGeom prst="rect">
            <a:avLst/>
          </a:prstGeom>
        </p:spPr>
      </p:pic>
      <p:pic>
        <p:nvPicPr>
          <p:cNvPr id="7" name="Graphic 6" descr="Open book outline">
            <a:extLst>
              <a:ext uri="{FF2B5EF4-FFF2-40B4-BE49-F238E27FC236}">
                <a16:creationId xmlns:a16="http://schemas.microsoft.com/office/drawing/2014/main" id="{644CC96B-254B-F936-1504-671667BEB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735" y="59144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2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38C7E3-5EF1-651C-D143-1271657341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97950" y="6415752"/>
            <a:ext cx="27432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en-GB"/>
          </a:p>
        </p:txBody>
      </p:sp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7A954EBF-60C6-A290-E51A-9B0770C74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571" y="4974772"/>
            <a:ext cx="3508622" cy="2087629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5DDB21-7F44-9CCA-A9A2-016FED902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626" y="145714"/>
            <a:ext cx="4256910" cy="1075225"/>
          </a:xfrm>
          <a:prstGeom prst="rect">
            <a:avLst/>
          </a:prstGeom>
        </p:spPr>
      </p:pic>
      <p:pic>
        <p:nvPicPr>
          <p:cNvPr id="2050" name="Picture 2" descr="The Reading Studio">
            <a:extLst>
              <a:ext uri="{FF2B5EF4-FFF2-40B4-BE49-F238E27FC236}">
                <a16:creationId xmlns:a16="http://schemas.microsoft.com/office/drawing/2014/main" id="{ACB0E537-CD45-725A-9537-D4ADCB414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28" y="4011748"/>
            <a:ext cx="5515055" cy="271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D2F6B5-E714-9241-2A77-DDF11657A1BE}"/>
              </a:ext>
            </a:extLst>
          </p:cNvPr>
          <p:cNvSpPr txBox="1"/>
          <p:nvPr/>
        </p:nvSpPr>
        <p:spPr>
          <a:xfrm>
            <a:off x="26904" y="186773"/>
            <a:ext cx="31671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should be reading for a </a:t>
            </a:r>
            <a:r>
              <a:rPr lang="en-US" sz="2000" b="1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MINIMUM</a:t>
            </a:r>
            <a:r>
              <a:rPr lang="en-US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45 minutes per week. </a:t>
            </a:r>
          </a:p>
          <a:p>
            <a:pPr algn="ctr"/>
            <a:endParaRPr lang="en-US" sz="20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Ideally, this would actually be 20 minutes every day for the most progress to be seen!</a:t>
            </a:r>
          </a:p>
          <a:p>
            <a:pPr algn="ctr"/>
            <a:endParaRPr lang="en-US" sz="20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should simply add a ‘comment’ on firefly which states what they have read, how much they read and what happened in that particular section.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BBF2FD-F50A-311B-C651-88C240F69AFD}"/>
              </a:ext>
            </a:extLst>
          </p:cNvPr>
          <p:cNvSpPr txBox="1"/>
          <p:nvPr/>
        </p:nvSpPr>
        <p:spPr>
          <a:xfrm>
            <a:off x="3330433" y="1559769"/>
            <a:ext cx="42569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Studies have shown that an ability to enjoy reading has not only been proven to </a:t>
            </a:r>
            <a:r>
              <a:rPr lang="en-US" b="1" i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improve a child's performance in their academic career,</a:t>
            </a:r>
            <a:r>
              <a:rPr lang="en-US" b="0" i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but it's also key to helping them hit a </a:t>
            </a:r>
            <a:r>
              <a:rPr lang="en-US" b="1" i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range of physical, mental, and emotional well-being markers </a:t>
            </a:r>
            <a:r>
              <a:rPr lang="en-US" b="0" i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that are crucial to developing </a:t>
            </a:r>
            <a:r>
              <a:rPr lang="en-US" b="1" i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healthy, well-adjusted adults</a:t>
            </a:r>
            <a:r>
              <a:rPr lang="en-US" b="0" i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.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7E932E-2D7C-58DB-D3CC-3202B76E2F7E}"/>
              </a:ext>
            </a:extLst>
          </p:cNvPr>
          <p:cNvSpPr txBox="1"/>
          <p:nvPr/>
        </p:nvSpPr>
        <p:spPr>
          <a:xfrm>
            <a:off x="8136165" y="186773"/>
            <a:ext cx="405583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0">
                <a:solidFill>
                  <a:srgbClr val="3E4043"/>
                </a:solidFill>
                <a:effectLst/>
                <a:latin typeface="inherit"/>
              </a:rPr>
              <a:t>Research has proved that reading regularly provides a plethora of benefits for children, including:</a:t>
            </a:r>
            <a:endParaRPr lang="en-US" b="0">
              <a:solidFill>
                <a:srgbClr val="808080"/>
              </a:solidFill>
              <a:effectLst/>
              <a:latin typeface="Open Sans" panose="020B060603050402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E4043"/>
                </a:solidFill>
                <a:effectLst/>
                <a:latin typeface="inherit"/>
              </a:rPr>
              <a:t>An </a:t>
            </a:r>
            <a:r>
              <a:rPr lang="en-US" b="1" i="0">
                <a:solidFill>
                  <a:srgbClr val="3E4043"/>
                </a:solidFill>
                <a:effectLst/>
                <a:latin typeface="inherit"/>
              </a:rPr>
              <a:t>increased vocabulary </a:t>
            </a:r>
            <a:r>
              <a:rPr lang="en-US" b="0" i="0">
                <a:solidFill>
                  <a:srgbClr val="3E4043"/>
                </a:solidFill>
                <a:effectLst/>
                <a:latin typeface="inherit"/>
              </a:rPr>
              <a:t>and enhanced grammar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US" b="1" i="0">
                <a:solidFill>
                  <a:srgbClr val="3E4043"/>
                </a:solidFill>
                <a:effectLst/>
                <a:latin typeface="inherit"/>
              </a:rPr>
              <a:t>More empathy, tolerance and increased positivity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US" b="1" i="0">
                <a:solidFill>
                  <a:srgbClr val="3E4043"/>
                </a:solidFill>
                <a:effectLst/>
                <a:latin typeface="inherit"/>
              </a:rPr>
              <a:t>Better mental and physical health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US" b="1" i="0">
                <a:solidFill>
                  <a:srgbClr val="3E4043"/>
                </a:solidFill>
                <a:effectLst/>
                <a:latin typeface="inherit"/>
              </a:rPr>
              <a:t>Greater self-confidence </a:t>
            </a:r>
            <a:r>
              <a:rPr lang="en-US" b="0" i="0">
                <a:solidFill>
                  <a:srgbClr val="3E4043"/>
                </a:solidFill>
                <a:effectLst/>
                <a:latin typeface="inherit"/>
              </a:rPr>
              <a:t>and better insight into human nature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E4043"/>
                </a:solidFill>
                <a:effectLst/>
                <a:latin typeface="inherit"/>
              </a:rPr>
              <a:t>A </a:t>
            </a:r>
            <a:r>
              <a:rPr lang="en-US" b="1" i="0">
                <a:solidFill>
                  <a:srgbClr val="3E4043"/>
                </a:solidFill>
                <a:effectLst/>
                <a:latin typeface="inherit"/>
              </a:rPr>
              <a:t>wider understanding of the world </a:t>
            </a:r>
            <a:r>
              <a:rPr lang="en-US" b="0" i="0">
                <a:solidFill>
                  <a:srgbClr val="3E4043"/>
                </a:solidFill>
                <a:effectLst/>
                <a:latin typeface="inherit"/>
              </a:rPr>
              <a:t>and their own and others’ cultures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E4043"/>
                </a:solidFill>
                <a:effectLst/>
                <a:latin typeface="inherit"/>
              </a:rPr>
              <a:t>An </a:t>
            </a:r>
            <a:r>
              <a:rPr lang="en-US" b="1" i="0">
                <a:solidFill>
                  <a:srgbClr val="3E4043"/>
                </a:solidFill>
                <a:effectLst/>
                <a:latin typeface="inherit"/>
              </a:rPr>
              <a:t>ability to excel in academic studies </a:t>
            </a:r>
            <a:r>
              <a:rPr lang="en-US" b="0" i="0">
                <a:solidFill>
                  <a:srgbClr val="3E4043"/>
                </a:solidFill>
                <a:effectLst/>
                <a:latin typeface="inherit"/>
              </a:rPr>
              <a:t>beyond just English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2953AC9D-E195-ECAE-CEAF-1D7F5E037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264" y="5148943"/>
            <a:ext cx="3374571" cy="105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extLst>
              <a:ext uri="{FF2B5EF4-FFF2-40B4-BE49-F238E27FC236}">
                <a16:creationId xmlns:a16="http://schemas.microsoft.com/office/drawing/2014/main" id="{BFF77F45-1D62-E581-7821-4AB917EE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0025"/>
            <a:ext cx="1219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3E0788-F3DB-9E20-AF46-315FA554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6C80BF-6508-22E4-A0A3-4D64D8B53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325" y="232195"/>
            <a:ext cx="7658494" cy="1320868"/>
          </a:xfrm>
          <a:prstGeom prst="rect">
            <a:avLst/>
          </a:prstGeom>
        </p:spPr>
      </p:pic>
      <p:pic>
        <p:nvPicPr>
          <p:cNvPr id="3076" name="Picture 4" descr="Emirates LitFest Returns | 31 Jan — 6 Feb 2024">
            <a:extLst>
              <a:ext uri="{FF2B5EF4-FFF2-40B4-BE49-F238E27FC236}">
                <a16:creationId xmlns:a16="http://schemas.microsoft.com/office/drawing/2014/main" id="{D3819675-D550-BE99-2272-D17DFBDEF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5" y="232195"/>
            <a:ext cx="2200275" cy="31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BBB043-5A23-DDEF-64AA-502762262F6B}"/>
              </a:ext>
            </a:extLst>
          </p:cNvPr>
          <p:cNvSpPr txBox="1"/>
          <p:nvPr/>
        </p:nvSpPr>
        <p:spPr>
          <a:xfrm>
            <a:off x="2593325" y="1668529"/>
            <a:ext cx="4550228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Exciting </a:t>
            </a:r>
            <a:r>
              <a:rPr lang="en-US" b="1"/>
              <a:t>NEW</a:t>
            </a:r>
            <a:r>
              <a:rPr lang="en-US"/>
              <a:t> opportunities this year. We have started to get involved in the Emirates Literature Foundation with a view for students to attend the Emirates Festival of Literature if they are successful in the competitions. </a:t>
            </a:r>
          </a:p>
          <a:p>
            <a:endParaRPr lang="en-US"/>
          </a:p>
          <a:p>
            <a:pPr marL="342900" indent="-342900">
              <a:buAutoNum type="arabicPeriod"/>
            </a:pPr>
            <a:r>
              <a:rPr lang="en-US" b="1"/>
              <a:t>Poetry for All Competition</a:t>
            </a:r>
          </a:p>
          <a:p>
            <a:pPr lvl="1"/>
            <a:r>
              <a:rPr lang="en-US" u="sng"/>
              <a:t>Wednesday 3pm with Ms. Ariss</a:t>
            </a:r>
          </a:p>
          <a:p>
            <a:pPr marL="342900" indent="-342900">
              <a:buAutoNum type="arabicPeriod"/>
            </a:pPr>
            <a:r>
              <a:rPr lang="en-US" b="1"/>
              <a:t>Chevron Readers Cup</a:t>
            </a:r>
          </a:p>
          <a:p>
            <a:pPr lvl="1"/>
            <a:r>
              <a:rPr lang="en-US"/>
              <a:t>Student led- we already have two teams competing. </a:t>
            </a:r>
          </a:p>
          <a:p>
            <a:pPr marL="342900" indent="-342900">
              <a:buAutoNum type="arabicPeriod"/>
            </a:pPr>
            <a:r>
              <a:rPr lang="en-US" b="1"/>
              <a:t>Creative Writing Competition </a:t>
            </a:r>
            <a:r>
              <a:rPr lang="en-US" i="1"/>
              <a:t>(partnered with Oxford University Press)</a:t>
            </a:r>
          </a:p>
          <a:p>
            <a:pPr lvl="1"/>
            <a:r>
              <a:rPr lang="en-US" u="sng"/>
              <a:t>Tuesday 3pm with Ms. Coote </a:t>
            </a:r>
          </a:p>
          <a:p>
            <a:pPr lvl="1"/>
            <a:endParaRPr lang="en-US"/>
          </a:p>
        </p:txBody>
      </p:sp>
      <p:pic>
        <p:nvPicPr>
          <p:cNvPr id="3078" name="Picture 6" descr="Emirates Literature Foundation">
            <a:extLst>
              <a:ext uri="{FF2B5EF4-FFF2-40B4-BE49-F238E27FC236}">
                <a16:creationId xmlns:a16="http://schemas.microsoft.com/office/drawing/2014/main" id="{2751AC35-066B-83E9-85CA-1478FE56F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" y="3589434"/>
            <a:ext cx="2396800" cy="1142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82" name="Picture 10" descr="Global Campus Certified Teacher Awards ...">
            <a:extLst>
              <a:ext uri="{FF2B5EF4-FFF2-40B4-BE49-F238E27FC236}">
                <a16:creationId xmlns:a16="http://schemas.microsoft.com/office/drawing/2014/main" id="{5A2C6F9A-5C1C-3225-2D27-D13B80728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2" t="17881" r="16774" b="14556"/>
          <a:stretch/>
        </p:blipFill>
        <p:spPr bwMode="auto">
          <a:xfrm>
            <a:off x="8273142" y="1701348"/>
            <a:ext cx="3232475" cy="18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311250-F64F-3430-4DDF-3840C0F764A1}"/>
              </a:ext>
            </a:extLst>
          </p:cNvPr>
          <p:cNvSpPr txBox="1"/>
          <p:nvPr/>
        </p:nvSpPr>
        <p:spPr>
          <a:xfrm>
            <a:off x="7511143" y="3788229"/>
            <a:ext cx="4582594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across all KS3 classes will be engaging in the </a:t>
            </a:r>
            <a:r>
              <a:rPr lang="en-US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Writing Competition </a:t>
            </a: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Global Campus and winning entries will be submitted to compete against all the other Nord Anglia Schools. </a:t>
            </a:r>
          </a:p>
          <a:p>
            <a:pPr algn="ctr"/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Book Club will be starting in Term 2 with a focus on linking ideas to Global Campus monthly book ideas. </a:t>
            </a:r>
          </a:p>
        </p:txBody>
      </p:sp>
    </p:spTree>
    <p:extLst>
      <p:ext uri="{BB962C8B-B14F-4D97-AF65-F5344CB8AC3E}">
        <p14:creationId xmlns:p14="http://schemas.microsoft.com/office/powerpoint/2010/main" val="8802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extLst>
              <a:ext uri="{FF2B5EF4-FFF2-40B4-BE49-F238E27FC236}">
                <a16:creationId xmlns:a16="http://schemas.microsoft.com/office/drawing/2014/main" id="{BFF77F45-1D62-E581-7821-4AB917EE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0025"/>
            <a:ext cx="1219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3E0788-F3DB-9E20-AF46-315FA554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6C80BF-6508-22E4-A0A3-4D64D8B53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325" y="232195"/>
            <a:ext cx="7658494" cy="13208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BBB043-5A23-DDEF-64AA-502762262F6B}"/>
              </a:ext>
            </a:extLst>
          </p:cNvPr>
          <p:cNvSpPr txBox="1"/>
          <p:nvPr/>
        </p:nvSpPr>
        <p:spPr>
          <a:xfrm>
            <a:off x="2986867" y="1653000"/>
            <a:ext cx="6871410" cy="46782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Debate Club </a:t>
            </a: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currently on Tuesdays after school with Mrs. Cannon and is incredibly popular, allowing students to hone their Oracy skills and become insightful debaters. </a:t>
            </a:r>
          </a:p>
          <a:p>
            <a:endParaRPr lang="en-US" sz="2000" u="sng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Book and Film Club </a:t>
            </a: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during a Wednesday lunchtime with Mrs. Baker where students can explore how literature inspires film and media. </a:t>
            </a:r>
          </a:p>
          <a:p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Library lessons: </a:t>
            </a: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students in KS3 will have a library lesson once per fortnight where students can explore how to use the library and the referencing correctly but also teachers may choose to have a class reader to broaden the students’ reading experience. </a:t>
            </a:r>
          </a:p>
          <a:p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exciting ideas to come in the future! </a:t>
            </a:r>
          </a:p>
          <a:p>
            <a:pPr lvl="1"/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01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8E02CD-5FCB-E1FC-8941-BE5AE1655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7"/>
            <a:ext cx="10956790" cy="4810805"/>
          </a:xfrm>
        </p:spPr>
        <p:txBody>
          <a:bodyPr/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85583F2-4960-551C-BF0F-2452DB3D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96" y="327786"/>
            <a:ext cx="11165928" cy="778764"/>
          </a:xfrm>
        </p:spPr>
        <p:txBody>
          <a:bodyPr/>
          <a:lstStyle/>
          <a:p>
            <a:r>
              <a:rPr lang="en-US"/>
              <a:t>Mathematics </a:t>
            </a:r>
            <a:br>
              <a:rPr lang="en-US">
                <a:cs typeface="Arial"/>
              </a:rPr>
            </a:br>
            <a:endParaRPr lang="en-US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2CCCA-2C9C-937E-3BB9-BE45FBD46AF5}"/>
              </a:ext>
            </a:extLst>
          </p:cNvPr>
          <p:cNvSpPr txBox="1"/>
          <p:nvPr/>
        </p:nvSpPr>
        <p:spPr>
          <a:xfrm>
            <a:off x="1792443" y="-1574037"/>
            <a:ext cx="4839251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3000">
              <a:solidFill>
                <a:schemeClr val="bg2"/>
              </a:solidFill>
              <a:cs typeface="Arial"/>
            </a:endParaRPr>
          </a:p>
          <a:p>
            <a:r>
              <a:rPr lang="en-US" sz="3000">
                <a:solidFill>
                  <a:schemeClr val="bg2"/>
                </a:solidFill>
                <a:cs typeface="Arial"/>
              </a:rPr>
              <a:t>"Knowledge is power, and mathematics is the key to unlocking that power" .</a:t>
            </a:r>
          </a:p>
        </p:txBody>
      </p:sp>
      <p:pic>
        <p:nvPicPr>
          <p:cNvPr id="5" name="Picture 4" descr="A person with a turban and text&#10;&#10;Description automatically generated">
            <a:extLst>
              <a:ext uri="{FF2B5EF4-FFF2-40B4-BE49-F238E27FC236}">
                <a16:creationId xmlns:a16="http://schemas.microsoft.com/office/drawing/2014/main" id="{9274E09C-C0FB-C1D6-419B-BD5347A66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766" y="2221157"/>
            <a:ext cx="4711944" cy="273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83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B1EC-4ADE-326D-F0E8-93997AF23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2CCCA-2C9C-937E-3BB9-BE45FBD46AF5}"/>
              </a:ext>
            </a:extLst>
          </p:cNvPr>
          <p:cNvSpPr txBox="1"/>
          <p:nvPr/>
        </p:nvSpPr>
        <p:spPr>
          <a:xfrm>
            <a:off x="127449" y="140861"/>
            <a:ext cx="11596336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2"/>
                </a:solidFill>
                <a:cs typeface="Arial"/>
              </a:rPr>
              <a:t>Warm up task </a:t>
            </a:r>
            <a:r>
              <a:rPr lang="en-US" sz="2000">
                <a:solidFill>
                  <a:schemeClr val="bg2"/>
                </a:solidFill>
                <a:cs typeface="Arial"/>
              </a:rPr>
              <a:t>- </a:t>
            </a:r>
            <a:endParaRPr lang="en-US">
              <a:solidFill>
                <a:schemeClr val="bg2"/>
              </a:solidFill>
              <a:cs typeface="Arial"/>
            </a:endParaRPr>
          </a:p>
          <a:p>
            <a:r>
              <a:rPr lang="en-US" sz="2000">
                <a:solidFill>
                  <a:schemeClr val="bg2"/>
                </a:solidFill>
                <a:cs typeface="Arial"/>
              </a:rPr>
              <a:t>Which of the following command term match the exam questions below:</a:t>
            </a: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35FC7D14-C5A4-47EA-12F2-192BE7D81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8" y="2053617"/>
            <a:ext cx="10956325" cy="454249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CF22F282-F669-1D7C-1154-5553CB588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49" y="1246433"/>
            <a:ext cx="11941784" cy="800102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cs typeface="Arial"/>
              </a:rPr>
              <a:t>Find </a:t>
            </a:r>
            <a:r>
              <a:rPr lang="en-US">
                <a:cs typeface="Arial"/>
              </a:rPr>
              <a:t>               </a:t>
            </a:r>
            <a:r>
              <a:rPr lang="en-US">
                <a:solidFill>
                  <a:schemeClr val="bg1"/>
                </a:solidFill>
                <a:cs typeface="Arial"/>
              </a:rPr>
              <a:t>      Simplify    </a:t>
            </a:r>
            <a:r>
              <a:rPr lang="en-US">
                <a:cs typeface="Arial"/>
              </a:rPr>
              <a:t>              </a:t>
            </a:r>
            <a:r>
              <a:rPr lang="en-US">
                <a:solidFill>
                  <a:srgbClr val="2FCCD6"/>
                </a:solidFill>
                <a:cs typeface="Arial"/>
              </a:rPr>
              <a:t>  </a:t>
            </a:r>
            <a:r>
              <a:rPr lang="en-US">
                <a:solidFill>
                  <a:srgbClr val="92D050"/>
                </a:solidFill>
                <a:cs typeface="Arial"/>
              </a:rPr>
              <a:t>Solve</a:t>
            </a:r>
            <a:r>
              <a:rPr lang="en-US">
                <a:cs typeface="Arial"/>
              </a:rPr>
              <a:t>                </a:t>
            </a:r>
            <a:r>
              <a:rPr lang="en-US">
                <a:solidFill>
                  <a:srgbClr val="2FCCD6"/>
                </a:solidFill>
                <a:cs typeface="Arial"/>
              </a:rPr>
              <a:t>    </a:t>
            </a:r>
            <a:r>
              <a:rPr lang="en-US">
                <a:solidFill>
                  <a:schemeClr val="accent3">
                    <a:lumMod val="40000"/>
                    <a:lumOff val="60000"/>
                  </a:schemeClr>
                </a:solidFill>
                <a:cs typeface="Arial"/>
              </a:rPr>
              <a:t>Expand</a:t>
            </a:r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EB2271-ABE4-5206-6BB5-62E318232B27}"/>
              </a:ext>
            </a:extLst>
          </p:cNvPr>
          <p:cNvSpPr/>
          <p:nvPr/>
        </p:nvSpPr>
        <p:spPr>
          <a:xfrm>
            <a:off x="232437" y="2767372"/>
            <a:ext cx="994709" cy="305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4F4C01-277F-2718-E234-ED8ED0CB71FA}"/>
              </a:ext>
            </a:extLst>
          </p:cNvPr>
          <p:cNvSpPr/>
          <p:nvPr/>
        </p:nvSpPr>
        <p:spPr>
          <a:xfrm>
            <a:off x="6093974" y="2779094"/>
            <a:ext cx="959540" cy="2933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398D92-F036-C247-2244-780CD3710E41}"/>
              </a:ext>
            </a:extLst>
          </p:cNvPr>
          <p:cNvSpPr/>
          <p:nvPr/>
        </p:nvSpPr>
        <p:spPr>
          <a:xfrm>
            <a:off x="560682" y="4912694"/>
            <a:ext cx="994709" cy="3988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C5D16F-793A-919D-B84E-5F18AF4B87F4}"/>
              </a:ext>
            </a:extLst>
          </p:cNvPr>
          <p:cNvSpPr/>
          <p:nvPr/>
        </p:nvSpPr>
        <p:spPr>
          <a:xfrm>
            <a:off x="6093973" y="5311278"/>
            <a:ext cx="959540" cy="2933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59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B1EC-4ADE-326D-F0E8-93997AF23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2CCCA-2C9C-937E-3BB9-BE45FBD46AF5}"/>
              </a:ext>
            </a:extLst>
          </p:cNvPr>
          <p:cNvSpPr txBox="1"/>
          <p:nvPr/>
        </p:nvSpPr>
        <p:spPr>
          <a:xfrm>
            <a:off x="127449" y="140861"/>
            <a:ext cx="11596336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2"/>
                </a:solidFill>
                <a:cs typeface="Arial"/>
              </a:rPr>
              <a:t>Warm up task </a:t>
            </a:r>
            <a:r>
              <a:rPr lang="en-US" sz="2000">
                <a:solidFill>
                  <a:schemeClr val="bg2"/>
                </a:solidFill>
                <a:cs typeface="Arial"/>
              </a:rPr>
              <a:t>- </a:t>
            </a:r>
            <a:endParaRPr lang="en-US">
              <a:solidFill>
                <a:schemeClr val="bg2"/>
              </a:solidFill>
              <a:cs typeface="Arial"/>
            </a:endParaRPr>
          </a:p>
          <a:p>
            <a:r>
              <a:rPr lang="en-US" sz="2000">
                <a:solidFill>
                  <a:schemeClr val="bg2"/>
                </a:solidFill>
                <a:cs typeface="Arial"/>
              </a:rPr>
              <a:t>Which of the following command term match the exam question</a:t>
            </a: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35FC7D14-C5A4-47EA-12F2-192BE7D81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8" y="2053617"/>
            <a:ext cx="10956325" cy="454249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CF22F282-F669-1D7C-1154-5553CB588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49" y="1246433"/>
            <a:ext cx="5529261" cy="800102"/>
          </a:xfrm>
        </p:spPr>
        <p:txBody>
          <a:bodyPr/>
          <a:lstStyle/>
          <a:p>
            <a:r>
              <a:rPr lang="en-US">
                <a:cs typeface="Arial"/>
              </a:rPr>
              <a:t>Answers: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9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FABE97A9-9CDD-3666-BDC1-9918F39160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9264" y="6398440"/>
            <a:ext cx="4087811" cy="364224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D3B498-7E03-CF77-DC78-2A4FDCC92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259" y="492013"/>
            <a:ext cx="5980112" cy="5980112"/>
          </a:xfrm>
          <a:prstGeom prst="rect">
            <a:avLst/>
          </a:prstGeom>
          <a:noFill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281717-ABBD-3C20-E196-56CD65C1D8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8"/>
            <a:ext cx="5529263" cy="3894137"/>
          </a:xfrm>
        </p:spPr>
        <p:txBody>
          <a:bodyPr vert="horz" lIns="0" tIns="0" rIns="0" bIns="0" rtlCol="0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04A362A-043A-9659-2B0B-C59795BF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5529261" cy="800102"/>
          </a:xfrm>
        </p:spPr>
        <p:txBody>
          <a:bodyPr anchor="t">
            <a:normAutofit/>
          </a:bodyPr>
          <a:lstStyle/>
          <a:p>
            <a:r>
              <a:rPr lang="en-US"/>
              <a:t>Together we thrive.</a:t>
            </a:r>
          </a:p>
        </p:txBody>
      </p:sp>
    </p:spTree>
    <p:extLst>
      <p:ext uri="{BB962C8B-B14F-4D97-AF65-F5344CB8AC3E}">
        <p14:creationId xmlns:p14="http://schemas.microsoft.com/office/powerpoint/2010/main" val="2049198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B1EC-4ADE-326D-F0E8-93997AF23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8E02CD-5FCB-E1FC-8941-BE5AE1655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7"/>
            <a:ext cx="10956790" cy="4810805"/>
          </a:xfrm>
        </p:spPr>
        <p:txBody>
          <a:bodyPr/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5" name="Picture 4" descr="A magnifying glass with colored circles&#10;&#10;Description automatically generated">
            <a:extLst>
              <a:ext uri="{FF2B5EF4-FFF2-40B4-BE49-F238E27FC236}">
                <a16:creationId xmlns:a16="http://schemas.microsoft.com/office/drawing/2014/main" id="{4995C401-487F-75BE-7370-B1A21F05F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57" y="268899"/>
            <a:ext cx="7836977" cy="1238884"/>
          </a:xfrm>
          <a:prstGeom prst="rect">
            <a:avLst/>
          </a:prstGeom>
        </p:spPr>
      </p:pic>
      <p:pic>
        <p:nvPicPr>
          <p:cNvPr id="11" name="Picture 10" descr="A screenshot of a cellphone&#10;&#10;Description automatically generated">
            <a:extLst>
              <a:ext uri="{FF2B5EF4-FFF2-40B4-BE49-F238E27FC236}">
                <a16:creationId xmlns:a16="http://schemas.microsoft.com/office/drawing/2014/main" id="{356FBB0D-41DA-C13F-3F4E-060D84375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67" y="1713173"/>
            <a:ext cx="8702485" cy="3336447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7C73E689-1CF0-3C06-E0FD-0DF303A27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25" y="5432840"/>
            <a:ext cx="11742491" cy="858717"/>
          </a:xfrm>
        </p:spPr>
        <p:txBody>
          <a:bodyPr/>
          <a:lstStyle/>
          <a:p>
            <a:r>
              <a:rPr lang="en-US">
                <a:cs typeface="Arial"/>
              </a:rPr>
              <a:t>Split into 16 short topics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 to provide interweaving of skills, retrieval of ks2 and Ks3 content, and create strong foundations for ks4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35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B1EC-4ADE-326D-F0E8-93997AF23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8E02CD-5FCB-E1FC-8941-BE5AE1655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7"/>
            <a:ext cx="10956790" cy="4810805"/>
          </a:xfrm>
        </p:spPr>
        <p:txBody>
          <a:bodyPr/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5" name="Picture 4" descr="A magnifying glass with colored circles&#10;&#10;Description automatically generated">
            <a:extLst>
              <a:ext uri="{FF2B5EF4-FFF2-40B4-BE49-F238E27FC236}">
                <a16:creationId xmlns:a16="http://schemas.microsoft.com/office/drawing/2014/main" id="{4995C401-487F-75BE-7370-B1A21F05F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57" y="268899"/>
            <a:ext cx="7836977" cy="123888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E5B0DC-7508-A769-DEDB-F47890D7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1E3E82-CC71-BDB4-A951-D2EBF0BCCEE3}"/>
              </a:ext>
            </a:extLst>
          </p:cNvPr>
          <p:cNvSpPr txBox="1"/>
          <p:nvPr/>
        </p:nvSpPr>
        <p:spPr>
          <a:xfrm>
            <a:off x="452033" y="1868170"/>
            <a:ext cx="4759568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cs typeface="Arial"/>
              </a:rPr>
              <a:t>Year 8 curriculum</a:t>
            </a:r>
          </a:p>
          <a:p>
            <a:pPr marL="285750" indent="-285750">
              <a:buFont typeface="Calibri"/>
              <a:buChar char="-"/>
            </a:pPr>
            <a:r>
              <a:rPr lang="en-US" sz="2400" b="1">
                <a:solidFill>
                  <a:schemeClr val="bg2"/>
                </a:solidFill>
                <a:cs typeface="Arial"/>
              </a:rPr>
              <a:t>Emphasis on non-calculator skills</a:t>
            </a:r>
          </a:p>
          <a:p>
            <a:pPr marL="285750" indent="-285750">
              <a:buFont typeface="Calibri"/>
              <a:buChar char="-"/>
            </a:pPr>
            <a:r>
              <a:rPr lang="en-US" sz="2400" b="1">
                <a:solidFill>
                  <a:schemeClr val="bg2"/>
                </a:solidFill>
                <a:cs typeface="Arial"/>
              </a:rPr>
              <a:t>Build on Y7 curriculum</a:t>
            </a:r>
          </a:p>
          <a:p>
            <a:pPr marL="285750" indent="-285750">
              <a:buFont typeface="Calibri"/>
              <a:buChar char="-"/>
            </a:pPr>
            <a:r>
              <a:rPr lang="en-US" sz="2400" b="1">
                <a:solidFill>
                  <a:schemeClr val="bg2"/>
                </a:solidFill>
                <a:cs typeface="Arial"/>
              </a:rPr>
              <a:t>New algebraic concepts introduced </a:t>
            </a:r>
          </a:p>
          <a:p>
            <a:pPr marL="285750" indent="-285750">
              <a:buFont typeface="Calibri"/>
              <a:buChar char="-"/>
            </a:pPr>
            <a:r>
              <a:rPr lang="en-US" sz="2400" b="1">
                <a:solidFill>
                  <a:schemeClr val="bg2"/>
                </a:solidFill>
                <a:cs typeface="Arial"/>
              </a:rPr>
              <a:t>Greater emphasis on </a:t>
            </a:r>
            <a:r>
              <a:rPr lang="en-US" sz="2400" b="1" err="1">
                <a:solidFill>
                  <a:schemeClr val="bg2"/>
                </a:solidFill>
                <a:cs typeface="Arial"/>
              </a:rPr>
              <a:t>generalising</a:t>
            </a:r>
            <a:r>
              <a:rPr lang="en-US" sz="2400" b="1">
                <a:solidFill>
                  <a:schemeClr val="bg2"/>
                </a:solidFill>
                <a:cs typeface="Arial"/>
              </a:rPr>
              <a:t> </a:t>
            </a:r>
          </a:p>
          <a:p>
            <a:pPr marL="285750" indent="-285750">
              <a:buFont typeface="Calibri"/>
              <a:buChar char="-"/>
            </a:pPr>
            <a:r>
              <a:rPr lang="en-US" sz="2400" b="1">
                <a:solidFill>
                  <a:schemeClr val="bg2"/>
                </a:solidFill>
                <a:cs typeface="Arial"/>
              </a:rPr>
              <a:t>New concepts of theorems and formulae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9211FC-3B5E-AC5F-A94E-6F033959FB29}"/>
              </a:ext>
            </a:extLst>
          </p:cNvPr>
          <p:cNvSpPr txBox="1"/>
          <p:nvPr/>
        </p:nvSpPr>
        <p:spPr>
          <a:xfrm>
            <a:off x="6618371" y="1868169"/>
            <a:ext cx="475956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cs typeface="Arial"/>
              </a:rPr>
              <a:t>Year 9 curriculum</a:t>
            </a:r>
          </a:p>
          <a:p>
            <a:pPr marL="285750" indent="-285750">
              <a:buFont typeface="Calibri"/>
              <a:buChar char="-"/>
            </a:pPr>
            <a:r>
              <a:rPr lang="en-US" sz="2400" b="1">
                <a:solidFill>
                  <a:schemeClr val="bg2"/>
                </a:solidFill>
                <a:cs typeface="Arial"/>
              </a:rPr>
              <a:t>More focus on calculator skills and algebraic rigor</a:t>
            </a:r>
          </a:p>
          <a:p>
            <a:pPr marL="342900" indent="-342900">
              <a:buFont typeface="Calibri"/>
              <a:buChar char="-"/>
            </a:pPr>
            <a:r>
              <a:rPr lang="en-US" sz="2400" b="1">
                <a:solidFill>
                  <a:schemeClr val="bg2"/>
                </a:solidFill>
                <a:cs typeface="Arial"/>
              </a:rPr>
              <a:t>Introducing the foundations of </a:t>
            </a:r>
            <a:r>
              <a:rPr lang="en-US" sz="2400" b="1" err="1">
                <a:solidFill>
                  <a:schemeClr val="bg2"/>
                </a:solidFill>
                <a:cs typeface="Arial"/>
              </a:rPr>
              <a:t>iGCSE</a:t>
            </a:r>
            <a:endParaRPr lang="en-US" sz="2400" b="1">
              <a:solidFill>
                <a:schemeClr val="bg2"/>
              </a:solidFill>
              <a:cs typeface="Arial"/>
            </a:endParaRPr>
          </a:p>
          <a:p>
            <a:pPr marL="285750" indent="-285750">
              <a:buFont typeface="Calibri"/>
              <a:buChar char="-"/>
            </a:pPr>
            <a:r>
              <a:rPr lang="en-US" sz="2400" b="1">
                <a:solidFill>
                  <a:schemeClr val="bg2"/>
                </a:solidFill>
                <a:cs typeface="Arial"/>
              </a:rPr>
              <a:t>Build on Y8 curriculum</a:t>
            </a:r>
          </a:p>
          <a:p>
            <a:pPr marL="285750" indent="-285750">
              <a:buFont typeface="Calibri"/>
              <a:buChar char="-"/>
            </a:pPr>
            <a:r>
              <a:rPr lang="en-US" sz="2400" b="1">
                <a:solidFill>
                  <a:schemeClr val="bg2"/>
                </a:solidFill>
                <a:cs typeface="Arial"/>
              </a:rPr>
              <a:t>Robust problem solving across all topics</a:t>
            </a:r>
          </a:p>
          <a:p>
            <a:pPr marL="285750" indent="-285750">
              <a:buFont typeface="Calibri"/>
              <a:buChar char="-"/>
            </a:pPr>
            <a:r>
              <a:rPr lang="en-US" sz="2400" b="1">
                <a:solidFill>
                  <a:schemeClr val="bg2"/>
                </a:solidFill>
                <a:cs typeface="Arial"/>
              </a:rPr>
              <a:t>Year 9 performance will guide </a:t>
            </a:r>
            <a:r>
              <a:rPr lang="en-US" sz="2400" b="1" err="1">
                <a:solidFill>
                  <a:schemeClr val="bg2"/>
                </a:solidFill>
                <a:cs typeface="Arial"/>
              </a:rPr>
              <a:t>iGCSE</a:t>
            </a:r>
            <a:r>
              <a:rPr lang="en-US" sz="2400" b="1">
                <a:solidFill>
                  <a:schemeClr val="bg2"/>
                </a:solidFill>
                <a:cs typeface="Arial"/>
              </a:rPr>
              <a:t> course placement.</a:t>
            </a:r>
          </a:p>
          <a:p>
            <a:pPr marL="285750" indent="-285750">
              <a:buFont typeface="Calibri"/>
              <a:buChar char="-"/>
            </a:pPr>
            <a:endParaRPr lang="en-US" sz="2400" b="1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887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B1EC-4ADE-326D-F0E8-93997AF23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8E02CD-5FCB-E1FC-8941-BE5AE1655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7"/>
            <a:ext cx="10956790" cy="4810805"/>
          </a:xfrm>
        </p:spPr>
        <p:txBody>
          <a:bodyPr/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944170B0-14C1-CC91-381E-4761B5D82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3" t="64777" r="-132" b="3239"/>
          <a:stretch/>
        </p:blipFill>
        <p:spPr>
          <a:xfrm>
            <a:off x="196030" y="340484"/>
            <a:ext cx="7698679" cy="8164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13424B-FBBC-4CB9-C808-C580FA4A7257}"/>
              </a:ext>
            </a:extLst>
          </p:cNvPr>
          <p:cNvSpPr txBox="1"/>
          <p:nvPr/>
        </p:nvSpPr>
        <p:spPr>
          <a:xfrm>
            <a:off x="-743" y="3033673"/>
            <a:ext cx="1014046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sz="2400">
                <a:solidFill>
                  <a:schemeClr val="bg2"/>
                </a:solidFill>
                <a:cs typeface="Arial"/>
              </a:rPr>
              <a:t>Approximately 45 minutes per week on </a:t>
            </a:r>
            <a:r>
              <a:rPr lang="en-US" sz="2400" err="1">
                <a:solidFill>
                  <a:schemeClr val="bg2"/>
                </a:solidFill>
                <a:cs typeface="Arial"/>
              </a:rPr>
              <a:t>Sparxmaths</a:t>
            </a:r>
            <a:endParaRPr lang="en-US" sz="2400">
              <a:solidFill>
                <a:schemeClr val="bg2"/>
              </a:solidFill>
              <a:cs typeface="Arial"/>
            </a:endParaRPr>
          </a:p>
          <a:p>
            <a:pPr marL="285750" indent="-285750">
              <a:buFont typeface="Calibri"/>
              <a:buChar char="-"/>
            </a:pPr>
            <a:r>
              <a:rPr lang="en-US" sz="2400">
                <a:solidFill>
                  <a:schemeClr val="bg2"/>
                </a:solidFill>
                <a:cs typeface="Arial"/>
              </a:rPr>
              <a:t>Mapped to our curriculum and sequencing</a:t>
            </a:r>
          </a:p>
          <a:p>
            <a:pPr marL="285750" indent="-285750">
              <a:buFont typeface="Calibri"/>
              <a:buChar char="-"/>
            </a:pPr>
            <a:r>
              <a:rPr lang="en-US" sz="2400">
                <a:solidFill>
                  <a:schemeClr val="bg2"/>
                </a:solidFill>
                <a:cs typeface="Arial"/>
              </a:rPr>
              <a:t>Designed to adapt and differentiate</a:t>
            </a:r>
          </a:p>
          <a:p>
            <a:pPr marL="285750" indent="-285750">
              <a:buFont typeface="Calibri"/>
              <a:buChar char="-"/>
            </a:pPr>
            <a:r>
              <a:rPr lang="en-US" sz="2400">
                <a:solidFill>
                  <a:schemeClr val="bg2"/>
                </a:solidFill>
                <a:cs typeface="Arial"/>
              </a:rPr>
              <a:t>Consolidate and solidify new knowledge and skills</a:t>
            </a:r>
          </a:p>
          <a:p>
            <a:pPr marL="285750" indent="-285750">
              <a:buFont typeface="Calibri"/>
              <a:buChar char="-"/>
            </a:pPr>
            <a:r>
              <a:rPr lang="en-US" sz="2400">
                <a:solidFill>
                  <a:schemeClr val="bg2"/>
                </a:solidFill>
                <a:cs typeface="Arial"/>
              </a:rPr>
              <a:t>Retrieval practice of prior learning – leading to long term memory</a:t>
            </a:r>
          </a:p>
          <a:p>
            <a:pPr marL="285750" indent="-285750">
              <a:buFont typeface="Calibri"/>
              <a:buChar char="-"/>
            </a:pPr>
            <a:r>
              <a:rPr lang="en-US" sz="2400">
                <a:solidFill>
                  <a:schemeClr val="bg2"/>
                </a:solidFill>
                <a:cs typeface="Arial"/>
              </a:rPr>
              <a:t>Bespoke videos to accompany each question </a:t>
            </a:r>
          </a:p>
          <a:p>
            <a:pPr marL="285750" indent="-285750">
              <a:buFont typeface="Calibri"/>
              <a:buChar char="-"/>
            </a:pP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63615D-025F-3927-4E78-065194DE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78" y="6006002"/>
            <a:ext cx="10300553" cy="776656"/>
          </a:xfrm>
        </p:spPr>
        <p:txBody>
          <a:bodyPr/>
          <a:lstStyle/>
          <a:p>
            <a:r>
              <a:rPr lang="en-US">
                <a:cs typeface="Arial"/>
              </a:rPr>
              <a:t>Adaptive teaching does not end in the classroom </a:t>
            </a:r>
            <a:endParaRPr lang="en-US"/>
          </a:p>
        </p:txBody>
      </p:sp>
      <p:pic>
        <p:nvPicPr>
          <p:cNvPr id="8" name="Picture 7" descr="A yellow rectangular object with black numbers&#10;&#10;Description automatically generated">
            <a:extLst>
              <a:ext uri="{FF2B5EF4-FFF2-40B4-BE49-F238E27FC236}">
                <a16:creationId xmlns:a16="http://schemas.microsoft.com/office/drawing/2014/main" id="{051AC4C8-2CD3-5288-5190-FC04D29955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31" r="433" b="-1351"/>
          <a:stretch/>
        </p:blipFill>
        <p:spPr>
          <a:xfrm>
            <a:off x="9080542" y="336827"/>
            <a:ext cx="2866025" cy="2855336"/>
          </a:xfrm>
          <a:prstGeom prst="rect">
            <a:avLst/>
          </a:prstGeom>
        </p:spPr>
      </p:pic>
      <p:pic>
        <p:nvPicPr>
          <p:cNvPr id="9" name="Picture 8" descr="A blue letter x and m&#10;&#10;Description automatically generated">
            <a:extLst>
              <a:ext uri="{FF2B5EF4-FFF2-40B4-BE49-F238E27FC236}">
                <a16:creationId xmlns:a16="http://schemas.microsoft.com/office/drawing/2014/main" id="{4A9DBAB7-0C61-ADC5-3B16-58B24CFC6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61" y="1480236"/>
            <a:ext cx="73342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22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B1EC-4ADE-326D-F0E8-93997AF23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8E02CD-5FCB-E1FC-8941-BE5AE1655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7"/>
            <a:ext cx="10956790" cy="4810805"/>
          </a:xfrm>
        </p:spPr>
        <p:txBody>
          <a:bodyPr/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3424B-FBBC-4CB9-C808-C580FA4A7257}"/>
              </a:ext>
            </a:extLst>
          </p:cNvPr>
          <p:cNvSpPr txBox="1"/>
          <p:nvPr/>
        </p:nvSpPr>
        <p:spPr>
          <a:xfrm>
            <a:off x="225797" y="3539435"/>
            <a:ext cx="1014046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sz="2400" b="1">
                <a:solidFill>
                  <a:schemeClr val="bg1"/>
                </a:solidFill>
                <a:cs typeface="Arial"/>
              </a:rPr>
              <a:t>XP boost</a:t>
            </a:r>
            <a:r>
              <a:rPr lang="en-US" sz="2400">
                <a:solidFill>
                  <a:schemeClr val="bg2"/>
                </a:solidFill>
                <a:cs typeface="Arial"/>
              </a:rPr>
              <a:t> – </a:t>
            </a:r>
            <a:r>
              <a:rPr lang="en-US" sz="2400" err="1">
                <a:solidFill>
                  <a:schemeClr val="bg2"/>
                </a:solidFill>
                <a:cs typeface="Arial"/>
              </a:rPr>
              <a:t>personalised</a:t>
            </a:r>
            <a:r>
              <a:rPr lang="en-US" sz="2400">
                <a:solidFill>
                  <a:schemeClr val="bg2"/>
                </a:solidFill>
                <a:cs typeface="Arial"/>
              </a:rPr>
              <a:t> tasks</a:t>
            </a:r>
          </a:p>
          <a:p>
            <a:pPr marL="285750" indent="-285750">
              <a:buFont typeface="Calibri"/>
              <a:buChar char="-"/>
            </a:pPr>
            <a:r>
              <a:rPr lang="en-US" sz="2400" b="1">
                <a:solidFill>
                  <a:schemeClr val="bg1"/>
                </a:solidFill>
                <a:cs typeface="Arial"/>
              </a:rPr>
              <a:t>Target</a:t>
            </a:r>
            <a:r>
              <a:rPr lang="en-US" sz="2400">
                <a:solidFill>
                  <a:schemeClr val="bg2"/>
                </a:solidFill>
                <a:cs typeface="Arial"/>
              </a:rPr>
              <a:t> – for stretch and challenge</a:t>
            </a:r>
          </a:p>
          <a:p>
            <a:pPr marL="285750" indent="-285750">
              <a:buFont typeface="Calibri"/>
              <a:buChar char="-"/>
            </a:pPr>
            <a:r>
              <a:rPr lang="en-US" sz="2400" b="1">
                <a:solidFill>
                  <a:schemeClr val="bg1"/>
                </a:solidFill>
                <a:cs typeface="Arial"/>
              </a:rPr>
              <a:t>Independent learning</a:t>
            </a:r>
          </a:p>
          <a:p>
            <a:pPr marL="285750" indent="-285750">
              <a:buFont typeface="Calibri"/>
              <a:buChar char="-"/>
            </a:pP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63615D-025F-3927-4E78-065194DE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94" y="3033438"/>
            <a:ext cx="5529261" cy="800102"/>
          </a:xfrm>
        </p:spPr>
        <p:txBody>
          <a:bodyPr/>
          <a:lstStyle/>
          <a:p>
            <a:r>
              <a:rPr lang="en-US">
                <a:cs typeface="Arial"/>
              </a:rPr>
              <a:t>Extra features</a:t>
            </a:r>
            <a:endParaRPr lang="en-US"/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5653DB1E-36D9-9FF8-7A85-E023D5ADA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711" y="296172"/>
            <a:ext cx="1943100" cy="648652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EE1158D-2607-D9D2-D946-BE50A28AA4FB}"/>
              </a:ext>
            </a:extLst>
          </p:cNvPr>
          <p:cNvSpPr/>
          <p:nvPr/>
        </p:nvSpPr>
        <p:spPr>
          <a:xfrm rot="21120000">
            <a:off x="5008217" y="3241259"/>
            <a:ext cx="4422913" cy="3754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AA18D78-5080-8DA0-D008-F90F72C92CAE}"/>
              </a:ext>
            </a:extLst>
          </p:cNvPr>
          <p:cNvSpPr/>
          <p:nvPr/>
        </p:nvSpPr>
        <p:spPr>
          <a:xfrm rot="180000">
            <a:off x="5306848" y="4074105"/>
            <a:ext cx="3826566" cy="4086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4C37B4A-91A9-64C7-410A-91F0AF5BDE42}"/>
              </a:ext>
            </a:extLst>
          </p:cNvPr>
          <p:cNvSpPr/>
          <p:nvPr/>
        </p:nvSpPr>
        <p:spPr>
          <a:xfrm rot="780000">
            <a:off x="4588564" y="4820476"/>
            <a:ext cx="4422913" cy="3754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ue letter x and m&#10;&#10;Description automatically generated">
            <a:extLst>
              <a:ext uri="{FF2B5EF4-FFF2-40B4-BE49-F238E27FC236}">
                <a16:creationId xmlns:a16="http://schemas.microsoft.com/office/drawing/2014/main" id="{DA44CD24-46D0-7416-CE61-6FCB8A392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53" y="769722"/>
            <a:ext cx="73342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38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B1EC-4ADE-326D-F0E8-93997AF23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8E02CD-5FCB-E1FC-8941-BE5AE1655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7"/>
            <a:ext cx="10956790" cy="4810805"/>
          </a:xfrm>
        </p:spPr>
        <p:txBody>
          <a:bodyPr/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2" name="Picture 1" descr="A magnifying glass with colored circles and dots&#10;&#10;Description automatically generated">
            <a:extLst>
              <a:ext uri="{FF2B5EF4-FFF2-40B4-BE49-F238E27FC236}">
                <a16:creationId xmlns:a16="http://schemas.microsoft.com/office/drawing/2014/main" id="{759EC406-C142-59B7-1E9A-0F19AD774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332276"/>
            <a:ext cx="10915650" cy="16683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34BBB2-C768-B923-1764-07FC33683E19}"/>
              </a:ext>
            </a:extLst>
          </p:cNvPr>
          <p:cNvSpPr txBox="1"/>
          <p:nvPr/>
        </p:nvSpPr>
        <p:spPr>
          <a:xfrm>
            <a:off x="642730" y="2287529"/>
            <a:ext cx="7842737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cs typeface="Arial"/>
              </a:rPr>
              <a:t>Approximately two in-class tests per term</a:t>
            </a:r>
          </a:p>
          <a:p>
            <a:r>
              <a:rPr lang="en-US" sz="2000" b="1">
                <a:solidFill>
                  <a:schemeClr val="bg2"/>
                </a:solidFill>
                <a:cs typeface="Arial"/>
              </a:rPr>
              <a:t>All students sit the same assessment</a:t>
            </a:r>
          </a:p>
          <a:p>
            <a:r>
              <a:rPr lang="en-US" sz="2000" b="1">
                <a:solidFill>
                  <a:schemeClr val="bg2"/>
                </a:solidFill>
                <a:cs typeface="Arial"/>
              </a:rPr>
              <a:t>Dates and revision materials communicated of Firefly</a:t>
            </a:r>
          </a:p>
          <a:p>
            <a:r>
              <a:rPr lang="en-US" sz="2000" b="1">
                <a:solidFill>
                  <a:schemeClr val="bg2"/>
                </a:solidFill>
                <a:cs typeface="Arial"/>
              </a:rPr>
              <a:t>Revision package published via </a:t>
            </a:r>
            <a:r>
              <a:rPr lang="en-US" sz="2000">
                <a:solidFill>
                  <a:schemeClr val="bg2"/>
                </a:solidFill>
                <a:ea typeface="+mn-lt"/>
                <a:cs typeface="+mn-lt"/>
              </a:rPr>
              <a:t>vle.mathswatch.co.uk</a:t>
            </a:r>
            <a:endParaRPr lang="en-US" sz="2000" b="1">
              <a:solidFill>
                <a:schemeClr val="bg2"/>
              </a:solidFill>
              <a:cs typeface="Arial"/>
            </a:endParaRPr>
          </a:p>
          <a:p>
            <a:endParaRPr lang="en-US" b="1">
              <a:solidFill>
                <a:schemeClr val="bg2"/>
              </a:solidFill>
              <a:cs typeface="Arial"/>
            </a:endParaRPr>
          </a:p>
        </p:txBody>
      </p:sp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06B84687-4A56-3476-EBF0-4788140EB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96" y="3888764"/>
            <a:ext cx="3924300" cy="885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FF790-C894-7864-B14A-8F8960D5629A}"/>
              </a:ext>
            </a:extLst>
          </p:cNvPr>
          <p:cNvSpPr txBox="1"/>
          <p:nvPr/>
        </p:nvSpPr>
        <p:spPr>
          <a:xfrm>
            <a:off x="642729" y="5312082"/>
            <a:ext cx="7842737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cs typeface="Arial"/>
              </a:rPr>
              <a:t>Login: Microsoft email address</a:t>
            </a:r>
            <a:endParaRPr lang="en-US">
              <a:solidFill>
                <a:schemeClr val="bg2"/>
              </a:solidFill>
            </a:endParaRPr>
          </a:p>
          <a:p>
            <a:r>
              <a:rPr lang="en-US" sz="2000" b="1">
                <a:solidFill>
                  <a:schemeClr val="bg2"/>
                </a:solidFill>
                <a:cs typeface="Arial"/>
              </a:rPr>
              <a:t>Password: circle24</a:t>
            </a:r>
          </a:p>
          <a:p>
            <a:endParaRPr lang="en-US" b="1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413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B1EC-4ADE-326D-F0E8-93997AF23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8E02CD-5FCB-E1FC-8941-BE5AE1655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7"/>
            <a:ext cx="10956790" cy="4810805"/>
          </a:xfrm>
        </p:spPr>
        <p:txBody>
          <a:bodyPr/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4" name="Picture 3" descr="A blue background with text and icons&#10;&#10;Description automatically generated">
            <a:extLst>
              <a:ext uri="{FF2B5EF4-FFF2-40B4-BE49-F238E27FC236}">
                <a16:creationId xmlns:a16="http://schemas.microsoft.com/office/drawing/2014/main" id="{F1C588C2-682C-373A-9598-623583EBB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42" y="244719"/>
            <a:ext cx="5199918" cy="1597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986CA6-91E7-E769-38EF-8D8C341D0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8" y="2228473"/>
            <a:ext cx="11523785" cy="3069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BC653A-B526-B291-9F6B-A21C53EBE232}"/>
              </a:ext>
            </a:extLst>
          </p:cNvPr>
          <p:cNvSpPr txBox="1"/>
          <p:nvPr/>
        </p:nvSpPr>
        <p:spPr>
          <a:xfrm>
            <a:off x="728869" y="5748130"/>
            <a:ext cx="104569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chemeClr val="bg2"/>
                </a:solidFill>
                <a:ea typeface="+mn-lt"/>
                <a:cs typeface="+mn-lt"/>
              </a:rPr>
              <a:t>Feedback is powerful, but only if it translates into learning for the pupils</a:t>
            </a:r>
            <a:endParaRPr lang="en-US" b="1">
              <a:solidFill>
                <a:schemeClr val="bg2"/>
              </a:solidFill>
              <a:cs typeface="Arial"/>
            </a:endParaRPr>
          </a:p>
          <a:p>
            <a:pPr algn="l"/>
            <a:endParaRPr lang="en-US">
              <a:cs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C23CFF-AE28-B554-F729-20AD112B1F74}"/>
              </a:ext>
            </a:extLst>
          </p:cNvPr>
          <p:cNvSpPr/>
          <p:nvPr/>
        </p:nvSpPr>
        <p:spPr>
          <a:xfrm>
            <a:off x="5647719" y="4078356"/>
            <a:ext cx="911086" cy="306074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ue light bulb with black text&#10;&#10;Description automatically generated">
            <a:extLst>
              <a:ext uri="{FF2B5EF4-FFF2-40B4-BE49-F238E27FC236}">
                <a16:creationId xmlns:a16="http://schemas.microsoft.com/office/drawing/2014/main" id="{28301A4E-C659-315C-A8F6-0987ADF33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931" y="129231"/>
            <a:ext cx="2009003" cy="183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14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B1EC-4ADE-326D-F0E8-93997AF23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8E02CD-5FCB-E1FC-8941-BE5AE1655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7"/>
            <a:ext cx="10956790" cy="4810805"/>
          </a:xfrm>
        </p:spPr>
        <p:txBody>
          <a:bodyPr/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C653A-B526-B291-9F6B-A21C53EBE232}"/>
              </a:ext>
            </a:extLst>
          </p:cNvPr>
          <p:cNvSpPr txBox="1"/>
          <p:nvPr/>
        </p:nvSpPr>
        <p:spPr>
          <a:xfrm>
            <a:off x="337080" y="593921"/>
            <a:ext cx="8438714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2"/>
                </a:solidFill>
                <a:ea typeface="+mn-lt"/>
                <a:cs typeface="+mn-lt"/>
              </a:rPr>
              <a:t>Enrichment</a:t>
            </a:r>
          </a:p>
          <a:p>
            <a:endParaRPr lang="en-US" sz="2400" b="1">
              <a:solidFill>
                <a:schemeClr val="bg2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chemeClr val="bg2"/>
                </a:solidFill>
                <a:ea typeface="+mn-lt"/>
                <a:cs typeface="+mn-lt"/>
              </a:rPr>
              <a:t>UKMT training CCA: Tuesday after school</a:t>
            </a:r>
            <a:endParaRPr lang="en-US" sz="2400" b="1">
              <a:solidFill>
                <a:schemeClr val="bg2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chemeClr val="bg2"/>
                </a:solidFill>
                <a:cs typeface="Arial"/>
              </a:rPr>
              <a:t>UKMT junior competition: 1st May 2025</a:t>
            </a: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chemeClr val="bg2"/>
                </a:solidFill>
                <a:cs typeface="Arial"/>
              </a:rPr>
              <a:t>UKMT intermediate: 29th January 2025</a:t>
            </a:r>
          </a:p>
          <a:p>
            <a:pPr marL="285750" indent="-285750">
              <a:buFont typeface="Arial"/>
              <a:buChar char="•"/>
            </a:pPr>
            <a:r>
              <a:rPr lang="en-US" sz="2400" b="1" err="1">
                <a:solidFill>
                  <a:schemeClr val="bg2"/>
                </a:solidFill>
                <a:cs typeface="Arial"/>
              </a:rPr>
              <a:t>Maths</a:t>
            </a:r>
            <a:r>
              <a:rPr lang="en-US" sz="2400" b="1">
                <a:solidFill>
                  <a:schemeClr val="bg2"/>
                </a:solidFill>
                <a:cs typeface="Arial"/>
              </a:rPr>
              <a:t> games and puzzles club CCA: Tuesday</a:t>
            </a: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chemeClr val="bg2"/>
                </a:solidFill>
                <a:cs typeface="Arial"/>
              </a:rPr>
              <a:t>Mathematics tutoring club (led by Senior school students) </a:t>
            </a:r>
          </a:p>
          <a:p>
            <a:endParaRPr lang="en-US" b="1">
              <a:solidFill>
                <a:schemeClr val="bg2"/>
              </a:solidFill>
              <a:cs typeface="Arial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1813A312-690D-0ADD-D8F3-E46D5BA36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429" y="4044286"/>
            <a:ext cx="3038475" cy="904875"/>
          </a:xfrm>
          <a:prstGeom prst="rect">
            <a:avLst/>
          </a:prstGeom>
        </p:spPr>
      </p:pic>
      <p:pic>
        <p:nvPicPr>
          <p:cNvPr id="9" name="Picture 8" descr="A person and person playing a game&#10;&#10;Description automatically generated">
            <a:extLst>
              <a:ext uri="{FF2B5EF4-FFF2-40B4-BE49-F238E27FC236}">
                <a16:creationId xmlns:a16="http://schemas.microsoft.com/office/drawing/2014/main" id="{B2D572ED-C886-D441-1EC2-9CFE0CF48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303" y="1826236"/>
            <a:ext cx="3124933" cy="415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53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B1EC-4ADE-326D-F0E8-93997AF23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8E02CD-5FCB-E1FC-8941-BE5AE1655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7"/>
            <a:ext cx="10956790" cy="4810805"/>
          </a:xfrm>
        </p:spPr>
        <p:txBody>
          <a:bodyPr/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C653A-B526-B291-9F6B-A21C53EBE232}"/>
              </a:ext>
            </a:extLst>
          </p:cNvPr>
          <p:cNvSpPr txBox="1"/>
          <p:nvPr/>
        </p:nvSpPr>
        <p:spPr>
          <a:xfrm>
            <a:off x="162026" y="243813"/>
            <a:ext cx="6482228" cy="72943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2"/>
                </a:solidFill>
                <a:ea typeface="+mn-lt"/>
                <a:cs typeface="+mn-lt"/>
              </a:rPr>
              <a:t>Firefly</a:t>
            </a:r>
            <a:endParaRPr lang="en-US">
              <a:solidFill>
                <a:schemeClr val="bg2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n-US" sz="2400" b="1">
                <a:solidFill>
                  <a:schemeClr val="bg1"/>
                </a:solidFill>
                <a:cs typeface="Arial"/>
              </a:rPr>
              <a:t>Home-learning</a:t>
            </a:r>
          </a:p>
          <a:p>
            <a:pPr marL="342900" indent="-342900">
              <a:buFont typeface="Calibri"/>
              <a:buChar char="-"/>
            </a:pPr>
            <a:r>
              <a:rPr lang="en-US" sz="2400" b="1">
                <a:solidFill>
                  <a:schemeClr val="bg1"/>
                </a:solidFill>
                <a:cs typeface="Arial"/>
              </a:rPr>
              <a:t>Curriculum </a:t>
            </a:r>
          </a:p>
          <a:p>
            <a:pPr marL="342900" indent="-342900">
              <a:buFont typeface="Calibri"/>
              <a:buChar char="-"/>
            </a:pPr>
            <a:r>
              <a:rPr lang="en-US" sz="2400" b="1">
                <a:solidFill>
                  <a:schemeClr val="bg1"/>
                </a:solidFill>
                <a:cs typeface="Arial"/>
              </a:rPr>
              <a:t>Assessment</a:t>
            </a:r>
          </a:p>
          <a:p>
            <a:pPr marL="342900" indent="-342900">
              <a:buFont typeface="Calibri"/>
              <a:buChar char="-"/>
            </a:pPr>
            <a:endParaRPr lang="en-US" sz="2400" b="1">
              <a:solidFill>
                <a:schemeClr val="bg2"/>
              </a:solidFill>
              <a:cs typeface="Arial"/>
            </a:endParaRPr>
          </a:p>
          <a:p>
            <a:r>
              <a:rPr lang="en-US" sz="2400" b="1">
                <a:solidFill>
                  <a:schemeClr val="bg2"/>
                </a:solidFill>
                <a:cs typeface="Arial"/>
              </a:rPr>
              <a:t>Class Teachers</a:t>
            </a:r>
          </a:p>
          <a:p>
            <a:pPr marL="342900" indent="-342900">
              <a:buFont typeface="Calibri"/>
              <a:buChar char="-"/>
            </a:pPr>
            <a:r>
              <a:rPr lang="en-US" sz="2400" b="1">
                <a:solidFill>
                  <a:schemeClr val="bg1"/>
                </a:solidFill>
                <a:cs typeface="Arial"/>
              </a:rPr>
              <a:t>There to help you with day-to-day queries</a:t>
            </a:r>
          </a:p>
          <a:p>
            <a:pPr marL="342900" indent="-342900">
              <a:buFont typeface="Calibri"/>
              <a:buChar char="-"/>
            </a:pPr>
            <a:r>
              <a:rPr lang="en-US" sz="2400" b="1">
                <a:solidFill>
                  <a:schemeClr val="bg1"/>
                </a:solidFill>
                <a:cs typeface="Arial"/>
              </a:rPr>
              <a:t>No question is a silly question</a:t>
            </a:r>
          </a:p>
          <a:p>
            <a:pPr marL="342900" indent="-342900">
              <a:buFont typeface="Calibri"/>
              <a:buChar char="-"/>
            </a:pPr>
            <a:endParaRPr lang="en-US" sz="2400" b="1">
              <a:solidFill>
                <a:schemeClr val="bg2"/>
              </a:solidFill>
              <a:cs typeface="Arial"/>
            </a:endParaRPr>
          </a:p>
          <a:p>
            <a:endParaRPr lang="en-US" sz="2400" b="1">
              <a:solidFill>
                <a:schemeClr val="bg2"/>
              </a:solidFill>
              <a:cs typeface="Arial"/>
            </a:endParaRPr>
          </a:p>
          <a:p>
            <a:r>
              <a:rPr lang="en-US" sz="2400" b="1">
                <a:solidFill>
                  <a:schemeClr val="bg2"/>
                </a:solidFill>
                <a:cs typeface="Arial"/>
              </a:rPr>
              <a:t>Mike </a:t>
            </a:r>
            <a:r>
              <a:rPr lang="en-US" sz="2400" b="1" err="1">
                <a:solidFill>
                  <a:schemeClr val="bg2"/>
                </a:solidFill>
                <a:cs typeface="Arial"/>
              </a:rPr>
              <a:t>Shkurka</a:t>
            </a:r>
            <a:endParaRPr lang="en-US" sz="2400" b="1">
              <a:solidFill>
                <a:schemeClr val="bg2"/>
              </a:solidFill>
              <a:cs typeface="Arial"/>
            </a:endParaRPr>
          </a:p>
          <a:p>
            <a:pPr marL="342900" indent="-342900">
              <a:buFont typeface="Calibri"/>
              <a:buChar char="-"/>
            </a:pPr>
            <a:r>
              <a:rPr lang="en-US" sz="2400" b="1">
                <a:solidFill>
                  <a:schemeClr val="bg1"/>
                </a:solidFill>
                <a:cs typeface="Arial"/>
              </a:rPr>
              <a:t>Deputy Head of Mathematics (KS3 </a:t>
            </a:r>
            <a:r>
              <a:rPr lang="en-US" sz="2400" b="1" err="1">
                <a:solidFill>
                  <a:schemeClr val="bg1"/>
                </a:solidFill>
                <a:cs typeface="Arial"/>
              </a:rPr>
              <a:t>maths</a:t>
            </a:r>
            <a:r>
              <a:rPr lang="en-US" sz="2400" b="1">
                <a:solidFill>
                  <a:schemeClr val="bg1"/>
                </a:solidFill>
                <a:cs typeface="Arial"/>
              </a:rPr>
              <a:t> coordinator) </a:t>
            </a:r>
          </a:p>
          <a:p>
            <a:pPr marL="342900" indent="-342900">
              <a:buFont typeface="Calibri"/>
              <a:buChar char="-"/>
            </a:pPr>
            <a:endParaRPr lang="en-US" sz="2400" b="1">
              <a:solidFill>
                <a:schemeClr val="bg2"/>
              </a:solidFill>
              <a:cs typeface="Arial"/>
            </a:endParaRPr>
          </a:p>
          <a:p>
            <a:r>
              <a:rPr lang="en-US" sz="2400" b="1">
                <a:solidFill>
                  <a:schemeClr val="bg2"/>
                </a:solidFill>
                <a:cs typeface="Arial"/>
              </a:rPr>
              <a:t>Amy Buttery – </a:t>
            </a:r>
            <a:r>
              <a:rPr lang="en-US" sz="2400" b="1">
                <a:solidFill>
                  <a:schemeClr val="bg1"/>
                </a:solidFill>
                <a:cs typeface="Arial"/>
              </a:rPr>
              <a:t>Head of Mathematics</a:t>
            </a:r>
          </a:p>
          <a:p>
            <a:pPr marL="342900" indent="-342900">
              <a:buFont typeface="Calibri"/>
              <a:buChar char="-"/>
            </a:pPr>
            <a:endParaRPr lang="en-US" sz="2400" b="1">
              <a:solidFill>
                <a:srgbClr val="2FCCD6"/>
              </a:solidFill>
              <a:cs typeface="Arial"/>
            </a:endParaRPr>
          </a:p>
          <a:p>
            <a:pPr marL="342900" indent="-342900">
              <a:buFont typeface="Calibri"/>
              <a:buChar char="-"/>
            </a:pPr>
            <a:endParaRPr lang="en-US" sz="2400" b="1">
              <a:solidFill>
                <a:srgbClr val="2FCCD6"/>
              </a:solidFill>
              <a:cs typeface="Arial"/>
            </a:endParaRPr>
          </a:p>
          <a:p>
            <a:endParaRPr lang="en-US" b="1">
              <a:solidFill>
                <a:srgbClr val="2FCCD6"/>
              </a:solidFill>
              <a:cs typeface="Arial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7" name="Picture 6" descr="A black and white poster with blue text&#10;&#10;Description automatically generated">
            <a:extLst>
              <a:ext uri="{FF2B5EF4-FFF2-40B4-BE49-F238E27FC236}">
                <a16:creationId xmlns:a16="http://schemas.microsoft.com/office/drawing/2014/main" id="{270B04B5-0B01-98CA-9DF9-DAD6626CD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780" y="794509"/>
            <a:ext cx="4273550" cy="4110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7445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2EF55178-63AA-AECD-3E58-51B039DFD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r="1" b="1"/>
          <a:stretch/>
        </p:blipFill>
        <p:spPr>
          <a:xfrm>
            <a:off x="-124657" y="-67180"/>
            <a:ext cx="12441314" cy="6992359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6390B-8FA7-3F7F-9132-41C3520F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7" name="Graphic 6" descr="Lightbulb outline">
            <a:extLst>
              <a:ext uri="{FF2B5EF4-FFF2-40B4-BE49-F238E27FC236}">
                <a16:creationId xmlns:a16="http://schemas.microsoft.com/office/drawing/2014/main" id="{7801D730-7EA9-BF30-BC7E-35D8B11DD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660" y="3183691"/>
            <a:ext cx="914400" cy="914400"/>
          </a:xfrm>
          <a:prstGeom prst="rect">
            <a:avLst/>
          </a:prstGeom>
        </p:spPr>
      </p:pic>
      <p:pic>
        <p:nvPicPr>
          <p:cNvPr id="10" name="Graphic 9" descr="Newton's Cradle outline">
            <a:extLst>
              <a:ext uri="{FF2B5EF4-FFF2-40B4-BE49-F238E27FC236}">
                <a16:creationId xmlns:a16="http://schemas.microsoft.com/office/drawing/2014/main" id="{80D739FC-4438-6EC0-D00F-D92775C86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85940" y="3111226"/>
            <a:ext cx="914400" cy="914400"/>
          </a:xfrm>
          <a:prstGeom prst="rect">
            <a:avLst/>
          </a:prstGeom>
        </p:spPr>
      </p:pic>
      <p:pic>
        <p:nvPicPr>
          <p:cNvPr id="13" name="Graphic 12" descr="Magnet outline">
            <a:extLst>
              <a:ext uri="{FF2B5EF4-FFF2-40B4-BE49-F238E27FC236}">
                <a16:creationId xmlns:a16="http://schemas.microsoft.com/office/drawing/2014/main" id="{0FB3CE4A-A5E9-75CB-AE1A-84637046F8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3746" y="1181849"/>
            <a:ext cx="914400" cy="914400"/>
          </a:xfrm>
          <a:prstGeom prst="rect">
            <a:avLst/>
          </a:prstGeom>
        </p:spPr>
      </p:pic>
      <p:pic>
        <p:nvPicPr>
          <p:cNvPr id="15" name="Graphic 14" descr="Test tubes outline">
            <a:extLst>
              <a:ext uri="{FF2B5EF4-FFF2-40B4-BE49-F238E27FC236}">
                <a16:creationId xmlns:a16="http://schemas.microsoft.com/office/drawing/2014/main" id="{F9E95991-C056-2D48-B378-C220C82C8D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398934">
            <a:off x="10733952" y="5461094"/>
            <a:ext cx="914400" cy="914400"/>
          </a:xfrm>
          <a:prstGeom prst="rect">
            <a:avLst/>
          </a:prstGeom>
        </p:spPr>
      </p:pic>
      <p:pic>
        <p:nvPicPr>
          <p:cNvPr id="17" name="Graphic 16" descr="Beaker outline">
            <a:extLst>
              <a:ext uri="{FF2B5EF4-FFF2-40B4-BE49-F238E27FC236}">
                <a16:creationId xmlns:a16="http://schemas.microsoft.com/office/drawing/2014/main" id="{13852327-863B-3F03-2E1A-306DA01E21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51879" y="-75289"/>
            <a:ext cx="914400" cy="914400"/>
          </a:xfrm>
          <a:prstGeom prst="rect">
            <a:avLst/>
          </a:prstGeom>
        </p:spPr>
      </p:pic>
      <p:pic>
        <p:nvPicPr>
          <p:cNvPr id="19" name="Graphic 18" descr="Microscope outline">
            <a:extLst>
              <a:ext uri="{FF2B5EF4-FFF2-40B4-BE49-F238E27FC236}">
                <a16:creationId xmlns:a16="http://schemas.microsoft.com/office/drawing/2014/main" id="{9A935EF3-93B7-26C2-3DE6-FAFAA046B6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0946" y="4466137"/>
            <a:ext cx="914400" cy="914400"/>
          </a:xfrm>
          <a:prstGeom prst="rect">
            <a:avLst/>
          </a:prstGeom>
        </p:spPr>
      </p:pic>
      <p:pic>
        <p:nvPicPr>
          <p:cNvPr id="21" name="Graphic 20" descr="Germ outline">
            <a:extLst>
              <a:ext uri="{FF2B5EF4-FFF2-40B4-BE49-F238E27FC236}">
                <a16:creationId xmlns:a16="http://schemas.microsoft.com/office/drawing/2014/main" id="{6F8E5D3C-F8AF-C499-6258-BAA595C792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54688" y="381911"/>
            <a:ext cx="914400" cy="914400"/>
          </a:xfrm>
          <a:prstGeom prst="rect">
            <a:avLst/>
          </a:prstGeom>
        </p:spPr>
      </p:pic>
      <p:pic>
        <p:nvPicPr>
          <p:cNvPr id="23" name="Graphic 22" descr="Germ with solid fill">
            <a:extLst>
              <a:ext uri="{FF2B5EF4-FFF2-40B4-BE49-F238E27FC236}">
                <a16:creationId xmlns:a16="http://schemas.microsoft.com/office/drawing/2014/main" id="{91C48D52-423D-36E5-DA2F-229C08E4BE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990865" y="10715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59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6390B-8FA7-3F7F-9132-41C3520F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Graphic 6" descr="Lightbulb outline">
            <a:extLst>
              <a:ext uri="{FF2B5EF4-FFF2-40B4-BE49-F238E27FC236}">
                <a16:creationId xmlns:a16="http://schemas.microsoft.com/office/drawing/2014/main" id="{7801D730-7EA9-BF30-BC7E-35D8B11DD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7018" y="1133924"/>
            <a:ext cx="1292926" cy="1292926"/>
          </a:xfrm>
          <a:prstGeom prst="rect">
            <a:avLst/>
          </a:prstGeom>
        </p:spPr>
      </p:pic>
      <p:pic>
        <p:nvPicPr>
          <p:cNvPr id="19" name="Graphic 18" descr="Microscope outline">
            <a:extLst>
              <a:ext uri="{FF2B5EF4-FFF2-40B4-BE49-F238E27FC236}">
                <a16:creationId xmlns:a16="http://schemas.microsoft.com/office/drawing/2014/main" id="{9A935EF3-93B7-26C2-3DE6-FAFAA046B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4347" y="4398051"/>
            <a:ext cx="2200263" cy="2200263"/>
          </a:xfrm>
          <a:prstGeom prst="rect">
            <a:avLst/>
          </a:prstGeom>
        </p:spPr>
      </p:pic>
      <p:pic>
        <p:nvPicPr>
          <p:cNvPr id="23" name="Graphic 22" descr="Germ with solid fill">
            <a:extLst>
              <a:ext uri="{FF2B5EF4-FFF2-40B4-BE49-F238E27FC236}">
                <a16:creationId xmlns:a16="http://schemas.microsoft.com/office/drawing/2014/main" id="{91C48D52-423D-36E5-DA2F-229C08E4BE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27278" y="1323187"/>
            <a:ext cx="914400" cy="914400"/>
          </a:xfrm>
          <a:prstGeom prst="rect">
            <a:avLst/>
          </a:prstGeom>
        </p:spPr>
      </p:pic>
      <p:pic>
        <p:nvPicPr>
          <p:cNvPr id="6" name="Graphic 5" descr="Germ with solid fill">
            <a:extLst>
              <a:ext uri="{FF2B5EF4-FFF2-40B4-BE49-F238E27FC236}">
                <a16:creationId xmlns:a16="http://schemas.microsoft.com/office/drawing/2014/main" id="{D076FDCB-79B4-543B-11F7-0D938097C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335" y="4948283"/>
            <a:ext cx="914400" cy="914400"/>
          </a:xfrm>
          <a:prstGeom prst="rect">
            <a:avLst/>
          </a:prstGeom>
        </p:spPr>
      </p:pic>
      <p:pic>
        <p:nvPicPr>
          <p:cNvPr id="2" name="Picture 1" descr="A white background with text and images&#10;&#10;Description automatically generated">
            <a:extLst>
              <a:ext uri="{FF2B5EF4-FFF2-40B4-BE49-F238E27FC236}">
                <a16:creationId xmlns:a16="http://schemas.microsoft.com/office/drawing/2014/main" id="{15D24B92-C555-700D-E265-7DFA71F116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4550" y="628650"/>
            <a:ext cx="79629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9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38C7E3-5EF1-651C-D143-1271657341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97950" y="6415752"/>
            <a:ext cx="27432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BC49CA-4AA4-28A2-3712-C1DB51E753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142471"/>
            <a:ext cx="6478022" cy="5483442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Calibri"/>
              <a:buChar char="-"/>
            </a:pPr>
            <a:r>
              <a:rPr lang="en-US" sz="2000" b="0" cap="all">
                <a:latin typeface="Montserrat"/>
                <a:cs typeface="Arial"/>
              </a:rPr>
              <a:t>all students in year 8 receive a pastoral curriculum throughout the week which includes</a:t>
            </a:r>
            <a:endParaRPr lang="en-US">
              <a:latin typeface="Montserrat"/>
              <a:cs typeface="Arial" panose="020B0604020202020204"/>
            </a:endParaRPr>
          </a:p>
          <a:p>
            <a:pPr marL="285750" indent="-285750">
              <a:buFont typeface="Calibri"/>
              <a:buChar char="-"/>
            </a:pPr>
            <a:r>
              <a:rPr lang="en-US" sz="2000" cap="all">
                <a:latin typeface="Montserrat"/>
                <a:cs typeface="Arial"/>
              </a:rPr>
              <a:t>Assemblies with key themes</a:t>
            </a:r>
            <a:r>
              <a:rPr lang="en-US" sz="2000" b="0" cap="all">
                <a:latin typeface="Montserrat"/>
                <a:cs typeface="Arial"/>
              </a:rPr>
              <a:t>, positive reinforcement and target areas for the cohort </a:t>
            </a:r>
          </a:p>
          <a:p>
            <a:pPr marL="285750" indent="-285750">
              <a:buFont typeface="Calibri"/>
              <a:buChar char="-"/>
            </a:pPr>
            <a:r>
              <a:rPr lang="en-US" sz="2000" cap="all">
                <a:latin typeface="Montserrat"/>
                <a:cs typeface="Arial" panose="020B0604020202020204"/>
              </a:rPr>
              <a:t>Personal, social, moral education </a:t>
            </a:r>
            <a:r>
              <a:rPr lang="en-US" sz="2000" cap="all" err="1">
                <a:latin typeface="Montserrat"/>
                <a:cs typeface="Arial" panose="020B0604020202020204"/>
              </a:rPr>
              <a:t>programme</a:t>
            </a:r>
            <a:r>
              <a:rPr lang="en-US" sz="2000" b="0" cap="all">
                <a:latin typeface="Montserrat"/>
                <a:cs typeface="Arial" panose="020B0604020202020204"/>
              </a:rPr>
              <a:t> delivered weekly in form time. Themes include</a:t>
            </a:r>
          </a:p>
          <a:p>
            <a:pPr marL="285750" indent="-285750">
              <a:buFont typeface="Calibri"/>
              <a:buChar char="-"/>
            </a:pPr>
            <a:br>
              <a:rPr lang="en-US" sz="2000" b="0" cap="all">
                <a:latin typeface="Montserrat"/>
                <a:cs typeface="Arial" panose="020B0604020202020204"/>
              </a:rPr>
            </a:br>
            <a:r>
              <a:rPr lang="en-US" sz="2000" b="0" cap="all">
                <a:latin typeface="Montserrat"/>
                <a:cs typeface="Arial" panose="020B0604020202020204"/>
              </a:rPr>
              <a:t>- revision techniques and future goals</a:t>
            </a:r>
            <a:br>
              <a:rPr lang="en-US" sz="2000" b="0" cap="all">
                <a:latin typeface="Montserrat"/>
                <a:cs typeface="Arial" panose="020B0604020202020204"/>
              </a:rPr>
            </a:br>
            <a:r>
              <a:rPr lang="en-US" sz="2000" b="0" cap="all">
                <a:latin typeface="Montserrat"/>
                <a:cs typeface="Arial" panose="020B0604020202020204"/>
              </a:rPr>
              <a:t>- equality, diversity and inclusion</a:t>
            </a:r>
            <a:br>
              <a:rPr lang="en-US" sz="2000" b="0" cap="all">
                <a:latin typeface="Montserrat"/>
                <a:cs typeface="Arial" panose="020B0604020202020204"/>
              </a:rPr>
            </a:br>
            <a:r>
              <a:rPr lang="en-US" sz="2000" b="0" cap="all">
                <a:latin typeface="Montserrat"/>
                <a:cs typeface="Arial" panose="020B0604020202020204"/>
              </a:rPr>
              <a:t>- HEALTHY BODIES AND MINDS </a:t>
            </a:r>
            <a:br>
              <a:rPr lang="en-US" sz="2000" b="0" cap="all">
                <a:latin typeface="Montserrat"/>
                <a:cs typeface="Arial" panose="020B0604020202020204"/>
              </a:rPr>
            </a:br>
            <a:endParaRPr lang="en-US" sz="2000" b="0" cap="all">
              <a:cs typeface="Arial" panose="020B0604020202020204"/>
            </a:endParaRPr>
          </a:p>
          <a:p>
            <a:endParaRPr lang="en-US">
              <a:cs typeface="Arial" panose="020B0604020202020204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FAA366-5460-9E1F-5F55-E6500D77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0341149" cy="531991"/>
          </a:xfrm>
        </p:spPr>
        <p:txBody>
          <a:bodyPr anchor="t">
            <a:normAutofit/>
          </a:bodyPr>
          <a:lstStyle/>
          <a:p>
            <a:pPr algn="ctr"/>
            <a:r>
              <a:rPr lang="en-US">
                <a:cs typeface="Arial"/>
              </a:rPr>
              <a:t>Head of year 8 – Sajid Latif, pastoral learning </a:t>
            </a:r>
            <a:endParaRPr lang="en-US"/>
          </a:p>
        </p:txBody>
      </p:sp>
      <p:pic>
        <p:nvPicPr>
          <p:cNvPr id="4" name="Picture 3" descr="A close-up of a diploma&#10;&#10;Description automatically generated">
            <a:extLst>
              <a:ext uri="{FF2B5EF4-FFF2-40B4-BE49-F238E27FC236}">
                <a16:creationId xmlns:a16="http://schemas.microsoft.com/office/drawing/2014/main" id="{C9BD5D56-A199-53D2-0125-AFE073AA4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197" y="1148750"/>
            <a:ext cx="4696192" cy="456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81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2A86-5725-B3CC-2F5E-423A814A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135F8-A2FD-7D95-7162-A070516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ASSETS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B00A9-3095-D167-08E2-2AFBF56F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nline Media 5" title="Cellfie Life ft. Dr. Yukiko Yamashita | LIFE | MIT Challenges">
            <a:hlinkClick r:id="" action="ppaction://media"/>
            <a:extLst>
              <a:ext uri="{FF2B5EF4-FFF2-40B4-BE49-F238E27FC236}">
                <a16:creationId xmlns:a16="http://schemas.microsoft.com/office/drawing/2014/main" id="{A12437E3-225A-9D73-BCB0-A6B28E19DA73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9264" y="449264"/>
            <a:ext cx="10920052" cy="616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DCE7-3041-D5EA-07A8-816C6661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D55C4-BF26-FC13-5089-66496F16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7" name="Content Placeholder 6" descr="A close up of a circle&#10;&#10;Description automatically generated">
            <a:extLst>
              <a:ext uri="{FF2B5EF4-FFF2-40B4-BE49-F238E27FC236}">
                <a16:creationId xmlns:a16="http://schemas.microsoft.com/office/drawing/2014/main" id="{2165507E-665E-4D94-EED1-3803CFFF7E1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55" y="372301"/>
            <a:ext cx="8614367" cy="1438025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991F9B-FBCA-0609-8582-0C854B83F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901" y="318647"/>
            <a:ext cx="1961941" cy="19413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D7A11F-8DD8-0812-BC27-B976ADFC9104}"/>
              </a:ext>
            </a:extLst>
          </p:cNvPr>
          <p:cNvSpPr txBox="1"/>
          <p:nvPr/>
        </p:nvSpPr>
        <p:spPr>
          <a:xfrm>
            <a:off x="916259" y="5605704"/>
            <a:ext cx="296897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0000500000000000000" pitchFamily="2" charset="0"/>
              </a:rPr>
              <a:t>There is a copy of this, in more detail, on </a:t>
            </a:r>
            <a:r>
              <a:rPr lang="en-US" b="1" err="1">
                <a:latin typeface="Montserrat" panose="00000500000000000000" pitchFamily="2" charset="0"/>
              </a:rPr>
              <a:t>FireFly</a:t>
            </a:r>
            <a:endParaRPr lang="en-US" b="1">
              <a:latin typeface="Montserrat" panose="00000500000000000000" pitchFamily="2" charset="0"/>
            </a:endParaRPr>
          </a:p>
        </p:txBody>
      </p:sp>
      <p:pic>
        <p:nvPicPr>
          <p:cNvPr id="20" name="Graphic 19" descr="Beaker outline">
            <a:extLst>
              <a:ext uri="{FF2B5EF4-FFF2-40B4-BE49-F238E27FC236}">
                <a16:creationId xmlns:a16="http://schemas.microsoft.com/office/drawing/2014/main" id="{D404DFBB-801D-6FD5-19F8-D247674CF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7938" y="1689304"/>
            <a:ext cx="734537" cy="734537"/>
          </a:xfrm>
          <a:prstGeom prst="rect">
            <a:avLst/>
          </a:prstGeom>
        </p:spPr>
      </p:pic>
      <p:pic>
        <p:nvPicPr>
          <p:cNvPr id="21" name="Graphic 20" descr="Germ with solid fill">
            <a:extLst>
              <a:ext uri="{FF2B5EF4-FFF2-40B4-BE49-F238E27FC236}">
                <a16:creationId xmlns:a16="http://schemas.microsoft.com/office/drawing/2014/main" id="{18E622B2-48A8-3E26-F6DE-C4E160DC8D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44359" y="2065666"/>
            <a:ext cx="914400" cy="914400"/>
          </a:xfrm>
          <a:prstGeom prst="rect">
            <a:avLst/>
          </a:prstGeom>
        </p:spPr>
      </p:pic>
      <p:pic>
        <p:nvPicPr>
          <p:cNvPr id="22" name="Graphic 21" descr="Magnet outline">
            <a:extLst>
              <a:ext uri="{FF2B5EF4-FFF2-40B4-BE49-F238E27FC236}">
                <a16:creationId xmlns:a16="http://schemas.microsoft.com/office/drawing/2014/main" id="{BA6B6DBC-EE1E-D32A-7F67-7A1BB5D179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46362" y="2503177"/>
            <a:ext cx="800102" cy="800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090D98-C751-7C0A-CCB9-84D3C8079E6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3282"/>
          <a:stretch/>
        </p:blipFill>
        <p:spPr>
          <a:xfrm>
            <a:off x="1505725" y="3085643"/>
            <a:ext cx="1843002" cy="2414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31E7AD-A7B2-D01E-4BA9-293465B7C0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607" t="6942"/>
          <a:stretch/>
        </p:blipFill>
        <p:spPr>
          <a:xfrm>
            <a:off x="5040086" y="2863778"/>
            <a:ext cx="2217332" cy="2304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7E7B8C-609F-320A-A353-363E39BCA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66458" y="3412650"/>
            <a:ext cx="1527609" cy="28610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14DE45-F6BD-35AA-0312-344B369832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76595" y="3245976"/>
            <a:ext cx="6527378" cy="353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DCE7-3041-D5EA-07A8-816C6661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D55C4-BF26-FC13-5089-66496F16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7" name="Content Placeholder 6" descr="A close up of a circle&#10;&#10;Description automatically generated">
            <a:extLst>
              <a:ext uri="{FF2B5EF4-FFF2-40B4-BE49-F238E27FC236}">
                <a16:creationId xmlns:a16="http://schemas.microsoft.com/office/drawing/2014/main" id="{2165507E-665E-4D94-EED1-3803CFFF7E1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55" y="372301"/>
            <a:ext cx="8614367" cy="1438025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991F9B-FBCA-0609-8582-0C854B83F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901" y="318647"/>
            <a:ext cx="1961941" cy="19413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D7A11F-8DD8-0812-BC27-B976ADFC9104}"/>
              </a:ext>
            </a:extLst>
          </p:cNvPr>
          <p:cNvSpPr txBox="1"/>
          <p:nvPr/>
        </p:nvSpPr>
        <p:spPr>
          <a:xfrm>
            <a:off x="916259" y="5605704"/>
            <a:ext cx="296897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0000500000000000000" pitchFamily="2" charset="0"/>
              </a:rPr>
              <a:t>There is a copy of this, in more detail, on </a:t>
            </a:r>
            <a:r>
              <a:rPr lang="en-US" b="1" err="1">
                <a:latin typeface="Montserrat" panose="00000500000000000000" pitchFamily="2" charset="0"/>
              </a:rPr>
              <a:t>FireFly</a:t>
            </a:r>
            <a:endParaRPr lang="en-US" b="1">
              <a:latin typeface="Montserrat" panose="00000500000000000000" pitchFamily="2" charset="0"/>
            </a:endParaRPr>
          </a:p>
        </p:txBody>
      </p:sp>
      <p:pic>
        <p:nvPicPr>
          <p:cNvPr id="20" name="Graphic 19" descr="Beaker outline">
            <a:extLst>
              <a:ext uri="{FF2B5EF4-FFF2-40B4-BE49-F238E27FC236}">
                <a16:creationId xmlns:a16="http://schemas.microsoft.com/office/drawing/2014/main" id="{D404DFBB-801D-6FD5-19F8-D247674CF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3721" y="1779235"/>
            <a:ext cx="734537" cy="734537"/>
          </a:xfrm>
          <a:prstGeom prst="rect">
            <a:avLst/>
          </a:prstGeom>
        </p:spPr>
      </p:pic>
      <p:pic>
        <p:nvPicPr>
          <p:cNvPr id="21" name="Graphic 20" descr="Germ with solid fill">
            <a:extLst>
              <a:ext uri="{FF2B5EF4-FFF2-40B4-BE49-F238E27FC236}">
                <a16:creationId xmlns:a16="http://schemas.microsoft.com/office/drawing/2014/main" id="{18E622B2-48A8-3E26-F6DE-C4E160DC8D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1192" y="2056572"/>
            <a:ext cx="914400" cy="914400"/>
          </a:xfrm>
          <a:prstGeom prst="rect">
            <a:avLst/>
          </a:prstGeom>
        </p:spPr>
      </p:pic>
      <p:pic>
        <p:nvPicPr>
          <p:cNvPr id="22" name="Graphic 21" descr="Magnet outline">
            <a:extLst>
              <a:ext uri="{FF2B5EF4-FFF2-40B4-BE49-F238E27FC236}">
                <a16:creationId xmlns:a16="http://schemas.microsoft.com/office/drawing/2014/main" id="{BA6B6DBC-EE1E-D32A-7F67-7A1BB5D179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6558" y="1947766"/>
            <a:ext cx="800102" cy="800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0FD0E3-23CA-5DAA-BCC9-20091E4C3E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259" y="3017356"/>
            <a:ext cx="1724266" cy="1381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239E38-D1F0-3654-3DDF-64551B7965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1737" y="2683934"/>
            <a:ext cx="1686160" cy="20481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9C4A62-0BA0-2088-9239-F12AFF74B1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7471" y="2870571"/>
            <a:ext cx="1676634" cy="13813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C9B1F9-F9A2-F62F-22AB-50E4CC1D56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78547" y="2638211"/>
            <a:ext cx="1991003" cy="30388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F3D4A4-3618-D2AB-3129-F631D8A8EE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15041" y="3087857"/>
            <a:ext cx="7391108" cy="377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0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E1C3266-80CF-9E1E-1719-ADD33B5C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</p:spPr>
        <p:txBody>
          <a:bodyPr/>
          <a:lstStyle/>
          <a:p>
            <a:r>
              <a:rPr lang="en-US">
                <a:latin typeface="Montserrat" panose="00000500000000000000" pitchFamily="2" charset="0"/>
              </a:rPr>
              <a:t>Accessing information for Support, and to extend!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F3561-0335-A175-43E9-507FD594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950" y="6415752"/>
            <a:ext cx="27432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6DE40-B612-EC1A-70B5-8DEE0F8C92F5}"/>
              </a:ext>
            </a:extLst>
          </p:cNvPr>
          <p:cNvSpPr txBox="1"/>
          <p:nvPr/>
        </p:nvSpPr>
        <p:spPr>
          <a:xfrm>
            <a:off x="449264" y="1520727"/>
            <a:ext cx="40878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To access information</a:t>
            </a: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Your exercise book 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(there is also a copy of the notes on OneNote (can be accessed via Teams)</a:t>
            </a:r>
          </a:p>
          <a:p>
            <a:pPr algn="l"/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Interactive revision guide on Education Perfect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highlight>
                <a:srgbClr val="FFFFFF"/>
              </a:highlight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KS3 Revision Guide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CD968D-D263-ABE1-2CC5-30DAB01E3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481" y="1505262"/>
            <a:ext cx="8289419" cy="35441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C539FC-357B-1599-53ED-E1FF3157C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107" y="849315"/>
            <a:ext cx="3191894" cy="40282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91F5F1-AAA8-F7BA-876F-8D8331D9A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753" y="1520727"/>
            <a:ext cx="8648506" cy="4155652"/>
          </a:xfrm>
          <a:prstGeom prst="rect">
            <a:avLst/>
          </a:prstGeom>
        </p:spPr>
      </p:pic>
      <p:pic>
        <p:nvPicPr>
          <p:cNvPr id="18" name="Graphic 17" descr="Beaker outline">
            <a:extLst>
              <a:ext uri="{FF2B5EF4-FFF2-40B4-BE49-F238E27FC236}">
                <a16:creationId xmlns:a16="http://schemas.microsoft.com/office/drawing/2014/main" id="{05C67523-2D9D-6CCE-E0C0-BD37F00B92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037268">
            <a:off x="588980" y="5120426"/>
            <a:ext cx="914400" cy="914400"/>
          </a:xfrm>
          <a:prstGeom prst="rect">
            <a:avLst/>
          </a:prstGeom>
        </p:spPr>
      </p:pic>
      <p:pic>
        <p:nvPicPr>
          <p:cNvPr id="19" name="Graphic 18" descr="Test tubes outline">
            <a:extLst>
              <a:ext uri="{FF2B5EF4-FFF2-40B4-BE49-F238E27FC236}">
                <a16:creationId xmlns:a16="http://schemas.microsoft.com/office/drawing/2014/main" id="{B994D271-20AC-E6B1-D53B-A44AADC5F6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98934">
            <a:off x="2961553" y="56340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5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E956B-260D-6B5D-FD2F-B12AF392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5ED00-86C7-83B8-A54B-CFC46D1F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close up of a circle&#10;&#10;Description automatically generated">
            <a:extLst>
              <a:ext uri="{FF2B5EF4-FFF2-40B4-BE49-F238E27FC236}">
                <a16:creationId xmlns:a16="http://schemas.microsoft.com/office/drawing/2014/main" id="{1AE4FAB6-3D9F-9B07-CA94-E582B2BCCD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7" y="278539"/>
            <a:ext cx="6965868" cy="116283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452DF0-A230-91FD-6EAC-9A87D97D486F}"/>
              </a:ext>
            </a:extLst>
          </p:cNvPr>
          <p:cNvSpPr txBox="1"/>
          <p:nvPr/>
        </p:nvSpPr>
        <p:spPr>
          <a:xfrm>
            <a:off x="1264776" y="1854681"/>
            <a:ext cx="4279112" cy="42780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Montserrat"/>
                <a:cs typeface="Arial"/>
              </a:rPr>
              <a:t>Approximately 1.5 topic tests per term</a:t>
            </a:r>
          </a:p>
          <a:p>
            <a:pPr algn="ctr"/>
            <a:endParaRPr lang="en-US" sz="2000" b="1">
              <a:solidFill>
                <a:schemeClr val="tx2"/>
              </a:solidFill>
              <a:latin typeface="Montserrat" panose="00000500000000000000" pitchFamily="2" charset="0"/>
              <a:cs typeface="Arial"/>
            </a:endParaRPr>
          </a:p>
          <a:p>
            <a:pPr algn="ctr"/>
            <a:r>
              <a:rPr lang="en-US" sz="2000" b="1">
                <a:solidFill>
                  <a:schemeClr val="tx2"/>
                </a:solidFill>
                <a:latin typeface="Montserrat"/>
                <a:cs typeface="Arial"/>
              </a:rPr>
              <a:t>Dates and revision materials communicated of Firefly</a:t>
            </a:r>
          </a:p>
          <a:p>
            <a:pPr algn="ctr"/>
            <a:endParaRPr lang="en-US" sz="2000" b="1">
              <a:solidFill>
                <a:schemeClr val="tx2"/>
              </a:solidFill>
              <a:latin typeface="Montserrat" panose="00000500000000000000" pitchFamily="2" charset="0"/>
              <a:cs typeface="Arial"/>
            </a:endParaRPr>
          </a:p>
          <a:p>
            <a:pPr algn="ctr"/>
            <a:r>
              <a:rPr lang="en-US" sz="2000" b="1">
                <a:solidFill>
                  <a:schemeClr val="tx2"/>
                </a:solidFill>
                <a:latin typeface="Montserrat"/>
                <a:cs typeface="Arial"/>
              </a:rPr>
              <a:t>We will use the moving average across the year to help us indicate a grade</a:t>
            </a:r>
          </a:p>
          <a:p>
            <a:pPr algn="ctr"/>
            <a:endParaRPr lang="en-US" sz="2000" b="1">
              <a:solidFill>
                <a:schemeClr val="tx2"/>
              </a:solidFill>
              <a:latin typeface="Montserrat" panose="00000500000000000000" pitchFamily="2" charset="0"/>
              <a:cs typeface="Arial"/>
            </a:endParaRPr>
          </a:p>
          <a:p>
            <a:pPr algn="ctr"/>
            <a:r>
              <a:rPr lang="en-US" b="1">
                <a:solidFill>
                  <a:schemeClr val="tx2"/>
                </a:solidFill>
                <a:latin typeface="Montserrat" panose="00000500000000000000" pitchFamily="2" charset="0"/>
                <a:cs typeface="Arial"/>
              </a:rPr>
              <a:t>We will use assessment data from tests to help us move students in to new sets where needed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F16192-1953-E8E5-6D20-EFAA48048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7218">
            <a:off x="7145320" y="853144"/>
            <a:ext cx="4112081" cy="5466810"/>
          </a:xfrm>
          <a:prstGeom prst="rect">
            <a:avLst/>
          </a:prstGeom>
        </p:spPr>
      </p:pic>
      <p:pic>
        <p:nvPicPr>
          <p:cNvPr id="11" name="Graphic 10" descr="Lightbulb outline">
            <a:extLst>
              <a:ext uri="{FF2B5EF4-FFF2-40B4-BE49-F238E27FC236}">
                <a16:creationId xmlns:a16="http://schemas.microsoft.com/office/drawing/2014/main" id="{F0BFED9B-E093-AE51-6B91-B2B722292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93431">
            <a:off x="237872" y="1724605"/>
            <a:ext cx="914400" cy="914400"/>
          </a:xfrm>
          <a:prstGeom prst="rect">
            <a:avLst/>
          </a:prstGeom>
        </p:spPr>
      </p:pic>
      <p:pic>
        <p:nvPicPr>
          <p:cNvPr id="12" name="Graphic 11" descr="Lightbulb outline">
            <a:extLst>
              <a:ext uri="{FF2B5EF4-FFF2-40B4-BE49-F238E27FC236}">
                <a16:creationId xmlns:a16="http://schemas.microsoft.com/office/drawing/2014/main" id="{780342C1-6043-E60C-2D9A-3A2F0356F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0752">
            <a:off x="5762831" y="40081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88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1A23-8D29-9BEF-BEC1-4087D7A9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ntserrat" panose="00000500000000000000" pitchFamily="2" charset="0"/>
              </a:rPr>
              <a:t>Revision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0DA06-C387-1A03-BC27-5E950660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A23A07-32AE-3B69-5F0C-3B1B642E4D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1481138"/>
            <a:ext cx="3436938" cy="389413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Education perfect has LOTS of practice questions that self-assess  instantly!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We will also add a Revision booklet to firefly, that will include summary sheets, and exam style questions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03091F-581A-23F7-2683-C27BAF81D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538" y="0"/>
            <a:ext cx="4077209" cy="5585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C0B996-CB6E-BB8A-2A4F-9003733ED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652" y="1372319"/>
            <a:ext cx="3943991" cy="5345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69ACEF-2166-C3D6-A326-F4BD87D47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267" y="174542"/>
            <a:ext cx="4183617" cy="52364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4E3B4A-407C-A825-258F-C06D433C8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586" y="2125690"/>
            <a:ext cx="3504797" cy="4472624"/>
          </a:xfrm>
          <a:prstGeom prst="rect">
            <a:avLst/>
          </a:prstGeom>
        </p:spPr>
      </p:pic>
      <p:pic>
        <p:nvPicPr>
          <p:cNvPr id="14" name="Graphic 13" descr="Beaker outline">
            <a:extLst>
              <a:ext uri="{FF2B5EF4-FFF2-40B4-BE49-F238E27FC236}">
                <a16:creationId xmlns:a16="http://schemas.microsoft.com/office/drawing/2014/main" id="{DC45C9B9-EEB9-443A-4F0F-3B2E924ED4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037268">
            <a:off x="588980" y="5120426"/>
            <a:ext cx="914400" cy="914400"/>
          </a:xfrm>
          <a:prstGeom prst="rect">
            <a:avLst/>
          </a:prstGeom>
        </p:spPr>
      </p:pic>
      <p:pic>
        <p:nvPicPr>
          <p:cNvPr id="15" name="Graphic 14" descr="Test tubes outline">
            <a:extLst>
              <a:ext uri="{FF2B5EF4-FFF2-40B4-BE49-F238E27FC236}">
                <a16:creationId xmlns:a16="http://schemas.microsoft.com/office/drawing/2014/main" id="{0C41F2DA-B035-DFCF-A5BF-411B374B28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98934">
            <a:off x="3255370" y="43108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0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B1EC-4ADE-326D-F0E8-93997AF23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35233-A1F1-4A34-A0B0-36F54DC4EC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8E02CD-5FCB-E1FC-8941-BE5AE1655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7"/>
            <a:ext cx="10956790" cy="4810805"/>
          </a:xfrm>
        </p:spPr>
        <p:txBody>
          <a:bodyPr/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C653A-B526-B291-9F6B-A21C53EBE232}"/>
              </a:ext>
            </a:extLst>
          </p:cNvPr>
          <p:cNvSpPr txBox="1"/>
          <p:nvPr/>
        </p:nvSpPr>
        <p:spPr>
          <a:xfrm>
            <a:off x="416849" y="513834"/>
            <a:ext cx="451529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FCCD6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Arial" panose="020B0604020202020204"/>
              </a:rPr>
              <a:t>Enrichment Opportunities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45EF9F-C687-D653-B1C8-3A233C2AC957}"/>
              </a:ext>
            </a:extLst>
          </p:cNvPr>
          <p:cNvSpPr txBox="1"/>
          <p:nvPr/>
        </p:nvSpPr>
        <p:spPr>
          <a:xfrm>
            <a:off x="449262" y="1085641"/>
            <a:ext cx="408781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STEAM Club in school, and online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MIT collaboration – LOTS of resources and activities on Global Campus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- Challenges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-Curiosity correspondents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- MIT Abstracts (webinars)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Science Fair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C66A21-56B4-374D-E198-614AF208F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338" y="5485636"/>
            <a:ext cx="3138674" cy="1011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DD9D86-F52A-9A68-4A39-2FE758DEA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363" y="2082192"/>
            <a:ext cx="4704624" cy="31984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48B6BC-C436-3450-0ED0-E98266B7E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840" y="3533514"/>
            <a:ext cx="3096745" cy="3001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6CA865-DC8E-D64C-2C3A-180A29FF9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99" y="4420526"/>
            <a:ext cx="2774657" cy="21302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3D8960-6D4B-48E4-BD1D-D525829FB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537" y="260211"/>
            <a:ext cx="2958930" cy="1621397"/>
          </a:xfrm>
          <a:prstGeom prst="rect">
            <a:avLst/>
          </a:prstGeom>
        </p:spPr>
      </p:pic>
      <p:pic>
        <p:nvPicPr>
          <p:cNvPr id="20" name="Graphic 19" descr="Beaker outline">
            <a:extLst>
              <a:ext uri="{FF2B5EF4-FFF2-40B4-BE49-F238E27FC236}">
                <a16:creationId xmlns:a16="http://schemas.microsoft.com/office/drawing/2014/main" id="{2C9C269C-461D-756D-ADA6-6E83AA085D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74011" y="2198102"/>
            <a:ext cx="914400" cy="914400"/>
          </a:xfrm>
          <a:prstGeom prst="rect">
            <a:avLst/>
          </a:prstGeom>
        </p:spPr>
      </p:pic>
      <p:pic>
        <p:nvPicPr>
          <p:cNvPr id="21" name="Graphic 20" descr="Lightbulb outline">
            <a:extLst>
              <a:ext uri="{FF2B5EF4-FFF2-40B4-BE49-F238E27FC236}">
                <a16:creationId xmlns:a16="http://schemas.microsoft.com/office/drawing/2014/main" id="{03EC0727-023F-07F8-342A-F270CAF8EB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38169" y="1683735"/>
            <a:ext cx="1292926" cy="1292926"/>
          </a:xfrm>
          <a:prstGeom prst="rect">
            <a:avLst/>
          </a:prstGeom>
        </p:spPr>
      </p:pic>
      <p:pic>
        <p:nvPicPr>
          <p:cNvPr id="22" name="Graphic 21" descr="Germ outline">
            <a:extLst>
              <a:ext uri="{FF2B5EF4-FFF2-40B4-BE49-F238E27FC236}">
                <a16:creationId xmlns:a16="http://schemas.microsoft.com/office/drawing/2014/main" id="{3B3BA26D-7426-8818-4AD9-E40421E8DC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96777" y="4459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4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FAA366-5460-9E1F-5F55-E6500D77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1" y="449264"/>
            <a:ext cx="10341149" cy="531991"/>
          </a:xfrm>
        </p:spPr>
        <p:txBody>
          <a:bodyPr vert="horz" lIns="0" tIns="0" rIns="0" bIns="0" rtlCol="0" anchor="t">
            <a:noAutofit/>
          </a:bodyPr>
          <a:lstStyle/>
          <a:p>
            <a:pPr algn="ctr"/>
            <a:r>
              <a:rPr lang="en-US" sz="3200">
                <a:cs typeface="Arial"/>
              </a:rPr>
              <a:t>Head of year 9 – Kathryn </a:t>
            </a:r>
            <a:r>
              <a:rPr lang="en-US" sz="3200" err="1">
                <a:cs typeface="Arial"/>
              </a:rPr>
              <a:t>Shkurka</a:t>
            </a:r>
            <a:r>
              <a:rPr lang="en-US" sz="3200">
                <a:cs typeface="Arial"/>
              </a:rPr>
              <a:t> </a:t>
            </a:r>
            <a:endParaRPr 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784CEE-4D35-B5B7-3524-86B6FAF9F68D}"/>
              </a:ext>
            </a:extLst>
          </p:cNvPr>
          <p:cNvSpPr txBox="1"/>
          <p:nvPr/>
        </p:nvSpPr>
        <p:spPr>
          <a:xfrm>
            <a:off x="638938" y="1062375"/>
            <a:ext cx="10582398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We focus on the holistic development of students, integrating academic and personal growth.</a:t>
            </a:r>
            <a:endParaRPr lang="en-US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  <a:ea typeface="+mn-lt"/>
              <a:cs typeface="+mn-lt"/>
            </a:endParaRPr>
          </a:p>
          <a:p>
            <a:pPr lvl="2">
              <a:buFont typeface="Wingdings"/>
              <a:buChar char="§"/>
            </a:pPr>
            <a:r>
              <a:rPr lang="en-US" sz="2400" b="1">
                <a:solidFill>
                  <a:schemeClr val="accent3"/>
                </a:solidFill>
                <a:ea typeface="+mn-lt"/>
                <a:cs typeface="+mn-lt"/>
              </a:rPr>
              <a:t>Personal Development:</a:t>
            </a:r>
            <a:r>
              <a:rPr lang="en-US" sz="2400">
                <a:solidFill>
                  <a:schemeClr val="bg2"/>
                </a:solidFill>
                <a:ea typeface="+mn-lt"/>
                <a:cs typeface="+mn-lt"/>
              </a:rPr>
              <a:t> </a:t>
            </a:r>
            <a:r>
              <a:rPr lang="en-US">
                <a:solidFill>
                  <a:schemeClr val="bg2"/>
                </a:solidFill>
                <a:ea typeface="+mn-lt"/>
                <a:cs typeface="+mn-lt"/>
              </a:rPr>
              <a:t>Encouraging self-awareness and self-management.</a:t>
            </a:r>
            <a:endParaRPr lang="en-US" b="1">
              <a:solidFill>
                <a:schemeClr val="bg2"/>
              </a:solidFill>
              <a:cs typeface="Arial"/>
            </a:endParaRPr>
          </a:p>
          <a:p>
            <a:pPr lvl="2">
              <a:buFont typeface="Wingdings"/>
              <a:buChar char="§"/>
            </a:pPr>
            <a:r>
              <a:rPr lang="en-US" sz="2400" b="1">
                <a:solidFill>
                  <a:schemeClr val="accent3"/>
                </a:solidFill>
                <a:ea typeface="+mn-lt"/>
                <a:cs typeface="+mn-lt"/>
              </a:rPr>
              <a:t>Social Skills:</a:t>
            </a:r>
            <a:r>
              <a:rPr lang="en-US" sz="2400">
                <a:solidFill>
                  <a:schemeClr val="accent3"/>
                </a:solidFill>
                <a:ea typeface="+mn-lt"/>
                <a:cs typeface="+mn-lt"/>
              </a:rPr>
              <a:t> </a:t>
            </a:r>
            <a:r>
              <a:rPr lang="en-US">
                <a:solidFill>
                  <a:schemeClr val="bg2"/>
                </a:solidFill>
                <a:ea typeface="+mn-lt"/>
                <a:cs typeface="+mn-lt"/>
              </a:rPr>
              <a:t>Building effective communication, teamwork, and conflict resolution skills.</a:t>
            </a:r>
            <a:endParaRPr lang="en-US">
              <a:solidFill>
                <a:schemeClr val="bg2"/>
              </a:solidFill>
              <a:cs typeface="Arial" panose="020B0604020202020204"/>
            </a:endParaRPr>
          </a:p>
          <a:p>
            <a:pPr lvl="2">
              <a:buFont typeface="Wingdings"/>
              <a:buChar char="§"/>
            </a:pPr>
            <a:r>
              <a:rPr lang="en-US" sz="2400" b="1">
                <a:solidFill>
                  <a:schemeClr val="accent3"/>
                </a:solidFill>
                <a:ea typeface="+mn-lt"/>
                <a:cs typeface="+mn-lt"/>
              </a:rPr>
              <a:t>Emotional Well-Being:</a:t>
            </a:r>
            <a:r>
              <a:rPr lang="en-US" sz="2400">
                <a:solidFill>
                  <a:schemeClr val="bg2"/>
                </a:solidFill>
                <a:ea typeface="+mn-lt"/>
                <a:cs typeface="+mn-lt"/>
              </a:rPr>
              <a:t> </a:t>
            </a:r>
            <a:r>
              <a:rPr lang="en-US">
                <a:solidFill>
                  <a:schemeClr val="bg2"/>
                </a:solidFill>
                <a:ea typeface="+mn-lt"/>
                <a:cs typeface="+mn-lt"/>
              </a:rPr>
              <a:t>Providing tools for emotional regulation and coping strategies.</a:t>
            </a:r>
            <a:endParaRPr lang="en-US">
              <a:solidFill>
                <a:schemeClr val="bg2"/>
              </a:solidFill>
              <a:cs typeface="Arial" panose="020B0604020202020204"/>
            </a:endParaRPr>
          </a:p>
          <a:p>
            <a:pPr lvl="2">
              <a:buFont typeface="Wingdings"/>
              <a:buChar char="§"/>
            </a:pPr>
            <a:r>
              <a:rPr lang="en-US" sz="2400" b="1">
                <a:solidFill>
                  <a:schemeClr val="accent3"/>
                </a:solidFill>
                <a:ea typeface="+mn-lt"/>
                <a:cs typeface="+mn-lt"/>
              </a:rPr>
              <a:t>Career Awareness:</a:t>
            </a:r>
            <a:r>
              <a:rPr lang="en-US" sz="2400">
                <a:solidFill>
                  <a:schemeClr val="bg2"/>
                </a:solidFill>
                <a:ea typeface="+mn-lt"/>
                <a:cs typeface="+mn-lt"/>
              </a:rPr>
              <a:t> </a:t>
            </a:r>
            <a:r>
              <a:rPr lang="en-US">
                <a:solidFill>
                  <a:schemeClr val="bg2"/>
                </a:solidFill>
                <a:ea typeface="+mn-lt"/>
                <a:cs typeface="+mn-lt"/>
              </a:rPr>
              <a:t>Introducing students to future academic and vocational pathways.</a:t>
            </a:r>
            <a:endParaRPr lang="en-US">
              <a:solidFill>
                <a:schemeClr val="bg2"/>
              </a:solidFill>
              <a:cs typeface="Arial" panose="020B0604020202020204"/>
            </a:endParaRPr>
          </a:p>
          <a:p>
            <a:endParaRPr lang="en-US" sz="2400">
              <a:solidFill>
                <a:schemeClr val="bg1"/>
              </a:solidFill>
              <a:cs typeface="Arial"/>
            </a:endParaRPr>
          </a:p>
          <a:p>
            <a:r>
              <a:rPr lang="en-US" sz="2400">
                <a:solidFill>
                  <a:schemeClr val="bg1"/>
                </a:solidFill>
                <a:cs typeface="Arial"/>
              </a:rPr>
              <a:t>The Active Tutor Time </a:t>
            </a:r>
            <a:r>
              <a:rPr lang="en-US" sz="2400" err="1">
                <a:solidFill>
                  <a:schemeClr val="bg1"/>
                </a:solidFill>
                <a:cs typeface="Arial"/>
              </a:rPr>
              <a:t>programme</a:t>
            </a:r>
            <a:r>
              <a:rPr lang="en-US" sz="2400">
                <a:solidFill>
                  <a:schemeClr val="bg1"/>
                </a:solidFill>
                <a:cs typeface="Arial"/>
              </a:rPr>
              <a:t> includes daily sessions and weekly assemblies.</a:t>
            </a:r>
            <a:endParaRPr lang="en-US">
              <a:solidFill>
                <a:schemeClr val="bg1"/>
              </a:solidFill>
              <a:cs typeface="Arial"/>
            </a:endParaRPr>
          </a:p>
          <a:p>
            <a:endParaRPr lang="en-US" sz="2400">
              <a:solidFill>
                <a:schemeClr val="bg1"/>
              </a:solidFill>
              <a:cs typeface="Arial"/>
            </a:endParaRPr>
          </a:p>
          <a:p>
            <a:endParaRPr lang="en-US" sz="24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946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FAA366-5460-9E1F-5F55-E6500D77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1" y="449264"/>
            <a:ext cx="10341149" cy="531991"/>
          </a:xfrm>
        </p:spPr>
        <p:txBody>
          <a:bodyPr vert="horz" lIns="0" tIns="0" rIns="0" bIns="0" rtlCol="0" anchor="t">
            <a:noAutofit/>
          </a:bodyPr>
          <a:lstStyle/>
          <a:p>
            <a:pPr algn="ctr"/>
            <a:r>
              <a:rPr lang="en-US" sz="3200">
                <a:cs typeface="Arial"/>
              </a:rPr>
              <a:t>Head of year 9 – Kathryn </a:t>
            </a:r>
            <a:r>
              <a:rPr lang="en-US" sz="3200" err="1">
                <a:cs typeface="Arial"/>
              </a:rPr>
              <a:t>Shkurka</a:t>
            </a:r>
            <a:r>
              <a:rPr lang="en-US" sz="3200">
                <a:cs typeface="Arial"/>
              </a:rPr>
              <a:t> </a:t>
            </a:r>
            <a:endParaRPr 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784CEE-4D35-B5B7-3524-86B6FAF9F68D}"/>
              </a:ext>
            </a:extLst>
          </p:cNvPr>
          <p:cNvSpPr txBox="1"/>
          <p:nvPr/>
        </p:nvSpPr>
        <p:spPr>
          <a:xfrm>
            <a:off x="466410" y="1379340"/>
            <a:ext cx="7002436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The Year 9 pastoral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programme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 is integral in ensuring that students feel supported, informed, and empowered to make the best choices for their IGCSE subjects.</a:t>
            </a:r>
          </a:p>
          <a:p>
            <a:endParaRPr lang="en-US">
              <a:solidFill>
                <a:schemeClr val="bg1"/>
              </a:solidFill>
            </a:endParaRPr>
          </a:p>
          <a:p>
            <a:pPr lvl="2">
              <a:buFont typeface="Wingdings"/>
              <a:buChar char="§"/>
            </a:pPr>
            <a:r>
              <a:rPr lang="en-US" sz="2400" b="1">
                <a:solidFill>
                  <a:schemeClr val="accent3"/>
                </a:solidFill>
                <a:ea typeface="+mn-lt"/>
                <a:cs typeface="+mn-lt"/>
              </a:rPr>
              <a:t>PSME</a:t>
            </a:r>
          </a:p>
          <a:p>
            <a:pPr lvl="2">
              <a:buFont typeface="Wingdings"/>
              <a:buChar char="§"/>
            </a:pPr>
            <a:r>
              <a:rPr lang="en-US" sz="2400" b="1">
                <a:solidFill>
                  <a:schemeClr val="accent3"/>
                </a:solidFill>
                <a:cs typeface="Arial"/>
              </a:rPr>
              <a:t>Career pathway exploration</a:t>
            </a:r>
          </a:p>
          <a:p>
            <a:pPr lvl="2">
              <a:buFont typeface="Wingdings"/>
              <a:buChar char="§"/>
            </a:pPr>
            <a:r>
              <a:rPr lang="en-US" sz="2400" b="1">
                <a:solidFill>
                  <a:schemeClr val="accent3"/>
                </a:solidFill>
                <a:cs typeface="Arial"/>
              </a:rPr>
              <a:t>Information evenings</a:t>
            </a:r>
          </a:p>
          <a:p>
            <a:pPr lvl="2">
              <a:buFont typeface="Wingdings"/>
              <a:buChar char="§"/>
            </a:pPr>
            <a:r>
              <a:rPr lang="en-US" sz="2400" b="1">
                <a:solidFill>
                  <a:schemeClr val="accent3"/>
                </a:solidFill>
                <a:cs typeface="Arial"/>
              </a:rPr>
              <a:t>One-on-one meetings</a:t>
            </a:r>
          </a:p>
          <a:p>
            <a:pPr lvl="2">
              <a:buFont typeface="Wingdings"/>
              <a:buChar char="§"/>
            </a:pPr>
            <a:r>
              <a:rPr lang="en-US" sz="2400" b="1">
                <a:solidFill>
                  <a:schemeClr val="accent3"/>
                </a:solidFill>
                <a:cs typeface="Arial"/>
              </a:rPr>
              <a:t>Targeted resources</a:t>
            </a:r>
          </a:p>
          <a:p>
            <a:pPr lvl="2">
              <a:buFont typeface="Wingdings"/>
              <a:buChar char="§"/>
            </a:pPr>
            <a:endParaRPr lang="en-US" sz="2400" b="1">
              <a:solidFill>
                <a:schemeClr val="accent3"/>
              </a:solidFill>
              <a:cs typeface="Arial"/>
            </a:endParaRPr>
          </a:p>
          <a:p>
            <a:pPr lvl="2"/>
            <a:endParaRPr lang="en-US" sz="2400" b="1">
              <a:solidFill>
                <a:schemeClr val="accent3"/>
              </a:solidFill>
              <a:cs typeface="Arial"/>
            </a:endParaRPr>
          </a:p>
        </p:txBody>
      </p:sp>
      <p:pic>
        <p:nvPicPr>
          <p:cNvPr id="2" name="Picture 1" descr="Unlock Your Future - Greater Spokane Inc.">
            <a:extLst>
              <a:ext uri="{FF2B5EF4-FFF2-40B4-BE49-F238E27FC236}">
                <a16:creationId xmlns:a16="http://schemas.microsoft.com/office/drawing/2014/main" id="{44C004CB-0116-FE24-7F1A-2725AFA11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110" y="1130511"/>
            <a:ext cx="2972159" cy="2900452"/>
          </a:xfrm>
          <a:prstGeom prst="rect">
            <a:avLst/>
          </a:prstGeom>
        </p:spPr>
      </p:pic>
      <p:pic>
        <p:nvPicPr>
          <p:cNvPr id="4" name="Picture 3" descr="Looking Ahead to GCSEs and A Levels in 2021">
            <a:extLst>
              <a:ext uri="{FF2B5EF4-FFF2-40B4-BE49-F238E27FC236}">
                <a16:creationId xmlns:a16="http://schemas.microsoft.com/office/drawing/2014/main" id="{21A0727D-ADCC-BB25-6E70-45E62CFBE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389" y="4282746"/>
            <a:ext cx="3251979" cy="21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3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82C2FD-BDD4-CA1C-B330-B568454988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87A77-600C-1925-FC25-EB528D998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224" y="1481159"/>
            <a:ext cx="5529551" cy="3895682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D63ED2D-3EDC-939F-51F4-6406672B5F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5351" y="1713925"/>
            <a:ext cx="8307631" cy="389413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800">
                <a:cs typeface="Arial"/>
              </a:rPr>
              <a:t>4 key areas of information that helps you support your child:-</a:t>
            </a:r>
          </a:p>
          <a:p>
            <a:pPr marL="285750" indent="-285750">
              <a:buFont typeface="Calibri"/>
              <a:buChar char="-"/>
            </a:pPr>
            <a:r>
              <a:rPr lang="en-US" sz="2800">
                <a:cs typeface="Arial"/>
              </a:rPr>
              <a:t>Curriculum Essentials</a:t>
            </a:r>
          </a:p>
          <a:p>
            <a:pPr marL="285750" indent="-285750">
              <a:buFont typeface="Calibri"/>
              <a:buChar char="-"/>
            </a:pPr>
            <a:r>
              <a:rPr lang="en-US" sz="2800">
                <a:cs typeface="Arial"/>
              </a:rPr>
              <a:t>Wellbeing Essentials</a:t>
            </a:r>
          </a:p>
          <a:p>
            <a:pPr marL="285750" indent="-285750">
              <a:buFont typeface="Calibri"/>
              <a:buChar char="-"/>
            </a:pPr>
            <a:r>
              <a:rPr lang="en-US" sz="2800">
                <a:cs typeface="Arial"/>
              </a:rPr>
              <a:t>Home Learning Essentials</a:t>
            </a:r>
          </a:p>
          <a:p>
            <a:pPr marL="285750" indent="-285750">
              <a:buFont typeface="Calibri"/>
              <a:buChar char="-"/>
            </a:pPr>
            <a:r>
              <a:rPr lang="en-US" sz="2800">
                <a:cs typeface="Arial"/>
              </a:rPr>
              <a:t>Assessment Essentials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811906-2849-660C-BDB4-FC1F6F9C6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914" y="-427558"/>
            <a:ext cx="5297653" cy="315062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EFF654C-DC76-4FC4-C8EB-1154F76A22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534" t="18737" r="25192" b="6462"/>
          <a:stretch/>
        </p:blipFill>
        <p:spPr>
          <a:xfrm>
            <a:off x="397999" y="2222859"/>
            <a:ext cx="3165826" cy="38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7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62F89A-DCD4-5F8E-CF24-4327D16403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4" name="Picture 3" descr="PCFC on X: &quot;With the launch of UAE Reading Month, under the slogan &quot;UAE  Reads&quot;, we share with you highlights from His Highness Sheikh Mohammed bin  Rashid Al Maktoum, Vice President and">
            <a:extLst>
              <a:ext uri="{FF2B5EF4-FFF2-40B4-BE49-F238E27FC236}">
                <a16:creationId xmlns:a16="http://schemas.microsoft.com/office/drawing/2014/main" id="{18853AC1-6122-2F0D-DC96-73AD7ACF6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86" y="2442554"/>
            <a:ext cx="4420154" cy="4155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813EFB-324C-AD9E-37B2-4080AE840F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13" t="-762" r="61712" b="762"/>
          <a:stretch/>
        </p:blipFill>
        <p:spPr>
          <a:xfrm>
            <a:off x="219850" y="92221"/>
            <a:ext cx="2741063" cy="19899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B4A0F2-81EF-A08B-C2A2-0C3F304B0758}"/>
              </a:ext>
            </a:extLst>
          </p:cNvPr>
          <p:cNvSpPr txBox="1"/>
          <p:nvPr/>
        </p:nvSpPr>
        <p:spPr>
          <a:xfrm>
            <a:off x="3265714" y="259686"/>
            <a:ext cx="8784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entire KS3 curriculum is built to ensure that our students are taken on a journey. </a:t>
            </a:r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journey across the world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through different </a:t>
            </a:r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periods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transports them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</a:t>
            </a:r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quality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challenging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texts that </a:t>
            </a:r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engage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inspire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026" name="Picture 2" descr="Unapologetically Ambitious">
            <a:extLst>
              <a:ext uri="{FF2B5EF4-FFF2-40B4-BE49-F238E27FC236}">
                <a16:creationId xmlns:a16="http://schemas.microsoft.com/office/drawing/2014/main" id="{7F1BD451-A9FE-FC9C-CBD4-890E7A8C3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9" b="38386"/>
          <a:stretch/>
        </p:blipFill>
        <p:spPr bwMode="auto">
          <a:xfrm>
            <a:off x="2277541" y="2916826"/>
            <a:ext cx="450425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Storytelling outline">
            <a:extLst>
              <a:ext uri="{FF2B5EF4-FFF2-40B4-BE49-F238E27FC236}">
                <a16:creationId xmlns:a16="http://schemas.microsoft.com/office/drawing/2014/main" id="{9D625BFF-5783-7A9C-5962-556EF2286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9850" y="5479221"/>
            <a:ext cx="1119093" cy="11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5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F906515-DDC2-65CD-C7FC-04133C229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91763"/>
            <a:ext cx="2933851" cy="1301817"/>
          </a:xfrm>
          <a:prstGeom prst="rect">
            <a:avLst/>
          </a:prstGeom>
        </p:spPr>
      </p:pic>
      <p:pic>
        <p:nvPicPr>
          <p:cNvPr id="4098" name="Picture 2" descr="Closing the word gap">
            <a:extLst>
              <a:ext uri="{FF2B5EF4-FFF2-40B4-BE49-F238E27FC236}">
                <a16:creationId xmlns:a16="http://schemas.microsoft.com/office/drawing/2014/main" id="{0237A4CF-0ECC-446E-1165-4A504C934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4414843"/>
            <a:ext cx="3586843" cy="226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A463E2-E354-5052-B17D-AAF58B827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872727"/>
              </p:ext>
            </p:extLst>
          </p:nvPr>
        </p:nvGraphicFramePr>
        <p:xfrm>
          <a:off x="3869873" y="1920966"/>
          <a:ext cx="3238498" cy="3551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8498">
                  <a:extLst>
                    <a:ext uri="{9D8B030D-6E8A-4147-A177-3AD203B41FA5}">
                      <a16:colId xmlns:a16="http://schemas.microsoft.com/office/drawing/2014/main" val="984993133"/>
                    </a:ext>
                  </a:extLst>
                </a:gridCol>
              </a:tblGrid>
              <a:tr h="591941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US" sz="2400" b="1"/>
                        <a:t>Metaphor</a:t>
                      </a:r>
                      <a:endParaRPr lang="en-US" sz="2400" b="1" i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136659"/>
                  </a:ext>
                </a:extLst>
              </a:tr>
              <a:tr h="591941">
                <a:tc>
                  <a:txBody>
                    <a:bodyPr/>
                    <a:lstStyle/>
                    <a:p>
                      <a:r>
                        <a:rPr lang="en-US" sz="2400" b="1"/>
                        <a:t>2. Personification</a:t>
                      </a:r>
                      <a:endParaRPr lang="en-US" sz="2400" b="1" i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659690"/>
                  </a:ext>
                </a:extLst>
              </a:tr>
              <a:tr h="591941">
                <a:tc>
                  <a:txBody>
                    <a:bodyPr/>
                    <a:lstStyle/>
                    <a:p>
                      <a:r>
                        <a:rPr lang="en-US" sz="2400" b="1"/>
                        <a:t>3. Simile</a:t>
                      </a:r>
                      <a:endParaRPr lang="en-US" sz="2400" b="1" i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852764"/>
                  </a:ext>
                </a:extLst>
              </a:tr>
              <a:tr h="591941">
                <a:tc>
                  <a:txBody>
                    <a:bodyPr/>
                    <a:lstStyle/>
                    <a:p>
                      <a:r>
                        <a:rPr lang="en-US" sz="2400" b="1"/>
                        <a:t>4. Pathetic Fallacy</a:t>
                      </a:r>
                      <a:endParaRPr lang="en-US" sz="2400" b="1" i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199853"/>
                  </a:ext>
                </a:extLst>
              </a:tr>
              <a:tr h="591941">
                <a:tc>
                  <a:txBody>
                    <a:bodyPr/>
                    <a:lstStyle/>
                    <a:p>
                      <a:r>
                        <a:rPr lang="en-US" sz="2400" b="1"/>
                        <a:t>5. Adjectives</a:t>
                      </a:r>
                      <a:endParaRPr lang="en-US" sz="2400" b="1" i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372582"/>
                  </a:ext>
                </a:extLst>
              </a:tr>
              <a:tr h="591941">
                <a:tc>
                  <a:txBody>
                    <a:bodyPr/>
                    <a:lstStyle/>
                    <a:p>
                      <a:r>
                        <a:rPr lang="en-US" sz="2400" b="1"/>
                        <a:t>6. Adverbs</a:t>
                      </a:r>
                      <a:endParaRPr lang="en-US" sz="2400" b="1" i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09357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0F13DD-D778-921F-E146-4D8A07C99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11840"/>
              </p:ext>
            </p:extLst>
          </p:nvPr>
        </p:nvGraphicFramePr>
        <p:xfrm>
          <a:off x="8338459" y="594360"/>
          <a:ext cx="3477983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7983">
                  <a:extLst>
                    <a:ext uri="{9D8B030D-6E8A-4147-A177-3AD203B41FA5}">
                      <a16:colId xmlns:a16="http://schemas.microsoft.com/office/drawing/2014/main" val="984993133"/>
                    </a:ext>
                  </a:extLst>
                </a:gridCol>
              </a:tblGrid>
              <a:tr h="591941">
                <a:tc>
                  <a:txBody>
                    <a:bodyPr/>
                    <a:lstStyle/>
                    <a:p>
                      <a:r>
                        <a:rPr lang="en-US" sz="2400" b="0" i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A. A word that describes a noun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136659"/>
                  </a:ext>
                </a:extLst>
              </a:tr>
              <a:tr h="591941">
                <a:tc>
                  <a:txBody>
                    <a:bodyPr/>
                    <a:lstStyle/>
                    <a:p>
                      <a:r>
                        <a:rPr lang="en-US" sz="2400" b="0" i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B. Comparing two things using like or 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659690"/>
                  </a:ext>
                </a:extLst>
              </a:tr>
              <a:tr h="591941">
                <a:tc>
                  <a:txBody>
                    <a:bodyPr/>
                    <a:lstStyle/>
                    <a:p>
                      <a:r>
                        <a:rPr lang="en-US" sz="2400" b="0" i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C. Giving an object human qualities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852764"/>
                  </a:ext>
                </a:extLst>
              </a:tr>
              <a:tr h="591941">
                <a:tc>
                  <a:txBody>
                    <a:bodyPr/>
                    <a:lstStyle/>
                    <a:p>
                      <a:r>
                        <a:rPr lang="en-US" sz="2400" b="0" i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D. Word to describe how/where/when something is 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199853"/>
                  </a:ext>
                </a:extLst>
              </a:tr>
              <a:tr h="591941">
                <a:tc>
                  <a:txBody>
                    <a:bodyPr/>
                    <a:lstStyle/>
                    <a:p>
                      <a:r>
                        <a:rPr lang="en-US" sz="2400" b="0" i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E. Stating something as something else figuratively.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372582"/>
                  </a:ext>
                </a:extLst>
              </a:tr>
              <a:tr h="591941">
                <a:tc>
                  <a:txBody>
                    <a:bodyPr/>
                    <a:lstStyle/>
                    <a:p>
                      <a:r>
                        <a:rPr lang="en-US" sz="2400" b="0" i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F. Using weather to reflect emotions/mood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09357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9A9A158-F41E-5AA2-EBA3-13E026ECE377}"/>
              </a:ext>
            </a:extLst>
          </p:cNvPr>
          <p:cNvSpPr txBox="1"/>
          <p:nvPr/>
        </p:nvSpPr>
        <p:spPr>
          <a:xfrm>
            <a:off x="312963" y="337457"/>
            <a:ext cx="3309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 the writer’s method with the definition</a:t>
            </a:r>
          </a:p>
        </p:txBody>
      </p:sp>
    </p:spTree>
    <p:extLst>
      <p:ext uri="{BB962C8B-B14F-4D97-AF65-F5344CB8AC3E}">
        <p14:creationId xmlns:p14="http://schemas.microsoft.com/office/powerpoint/2010/main" val="325417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F906515-DDC2-65CD-C7FC-04133C229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91763"/>
            <a:ext cx="2933851" cy="1301817"/>
          </a:xfrm>
          <a:prstGeom prst="rect">
            <a:avLst/>
          </a:prstGeom>
        </p:spPr>
      </p:pic>
      <p:pic>
        <p:nvPicPr>
          <p:cNvPr id="4098" name="Picture 2" descr="Closing the word gap">
            <a:extLst>
              <a:ext uri="{FF2B5EF4-FFF2-40B4-BE49-F238E27FC236}">
                <a16:creationId xmlns:a16="http://schemas.microsoft.com/office/drawing/2014/main" id="{0237A4CF-0ECC-446E-1165-4A504C934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4414843"/>
            <a:ext cx="3586843" cy="226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63E1D5E-1B11-774E-A9AF-69504C93281C}"/>
              </a:ext>
            </a:extLst>
          </p:cNvPr>
          <p:cNvSpPr txBox="1"/>
          <p:nvPr/>
        </p:nvSpPr>
        <p:spPr>
          <a:xfrm>
            <a:off x="4158343" y="5464629"/>
            <a:ext cx="785948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A463E2-E354-5052-B17D-AAF58B827444}"/>
              </a:ext>
            </a:extLst>
          </p:cNvPr>
          <p:cNvGraphicFramePr>
            <a:graphicFrameLocks noGrp="1"/>
          </p:cNvGraphicFramePr>
          <p:nvPr/>
        </p:nvGraphicFramePr>
        <p:xfrm>
          <a:off x="3869873" y="1920966"/>
          <a:ext cx="2659743" cy="3551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9743">
                  <a:extLst>
                    <a:ext uri="{9D8B030D-6E8A-4147-A177-3AD203B41FA5}">
                      <a16:colId xmlns:a16="http://schemas.microsoft.com/office/drawing/2014/main" val="984993133"/>
                    </a:ext>
                  </a:extLst>
                </a:gridCol>
              </a:tblGrid>
              <a:tr h="591941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US" sz="2400" b="1" i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Metaphor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136659"/>
                  </a:ext>
                </a:extLst>
              </a:tr>
              <a:tr h="591941">
                <a:tc>
                  <a:txBody>
                    <a:bodyPr/>
                    <a:lstStyle/>
                    <a:p>
                      <a:r>
                        <a:rPr lang="en-US" sz="2400" b="1" i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Personification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659690"/>
                  </a:ext>
                </a:extLst>
              </a:tr>
              <a:tr h="591941">
                <a:tc>
                  <a:txBody>
                    <a:bodyPr/>
                    <a:lstStyle/>
                    <a:p>
                      <a:r>
                        <a:rPr lang="en-US" sz="2400" b="1" i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Simile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852764"/>
                  </a:ext>
                </a:extLst>
              </a:tr>
              <a:tr h="591941">
                <a:tc>
                  <a:txBody>
                    <a:bodyPr/>
                    <a:lstStyle/>
                    <a:p>
                      <a:r>
                        <a:rPr lang="en-US" sz="2400" b="1" i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Pathetic Fallacy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199853"/>
                  </a:ext>
                </a:extLst>
              </a:tr>
              <a:tr h="591941">
                <a:tc>
                  <a:txBody>
                    <a:bodyPr/>
                    <a:lstStyle/>
                    <a:p>
                      <a:r>
                        <a:rPr lang="en-US" sz="2400" b="1" i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Adjectives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372582"/>
                  </a:ext>
                </a:extLst>
              </a:tr>
              <a:tr h="591941">
                <a:tc>
                  <a:txBody>
                    <a:bodyPr/>
                    <a:lstStyle/>
                    <a:p>
                      <a:r>
                        <a:rPr lang="en-US" sz="2400" b="1" i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Adverbs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09357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0F13DD-D778-921F-E146-4D8A07C99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627046"/>
              </p:ext>
            </p:extLst>
          </p:nvPr>
        </p:nvGraphicFramePr>
        <p:xfrm>
          <a:off x="8322128" y="1171192"/>
          <a:ext cx="372781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7810">
                  <a:extLst>
                    <a:ext uri="{9D8B030D-6E8A-4147-A177-3AD203B41FA5}">
                      <a16:colId xmlns:a16="http://schemas.microsoft.com/office/drawing/2014/main" val="984993133"/>
                    </a:ext>
                  </a:extLst>
                </a:gridCol>
              </a:tblGrid>
              <a:tr h="591941">
                <a:tc>
                  <a:txBody>
                    <a:bodyPr/>
                    <a:lstStyle/>
                    <a:p>
                      <a:r>
                        <a:rPr lang="en-US" sz="2400" b="1" i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A. A word that describes a noun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136659"/>
                  </a:ext>
                </a:extLst>
              </a:tr>
              <a:tr h="591941">
                <a:tc>
                  <a:txBody>
                    <a:bodyPr/>
                    <a:lstStyle/>
                    <a:p>
                      <a:r>
                        <a:rPr lang="en-US" sz="2400" b="1" i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B. Comparing two things using like or 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659690"/>
                  </a:ext>
                </a:extLst>
              </a:tr>
              <a:tr h="591941">
                <a:tc>
                  <a:txBody>
                    <a:bodyPr/>
                    <a:lstStyle/>
                    <a:p>
                      <a:r>
                        <a:rPr lang="en-US" sz="2400" b="1" i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C. Giving an object human qualities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852764"/>
                  </a:ext>
                </a:extLst>
              </a:tr>
              <a:tr h="591941">
                <a:tc>
                  <a:txBody>
                    <a:bodyPr/>
                    <a:lstStyle/>
                    <a:p>
                      <a:r>
                        <a:rPr lang="en-US" sz="2400" b="1" i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D. Word to describe how/where/when something is 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199853"/>
                  </a:ext>
                </a:extLst>
              </a:tr>
              <a:tr h="591941">
                <a:tc>
                  <a:txBody>
                    <a:bodyPr/>
                    <a:lstStyle/>
                    <a:p>
                      <a:r>
                        <a:rPr lang="en-US" sz="2400" b="1" i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E. Stating something as something else figuratively.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372582"/>
                  </a:ext>
                </a:extLst>
              </a:tr>
              <a:tr h="591941">
                <a:tc>
                  <a:txBody>
                    <a:bodyPr/>
                    <a:lstStyle/>
                    <a:p>
                      <a:r>
                        <a:rPr lang="en-US" sz="2400" b="1" i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F. Using weather to reflect emotions/mood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09357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9A9A158-F41E-5AA2-EBA3-13E026ECE377}"/>
              </a:ext>
            </a:extLst>
          </p:cNvPr>
          <p:cNvSpPr txBox="1"/>
          <p:nvPr/>
        </p:nvSpPr>
        <p:spPr>
          <a:xfrm>
            <a:off x="544286" y="413657"/>
            <a:ext cx="3309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 the writer’s method with the definition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D59BA4-4383-0D64-5303-EB0890E3E0D0}"/>
              </a:ext>
            </a:extLst>
          </p:cNvPr>
          <p:cNvCxnSpPr/>
          <p:nvPr/>
        </p:nvCxnSpPr>
        <p:spPr>
          <a:xfrm>
            <a:off x="6204857" y="2090057"/>
            <a:ext cx="2117271" cy="2993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ED1F83-7329-CF06-86D5-9166F4B26FB6}"/>
              </a:ext>
            </a:extLst>
          </p:cNvPr>
          <p:cNvCxnSpPr>
            <a:cxnSpLocks/>
          </p:cNvCxnSpPr>
          <p:nvPr/>
        </p:nvCxnSpPr>
        <p:spPr>
          <a:xfrm>
            <a:off x="6112328" y="2786534"/>
            <a:ext cx="2209800" cy="413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B6AF303-AEED-2CB6-EAC4-23CC009FB775}"/>
              </a:ext>
            </a:extLst>
          </p:cNvPr>
          <p:cNvCxnSpPr>
            <a:cxnSpLocks/>
          </p:cNvCxnSpPr>
          <p:nvPr/>
        </p:nvCxnSpPr>
        <p:spPr>
          <a:xfrm flipV="1">
            <a:off x="6238950" y="2405534"/>
            <a:ext cx="2175707" cy="1084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D9226B-BA17-98D4-5571-AB97713D5424}"/>
              </a:ext>
            </a:extLst>
          </p:cNvPr>
          <p:cNvCxnSpPr>
            <a:cxnSpLocks/>
          </p:cNvCxnSpPr>
          <p:nvPr/>
        </p:nvCxnSpPr>
        <p:spPr>
          <a:xfrm>
            <a:off x="6338019" y="4119265"/>
            <a:ext cx="2239924" cy="2087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F4D841-954A-A32E-334C-40E3FDD6254D}"/>
              </a:ext>
            </a:extLst>
          </p:cNvPr>
          <p:cNvCxnSpPr>
            <a:cxnSpLocks/>
          </p:cNvCxnSpPr>
          <p:nvPr/>
        </p:nvCxnSpPr>
        <p:spPr>
          <a:xfrm flipV="1">
            <a:off x="6206841" y="1653014"/>
            <a:ext cx="2248449" cy="2878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A62701-8538-29B0-2A56-62C632C1273D}"/>
              </a:ext>
            </a:extLst>
          </p:cNvPr>
          <p:cNvCxnSpPr>
            <a:cxnSpLocks/>
          </p:cNvCxnSpPr>
          <p:nvPr/>
        </p:nvCxnSpPr>
        <p:spPr>
          <a:xfrm flipV="1">
            <a:off x="5980159" y="4119265"/>
            <a:ext cx="2533566" cy="1267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0178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asterbrand">
  <a:themeElements>
    <a:clrScheme name="NAE-2">
      <a:dk1>
        <a:srgbClr val="000000"/>
      </a:dk1>
      <a:lt1>
        <a:srgbClr val="FFFFFF"/>
      </a:lt1>
      <a:dk2>
        <a:srgbClr val="003253"/>
      </a:dk2>
      <a:lt2>
        <a:srgbClr val="2FCCD6"/>
      </a:lt2>
      <a:accent1>
        <a:srgbClr val="B3EBF4"/>
      </a:accent1>
      <a:accent2>
        <a:srgbClr val="1D95A4"/>
      </a:accent2>
      <a:accent3>
        <a:srgbClr val="FFCB00"/>
      </a:accent3>
      <a:accent4>
        <a:srgbClr val="E1AA28"/>
      </a:accent4>
      <a:accent5>
        <a:srgbClr val="F0B2A0"/>
      </a:accent5>
      <a:accent6>
        <a:srgbClr val="FF3650"/>
      </a:accent6>
      <a:hlink>
        <a:srgbClr val="2FCCD6"/>
      </a:hlink>
      <a:folHlink>
        <a:srgbClr val="2FCC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1" id="{1667D483-D8B9-1745-94BF-6D1DB537924D}" vid="{F089B284-9D06-0F49-9E09-7707565AB8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1739</Words>
  <Application>Microsoft Office PowerPoint</Application>
  <PresentationFormat>Widescreen</PresentationFormat>
  <Paragraphs>253</Paragraphs>
  <Slides>36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Aptos</vt:lpstr>
      <vt:lpstr>Arial</vt:lpstr>
      <vt:lpstr>Calibri</vt:lpstr>
      <vt:lpstr>Google Sans</vt:lpstr>
      <vt:lpstr>inherit</vt:lpstr>
      <vt:lpstr>Montserrat</vt:lpstr>
      <vt:lpstr>Open Sans</vt:lpstr>
      <vt:lpstr>Wingdings</vt:lpstr>
      <vt:lpstr>Masterbrand</vt:lpstr>
      <vt:lpstr>Year 8 &amp; 9 Curriculum information evening  7th October 2024</vt:lpstr>
      <vt:lpstr>Together we thrive.</vt:lpstr>
      <vt:lpstr>Head of year 8 – Sajid Latif, pastoral learning </vt:lpstr>
      <vt:lpstr>Head of year 9 – Kathryn Shkurka </vt:lpstr>
      <vt:lpstr>Head of year 9 – Kathryn Shkurka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Mathematics  </vt:lpstr>
      <vt:lpstr>Find                      Simplify                    Solve                    Expand</vt:lpstr>
      <vt:lpstr>Answers:</vt:lpstr>
      <vt:lpstr>Split into 16 short topics  to provide interweaving of skills, retrieval of ks2 and Ks3 content, and create strong foundations for ks4</vt:lpstr>
      <vt:lpstr>PowerPoint Presentation</vt:lpstr>
      <vt:lpstr>Adaptive teaching does not end in the classroom </vt:lpstr>
      <vt:lpstr>Extra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Accessing information for Support, and to extend!</vt:lpstr>
      <vt:lpstr>PowerPoint Presentation</vt:lpstr>
      <vt:lpstr>Revision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Secondary Briefing  18th September 2024</dc:title>
  <dc:creator>Aine McGlue</dc:creator>
  <cp:lastModifiedBy>Benjamin Stanier</cp:lastModifiedBy>
  <cp:revision>1</cp:revision>
  <cp:lastPrinted>1601-01-01T00:00:00Z</cp:lastPrinted>
  <dcterms:created xsi:type="dcterms:W3CDTF">2024-09-16T07:54:20Z</dcterms:created>
  <dcterms:modified xsi:type="dcterms:W3CDTF">2024-10-08T07:46:49Z</dcterms:modified>
</cp:coreProperties>
</file>