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5" r:id="rId6"/>
    <p:sldId id="284" r:id="rId7"/>
    <p:sldId id="276" r:id="rId8"/>
    <p:sldId id="296" r:id="rId9"/>
    <p:sldId id="285" r:id="rId10"/>
    <p:sldId id="278" r:id="rId11"/>
    <p:sldId id="292" r:id="rId12"/>
    <p:sldId id="280" r:id="rId13"/>
    <p:sldId id="286" r:id="rId14"/>
    <p:sldId id="274" r:id="rId15"/>
    <p:sldId id="287" r:id="rId16"/>
    <p:sldId id="281" r:id="rId17"/>
    <p:sldId id="300" r:id="rId18"/>
    <p:sldId id="294" r:id="rId19"/>
    <p:sldId id="289" r:id="rId20"/>
    <p:sldId id="282" r:id="rId21"/>
    <p:sldId id="293" r:id="rId22"/>
    <p:sldId id="283" r:id="rId23"/>
    <p:sldId id="297" r:id="rId24"/>
    <p:sldId id="298"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7"/>
    <a:srgbClr val="30CD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91D9C-CEA1-9CD8-BB06-D26FF30276E8}" v="185" dt="2025-04-18T05:06:48.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East" userId="S::james.east@bisad.ae::8ab14ffb-86ab-454e-bcaf-3d0abe29506d" providerId="AD" clId="Web-{D3D91D9C-CEA1-9CD8-BB06-D26FF30276E8}"/>
    <pc:docChg chg="addSld delSld modSld">
      <pc:chgData name="James East" userId="S::james.east@bisad.ae::8ab14ffb-86ab-454e-bcaf-3d0abe29506d" providerId="AD" clId="Web-{D3D91D9C-CEA1-9CD8-BB06-D26FF30276E8}" dt="2025-04-18T05:06:48.901" v="119"/>
      <pc:docMkLst>
        <pc:docMk/>
      </pc:docMkLst>
      <pc:sldChg chg="modSp">
        <pc:chgData name="James East" userId="S::james.east@bisad.ae::8ab14ffb-86ab-454e-bcaf-3d0abe29506d" providerId="AD" clId="Web-{D3D91D9C-CEA1-9CD8-BB06-D26FF30276E8}" dt="2025-04-17T13:18:03.608" v="25" actId="20577"/>
        <pc:sldMkLst>
          <pc:docMk/>
          <pc:sldMk cId="109857222" sldId="256"/>
        </pc:sldMkLst>
        <pc:spChg chg="mod">
          <ac:chgData name="James East" userId="S::james.east@bisad.ae::8ab14ffb-86ab-454e-bcaf-3d0abe29506d" providerId="AD" clId="Web-{D3D91D9C-CEA1-9CD8-BB06-D26FF30276E8}" dt="2025-04-17T13:18:03.608" v="25" actId="20577"/>
          <ac:spMkLst>
            <pc:docMk/>
            <pc:sldMk cId="109857222" sldId="256"/>
            <ac:spMk id="2" creationId="{00000000-0000-0000-0000-000000000000}"/>
          </ac:spMkLst>
        </pc:spChg>
        <pc:picChg chg="mod">
          <ac:chgData name="James East" userId="S::james.east@bisad.ae::8ab14ffb-86ab-454e-bcaf-3d0abe29506d" providerId="AD" clId="Web-{D3D91D9C-CEA1-9CD8-BB06-D26FF30276E8}" dt="2025-04-17T13:17:37.654" v="24" actId="1076"/>
          <ac:picMkLst>
            <pc:docMk/>
            <pc:sldMk cId="109857222" sldId="256"/>
            <ac:picMk id="11" creationId="{C725F7E0-00BC-41B4-D9AE-7895FA37EC56}"/>
          </ac:picMkLst>
        </pc:picChg>
        <pc:picChg chg="mod">
          <ac:chgData name="James East" userId="S::james.east@bisad.ae::8ab14ffb-86ab-454e-bcaf-3d0abe29506d" providerId="AD" clId="Web-{D3D91D9C-CEA1-9CD8-BB06-D26FF30276E8}" dt="2025-04-17T13:17:36.216" v="23" actId="1076"/>
          <ac:picMkLst>
            <pc:docMk/>
            <pc:sldMk cId="109857222" sldId="256"/>
            <ac:picMk id="13" creationId="{403D9016-6008-17FA-AAA2-535D4C2AE8CF}"/>
          </ac:picMkLst>
        </pc:picChg>
      </pc:sldChg>
      <pc:sldChg chg="modSp">
        <pc:chgData name="James East" userId="S::james.east@bisad.ae::8ab14ffb-86ab-454e-bcaf-3d0abe29506d" providerId="AD" clId="Web-{D3D91D9C-CEA1-9CD8-BB06-D26FF30276E8}" dt="2025-04-17T13:20:02.690" v="29" actId="1076"/>
        <pc:sldMkLst>
          <pc:docMk/>
          <pc:sldMk cId="772575828" sldId="274"/>
        </pc:sldMkLst>
        <pc:picChg chg="mod">
          <ac:chgData name="James East" userId="S::james.east@bisad.ae::8ab14ffb-86ab-454e-bcaf-3d0abe29506d" providerId="AD" clId="Web-{D3D91D9C-CEA1-9CD8-BB06-D26FF30276E8}" dt="2025-04-17T13:20:02.690" v="29" actId="1076"/>
          <ac:picMkLst>
            <pc:docMk/>
            <pc:sldMk cId="772575828" sldId="274"/>
            <ac:picMk id="15" creationId="{93754430-B3BA-5EBC-F33D-4E2D57972CC2}"/>
          </ac:picMkLst>
        </pc:picChg>
      </pc:sldChg>
      <pc:sldChg chg="del">
        <pc:chgData name="James East" userId="S::james.east@bisad.ae::8ab14ffb-86ab-454e-bcaf-3d0abe29506d" providerId="AD" clId="Web-{D3D91D9C-CEA1-9CD8-BB06-D26FF30276E8}" dt="2025-04-18T05:06:48.901" v="119"/>
        <pc:sldMkLst>
          <pc:docMk/>
          <pc:sldMk cId="3432840681" sldId="275"/>
        </pc:sldMkLst>
      </pc:sldChg>
      <pc:sldChg chg="modSp">
        <pc:chgData name="James East" userId="S::james.east@bisad.ae::8ab14ffb-86ab-454e-bcaf-3d0abe29506d" providerId="AD" clId="Web-{D3D91D9C-CEA1-9CD8-BB06-D26FF30276E8}" dt="2025-04-17T13:14:10.210" v="3" actId="20577"/>
        <pc:sldMkLst>
          <pc:docMk/>
          <pc:sldMk cId="906414014" sldId="276"/>
        </pc:sldMkLst>
        <pc:spChg chg="mod">
          <ac:chgData name="James East" userId="S::james.east@bisad.ae::8ab14ffb-86ab-454e-bcaf-3d0abe29506d" providerId="AD" clId="Web-{D3D91D9C-CEA1-9CD8-BB06-D26FF30276E8}" dt="2025-04-17T13:14:10.210" v="3" actId="20577"/>
          <ac:spMkLst>
            <pc:docMk/>
            <pc:sldMk cId="906414014" sldId="276"/>
            <ac:spMk id="11" creationId="{1B177429-5182-E6B7-6C7D-F67E5CA33327}"/>
          </ac:spMkLst>
        </pc:spChg>
      </pc:sldChg>
      <pc:sldChg chg="add del">
        <pc:chgData name="James East" userId="S::james.east@bisad.ae::8ab14ffb-86ab-454e-bcaf-3d0abe29506d" providerId="AD" clId="Web-{D3D91D9C-CEA1-9CD8-BB06-D26FF30276E8}" dt="2025-04-18T05:06:48.901" v="118"/>
        <pc:sldMkLst>
          <pc:docMk/>
          <pc:sldMk cId="2763427205" sldId="277"/>
        </pc:sldMkLst>
      </pc:sldChg>
      <pc:sldChg chg="modSp">
        <pc:chgData name="James East" userId="S::james.east@bisad.ae::8ab14ffb-86ab-454e-bcaf-3d0abe29506d" providerId="AD" clId="Web-{D3D91D9C-CEA1-9CD8-BB06-D26FF30276E8}" dt="2025-04-17T13:15:37.166" v="8" actId="20577"/>
        <pc:sldMkLst>
          <pc:docMk/>
          <pc:sldMk cId="3512805669" sldId="280"/>
        </pc:sldMkLst>
        <pc:spChg chg="mod">
          <ac:chgData name="James East" userId="S::james.east@bisad.ae::8ab14ffb-86ab-454e-bcaf-3d0abe29506d" providerId="AD" clId="Web-{D3D91D9C-CEA1-9CD8-BB06-D26FF30276E8}" dt="2025-04-17T13:15:37.166" v="8" actId="20577"/>
          <ac:spMkLst>
            <pc:docMk/>
            <pc:sldMk cId="3512805669" sldId="280"/>
            <ac:spMk id="2" creationId="{F0CFB10A-A0A7-D095-C16D-38A8C9BD6D40}"/>
          </ac:spMkLst>
        </pc:spChg>
      </pc:sldChg>
      <pc:sldChg chg="modSp">
        <pc:chgData name="James East" userId="S::james.east@bisad.ae::8ab14ffb-86ab-454e-bcaf-3d0abe29506d" providerId="AD" clId="Web-{D3D91D9C-CEA1-9CD8-BB06-D26FF30276E8}" dt="2025-04-17T13:28:35.253" v="105" actId="20577"/>
        <pc:sldMkLst>
          <pc:docMk/>
          <pc:sldMk cId="2967230657" sldId="281"/>
        </pc:sldMkLst>
        <pc:spChg chg="mod">
          <ac:chgData name="James East" userId="S::james.east@bisad.ae::8ab14ffb-86ab-454e-bcaf-3d0abe29506d" providerId="AD" clId="Web-{D3D91D9C-CEA1-9CD8-BB06-D26FF30276E8}" dt="2025-04-17T13:28:35.253" v="105" actId="20577"/>
          <ac:spMkLst>
            <pc:docMk/>
            <pc:sldMk cId="2967230657" sldId="281"/>
            <ac:spMk id="6" creationId="{D8078700-1C29-BBC4-880F-9C60137F6DC2}"/>
          </ac:spMkLst>
        </pc:spChg>
      </pc:sldChg>
      <pc:sldChg chg="modSp">
        <pc:chgData name="James East" userId="S::james.east@bisad.ae::8ab14ffb-86ab-454e-bcaf-3d0abe29506d" providerId="AD" clId="Web-{D3D91D9C-CEA1-9CD8-BB06-D26FF30276E8}" dt="2025-04-17T13:18:57.328" v="28" actId="1076"/>
        <pc:sldMkLst>
          <pc:docMk/>
          <pc:sldMk cId="531824142" sldId="285"/>
        </pc:sldMkLst>
        <pc:spChg chg="mod">
          <ac:chgData name="James East" userId="S::james.east@bisad.ae::8ab14ffb-86ab-454e-bcaf-3d0abe29506d" providerId="AD" clId="Web-{D3D91D9C-CEA1-9CD8-BB06-D26FF30276E8}" dt="2025-04-17T13:14:57.602" v="6" actId="14100"/>
          <ac:spMkLst>
            <pc:docMk/>
            <pc:sldMk cId="531824142" sldId="285"/>
            <ac:spMk id="2" creationId="{F0CFB10A-A0A7-D095-C16D-38A8C9BD6D40}"/>
          </ac:spMkLst>
        </pc:spChg>
        <pc:spChg chg="mod">
          <ac:chgData name="James East" userId="S::james.east@bisad.ae::8ab14ffb-86ab-454e-bcaf-3d0abe29506d" providerId="AD" clId="Web-{D3D91D9C-CEA1-9CD8-BB06-D26FF30276E8}" dt="2025-04-17T13:18:57.328" v="28" actId="1076"/>
          <ac:spMkLst>
            <pc:docMk/>
            <pc:sldMk cId="531824142" sldId="285"/>
            <ac:spMk id="6" creationId="{D8078700-1C29-BBC4-880F-9C60137F6DC2}"/>
          </ac:spMkLst>
        </pc:spChg>
      </pc:sldChg>
      <pc:sldChg chg="modSp">
        <pc:chgData name="James East" userId="S::james.east@bisad.ae::8ab14ffb-86ab-454e-bcaf-3d0abe29506d" providerId="AD" clId="Web-{D3D91D9C-CEA1-9CD8-BB06-D26FF30276E8}" dt="2025-04-17T13:27:52.111" v="100" actId="14100"/>
        <pc:sldMkLst>
          <pc:docMk/>
          <pc:sldMk cId="2905468604" sldId="287"/>
        </pc:sldMkLst>
        <pc:spChg chg="mod">
          <ac:chgData name="James East" userId="S::james.east@bisad.ae::8ab14ffb-86ab-454e-bcaf-3d0abe29506d" providerId="AD" clId="Web-{D3D91D9C-CEA1-9CD8-BB06-D26FF30276E8}" dt="2025-04-17T13:27:27.813" v="89" actId="1076"/>
          <ac:spMkLst>
            <pc:docMk/>
            <pc:sldMk cId="2905468604" sldId="287"/>
            <ac:spMk id="4" creationId="{87A8E6AD-149A-9010-3298-A276159FAF5B}"/>
          </ac:spMkLst>
        </pc:spChg>
        <pc:spChg chg="mod">
          <ac:chgData name="James East" userId="S::james.east@bisad.ae::8ab14ffb-86ab-454e-bcaf-3d0abe29506d" providerId="AD" clId="Web-{D3D91D9C-CEA1-9CD8-BB06-D26FF30276E8}" dt="2025-04-17T13:27:18.188" v="87" actId="14100"/>
          <ac:spMkLst>
            <pc:docMk/>
            <pc:sldMk cId="2905468604" sldId="287"/>
            <ac:spMk id="12" creationId="{53281730-7BAD-1C20-D0F1-F81B0C365885}"/>
          </ac:spMkLst>
        </pc:spChg>
        <pc:spChg chg="mod">
          <ac:chgData name="James East" userId="S::james.east@bisad.ae::8ab14ffb-86ab-454e-bcaf-3d0abe29506d" providerId="AD" clId="Web-{D3D91D9C-CEA1-9CD8-BB06-D26FF30276E8}" dt="2025-04-17T13:27:43.751" v="96" actId="14100"/>
          <ac:spMkLst>
            <pc:docMk/>
            <pc:sldMk cId="2905468604" sldId="287"/>
            <ac:spMk id="14" creationId="{CB5118E5-F166-67B2-7727-1D34EF0C89D3}"/>
          </ac:spMkLst>
        </pc:spChg>
        <pc:picChg chg="mod">
          <ac:chgData name="James East" userId="S::james.east@bisad.ae::8ab14ffb-86ab-454e-bcaf-3d0abe29506d" providerId="AD" clId="Web-{D3D91D9C-CEA1-9CD8-BB06-D26FF30276E8}" dt="2025-04-17T13:27:16.094" v="86" actId="14100"/>
          <ac:picMkLst>
            <pc:docMk/>
            <pc:sldMk cId="2905468604" sldId="287"/>
            <ac:picMk id="5" creationId="{9C84AE7E-6B16-C4A2-CAEB-2282FC95BC98}"/>
          </ac:picMkLst>
        </pc:picChg>
        <pc:picChg chg="mod">
          <ac:chgData name="James East" userId="S::james.east@bisad.ae::8ab14ffb-86ab-454e-bcaf-3d0abe29506d" providerId="AD" clId="Web-{D3D91D9C-CEA1-9CD8-BB06-D26FF30276E8}" dt="2025-04-17T13:27:52.111" v="100" actId="14100"/>
          <ac:picMkLst>
            <pc:docMk/>
            <pc:sldMk cId="2905468604" sldId="287"/>
            <ac:picMk id="10" creationId="{A2B26D2B-2FB5-B99C-F01A-F4D6B6ABB52E}"/>
          </ac:picMkLst>
        </pc:picChg>
      </pc:sldChg>
      <pc:sldChg chg="add del">
        <pc:chgData name="James East" userId="S::james.east@bisad.ae::8ab14ffb-86ab-454e-bcaf-3d0abe29506d" providerId="AD" clId="Web-{D3D91D9C-CEA1-9CD8-BB06-D26FF30276E8}" dt="2025-04-18T05:06:48.901" v="117"/>
        <pc:sldMkLst>
          <pc:docMk/>
          <pc:sldMk cId="776774603" sldId="291"/>
        </pc:sldMkLst>
      </pc:sldChg>
      <pc:sldChg chg="modSp">
        <pc:chgData name="James East" userId="S::james.east@bisad.ae::8ab14ffb-86ab-454e-bcaf-3d0abe29506d" providerId="AD" clId="Web-{D3D91D9C-CEA1-9CD8-BB06-D26FF30276E8}" dt="2025-04-17T13:16:04.713" v="15" actId="1076"/>
        <pc:sldMkLst>
          <pc:docMk/>
          <pc:sldMk cId="3115075636" sldId="292"/>
        </pc:sldMkLst>
        <pc:spChg chg="mod">
          <ac:chgData name="James East" userId="S::james.east@bisad.ae::8ab14ffb-86ab-454e-bcaf-3d0abe29506d" providerId="AD" clId="Web-{D3D91D9C-CEA1-9CD8-BB06-D26FF30276E8}" dt="2025-04-17T13:16:04.713" v="15" actId="1076"/>
          <ac:spMkLst>
            <pc:docMk/>
            <pc:sldMk cId="3115075636" sldId="292"/>
            <ac:spMk id="2" creationId="{F0CFB10A-A0A7-D095-C16D-38A8C9BD6D40}"/>
          </ac:spMkLst>
        </pc:spChg>
        <pc:spChg chg="mod">
          <ac:chgData name="James East" userId="S::james.east@bisad.ae::8ab14ffb-86ab-454e-bcaf-3d0abe29506d" providerId="AD" clId="Web-{D3D91D9C-CEA1-9CD8-BB06-D26FF30276E8}" dt="2025-04-17T13:15:26.275" v="7" actId="14100"/>
          <ac:spMkLst>
            <pc:docMk/>
            <pc:sldMk cId="3115075636" sldId="292"/>
            <ac:spMk id="6" creationId="{D8078700-1C29-BBC4-880F-9C60137F6DC2}"/>
          </ac:spMkLst>
        </pc:spChg>
      </pc:sldChg>
      <pc:sldChg chg="modSp">
        <pc:chgData name="James East" userId="S::james.east@bisad.ae::8ab14ffb-86ab-454e-bcaf-3d0abe29506d" providerId="AD" clId="Web-{D3D91D9C-CEA1-9CD8-BB06-D26FF30276E8}" dt="2025-04-17T13:28:56.081" v="110" actId="20577"/>
        <pc:sldMkLst>
          <pc:docMk/>
          <pc:sldMk cId="172647138" sldId="294"/>
        </pc:sldMkLst>
        <pc:spChg chg="mod">
          <ac:chgData name="James East" userId="S::james.east@bisad.ae::8ab14ffb-86ab-454e-bcaf-3d0abe29506d" providerId="AD" clId="Web-{D3D91D9C-CEA1-9CD8-BB06-D26FF30276E8}" dt="2025-04-17T13:28:56.081" v="110" actId="20577"/>
          <ac:spMkLst>
            <pc:docMk/>
            <pc:sldMk cId="172647138" sldId="294"/>
            <ac:spMk id="6" creationId="{A2C2F3EE-87F0-3212-7CBC-2D2F8244CA94}"/>
          </ac:spMkLst>
        </pc:spChg>
      </pc:sldChg>
      <pc:sldChg chg="modSp">
        <pc:chgData name="James East" userId="S::james.east@bisad.ae::8ab14ffb-86ab-454e-bcaf-3d0abe29506d" providerId="AD" clId="Web-{D3D91D9C-CEA1-9CD8-BB06-D26FF30276E8}" dt="2025-04-17T13:18:27.405" v="27" actId="20577"/>
        <pc:sldMkLst>
          <pc:docMk/>
          <pc:sldMk cId="1172157387" sldId="295"/>
        </pc:sldMkLst>
        <pc:spChg chg="mod">
          <ac:chgData name="James East" userId="S::james.east@bisad.ae::8ab14ffb-86ab-454e-bcaf-3d0abe29506d" providerId="AD" clId="Web-{D3D91D9C-CEA1-9CD8-BB06-D26FF30276E8}" dt="2025-04-17T13:18:27.405" v="27" actId="20577"/>
          <ac:spMkLst>
            <pc:docMk/>
            <pc:sldMk cId="1172157387" sldId="295"/>
            <ac:spMk id="6" creationId="{D8078700-1C29-BBC4-880F-9C60137F6DC2}"/>
          </ac:spMkLst>
        </pc:spChg>
      </pc:sldChg>
      <pc:sldChg chg="modSp">
        <pc:chgData name="James East" userId="S::james.east@bisad.ae::8ab14ffb-86ab-454e-bcaf-3d0abe29506d" providerId="AD" clId="Web-{D3D91D9C-CEA1-9CD8-BB06-D26FF30276E8}" dt="2025-04-18T05:05:38.603" v="112" actId="20577"/>
        <pc:sldMkLst>
          <pc:docMk/>
          <pc:sldMk cId="3084989841" sldId="298"/>
        </pc:sldMkLst>
        <pc:spChg chg="mod">
          <ac:chgData name="James East" userId="S::james.east@bisad.ae::8ab14ffb-86ab-454e-bcaf-3d0abe29506d" providerId="AD" clId="Web-{D3D91D9C-CEA1-9CD8-BB06-D26FF30276E8}" dt="2025-04-18T05:05:38.603" v="112" actId="20577"/>
          <ac:spMkLst>
            <pc:docMk/>
            <pc:sldMk cId="3084989841" sldId="298"/>
            <ac:spMk id="5" creationId="{C58CAE21-F3D8-FDD4-ADBA-767144AD49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vrYhLNQMRro?feature=oembed"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history.com/topics/world-war-i/treaty-of-versailles-1"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https://www.youtube.com/embed/0jycVFL8CNM?start=3&amp;feature=oembed" TargetMode="Externa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0jycVFL8CNM?feature=oembed" TargetMode="External"/><Relationship Id="rId5" Type="http://schemas.openxmlformats.org/officeDocument/2006/relationships/image" Target="../media/image3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history.com/topics/european-history/joseph-stali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e_2of8pmHYU?feature=oembed"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x0APrdY0G3k?feature=oembed" TargetMode="Externa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youtube.com/watch?v=x0APrdY0G3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istorynet.com/weapons-of-world-war-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video" Target="https://www.youtube.com/embed/XqIhpYlhZKQ?start=26&amp;feature=oembed" TargetMode="External"/><Relationship Id="rId1" Type="http://schemas.openxmlformats.org/officeDocument/2006/relationships/video" Target="https://www.youtube.com/embed/CgykKEhfEok?feature=oembed" TargetMode="Externa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7130" y="518514"/>
            <a:ext cx="9180870" cy="2522793"/>
          </a:xfrm>
          <a:solidFill>
            <a:srgbClr val="30CDD7"/>
          </a:solidFill>
        </p:spPr>
        <p:txBody>
          <a:bodyPr>
            <a:normAutofit fontScale="90000"/>
          </a:bodyPr>
          <a:lstStyle/>
          <a:p>
            <a:r>
              <a:rPr lang="en-US" b="1">
                <a:solidFill>
                  <a:srgbClr val="003057"/>
                </a:solidFill>
                <a:latin typeface="Cavolini"/>
                <a:cs typeface="Cavolini"/>
              </a:rPr>
              <a:t>Year 9 History revision guide</a:t>
            </a:r>
            <a:br>
              <a:rPr lang="en-US" b="1">
                <a:latin typeface="Cavolini"/>
                <a:cs typeface="Cavolini"/>
              </a:rPr>
            </a:br>
            <a:endParaRPr lang="en-US" b="1">
              <a:latin typeface="Cavolini"/>
              <a:cs typeface="Cavolini"/>
            </a:endParaRPr>
          </a:p>
        </p:txBody>
      </p:sp>
      <p:pic>
        <p:nvPicPr>
          <p:cNvPr id="5" name="Picture 4" descr="Image result for kaiser wilhelm 2">
            <a:extLst>
              <a:ext uri="{FF2B5EF4-FFF2-40B4-BE49-F238E27FC236}">
                <a16:creationId xmlns:a16="http://schemas.microsoft.com/office/drawing/2014/main" id="{09A9A112-C64D-00BD-A635-52215A41BFA5}"/>
              </a:ext>
            </a:extLst>
          </p:cNvPr>
          <p:cNvPicPr>
            <a:picLocks noChangeAspect="1"/>
          </p:cNvPicPr>
          <p:nvPr/>
        </p:nvPicPr>
        <p:blipFill>
          <a:blip r:embed="rId2"/>
          <a:stretch>
            <a:fillRect/>
          </a:stretch>
        </p:blipFill>
        <p:spPr>
          <a:xfrm>
            <a:off x="9771123" y="1529751"/>
            <a:ext cx="1808133" cy="2748951"/>
          </a:xfrm>
          <a:prstGeom prst="rect">
            <a:avLst/>
          </a:prstGeom>
        </p:spPr>
      </p:pic>
      <p:pic>
        <p:nvPicPr>
          <p:cNvPr id="7" name="Picture 6" descr="Image result for princip gavrillo">
            <a:extLst>
              <a:ext uri="{FF2B5EF4-FFF2-40B4-BE49-F238E27FC236}">
                <a16:creationId xmlns:a16="http://schemas.microsoft.com/office/drawing/2014/main" id="{CE63633C-AC42-EA37-681D-A1FDFD9A9B6C}"/>
              </a:ext>
            </a:extLst>
          </p:cNvPr>
          <p:cNvPicPr>
            <a:picLocks noChangeAspect="1"/>
          </p:cNvPicPr>
          <p:nvPr/>
        </p:nvPicPr>
        <p:blipFill>
          <a:blip r:embed="rId3"/>
          <a:stretch>
            <a:fillRect/>
          </a:stretch>
        </p:blipFill>
        <p:spPr>
          <a:xfrm>
            <a:off x="590550" y="1717465"/>
            <a:ext cx="1751882" cy="1510881"/>
          </a:xfrm>
          <a:prstGeom prst="rect">
            <a:avLst/>
          </a:prstGeom>
        </p:spPr>
      </p:pic>
      <p:pic>
        <p:nvPicPr>
          <p:cNvPr id="9" name="Picture 8" descr="Image result for Archduke Franz Ferdinand​">
            <a:extLst>
              <a:ext uri="{FF2B5EF4-FFF2-40B4-BE49-F238E27FC236}">
                <a16:creationId xmlns:a16="http://schemas.microsoft.com/office/drawing/2014/main" id="{AA01BCEC-BC88-709F-9FD9-DE3A3634D1D0}"/>
              </a:ext>
            </a:extLst>
          </p:cNvPr>
          <p:cNvPicPr>
            <a:picLocks noChangeAspect="1"/>
          </p:cNvPicPr>
          <p:nvPr/>
        </p:nvPicPr>
        <p:blipFill>
          <a:blip r:embed="rId4"/>
          <a:srcRect t="196" r="833" b="15057"/>
          <a:stretch/>
        </p:blipFill>
        <p:spPr>
          <a:xfrm>
            <a:off x="4406931" y="4289552"/>
            <a:ext cx="1695995" cy="1507452"/>
          </a:xfrm>
          <a:prstGeom prst="rect">
            <a:avLst/>
          </a:prstGeom>
        </p:spPr>
      </p:pic>
      <p:pic>
        <p:nvPicPr>
          <p:cNvPr id="11" name="Picture 10" descr="Overview image">
            <a:extLst>
              <a:ext uri="{FF2B5EF4-FFF2-40B4-BE49-F238E27FC236}">
                <a16:creationId xmlns:a16="http://schemas.microsoft.com/office/drawing/2014/main" id="{C725F7E0-00BC-41B4-D9AE-7895FA37EC56}"/>
              </a:ext>
            </a:extLst>
          </p:cNvPr>
          <p:cNvPicPr>
            <a:picLocks noChangeAspect="1"/>
          </p:cNvPicPr>
          <p:nvPr/>
        </p:nvPicPr>
        <p:blipFill>
          <a:blip r:embed="rId5"/>
          <a:stretch>
            <a:fillRect/>
          </a:stretch>
        </p:blipFill>
        <p:spPr>
          <a:xfrm>
            <a:off x="3169221" y="1820913"/>
            <a:ext cx="1664177" cy="2156424"/>
          </a:xfrm>
          <a:prstGeom prst="rect">
            <a:avLst/>
          </a:prstGeom>
        </p:spPr>
      </p:pic>
      <p:pic>
        <p:nvPicPr>
          <p:cNvPr id="13" name="Picture 12" descr="Image result for Josef Stalin​">
            <a:extLst>
              <a:ext uri="{FF2B5EF4-FFF2-40B4-BE49-F238E27FC236}">
                <a16:creationId xmlns:a16="http://schemas.microsoft.com/office/drawing/2014/main" id="{403D9016-6008-17FA-AAA2-535D4C2AE8CF}"/>
              </a:ext>
            </a:extLst>
          </p:cNvPr>
          <p:cNvPicPr>
            <a:picLocks noChangeAspect="1"/>
          </p:cNvPicPr>
          <p:nvPr/>
        </p:nvPicPr>
        <p:blipFill>
          <a:blip r:embed="rId6"/>
          <a:stretch>
            <a:fillRect/>
          </a:stretch>
        </p:blipFill>
        <p:spPr>
          <a:xfrm>
            <a:off x="6752528" y="2381354"/>
            <a:ext cx="2041047" cy="2513162"/>
          </a:xfrm>
          <a:prstGeom prst="rect">
            <a:avLst/>
          </a:prstGeom>
        </p:spPr>
      </p:pic>
      <p:pic>
        <p:nvPicPr>
          <p:cNvPr id="15" name="Picture 14" descr="Cómo dibujar a Adolf Hitler (con imágenes) - wikiHow">
            <a:extLst>
              <a:ext uri="{FF2B5EF4-FFF2-40B4-BE49-F238E27FC236}">
                <a16:creationId xmlns:a16="http://schemas.microsoft.com/office/drawing/2014/main" id="{C8EDDAE9-B05F-E2E4-ABCD-69D97C73A8C1}"/>
              </a:ext>
            </a:extLst>
          </p:cNvPr>
          <p:cNvPicPr>
            <a:picLocks noChangeAspect="1"/>
          </p:cNvPicPr>
          <p:nvPr/>
        </p:nvPicPr>
        <p:blipFill>
          <a:blip r:embed="rId7"/>
          <a:stretch>
            <a:fillRect/>
          </a:stretch>
        </p:blipFill>
        <p:spPr>
          <a:xfrm>
            <a:off x="1175581" y="3635701"/>
            <a:ext cx="1874089" cy="15123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05597" y="235728"/>
            <a:ext cx="5109714" cy="1109903"/>
          </a:xfrm>
          <a:solidFill>
            <a:srgbClr val="003057"/>
          </a:solidFill>
        </p:spPr>
        <p:txBody>
          <a:bodyPr vert="horz" lIns="91440" tIns="45720" rIns="91440" bIns="45720" rtlCol="0" anchor="ctr">
            <a:noAutofit/>
          </a:bodyPr>
          <a:lstStyle/>
          <a:p>
            <a:pPr algn="ctr"/>
            <a:r>
              <a:rPr lang="en-US" sz="2400" b="1">
                <a:solidFill>
                  <a:srgbClr val="30CDD7"/>
                </a:solidFill>
                <a:latin typeface="Cavolini"/>
                <a:cs typeface="Cavolini"/>
              </a:rPr>
              <a:t>The Battle of the Somme</a:t>
            </a:r>
            <a:endParaRPr lang="en-US" sz="2400">
              <a:solidFill>
                <a:srgbClr val="000000"/>
              </a:solidFill>
              <a:latin typeface="Cavolini"/>
              <a:cs typeface="Cavolini"/>
            </a:endParaRPr>
          </a:p>
          <a:p>
            <a:pPr algn="ctr"/>
            <a:r>
              <a:rPr lang="en-US" sz="2400" b="1">
                <a:solidFill>
                  <a:srgbClr val="30CDD7"/>
                </a:solidFill>
                <a:latin typeface="Cavolini"/>
                <a:cs typeface="Cavolini"/>
              </a:rPr>
              <a:t>Was Haig a good leader?</a:t>
            </a:r>
            <a:endParaRPr lang="en-US" sz="2400"/>
          </a:p>
        </p:txBody>
      </p:sp>
      <p:sp>
        <p:nvSpPr>
          <p:cNvPr id="6" name="TextBox 5">
            <a:extLst>
              <a:ext uri="{FF2B5EF4-FFF2-40B4-BE49-F238E27FC236}">
                <a16:creationId xmlns:a16="http://schemas.microsoft.com/office/drawing/2014/main" id="{D8078700-1C29-BBC4-880F-9C60137F6DC2}"/>
              </a:ext>
            </a:extLst>
          </p:cNvPr>
          <p:cNvSpPr txBox="1"/>
          <p:nvPr/>
        </p:nvSpPr>
        <p:spPr>
          <a:xfrm>
            <a:off x="203613" y="1719478"/>
            <a:ext cx="5139828" cy="4524315"/>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Case </a:t>
            </a:r>
            <a:r>
              <a:rPr lang="en-US" b="1" u="sng"/>
              <a:t>for </a:t>
            </a:r>
            <a:r>
              <a:rPr lang="en-US" b="1"/>
              <a:t>Haig and British Generals as Good Leaders</a:t>
            </a:r>
            <a:endParaRPr lang="en-US">
              <a:latin typeface="Cavolini"/>
              <a:cs typeface="Cavolini"/>
            </a:endParaRPr>
          </a:p>
          <a:p>
            <a:pPr marL="342900" indent="-342900">
              <a:buAutoNum type="arabicPeriod"/>
            </a:pPr>
            <a:r>
              <a:rPr lang="en-US">
                <a:ea typeface="+mn-lt"/>
                <a:cs typeface="+mn-lt"/>
              </a:rPr>
              <a:t>Haig's commitment to wearing down German forces through attrition eventually contributed to Allied victory in </a:t>
            </a:r>
            <a:r>
              <a:rPr lang="en-US" b="1">
                <a:ea typeface="+mn-lt"/>
                <a:cs typeface="+mn-lt"/>
              </a:rPr>
              <a:t>1918</a:t>
            </a:r>
            <a:r>
              <a:rPr lang="en-US">
                <a:ea typeface="+mn-lt"/>
                <a:cs typeface="+mn-lt"/>
              </a:rPr>
              <a:t>.</a:t>
            </a:r>
            <a:endParaRPr lang="en-US"/>
          </a:p>
          <a:p>
            <a:pPr marL="342900" indent="-342900">
              <a:buAutoNum type="arabicPeriod"/>
            </a:pPr>
            <a:r>
              <a:rPr lang="en-US">
                <a:ea typeface="+mn-lt"/>
                <a:cs typeface="+mn-lt"/>
              </a:rPr>
              <a:t>British forces under Haig adopted new tactics, such as the </a:t>
            </a:r>
            <a:r>
              <a:rPr lang="en-US" b="1">
                <a:ea typeface="+mn-lt"/>
                <a:cs typeface="+mn-lt"/>
              </a:rPr>
              <a:t>creeping barrage</a:t>
            </a:r>
            <a:r>
              <a:rPr lang="en-US">
                <a:ea typeface="+mn-lt"/>
                <a:cs typeface="+mn-lt"/>
              </a:rPr>
              <a:t> and integration of </a:t>
            </a:r>
            <a:r>
              <a:rPr lang="en-US" b="1">
                <a:ea typeface="+mn-lt"/>
                <a:cs typeface="+mn-lt"/>
              </a:rPr>
              <a:t>tanks</a:t>
            </a:r>
            <a:r>
              <a:rPr lang="en-US">
                <a:ea typeface="+mn-lt"/>
                <a:cs typeface="+mn-lt"/>
              </a:rPr>
              <a:t> and </a:t>
            </a:r>
            <a:r>
              <a:rPr lang="en-US" b="1">
                <a:ea typeface="+mn-lt"/>
                <a:cs typeface="+mn-lt"/>
              </a:rPr>
              <a:t>aircraft</a:t>
            </a:r>
            <a:r>
              <a:rPr lang="en-US">
                <a:ea typeface="+mn-lt"/>
                <a:cs typeface="+mn-lt"/>
              </a:rPr>
              <a:t> by the end of the war.</a:t>
            </a:r>
            <a:endParaRPr lang="en-US"/>
          </a:p>
          <a:p>
            <a:pPr marL="342900" indent="-342900">
              <a:buAutoNum type="arabicPeriod"/>
            </a:pPr>
            <a:r>
              <a:rPr lang="en-US">
                <a:ea typeface="+mn-lt"/>
                <a:cs typeface="+mn-lt"/>
              </a:rPr>
              <a:t>Despite heavy losses, Haig managed to sustain the morale of his troops and maintain cooperation with allies like France and the USA.</a:t>
            </a:r>
            <a:endParaRPr lang="en-US"/>
          </a:p>
          <a:p>
            <a:pPr marL="342900" indent="-342900">
              <a:buAutoNum type="arabicPeriod"/>
            </a:pPr>
            <a:r>
              <a:rPr lang="en-US">
                <a:ea typeface="+mn-lt"/>
                <a:cs typeface="+mn-lt"/>
              </a:rPr>
              <a:t>Haig believed in maintaining pressure on the Germans, which prevented them from reinforcing other fronts, ultimately exhausting their resources.</a:t>
            </a:r>
            <a:endParaRPr lang="en-US"/>
          </a:p>
        </p:txBody>
      </p:sp>
      <p:sp>
        <p:nvSpPr>
          <p:cNvPr id="3" name="TextBox 2">
            <a:extLst>
              <a:ext uri="{FF2B5EF4-FFF2-40B4-BE49-F238E27FC236}">
                <a16:creationId xmlns:a16="http://schemas.microsoft.com/office/drawing/2014/main" id="{8771AA67-98C7-3051-FCBA-0BE444DDD0DD}"/>
              </a:ext>
            </a:extLst>
          </p:cNvPr>
          <p:cNvSpPr txBox="1"/>
          <p:nvPr/>
        </p:nvSpPr>
        <p:spPr>
          <a:xfrm>
            <a:off x="7197305" y="468702"/>
            <a:ext cx="34333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111111"/>
                </a:solidFill>
                <a:latin typeface="Roboto"/>
                <a:ea typeface="Roboto"/>
                <a:cs typeface="Roboto"/>
              </a:rPr>
              <a:t>Field Marshal</a:t>
            </a:r>
            <a:r>
              <a:rPr lang="en-US" sz="1600">
                <a:solidFill>
                  <a:srgbClr val="111111"/>
                </a:solidFill>
                <a:latin typeface="Roboto"/>
                <a:ea typeface="Roboto"/>
                <a:cs typeface="Roboto"/>
              </a:rPr>
              <a:t> Douglas Haig. British commander at the Somme</a:t>
            </a:r>
            <a:endParaRPr lang="en-US" sz="1600"/>
          </a:p>
        </p:txBody>
      </p:sp>
      <p:pic>
        <p:nvPicPr>
          <p:cNvPr id="7" name="Picture 6" descr="Overview image">
            <a:extLst>
              <a:ext uri="{FF2B5EF4-FFF2-40B4-BE49-F238E27FC236}">
                <a16:creationId xmlns:a16="http://schemas.microsoft.com/office/drawing/2014/main" id="{8525CE0B-5B01-EB2A-7FF6-12DF42949355}"/>
              </a:ext>
            </a:extLst>
          </p:cNvPr>
          <p:cNvPicPr>
            <a:picLocks noChangeAspect="1"/>
          </p:cNvPicPr>
          <p:nvPr/>
        </p:nvPicPr>
        <p:blipFill>
          <a:blip r:embed="rId2"/>
          <a:stretch>
            <a:fillRect/>
          </a:stretch>
        </p:blipFill>
        <p:spPr>
          <a:xfrm>
            <a:off x="10612287" y="93542"/>
            <a:ext cx="1031574" cy="1336915"/>
          </a:xfrm>
          <a:prstGeom prst="rect">
            <a:avLst/>
          </a:prstGeom>
        </p:spPr>
      </p:pic>
      <p:sp>
        <p:nvSpPr>
          <p:cNvPr id="5" name="TextBox 4">
            <a:extLst>
              <a:ext uri="{FF2B5EF4-FFF2-40B4-BE49-F238E27FC236}">
                <a16:creationId xmlns:a16="http://schemas.microsoft.com/office/drawing/2014/main" id="{0A5508E4-E058-FB12-E260-497B6C625D41}"/>
              </a:ext>
            </a:extLst>
          </p:cNvPr>
          <p:cNvSpPr txBox="1"/>
          <p:nvPr/>
        </p:nvSpPr>
        <p:spPr>
          <a:xfrm>
            <a:off x="5860211" y="1719532"/>
            <a:ext cx="6107502" cy="4801314"/>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Case </a:t>
            </a:r>
            <a:r>
              <a:rPr lang="en-US" b="1" u="sng">
                <a:cs typeface="Arial"/>
              </a:rPr>
              <a:t>Against </a:t>
            </a:r>
            <a:r>
              <a:rPr lang="en-US" b="1">
                <a:cs typeface="Arial"/>
              </a:rPr>
              <a:t>Haig and British Generals as Good Leaders:</a:t>
            </a:r>
            <a:endParaRPr lang="en-US">
              <a:cs typeface="Arial"/>
            </a:endParaRPr>
          </a:p>
          <a:p>
            <a:endParaRPr lang="en-US">
              <a:cs typeface="Arial"/>
            </a:endParaRPr>
          </a:p>
          <a:p>
            <a:pPr marL="342900" indent="-342900">
              <a:buAutoNum type="arabicPeriod"/>
            </a:pPr>
            <a:r>
              <a:rPr lang="en-US">
                <a:cs typeface="Arial"/>
              </a:rPr>
              <a:t>Haig’s reliance on </a:t>
            </a:r>
            <a:r>
              <a:rPr lang="en-US" b="1">
                <a:cs typeface="Arial"/>
              </a:rPr>
              <a:t>attritional warfare</a:t>
            </a:r>
            <a:r>
              <a:rPr lang="en-US">
                <a:cs typeface="Arial"/>
              </a:rPr>
              <a:t>, particularly at battles like the </a:t>
            </a:r>
            <a:r>
              <a:rPr lang="en-US" b="1">
                <a:cs typeface="Arial"/>
              </a:rPr>
              <a:t>Somme (1916)</a:t>
            </a:r>
            <a:r>
              <a:rPr lang="en-US">
                <a:cs typeface="Arial"/>
              </a:rPr>
              <a:t> and </a:t>
            </a:r>
            <a:r>
              <a:rPr lang="en-US" b="1">
                <a:cs typeface="Arial"/>
              </a:rPr>
              <a:t>Passchendaele (1917)</a:t>
            </a:r>
            <a:r>
              <a:rPr lang="en-US">
                <a:cs typeface="Arial"/>
              </a:rPr>
              <a:t>, led to massive loss of life with limited territorial gains.​</a:t>
            </a:r>
          </a:p>
          <a:p>
            <a:pPr marL="342900" indent="-342900">
              <a:buAutoNum type="arabicPeriod"/>
            </a:pPr>
            <a:r>
              <a:rPr lang="en-US">
                <a:cs typeface="Arial"/>
              </a:rPr>
              <a:t>Critics argue Haig was overly optimistic, underestimating the strength of German defenses and overestimating the effectiveness of early </a:t>
            </a:r>
            <a:r>
              <a:rPr lang="en-US" b="1">
                <a:cs typeface="Arial"/>
              </a:rPr>
              <a:t>tanks</a:t>
            </a:r>
            <a:r>
              <a:rPr lang="en-US">
                <a:cs typeface="Arial"/>
              </a:rPr>
              <a:t> and </a:t>
            </a:r>
            <a:r>
              <a:rPr lang="en-US" b="1">
                <a:cs typeface="Arial"/>
              </a:rPr>
              <a:t>artillery bombardments</a:t>
            </a:r>
            <a:r>
              <a:rPr lang="en-US">
                <a:cs typeface="Arial"/>
              </a:rPr>
              <a:t>.​</a:t>
            </a:r>
          </a:p>
          <a:p>
            <a:pPr marL="342900" indent="-342900">
              <a:buAutoNum type="arabicPeriod"/>
            </a:pPr>
            <a:r>
              <a:rPr lang="en-US">
                <a:cs typeface="Arial"/>
              </a:rPr>
              <a:t>Haig was accused of being out of touch with frontline conditions, leading to rigid strategies that failed to adapt to realities on the ground.​</a:t>
            </a:r>
          </a:p>
          <a:p>
            <a:pPr marL="342900" indent="-342900">
              <a:buAutoNum type="arabicPeriod"/>
            </a:pPr>
            <a:r>
              <a:rPr lang="en-US" b="1">
                <a:cs typeface="Arial"/>
              </a:rPr>
              <a:t>"Butcher of the Somme":</a:t>
            </a:r>
            <a:r>
              <a:rPr lang="en-US">
                <a:cs typeface="Arial"/>
              </a:rPr>
              <a:t> His leadership earned this nickname due to the </a:t>
            </a:r>
            <a:r>
              <a:rPr lang="en-US" b="1">
                <a:cs typeface="Arial"/>
              </a:rPr>
              <a:t>57,000 British casualties on the first day</a:t>
            </a:r>
            <a:r>
              <a:rPr lang="en-US">
                <a:cs typeface="Arial"/>
              </a:rPr>
              <a:t> of the Battle of the Somme, symbolizing his perceived indifference to human cost.​</a:t>
            </a:r>
          </a:p>
        </p:txBody>
      </p:sp>
    </p:spTree>
    <p:extLst>
      <p:ext uri="{BB962C8B-B14F-4D97-AF65-F5344CB8AC3E}">
        <p14:creationId xmlns:p14="http://schemas.microsoft.com/office/powerpoint/2010/main" val="186267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05597" y="235728"/>
            <a:ext cx="4060165" cy="1670619"/>
          </a:xfrm>
          <a:solidFill>
            <a:srgbClr val="30CDD7"/>
          </a:solidFill>
          <a:ln>
            <a:solidFill>
              <a:srgbClr val="003057"/>
            </a:solidFill>
          </a:ln>
        </p:spPr>
        <p:txBody>
          <a:bodyPr>
            <a:noAutofit/>
          </a:bodyPr>
          <a:lstStyle/>
          <a:p>
            <a:pPr algn="ctr"/>
            <a:r>
              <a:rPr lang="en-US" sz="3200" b="1">
                <a:solidFill>
                  <a:srgbClr val="003057"/>
                </a:solidFill>
                <a:latin typeface="Cavolini"/>
                <a:cs typeface="Cavolini"/>
              </a:rPr>
              <a:t>Interpretations of WW1. Who to blame? </a:t>
            </a:r>
            <a:r>
              <a:rPr lang="en-US" sz="1600" b="1">
                <a:solidFill>
                  <a:srgbClr val="003057"/>
                </a:solidFill>
                <a:latin typeface="Cavolini"/>
                <a:cs typeface="Cavolini"/>
              </a:rPr>
              <a:t>Part 1</a:t>
            </a:r>
            <a:endParaRPr lang="en-US" sz="1600">
              <a:solidFill>
                <a:srgbClr val="003057"/>
              </a:solidFill>
              <a:latin typeface="Cavolini"/>
              <a:cs typeface="Cavolini"/>
            </a:endParaRPr>
          </a:p>
        </p:txBody>
      </p:sp>
      <p:sp>
        <p:nvSpPr>
          <p:cNvPr id="6" name="TextBox 5">
            <a:extLst>
              <a:ext uri="{FF2B5EF4-FFF2-40B4-BE49-F238E27FC236}">
                <a16:creationId xmlns:a16="http://schemas.microsoft.com/office/drawing/2014/main" id="{D8078700-1C29-BBC4-880F-9C60137F6DC2}"/>
              </a:ext>
            </a:extLst>
          </p:cNvPr>
          <p:cNvSpPr txBox="1"/>
          <p:nvPr/>
        </p:nvSpPr>
        <p:spPr>
          <a:xfrm>
            <a:off x="203613" y="2265817"/>
            <a:ext cx="3472054" cy="2573974"/>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Aft>
                <a:spcPts val="600"/>
              </a:spcAft>
            </a:pPr>
            <a:r>
              <a:rPr lang="en-US" sz="1400" b="1">
                <a:solidFill>
                  <a:srgbClr val="000000"/>
                </a:solidFill>
                <a:latin typeface="Cavolini"/>
                <a:ea typeface="Calibri"/>
                <a:cs typeface="Calibri"/>
              </a:rPr>
              <a:t>Sir Max Hastings - military historian. Blames: </a:t>
            </a:r>
            <a:r>
              <a:rPr lang="en-US" sz="1400" i="1">
                <a:solidFill>
                  <a:srgbClr val="000000"/>
                </a:solidFill>
                <a:latin typeface="Cavolini"/>
                <a:ea typeface="Calibri"/>
                <a:cs typeface="Calibri"/>
              </a:rPr>
              <a:t>Germany</a:t>
            </a:r>
            <a:endParaRPr lang="en-US" sz="1400">
              <a:solidFill>
                <a:srgbClr val="000000"/>
              </a:solidFill>
              <a:latin typeface="Cavolini"/>
              <a:ea typeface="Calibri"/>
              <a:cs typeface="Calibri"/>
            </a:endParaRPr>
          </a:p>
          <a:p>
            <a:pPr>
              <a:lnSpc>
                <a:spcPct val="90000"/>
              </a:lnSpc>
              <a:spcAft>
                <a:spcPts val="600"/>
              </a:spcAft>
            </a:pPr>
            <a:r>
              <a:rPr lang="en-US" sz="1400">
                <a:solidFill>
                  <a:srgbClr val="000000"/>
                </a:solidFill>
                <a:latin typeface="Cavolini"/>
                <a:ea typeface="Calibri"/>
                <a:cs typeface="Calibri"/>
              </a:rPr>
              <a:t>No one nation deserves all responsibility for the outbreak of war, but Germany seems to me to deserve most.</a:t>
            </a:r>
          </a:p>
          <a:p>
            <a:pPr>
              <a:lnSpc>
                <a:spcPct val="90000"/>
              </a:lnSpc>
              <a:spcAft>
                <a:spcPts val="600"/>
              </a:spcAft>
            </a:pPr>
            <a:r>
              <a:rPr lang="en-US" sz="1400">
                <a:solidFill>
                  <a:srgbClr val="000000"/>
                </a:solidFill>
                <a:latin typeface="Cavolini"/>
                <a:ea typeface="Calibri"/>
                <a:cs typeface="Calibri"/>
              </a:rPr>
              <a:t>It alone had power to halt the descent to disaster at any time in July 1914 by withdrawing its "blank cheque" which offered support to Austria for its invasion of Serbia.</a:t>
            </a:r>
            <a:endParaRPr lang="en-US" sz="1400">
              <a:latin typeface="Cavolini"/>
              <a:cs typeface="Cavolini"/>
            </a:endParaRPr>
          </a:p>
        </p:txBody>
      </p:sp>
      <p:sp>
        <p:nvSpPr>
          <p:cNvPr id="118" name="TextBox 117">
            <a:extLst>
              <a:ext uri="{FF2B5EF4-FFF2-40B4-BE49-F238E27FC236}">
                <a16:creationId xmlns:a16="http://schemas.microsoft.com/office/drawing/2014/main" id="{8A817CDC-F179-E7F4-EF45-86F6361C50DF}"/>
              </a:ext>
            </a:extLst>
          </p:cNvPr>
          <p:cNvSpPr txBox="1"/>
          <p:nvPr/>
        </p:nvSpPr>
        <p:spPr>
          <a:xfrm>
            <a:off x="201010" y="5480467"/>
            <a:ext cx="4387714" cy="923330"/>
          </a:xfrm>
          <a:prstGeom prst="rect">
            <a:avLst/>
          </a:prstGeom>
          <a:solidFill>
            <a:srgbClr val="30CDD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3057"/>
                </a:solidFill>
              </a:rPr>
              <a:t>Further reading: </a:t>
            </a:r>
            <a:r>
              <a:rPr lang="en-US">
                <a:solidFill>
                  <a:srgbClr val="003057"/>
                </a:solidFill>
                <a:ea typeface="+mn-lt"/>
                <a:cs typeface="+mn-lt"/>
              </a:rPr>
              <a:t>https://www.bbc.co.uk/news/magazine-26048324</a:t>
            </a:r>
            <a:endParaRPr lang="en-US"/>
          </a:p>
        </p:txBody>
      </p:sp>
      <p:sp>
        <p:nvSpPr>
          <p:cNvPr id="9" name="TextBox 8">
            <a:extLst>
              <a:ext uri="{FF2B5EF4-FFF2-40B4-BE49-F238E27FC236}">
                <a16:creationId xmlns:a16="http://schemas.microsoft.com/office/drawing/2014/main" id="{1B68C5ED-4F89-D1EB-2374-6A1BD01BB88E}"/>
              </a:ext>
            </a:extLst>
          </p:cNvPr>
          <p:cNvSpPr txBox="1"/>
          <p:nvPr/>
        </p:nvSpPr>
        <p:spPr>
          <a:xfrm>
            <a:off x="5443269" y="3430437"/>
            <a:ext cx="6495689" cy="3262432"/>
          </a:xfrm>
          <a:prstGeom prst="rect">
            <a:avLst/>
          </a:prstGeom>
          <a:solidFill>
            <a:srgbClr val="30CDD7"/>
          </a:solidFill>
          <a:ln>
            <a:solidFill>
              <a:srgbClr val="30CDD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3057"/>
                </a:solidFill>
                <a:latin typeface="Cavolini"/>
                <a:cs typeface="Segoe UI"/>
              </a:rPr>
              <a:t>Reasons Why Germany Should Take the Blame for WWI</a:t>
            </a:r>
            <a:endParaRPr lang="en-US">
              <a:solidFill>
                <a:srgbClr val="003057"/>
              </a:solidFill>
              <a:latin typeface="Cavolini"/>
              <a:cs typeface="Segoe UI"/>
            </a:endParaRPr>
          </a:p>
          <a:p>
            <a:endParaRPr lang="en-US" sz="1700" b="1">
              <a:solidFill>
                <a:srgbClr val="003057"/>
              </a:solidFill>
              <a:latin typeface="Cavolini"/>
              <a:cs typeface="Arial"/>
            </a:endParaRPr>
          </a:p>
          <a:p>
            <a:r>
              <a:rPr lang="en-US" sz="1700" b="1">
                <a:solidFill>
                  <a:srgbClr val="003057"/>
                </a:solidFill>
                <a:latin typeface="Cavolini"/>
                <a:cs typeface="Arial"/>
              </a:rPr>
              <a:t>Blank Check to Austria-Hungary:</a:t>
            </a:r>
            <a:r>
              <a:rPr lang="en-US" sz="1700">
                <a:solidFill>
                  <a:srgbClr val="003057"/>
                </a:solidFill>
                <a:latin typeface="Cavolini"/>
                <a:cs typeface="Arial"/>
              </a:rPr>
              <a:t> Germany supported Austria-Hungary’s aggressive actions against Serbia, escalating the conflict.</a:t>
            </a:r>
            <a:endParaRPr lang="en-US">
              <a:solidFill>
                <a:srgbClr val="003057"/>
              </a:solidFill>
              <a:latin typeface="Cavolini"/>
              <a:cs typeface="Cavolini"/>
            </a:endParaRPr>
          </a:p>
          <a:p>
            <a:r>
              <a:rPr lang="en-US" sz="1700">
                <a:solidFill>
                  <a:srgbClr val="003057"/>
                </a:solidFill>
                <a:latin typeface="Cavolini"/>
                <a:cs typeface="Arial"/>
              </a:rPr>
              <a:t>​</a:t>
            </a:r>
            <a:r>
              <a:rPr lang="en-US" sz="1700" b="1">
                <a:solidFill>
                  <a:srgbClr val="003057"/>
                </a:solidFill>
                <a:latin typeface="Cavolini"/>
                <a:cs typeface="Arial"/>
              </a:rPr>
              <a:t>Failure to Mediate:</a:t>
            </a:r>
            <a:r>
              <a:rPr lang="en-US" sz="1700">
                <a:solidFill>
                  <a:srgbClr val="003057"/>
                </a:solidFill>
                <a:latin typeface="Cavolini"/>
                <a:cs typeface="Arial"/>
              </a:rPr>
              <a:t> Germany did not use its influence to prevent Austria-Hungary’s war declaration on Serbia.​</a:t>
            </a:r>
            <a:endParaRPr lang="en-US">
              <a:solidFill>
                <a:srgbClr val="003057"/>
              </a:solidFill>
              <a:latin typeface="Cavolini"/>
              <a:cs typeface="Segoe UI"/>
            </a:endParaRPr>
          </a:p>
          <a:p>
            <a:r>
              <a:rPr lang="en-US" sz="1700" b="1">
                <a:solidFill>
                  <a:srgbClr val="003057"/>
                </a:solidFill>
                <a:latin typeface="Cavolini"/>
                <a:cs typeface="Arial"/>
              </a:rPr>
              <a:t>Invasion of Belgium:</a:t>
            </a:r>
            <a:r>
              <a:rPr lang="en-US" sz="1700">
                <a:solidFill>
                  <a:srgbClr val="003057"/>
                </a:solidFill>
                <a:latin typeface="Cavolini"/>
                <a:cs typeface="Arial"/>
              </a:rPr>
              <a:t> Germany’s invasion of Belgium brought Britain into the war, expanding the conflict.</a:t>
            </a:r>
            <a:endParaRPr lang="en-US">
              <a:solidFill>
                <a:srgbClr val="003057"/>
              </a:solidFill>
              <a:latin typeface="Cavolini"/>
              <a:cs typeface="Segoe UI"/>
            </a:endParaRPr>
          </a:p>
        </p:txBody>
      </p:sp>
      <p:sp>
        <p:nvSpPr>
          <p:cNvPr id="13" name="Arrow: Right 12">
            <a:extLst>
              <a:ext uri="{FF2B5EF4-FFF2-40B4-BE49-F238E27FC236}">
                <a16:creationId xmlns:a16="http://schemas.microsoft.com/office/drawing/2014/main" id="{BBA94009-3315-1C3F-8828-ADA9EB7923B7}"/>
              </a:ext>
            </a:extLst>
          </p:cNvPr>
          <p:cNvSpPr/>
          <p:nvPr/>
        </p:nvSpPr>
        <p:spPr>
          <a:xfrm>
            <a:off x="3768703" y="4277630"/>
            <a:ext cx="1475747" cy="567558"/>
          </a:xfrm>
          <a:prstGeom prst="rightArrow">
            <a:avLst/>
          </a:prstGeom>
          <a:solidFill>
            <a:srgbClr val="30CD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5118E5-F166-67B2-7727-1D34EF0C89D3}"/>
              </a:ext>
            </a:extLst>
          </p:cNvPr>
          <p:cNvSpPr txBox="1"/>
          <p:nvPr/>
        </p:nvSpPr>
        <p:spPr>
          <a:xfrm>
            <a:off x="7590971" y="232734"/>
            <a:ext cx="4344582" cy="2031325"/>
          </a:xfrm>
          <a:prstGeom prst="rect">
            <a:avLst/>
          </a:prstGeom>
          <a:solidFill>
            <a:srgbClr val="30CDD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3057"/>
                </a:solidFill>
                <a:ea typeface="+mn-lt"/>
                <a:cs typeface="+mn-lt"/>
              </a:rPr>
              <a:t>Historical interpretation</a:t>
            </a:r>
            <a:r>
              <a:rPr lang="en-US">
                <a:solidFill>
                  <a:srgbClr val="003057"/>
                </a:solidFill>
                <a:ea typeface="+mn-lt"/>
                <a:cs typeface="+mn-lt"/>
              </a:rPr>
              <a:t> is the process of analyzing and explaining past events from different perspectives. Read interpretations on the left then see why these countries might be blamed. Use the further reading to explore who else might be blamed for causing WW1</a:t>
            </a:r>
            <a:endParaRPr lang="en-US">
              <a:solidFill>
                <a:srgbClr val="003057"/>
              </a:solidFill>
            </a:endParaRPr>
          </a:p>
        </p:txBody>
      </p:sp>
      <p:pic>
        <p:nvPicPr>
          <p:cNvPr id="15" name="Picture 14" descr="Image result for Germany ww1 map pre 1914">
            <a:extLst>
              <a:ext uri="{FF2B5EF4-FFF2-40B4-BE49-F238E27FC236}">
                <a16:creationId xmlns:a16="http://schemas.microsoft.com/office/drawing/2014/main" id="{93754430-B3BA-5EBC-F33D-4E2D57972CC2}"/>
              </a:ext>
            </a:extLst>
          </p:cNvPr>
          <p:cNvPicPr>
            <a:picLocks noChangeAspect="1"/>
          </p:cNvPicPr>
          <p:nvPr/>
        </p:nvPicPr>
        <p:blipFill>
          <a:blip r:embed="rId2"/>
          <a:stretch>
            <a:fillRect/>
          </a:stretch>
        </p:blipFill>
        <p:spPr>
          <a:xfrm>
            <a:off x="4592148" y="421917"/>
            <a:ext cx="2695575" cy="2171700"/>
          </a:xfrm>
          <a:prstGeom prst="rect">
            <a:avLst/>
          </a:prstGeom>
        </p:spPr>
      </p:pic>
    </p:spTree>
    <p:extLst>
      <p:ext uri="{BB962C8B-B14F-4D97-AF65-F5344CB8AC3E}">
        <p14:creationId xmlns:p14="http://schemas.microsoft.com/office/powerpoint/2010/main" val="77257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05597" y="235728"/>
            <a:ext cx="3873259" cy="2116317"/>
          </a:xfrm>
          <a:solidFill>
            <a:srgbClr val="30CDD7"/>
          </a:solidFill>
          <a:ln>
            <a:solidFill>
              <a:srgbClr val="003057"/>
            </a:solidFill>
          </a:ln>
        </p:spPr>
        <p:txBody>
          <a:bodyPr>
            <a:noAutofit/>
          </a:bodyPr>
          <a:lstStyle/>
          <a:p>
            <a:pPr algn="ctr"/>
            <a:r>
              <a:rPr lang="en-US" sz="3200" b="1">
                <a:solidFill>
                  <a:srgbClr val="003057"/>
                </a:solidFill>
                <a:latin typeface="Cavolini"/>
                <a:cs typeface="Cavolini"/>
              </a:rPr>
              <a:t>Interpretations of WW1. Who to blame? </a:t>
            </a:r>
            <a:r>
              <a:rPr lang="en-US" sz="1600" b="1">
                <a:solidFill>
                  <a:srgbClr val="003057"/>
                </a:solidFill>
                <a:latin typeface="Cavolini"/>
                <a:cs typeface="Cavolini"/>
              </a:rPr>
              <a:t>Part 2</a:t>
            </a:r>
            <a:endParaRPr lang="en-US" sz="3200"/>
          </a:p>
        </p:txBody>
      </p:sp>
      <p:sp>
        <p:nvSpPr>
          <p:cNvPr id="4" name="TextBox 3">
            <a:extLst>
              <a:ext uri="{FF2B5EF4-FFF2-40B4-BE49-F238E27FC236}">
                <a16:creationId xmlns:a16="http://schemas.microsoft.com/office/drawing/2014/main" id="{87A8E6AD-149A-9010-3298-A276159FAF5B}"/>
              </a:ext>
            </a:extLst>
          </p:cNvPr>
          <p:cNvSpPr txBox="1"/>
          <p:nvPr/>
        </p:nvSpPr>
        <p:spPr>
          <a:xfrm>
            <a:off x="7425024" y="2395501"/>
            <a:ext cx="4427903" cy="4278094"/>
          </a:xfrm>
          <a:prstGeom prst="rect">
            <a:avLst/>
          </a:prstGeom>
          <a:solidFill>
            <a:srgbClr val="30CDD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3057"/>
                </a:solidFill>
                <a:latin typeface="Cavolini"/>
                <a:cs typeface="Cavolini"/>
              </a:rPr>
              <a:t>Reasons Why Germany &amp; Austria-Hungary Should Take the Blame for WWI</a:t>
            </a:r>
            <a:endParaRPr lang="en-US" sz="1600">
              <a:solidFill>
                <a:srgbClr val="003057"/>
              </a:solidFill>
              <a:latin typeface="Cavolini"/>
              <a:cs typeface="Cavolini"/>
            </a:endParaRPr>
          </a:p>
          <a:p>
            <a:endParaRPr lang="en-US" sz="1600" b="1">
              <a:solidFill>
                <a:srgbClr val="003057"/>
              </a:solidFill>
              <a:latin typeface="Cavolini"/>
              <a:ea typeface="+mn-lt"/>
              <a:cs typeface="+mn-lt"/>
            </a:endParaRPr>
          </a:p>
          <a:p>
            <a:pPr marL="342900" indent="-342900">
              <a:buAutoNum type="arabicPeriod"/>
            </a:pPr>
            <a:r>
              <a:rPr lang="en-US" sz="1600">
                <a:solidFill>
                  <a:srgbClr val="003057"/>
                </a:solidFill>
                <a:latin typeface="Cavolini"/>
                <a:ea typeface="+mn-lt"/>
                <a:cs typeface="+mn-lt"/>
              </a:rPr>
              <a:t>Germany’s unconditional support for Austria-Hungary encouraged its aggressive stance toward Serbia, escalating the conflict.</a:t>
            </a:r>
            <a:endParaRPr lang="en-US" sz="1600">
              <a:solidFill>
                <a:srgbClr val="000000"/>
              </a:solidFill>
              <a:latin typeface="Cavolini"/>
              <a:ea typeface="+mn-lt"/>
              <a:cs typeface="+mn-lt"/>
            </a:endParaRPr>
          </a:p>
          <a:p>
            <a:pPr marL="342900" indent="-342900">
              <a:buAutoNum type="arabicPeriod"/>
            </a:pPr>
            <a:r>
              <a:rPr lang="en-US" sz="1600">
                <a:solidFill>
                  <a:srgbClr val="003057"/>
                </a:solidFill>
                <a:latin typeface="Cavolini"/>
                <a:ea typeface="+mn-lt"/>
                <a:cs typeface="+mn-lt"/>
              </a:rPr>
              <a:t>Austria-Hungary issued an unreasonable ultimatum to Serbia, leading to war when it was rejected.</a:t>
            </a:r>
            <a:endParaRPr lang="en-US" sz="1600">
              <a:solidFill>
                <a:srgbClr val="000000"/>
              </a:solidFill>
              <a:latin typeface="Cavolini"/>
              <a:ea typeface="+mn-lt"/>
              <a:cs typeface="+mn-lt"/>
            </a:endParaRPr>
          </a:p>
          <a:p>
            <a:pPr marL="342900" indent="-342900">
              <a:buAutoNum type="arabicPeriod"/>
            </a:pPr>
            <a:r>
              <a:rPr lang="en-US" sz="1600">
                <a:solidFill>
                  <a:srgbClr val="003057"/>
                </a:solidFill>
                <a:latin typeface="Cavolini"/>
                <a:ea typeface="+mn-lt"/>
                <a:cs typeface="+mn-lt"/>
              </a:rPr>
              <a:t>Germany and Austria-Hungary’s alliance system entangled other nations, drawing them into the conflict after Austria-Hungary declared war on Serbia.</a:t>
            </a:r>
            <a:endParaRPr lang="en-US" sz="1600">
              <a:latin typeface="Cavolini"/>
              <a:ea typeface="+mn-lt"/>
              <a:cs typeface="+mn-lt"/>
            </a:endParaRPr>
          </a:p>
        </p:txBody>
      </p:sp>
      <p:sp>
        <p:nvSpPr>
          <p:cNvPr id="7" name="TextBox 6">
            <a:extLst>
              <a:ext uri="{FF2B5EF4-FFF2-40B4-BE49-F238E27FC236}">
                <a16:creationId xmlns:a16="http://schemas.microsoft.com/office/drawing/2014/main" id="{554839E5-7704-6536-F874-F71493FEA412}"/>
              </a:ext>
            </a:extLst>
          </p:cNvPr>
          <p:cNvSpPr txBox="1"/>
          <p:nvPr/>
        </p:nvSpPr>
        <p:spPr>
          <a:xfrm>
            <a:off x="203613" y="3013439"/>
            <a:ext cx="3917752" cy="3789948"/>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262626"/>
                </a:solidFill>
                <a:latin typeface="Cavolini"/>
                <a:ea typeface="Calibri"/>
                <a:cs typeface="Segoe UI"/>
              </a:rPr>
              <a:t>John Rohl - emeritus professor of history, University of Sussex. Blames: </a:t>
            </a:r>
            <a:r>
              <a:rPr lang="en-US" sz="1600" i="1">
                <a:solidFill>
                  <a:srgbClr val="262626"/>
                </a:solidFill>
                <a:latin typeface="Cavolini"/>
                <a:ea typeface="Calibri"/>
                <a:cs typeface="Segoe UI"/>
              </a:rPr>
              <a:t>Austria-Hungary and Germany</a:t>
            </a:r>
            <a:r>
              <a:rPr lang="en-US" sz="1600">
                <a:solidFill>
                  <a:srgbClr val="000000"/>
                </a:solidFill>
                <a:latin typeface="Cavolini"/>
                <a:ea typeface="Calibri"/>
                <a:cs typeface="Segoe UI"/>
              </a:rPr>
              <a:t> </a:t>
            </a:r>
          </a:p>
          <a:p>
            <a:endParaRPr lang="en-US" sz="1600">
              <a:solidFill>
                <a:srgbClr val="262626"/>
              </a:solidFill>
              <a:latin typeface="Cavolini"/>
              <a:ea typeface="Calibri"/>
              <a:cs typeface="Segoe UI"/>
            </a:endParaRPr>
          </a:p>
          <a:p>
            <a:r>
              <a:rPr lang="en-US" sz="1600">
                <a:solidFill>
                  <a:srgbClr val="262626"/>
                </a:solidFill>
                <a:latin typeface="Cavolini"/>
                <a:ea typeface="Calibri"/>
                <a:cs typeface="Segoe UI"/>
              </a:rPr>
              <a:t>WW1 did not break out by accident or because diplomacy failed. It broke out as the result of a conspiracy between the governments of imperial Germany and Austria-Hungary to bring about war, albeit in the hope that Britain would stay out.</a:t>
            </a:r>
            <a:endParaRPr lang="en-US"/>
          </a:p>
          <a:p>
            <a:pPr>
              <a:lnSpc>
                <a:spcPct val="90000"/>
              </a:lnSpc>
              <a:spcAft>
                <a:spcPts val="600"/>
              </a:spcAft>
            </a:pPr>
            <a:endParaRPr lang="en-US" b="1">
              <a:latin typeface="Cavolini"/>
              <a:ea typeface="Calibri"/>
              <a:cs typeface="Calibri"/>
            </a:endParaRPr>
          </a:p>
        </p:txBody>
      </p:sp>
      <p:sp>
        <p:nvSpPr>
          <p:cNvPr id="12" name="Arrow: Right 11">
            <a:extLst>
              <a:ext uri="{FF2B5EF4-FFF2-40B4-BE49-F238E27FC236}">
                <a16:creationId xmlns:a16="http://schemas.microsoft.com/office/drawing/2014/main" id="{53281730-7BAD-1C20-D0F1-F81B0C365885}"/>
              </a:ext>
            </a:extLst>
          </p:cNvPr>
          <p:cNvSpPr/>
          <p:nvPr/>
        </p:nvSpPr>
        <p:spPr>
          <a:xfrm>
            <a:off x="4372553" y="3012424"/>
            <a:ext cx="2894699" cy="740085"/>
          </a:xfrm>
          <a:prstGeom prst="rightArrow">
            <a:avLst/>
          </a:prstGeom>
          <a:solidFill>
            <a:srgbClr val="30CD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5118E5-F166-67B2-7727-1D34EF0C89D3}"/>
              </a:ext>
            </a:extLst>
          </p:cNvPr>
          <p:cNvSpPr txBox="1"/>
          <p:nvPr/>
        </p:nvSpPr>
        <p:spPr>
          <a:xfrm>
            <a:off x="6973210" y="232736"/>
            <a:ext cx="4876312" cy="1384995"/>
          </a:xfrm>
          <a:prstGeom prst="rect">
            <a:avLst/>
          </a:prstGeom>
          <a:solidFill>
            <a:srgbClr val="30CDD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3057"/>
                </a:solidFill>
                <a:latin typeface="Cavolini"/>
                <a:ea typeface="+mn-lt"/>
                <a:cs typeface="Cavolini"/>
              </a:rPr>
              <a:t>Why might Historians have different opinions?</a:t>
            </a:r>
            <a:endParaRPr lang="en-US"/>
          </a:p>
          <a:p>
            <a:pPr marL="285750" indent="-285750">
              <a:buFont typeface="Arial,Sans-Serif"/>
              <a:buChar char="•"/>
            </a:pPr>
            <a:r>
              <a:rPr lang="en-US" sz="1400">
                <a:solidFill>
                  <a:srgbClr val="003057"/>
                </a:solidFill>
                <a:latin typeface="Cavolini"/>
                <a:ea typeface="+mn-lt"/>
                <a:cs typeface="Cavolini"/>
              </a:rPr>
              <a:t>Who is writing? What is their background?</a:t>
            </a:r>
          </a:p>
          <a:p>
            <a:pPr marL="285750" indent="-285750">
              <a:buFont typeface="Arial,Sans-Serif"/>
              <a:buChar char="•"/>
            </a:pPr>
            <a:r>
              <a:rPr lang="en-US" sz="1400">
                <a:solidFill>
                  <a:srgbClr val="003057"/>
                </a:solidFill>
                <a:latin typeface="Cavolini"/>
                <a:ea typeface="+mn-lt"/>
                <a:cs typeface="Cavolini"/>
              </a:rPr>
              <a:t>When are they writing?</a:t>
            </a:r>
          </a:p>
          <a:p>
            <a:pPr marL="285750" indent="-285750">
              <a:buFont typeface="Arial,Sans-Serif"/>
              <a:buChar char="•"/>
            </a:pPr>
            <a:r>
              <a:rPr lang="en-US" sz="1400">
                <a:solidFill>
                  <a:srgbClr val="003057"/>
                </a:solidFill>
                <a:latin typeface="Cavolini"/>
                <a:ea typeface="+mn-lt"/>
                <a:cs typeface="Cavolini"/>
              </a:rPr>
              <a:t>What kind of values might a person from their time/place have?</a:t>
            </a:r>
          </a:p>
          <a:p>
            <a:pPr marL="285750" indent="-285750">
              <a:buFont typeface="Arial,Sans-Serif"/>
              <a:buChar char="•"/>
            </a:pPr>
            <a:r>
              <a:rPr lang="en-US" sz="1400">
                <a:solidFill>
                  <a:srgbClr val="003057"/>
                </a:solidFill>
                <a:latin typeface="Cavolini"/>
                <a:ea typeface="+mn-lt"/>
                <a:cs typeface="Cavolini"/>
              </a:rPr>
              <a:t>How would they find out their information?</a:t>
            </a:r>
            <a:endParaRPr lang="en-US" sz="1400"/>
          </a:p>
        </p:txBody>
      </p:sp>
      <p:pic>
        <p:nvPicPr>
          <p:cNvPr id="5" name="Picture 4" descr="Image result for autria hungaryww1 map pre 1914">
            <a:extLst>
              <a:ext uri="{FF2B5EF4-FFF2-40B4-BE49-F238E27FC236}">
                <a16:creationId xmlns:a16="http://schemas.microsoft.com/office/drawing/2014/main" id="{9C84AE7E-6B16-C4A2-CAEB-2282FC95BC98}"/>
              </a:ext>
            </a:extLst>
          </p:cNvPr>
          <p:cNvPicPr>
            <a:picLocks noChangeAspect="1"/>
          </p:cNvPicPr>
          <p:nvPr/>
        </p:nvPicPr>
        <p:blipFill>
          <a:blip r:embed="rId2"/>
          <a:stretch>
            <a:fillRect/>
          </a:stretch>
        </p:blipFill>
        <p:spPr>
          <a:xfrm>
            <a:off x="4364606" y="4398601"/>
            <a:ext cx="2885143" cy="2116139"/>
          </a:xfrm>
          <a:prstGeom prst="rect">
            <a:avLst/>
          </a:prstGeom>
        </p:spPr>
      </p:pic>
      <p:pic>
        <p:nvPicPr>
          <p:cNvPr id="10" name="Picture 9" descr="Image result for Germany ww1 map pre 1914">
            <a:extLst>
              <a:ext uri="{FF2B5EF4-FFF2-40B4-BE49-F238E27FC236}">
                <a16:creationId xmlns:a16="http://schemas.microsoft.com/office/drawing/2014/main" id="{A2B26D2B-2FB5-B99C-F01A-F4D6B6ABB52E}"/>
              </a:ext>
            </a:extLst>
          </p:cNvPr>
          <p:cNvPicPr>
            <a:picLocks noChangeAspect="1"/>
          </p:cNvPicPr>
          <p:nvPr/>
        </p:nvPicPr>
        <p:blipFill>
          <a:blip r:embed="rId3"/>
          <a:stretch>
            <a:fillRect/>
          </a:stretch>
        </p:blipFill>
        <p:spPr>
          <a:xfrm>
            <a:off x="4368373" y="674681"/>
            <a:ext cx="2275154" cy="1934009"/>
          </a:xfrm>
          <a:prstGeom prst="rect">
            <a:avLst/>
          </a:prstGeom>
        </p:spPr>
      </p:pic>
    </p:spTree>
    <p:extLst>
      <p:ext uri="{BB962C8B-B14F-4D97-AF65-F5344CB8AC3E}">
        <p14:creationId xmlns:p14="http://schemas.microsoft.com/office/powerpoint/2010/main" val="290546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31239" y="178567"/>
            <a:ext cx="4589698" cy="1303895"/>
          </a:xfrm>
          <a:solidFill>
            <a:srgbClr val="30CDD7"/>
          </a:solidFill>
          <a:ln>
            <a:solidFill>
              <a:srgbClr val="003057"/>
            </a:solidFill>
          </a:ln>
        </p:spPr>
        <p:txBody>
          <a:bodyPr>
            <a:noAutofit/>
          </a:bodyPr>
          <a:lstStyle/>
          <a:p>
            <a:pPr algn="ctr"/>
            <a:r>
              <a:rPr lang="en-US" sz="3200" b="1">
                <a:solidFill>
                  <a:srgbClr val="003057"/>
                </a:solidFill>
                <a:latin typeface="Cavolini"/>
                <a:cs typeface="Cavolini"/>
              </a:rPr>
              <a:t>The Treaty of Versailles -leaders</a:t>
            </a:r>
          </a:p>
        </p:txBody>
      </p:sp>
      <p:sp>
        <p:nvSpPr>
          <p:cNvPr id="6" name="TextBox 5">
            <a:extLst>
              <a:ext uri="{FF2B5EF4-FFF2-40B4-BE49-F238E27FC236}">
                <a16:creationId xmlns:a16="http://schemas.microsoft.com/office/drawing/2014/main" id="{D8078700-1C29-BBC4-880F-9C60137F6DC2}"/>
              </a:ext>
            </a:extLst>
          </p:cNvPr>
          <p:cNvSpPr txBox="1"/>
          <p:nvPr/>
        </p:nvSpPr>
        <p:spPr>
          <a:xfrm>
            <a:off x="6773829" y="187219"/>
            <a:ext cx="5233288" cy="6463308"/>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solidFill>
                  <a:srgbClr val="003057"/>
                </a:solidFill>
                <a:latin typeface="Cavolini"/>
                <a:ea typeface="+mn-lt"/>
                <a:cs typeface="+mn-lt"/>
              </a:rPr>
              <a:t>Georges Clemenceau (France)</a:t>
            </a:r>
            <a:r>
              <a:rPr lang="en-US">
                <a:solidFill>
                  <a:srgbClr val="003057"/>
                </a:solidFill>
                <a:latin typeface="Cavolini"/>
                <a:ea typeface="+mn-lt"/>
                <a:cs typeface="+mn-lt"/>
              </a:rPr>
              <a:t> – Wanted to </a:t>
            </a:r>
            <a:r>
              <a:rPr lang="en-US" b="1">
                <a:solidFill>
                  <a:srgbClr val="003057"/>
                </a:solidFill>
                <a:latin typeface="Cavolini"/>
                <a:ea typeface="+mn-lt"/>
                <a:cs typeface="+mn-lt"/>
              </a:rPr>
              <a:t>harshly punish</a:t>
            </a:r>
            <a:r>
              <a:rPr lang="en-US">
                <a:solidFill>
                  <a:srgbClr val="003057"/>
                </a:solidFill>
                <a:latin typeface="Cavolini"/>
                <a:ea typeface="+mn-lt"/>
                <a:cs typeface="+mn-lt"/>
              </a:rPr>
              <a:t> Germany to ensure it could never threaten France again. Pushed for </a:t>
            </a:r>
            <a:r>
              <a:rPr lang="en-US" b="1">
                <a:solidFill>
                  <a:srgbClr val="003057"/>
                </a:solidFill>
                <a:latin typeface="Cavolini"/>
                <a:ea typeface="+mn-lt"/>
                <a:cs typeface="+mn-lt"/>
              </a:rPr>
              <a:t>heavy reparations</a:t>
            </a:r>
            <a:r>
              <a:rPr lang="en-US">
                <a:solidFill>
                  <a:srgbClr val="003057"/>
                </a:solidFill>
                <a:latin typeface="Cavolini"/>
                <a:ea typeface="+mn-lt"/>
                <a:cs typeface="+mn-lt"/>
              </a:rPr>
              <a:t>, loss of territory, and military restrictions.</a:t>
            </a:r>
            <a:endParaRPr lang="en-US">
              <a:solidFill>
                <a:srgbClr val="003057"/>
              </a:solidFill>
              <a:latin typeface="Cavolini"/>
              <a:cs typeface="Cavolini"/>
            </a:endParaRPr>
          </a:p>
          <a:p>
            <a:pPr marL="342900" indent="-342900">
              <a:buAutoNum type="arabicPeriod"/>
            </a:pPr>
            <a:endParaRPr lang="en-US">
              <a:solidFill>
                <a:srgbClr val="003057"/>
              </a:solidFill>
              <a:latin typeface="Cavolini"/>
              <a:ea typeface="+mn-lt"/>
              <a:cs typeface="+mn-lt"/>
            </a:endParaRPr>
          </a:p>
          <a:p>
            <a:pPr marL="342900" indent="-342900">
              <a:buAutoNum type="arabicPeriod"/>
            </a:pPr>
            <a:endParaRPr lang="en-US">
              <a:solidFill>
                <a:srgbClr val="003057"/>
              </a:solidFill>
              <a:latin typeface="Cavolini"/>
              <a:ea typeface="+mn-lt"/>
              <a:cs typeface="+mn-lt"/>
            </a:endParaRPr>
          </a:p>
          <a:p>
            <a:pPr marL="342900" indent="-342900">
              <a:buAutoNum type="arabicPeriod"/>
            </a:pPr>
            <a:r>
              <a:rPr lang="en-US" b="1">
                <a:solidFill>
                  <a:srgbClr val="003057"/>
                </a:solidFill>
                <a:latin typeface="Cavolini"/>
                <a:ea typeface="+mn-lt"/>
                <a:cs typeface="+mn-lt"/>
              </a:rPr>
              <a:t>David Lloyd George (Britain)</a:t>
            </a:r>
            <a:r>
              <a:rPr lang="en-US">
                <a:solidFill>
                  <a:srgbClr val="003057"/>
                </a:solidFill>
                <a:latin typeface="Cavolini"/>
                <a:ea typeface="+mn-lt"/>
                <a:cs typeface="+mn-lt"/>
              </a:rPr>
              <a:t> – Aimed to </a:t>
            </a:r>
            <a:r>
              <a:rPr lang="en-US" b="1">
                <a:solidFill>
                  <a:srgbClr val="003057"/>
                </a:solidFill>
                <a:latin typeface="Cavolini"/>
                <a:ea typeface="+mn-lt"/>
                <a:cs typeface="+mn-lt"/>
              </a:rPr>
              <a:t>balance punishment with pragmatism</a:t>
            </a:r>
            <a:r>
              <a:rPr lang="en-US">
                <a:solidFill>
                  <a:srgbClr val="003057"/>
                </a:solidFill>
                <a:latin typeface="Cavolini"/>
                <a:ea typeface="+mn-lt"/>
                <a:cs typeface="+mn-lt"/>
              </a:rPr>
              <a:t>. He wanted to reduce Germany’s power but also preserve trade links and avoid pushing Germany toward revenge.</a:t>
            </a:r>
            <a:endParaRPr lang="en-US">
              <a:solidFill>
                <a:srgbClr val="003057"/>
              </a:solidFill>
              <a:latin typeface="Cavolini"/>
              <a:cs typeface="Cavolini"/>
            </a:endParaRPr>
          </a:p>
          <a:p>
            <a:pPr marL="342900" indent="-342900">
              <a:buAutoNum type="arabicPeriod"/>
            </a:pPr>
            <a:endParaRPr lang="en-US">
              <a:solidFill>
                <a:srgbClr val="003057"/>
              </a:solidFill>
              <a:latin typeface="Cavolini"/>
              <a:ea typeface="+mn-lt"/>
              <a:cs typeface="+mn-lt"/>
            </a:endParaRPr>
          </a:p>
          <a:p>
            <a:pPr marL="342900" indent="-342900">
              <a:buAutoNum type="arabicPeriod"/>
            </a:pPr>
            <a:endParaRPr lang="en-US">
              <a:solidFill>
                <a:srgbClr val="003057"/>
              </a:solidFill>
              <a:latin typeface="Cavolini"/>
              <a:ea typeface="+mn-lt"/>
              <a:cs typeface="+mn-lt"/>
            </a:endParaRPr>
          </a:p>
          <a:p>
            <a:pPr marL="342900" indent="-342900">
              <a:buAutoNum type="arabicPeriod"/>
            </a:pPr>
            <a:r>
              <a:rPr lang="en-US" b="1">
                <a:solidFill>
                  <a:srgbClr val="003057"/>
                </a:solidFill>
                <a:latin typeface="Cavolini"/>
                <a:ea typeface="+mn-lt"/>
                <a:cs typeface="+mn-lt"/>
              </a:rPr>
              <a:t>Woodrow Wilson (USA)</a:t>
            </a:r>
            <a:r>
              <a:rPr lang="en-US">
                <a:solidFill>
                  <a:srgbClr val="003057"/>
                </a:solidFill>
                <a:latin typeface="Cavolini"/>
                <a:ea typeface="+mn-lt"/>
                <a:cs typeface="+mn-lt"/>
              </a:rPr>
              <a:t> – Favored a </a:t>
            </a:r>
            <a:r>
              <a:rPr lang="en-US" b="1">
                <a:solidFill>
                  <a:srgbClr val="003057"/>
                </a:solidFill>
                <a:latin typeface="Cavolini"/>
                <a:ea typeface="+mn-lt"/>
                <a:cs typeface="+mn-lt"/>
              </a:rPr>
              <a:t>lenient and fair peace</a:t>
            </a:r>
            <a:r>
              <a:rPr lang="en-US">
                <a:solidFill>
                  <a:srgbClr val="003057"/>
                </a:solidFill>
                <a:latin typeface="Cavolini"/>
                <a:ea typeface="+mn-lt"/>
                <a:cs typeface="+mn-lt"/>
              </a:rPr>
              <a:t> based on his </a:t>
            </a:r>
            <a:r>
              <a:rPr lang="en-US" b="1">
                <a:solidFill>
                  <a:srgbClr val="003057"/>
                </a:solidFill>
                <a:latin typeface="Cavolini"/>
                <a:ea typeface="+mn-lt"/>
                <a:cs typeface="+mn-lt"/>
              </a:rPr>
              <a:t>Fourteen Points</a:t>
            </a:r>
            <a:r>
              <a:rPr lang="en-US">
                <a:solidFill>
                  <a:srgbClr val="003057"/>
                </a:solidFill>
                <a:latin typeface="Cavolini"/>
                <a:ea typeface="+mn-lt"/>
                <a:cs typeface="+mn-lt"/>
              </a:rPr>
              <a:t>, promoting self-determination and the League of Nations. He opposed harsh treatment to avoid future conflict.</a:t>
            </a:r>
          </a:p>
          <a:p>
            <a:pPr marL="342900" indent="-342900">
              <a:buAutoNum type="arabicPeriod"/>
            </a:pPr>
            <a:endParaRPr lang="en-US">
              <a:solidFill>
                <a:srgbClr val="003057"/>
              </a:solidFill>
              <a:latin typeface="Cavolini"/>
              <a:cs typeface="Cavolini"/>
            </a:endParaRPr>
          </a:p>
        </p:txBody>
      </p:sp>
      <p:pic>
        <p:nvPicPr>
          <p:cNvPr id="10" name="Picture 9" descr="Image result for Woodrwqo wilson">
            <a:extLst>
              <a:ext uri="{FF2B5EF4-FFF2-40B4-BE49-F238E27FC236}">
                <a16:creationId xmlns:a16="http://schemas.microsoft.com/office/drawing/2014/main" id="{FAF8281D-C74D-48C0-2B01-23C57FC912AB}"/>
              </a:ext>
            </a:extLst>
          </p:cNvPr>
          <p:cNvPicPr>
            <a:picLocks noChangeAspect="1"/>
          </p:cNvPicPr>
          <p:nvPr/>
        </p:nvPicPr>
        <p:blipFill>
          <a:blip r:embed="rId3"/>
          <a:stretch>
            <a:fillRect/>
          </a:stretch>
        </p:blipFill>
        <p:spPr>
          <a:xfrm>
            <a:off x="5235269" y="4528306"/>
            <a:ext cx="1217437" cy="1674989"/>
          </a:xfrm>
          <a:prstGeom prst="rect">
            <a:avLst/>
          </a:prstGeom>
        </p:spPr>
      </p:pic>
      <p:pic>
        <p:nvPicPr>
          <p:cNvPr id="11" name="Picture 10" descr="Image result for lloud george">
            <a:extLst>
              <a:ext uri="{FF2B5EF4-FFF2-40B4-BE49-F238E27FC236}">
                <a16:creationId xmlns:a16="http://schemas.microsoft.com/office/drawing/2014/main" id="{B46D2010-9133-A1DD-F3D5-BA5EA2937BB4}"/>
              </a:ext>
            </a:extLst>
          </p:cNvPr>
          <p:cNvPicPr>
            <a:picLocks noChangeAspect="1"/>
          </p:cNvPicPr>
          <p:nvPr/>
        </p:nvPicPr>
        <p:blipFill>
          <a:blip r:embed="rId4"/>
          <a:srcRect l="16036" r="17476" b="-3162"/>
          <a:stretch/>
        </p:blipFill>
        <p:spPr>
          <a:xfrm>
            <a:off x="5223525" y="2386017"/>
            <a:ext cx="1231642" cy="1779997"/>
          </a:xfrm>
          <a:prstGeom prst="rect">
            <a:avLst/>
          </a:prstGeom>
        </p:spPr>
      </p:pic>
      <p:pic>
        <p:nvPicPr>
          <p:cNvPr id="12" name="Picture 11" descr="Biographie de Georges Clemenceau | SchoolMouv">
            <a:extLst>
              <a:ext uri="{FF2B5EF4-FFF2-40B4-BE49-F238E27FC236}">
                <a16:creationId xmlns:a16="http://schemas.microsoft.com/office/drawing/2014/main" id="{F81FC1FE-ACF3-CC2B-5B5D-CBFD3E7AA2F0}"/>
              </a:ext>
            </a:extLst>
          </p:cNvPr>
          <p:cNvPicPr>
            <a:picLocks noChangeAspect="1"/>
          </p:cNvPicPr>
          <p:nvPr/>
        </p:nvPicPr>
        <p:blipFill>
          <a:blip r:embed="rId5"/>
          <a:stretch>
            <a:fillRect/>
          </a:stretch>
        </p:blipFill>
        <p:spPr>
          <a:xfrm>
            <a:off x="5213518" y="337167"/>
            <a:ext cx="1261533" cy="1540512"/>
          </a:xfrm>
          <a:prstGeom prst="rect">
            <a:avLst/>
          </a:prstGeom>
        </p:spPr>
      </p:pic>
      <p:grpSp>
        <p:nvGrpSpPr>
          <p:cNvPr id="19" name="Group 18">
            <a:extLst>
              <a:ext uri="{FF2B5EF4-FFF2-40B4-BE49-F238E27FC236}">
                <a16:creationId xmlns:a16="http://schemas.microsoft.com/office/drawing/2014/main" id="{E3CD74AE-0476-DEED-044D-64FF22AF4EDA}"/>
              </a:ext>
            </a:extLst>
          </p:cNvPr>
          <p:cNvGrpSpPr/>
          <p:nvPr/>
        </p:nvGrpSpPr>
        <p:grpSpPr>
          <a:xfrm>
            <a:off x="3658011" y="2053916"/>
            <a:ext cx="1349907" cy="1221215"/>
            <a:chOff x="10548209" y="165014"/>
            <a:chExt cx="1349907" cy="1221215"/>
          </a:xfrm>
        </p:grpSpPr>
        <p:sp>
          <p:nvSpPr>
            <p:cNvPr id="15" name="Title 1">
              <a:extLst>
                <a:ext uri="{FF2B5EF4-FFF2-40B4-BE49-F238E27FC236}">
                  <a16:creationId xmlns:a16="http://schemas.microsoft.com/office/drawing/2014/main" id="{091A1FBB-2618-70B5-CB1C-7FB26467E82C}"/>
                </a:ext>
              </a:extLst>
            </p:cNvPr>
            <p:cNvSpPr txBox="1">
              <a:spLocks/>
            </p:cNvSpPr>
            <p:nvPr/>
          </p:nvSpPr>
          <p:spPr>
            <a:xfrm>
              <a:off x="10548209" y="165014"/>
              <a:ext cx="1349907" cy="1221215"/>
            </a:xfrm>
            <a:prstGeom prst="rect">
              <a:avLst/>
            </a:prstGeom>
            <a:solidFill>
              <a:srgbClr val="30CDD7"/>
            </a:solidFill>
            <a:ln>
              <a:solidFill>
                <a:srgbClr val="003057"/>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a:solidFill>
                  <a:srgbClr val="003057"/>
                </a:solidFill>
                <a:latin typeface="Cavolini"/>
                <a:cs typeface="Cavolini"/>
              </a:endParaRPr>
            </a:p>
          </p:txBody>
        </p:sp>
        <p:pic>
          <p:nvPicPr>
            <p:cNvPr id="13" name="Picture 12" descr="Team leader ">
              <a:extLst>
                <a:ext uri="{FF2B5EF4-FFF2-40B4-BE49-F238E27FC236}">
                  <a16:creationId xmlns:a16="http://schemas.microsoft.com/office/drawing/2014/main" id="{1FD2EF2A-E0D7-F142-934C-A4582EA43773}"/>
                </a:ext>
              </a:extLst>
            </p:cNvPr>
            <p:cNvPicPr>
              <a:picLocks noChangeAspect="1"/>
            </p:cNvPicPr>
            <p:nvPr/>
          </p:nvPicPr>
          <p:blipFill>
            <a:blip r:embed="rId6"/>
            <a:stretch>
              <a:fillRect/>
            </a:stretch>
          </p:blipFill>
          <p:spPr>
            <a:xfrm>
              <a:off x="10849019" y="465627"/>
              <a:ext cx="757311" cy="619578"/>
            </a:xfrm>
            <a:prstGeom prst="rect">
              <a:avLst/>
            </a:prstGeom>
          </p:spPr>
        </p:pic>
      </p:grpSp>
      <p:pic>
        <p:nvPicPr>
          <p:cNvPr id="17" name="Online Media 16" title="The Treaty of Versailles, What Did the Big Three Want? 1/2">
            <a:hlinkClick r:id="" action="ppaction://media"/>
            <a:extLst>
              <a:ext uri="{FF2B5EF4-FFF2-40B4-BE49-F238E27FC236}">
                <a16:creationId xmlns:a16="http://schemas.microsoft.com/office/drawing/2014/main" id="{AA0AD96F-DEE7-E024-CB46-BAC6DE1B550D}"/>
              </a:ext>
            </a:extLst>
          </p:cNvPr>
          <p:cNvPicPr>
            <a:picLocks noRot="1" noChangeAspect="1"/>
          </p:cNvPicPr>
          <p:nvPr>
            <a:videoFile r:link="rId1"/>
          </p:nvPr>
        </p:nvPicPr>
        <p:blipFill>
          <a:blip r:embed="rId7"/>
          <a:stretch>
            <a:fillRect/>
          </a:stretch>
        </p:blipFill>
        <p:spPr>
          <a:xfrm>
            <a:off x="232579" y="4173828"/>
            <a:ext cx="4859698" cy="2577921"/>
          </a:xfrm>
          <a:prstGeom prst="rect">
            <a:avLst/>
          </a:prstGeom>
        </p:spPr>
      </p:pic>
      <p:pic>
        <p:nvPicPr>
          <p:cNvPr id="18" name="Picture 17" descr="A qr code with black dots&#10;&#10;AI-generated content may be incorrect.">
            <a:extLst>
              <a:ext uri="{FF2B5EF4-FFF2-40B4-BE49-F238E27FC236}">
                <a16:creationId xmlns:a16="http://schemas.microsoft.com/office/drawing/2014/main" id="{883E7C38-04A5-6038-3DF0-2AE1C47FB202}"/>
              </a:ext>
            </a:extLst>
          </p:cNvPr>
          <p:cNvPicPr>
            <a:picLocks noChangeAspect="1"/>
          </p:cNvPicPr>
          <p:nvPr/>
        </p:nvPicPr>
        <p:blipFill>
          <a:blip r:embed="rId8"/>
          <a:stretch>
            <a:fillRect/>
          </a:stretch>
        </p:blipFill>
        <p:spPr>
          <a:xfrm>
            <a:off x="786819" y="1715169"/>
            <a:ext cx="2257826" cy="2086108"/>
          </a:xfrm>
          <a:prstGeom prst="rect">
            <a:avLst/>
          </a:prstGeom>
        </p:spPr>
      </p:pic>
    </p:spTree>
    <p:extLst>
      <p:ext uri="{BB962C8B-B14F-4D97-AF65-F5344CB8AC3E}">
        <p14:creationId xmlns:p14="http://schemas.microsoft.com/office/powerpoint/2010/main" val="296723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a:extLst>
            <a:ext uri="{FF2B5EF4-FFF2-40B4-BE49-F238E27FC236}">
              <a16:creationId xmlns:a16="http://schemas.microsoft.com/office/drawing/2014/main" id="{F0771B95-8D19-1E62-F2DC-DFC2EC619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72ACC-0AF4-A435-6D20-DA470C6D3949}"/>
              </a:ext>
            </a:extLst>
          </p:cNvPr>
          <p:cNvSpPr>
            <a:spLocks noGrp="1"/>
          </p:cNvSpPr>
          <p:nvPr>
            <p:ph type="title"/>
          </p:nvPr>
        </p:nvSpPr>
        <p:spPr>
          <a:xfrm>
            <a:off x="248729" y="379502"/>
            <a:ext cx="5598542" cy="1282430"/>
          </a:xfrm>
          <a:solidFill>
            <a:srgbClr val="30CDD7"/>
          </a:solidFill>
          <a:ln>
            <a:solidFill>
              <a:srgbClr val="003057"/>
            </a:solidFill>
          </a:ln>
        </p:spPr>
        <p:txBody>
          <a:bodyPr>
            <a:noAutofit/>
          </a:bodyPr>
          <a:lstStyle/>
          <a:p>
            <a:pPr algn="ctr"/>
            <a:r>
              <a:rPr lang="en-US" sz="3200" b="1">
                <a:solidFill>
                  <a:srgbClr val="003057"/>
                </a:solidFill>
                <a:latin typeface="Cavolini"/>
                <a:cs typeface="Cavolini"/>
              </a:rPr>
              <a:t>The Treaty of Versailles - Terms</a:t>
            </a:r>
          </a:p>
        </p:txBody>
      </p:sp>
      <p:sp>
        <p:nvSpPr>
          <p:cNvPr id="6" name="TextBox 5">
            <a:extLst>
              <a:ext uri="{FF2B5EF4-FFF2-40B4-BE49-F238E27FC236}">
                <a16:creationId xmlns:a16="http://schemas.microsoft.com/office/drawing/2014/main" id="{1733AE67-E6A1-21DF-CB40-FF76379FC9BC}"/>
              </a:ext>
            </a:extLst>
          </p:cNvPr>
          <p:cNvSpPr txBox="1"/>
          <p:nvPr/>
        </p:nvSpPr>
        <p:spPr>
          <a:xfrm>
            <a:off x="246745" y="1992647"/>
            <a:ext cx="6462545" cy="4524315"/>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b="1">
                <a:solidFill>
                  <a:srgbClr val="262626"/>
                </a:solidFill>
                <a:latin typeface="Cavolini"/>
                <a:ea typeface="+mn-lt"/>
                <a:cs typeface="+mn-lt"/>
              </a:rPr>
              <a:t>War Guilt Clause:</a:t>
            </a:r>
            <a:r>
              <a:rPr lang="en-US">
                <a:solidFill>
                  <a:srgbClr val="262626"/>
                </a:solidFill>
                <a:latin typeface="Cavolini"/>
                <a:ea typeface="+mn-lt"/>
                <a:cs typeface="+mn-lt"/>
              </a:rPr>
              <a:t> Germany was forced to accept full responsibility for starting World War I under </a:t>
            </a:r>
            <a:r>
              <a:rPr lang="en-US" b="1">
                <a:solidFill>
                  <a:srgbClr val="262626"/>
                </a:solidFill>
                <a:latin typeface="Cavolini"/>
                <a:ea typeface="+mn-lt"/>
                <a:cs typeface="+mn-lt"/>
              </a:rPr>
              <a:t>Article 231</a:t>
            </a:r>
            <a:r>
              <a:rPr lang="en-US">
                <a:solidFill>
                  <a:srgbClr val="262626"/>
                </a:solidFill>
                <a:latin typeface="Cavolini"/>
                <a:ea typeface="+mn-lt"/>
                <a:cs typeface="+mn-lt"/>
              </a:rPr>
              <a:t>, known as the War Guilt Clause.</a:t>
            </a:r>
          </a:p>
          <a:p>
            <a:pPr>
              <a:buFont typeface="Arial"/>
              <a:buChar char="•"/>
            </a:pPr>
            <a:r>
              <a:rPr lang="en-US" b="1">
                <a:solidFill>
                  <a:srgbClr val="262626"/>
                </a:solidFill>
                <a:latin typeface="Cavolini"/>
                <a:ea typeface="+mn-lt"/>
                <a:cs typeface="+mn-lt"/>
              </a:rPr>
              <a:t>Reparations:</a:t>
            </a:r>
            <a:r>
              <a:rPr lang="en-US">
                <a:solidFill>
                  <a:srgbClr val="262626"/>
                </a:solidFill>
                <a:latin typeface="Cavolini"/>
                <a:ea typeface="+mn-lt"/>
                <a:cs typeface="+mn-lt"/>
              </a:rPr>
              <a:t> Germany was required to pay </a:t>
            </a:r>
            <a:r>
              <a:rPr lang="en-US" b="1">
                <a:solidFill>
                  <a:srgbClr val="262626"/>
                </a:solidFill>
                <a:latin typeface="Cavolini"/>
                <a:ea typeface="+mn-lt"/>
                <a:cs typeface="+mn-lt"/>
              </a:rPr>
              <a:t>6.6GBP</a:t>
            </a:r>
            <a:r>
              <a:rPr lang="en-US">
                <a:solidFill>
                  <a:srgbClr val="262626"/>
                </a:solidFill>
                <a:latin typeface="Cavolini"/>
                <a:ea typeface="+mn-lt"/>
                <a:cs typeface="+mn-lt"/>
              </a:rPr>
              <a:t> to the Allies as compensation for war damages.</a:t>
            </a:r>
            <a:endParaRPr lang="en-US">
              <a:latin typeface="Cavolini"/>
              <a:cs typeface="Cavolini"/>
            </a:endParaRPr>
          </a:p>
          <a:p>
            <a:pPr>
              <a:buFont typeface="Arial"/>
              <a:buChar char="•"/>
            </a:pPr>
            <a:r>
              <a:rPr lang="en-US" b="1">
                <a:solidFill>
                  <a:srgbClr val="262626"/>
                </a:solidFill>
                <a:latin typeface="Cavolini"/>
                <a:ea typeface="+mn-lt"/>
                <a:cs typeface="+mn-lt"/>
              </a:rPr>
              <a:t>Military Restrictions:</a:t>
            </a:r>
            <a:endParaRPr lang="en-US">
              <a:latin typeface="Cavolini"/>
              <a:cs typeface="Cavolini"/>
            </a:endParaRPr>
          </a:p>
          <a:p>
            <a:pPr>
              <a:buFont typeface="Arial"/>
              <a:buChar char="•"/>
            </a:pPr>
            <a:r>
              <a:rPr lang="en-US">
                <a:solidFill>
                  <a:srgbClr val="262626"/>
                </a:solidFill>
                <a:latin typeface="Cavolini"/>
                <a:ea typeface="+mn-lt"/>
                <a:cs typeface="+mn-lt"/>
              </a:rPr>
              <a:t>The German army was limited to </a:t>
            </a:r>
            <a:r>
              <a:rPr lang="en-US" b="1">
                <a:solidFill>
                  <a:srgbClr val="262626"/>
                </a:solidFill>
                <a:latin typeface="Cavolini"/>
                <a:ea typeface="+mn-lt"/>
                <a:cs typeface="+mn-lt"/>
              </a:rPr>
              <a:t>100,000 soldiers</a:t>
            </a:r>
            <a:r>
              <a:rPr lang="en-US">
                <a:solidFill>
                  <a:srgbClr val="262626"/>
                </a:solidFill>
                <a:latin typeface="Cavolini"/>
                <a:ea typeface="+mn-lt"/>
                <a:cs typeface="+mn-lt"/>
              </a:rPr>
              <a:t>.</a:t>
            </a:r>
            <a:endParaRPr lang="en-US">
              <a:latin typeface="Cavolini"/>
              <a:cs typeface="Cavolini"/>
            </a:endParaRPr>
          </a:p>
          <a:p>
            <a:pPr>
              <a:buFont typeface="Arial"/>
              <a:buChar char="•"/>
            </a:pPr>
            <a:r>
              <a:rPr lang="en-US">
                <a:solidFill>
                  <a:srgbClr val="262626"/>
                </a:solidFill>
                <a:latin typeface="Cavolini"/>
                <a:ea typeface="+mn-lt"/>
                <a:cs typeface="+mn-lt"/>
              </a:rPr>
              <a:t>Germany was forbidden from having an </a:t>
            </a:r>
            <a:r>
              <a:rPr lang="en-US" b="1">
                <a:solidFill>
                  <a:srgbClr val="262626"/>
                </a:solidFill>
                <a:latin typeface="Cavolini"/>
                <a:ea typeface="+mn-lt"/>
                <a:cs typeface="+mn-lt"/>
              </a:rPr>
              <a:t>air force</a:t>
            </a:r>
            <a:r>
              <a:rPr lang="en-US">
                <a:solidFill>
                  <a:srgbClr val="262626"/>
                </a:solidFill>
                <a:latin typeface="Cavolini"/>
                <a:ea typeface="+mn-lt"/>
                <a:cs typeface="+mn-lt"/>
              </a:rPr>
              <a:t> or </a:t>
            </a:r>
            <a:r>
              <a:rPr lang="en-US" b="1">
                <a:solidFill>
                  <a:srgbClr val="262626"/>
                </a:solidFill>
                <a:latin typeface="Cavolini"/>
                <a:ea typeface="+mn-lt"/>
                <a:cs typeface="+mn-lt"/>
              </a:rPr>
              <a:t>submarines</a:t>
            </a:r>
            <a:r>
              <a:rPr lang="en-US">
                <a:solidFill>
                  <a:srgbClr val="262626"/>
                </a:solidFill>
                <a:latin typeface="Cavolini"/>
                <a:ea typeface="+mn-lt"/>
                <a:cs typeface="+mn-lt"/>
              </a:rPr>
              <a:t> and restricted to a small navy.</a:t>
            </a:r>
            <a:endParaRPr lang="en-US">
              <a:latin typeface="Cavolini"/>
              <a:cs typeface="Cavolini"/>
            </a:endParaRPr>
          </a:p>
          <a:p>
            <a:r>
              <a:rPr lang="en-US" b="1">
                <a:solidFill>
                  <a:srgbClr val="262626"/>
                </a:solidFill>
                <a:latin typeface="Cavolini"/>
                <a:cs typeface="Cavolini"/>
              </a:rPr>
              <a:t>Territorial Losses:</a:t>
            </a:r>
            <a:endParaRPr lang="en-US">
              <a:solidFill>
                <a:srgbClr val="000000"/>
              </a:solidFill>
              <a:latin typeface="Cavolini"/>
              <a:cs typeface="Cavolini"/>
            </a:endParaRPr>
          </a:p>
          <a:p>
            <a:pPr>
              <a:buFont typeface="Arial"/>
              <a:buChar char="•"/>
            </a:pPr>
            <a:r>
              <a:rPr lang="en-US">
                <a:solidFill>
                  <a:srgbClr val="262626"/>
                </a:solidFill>
                <a:latin typeface="Cavolini"/>
                <a:ea typeface="+mn-lt"/>
                <a:cs typeface="+mn-lt"/>
              </a:rPr>
              <a:t>Germany lost significant territories, including </a:t>
            </a:r>
            <a:r>
              <a:rPr lang="en-US" b="1">
                <a:solidFill>
                  <a:srgbClr val="262626"/>
                </a:solidFill>
                <a:latin typeface="Cavolini"/>
                <a:ea typeface="+mn-lt"/>
                <a:cs typeface="+mn-lt"/>
              </a:rPr>
              <a:t>Alsace-Lorraine</a:t>
            </a:r>
            <a:r>
              <a:rPr lang="en-US">
                <a:solidFill>
                  <a:srgbClr val="262626"/>
                </a:solidFill>
                <a:latin typeface="Cavolini"/>
                <a:ea typeface="+mn-lt"/>
                <a:cs typeface="+mn-lt"/>
              </a:rPr>
              <a:t> to France, and its overseas colonies were taken over by the League of Nations.</a:t>
            </a:r>
            <a:endParaRPr lang="en-US">
              <a:latin typeface="Cavolini"/>
              <a:cs typeface="Cavolini"/>
            </a:endParaRPr>
          </a:p>
        </p:txBody>
      </p:sp>
      <p:pic>
        <p:nvPicPr>
          <p:cNvPr id="8" name="Content Placeholder 7" descr="Revision ">
            <a:extLst>
              <a:ext uri="{FF2B5EF4-FFF2-40B4-BE49-F238E27FC236}">
                <a16:creationId xmlns:a16="http://schemas.microsoft.com/office/drawing/2014/main" id="{25DD4A36-95C1-20C8-CBCC-971DD0C4F5E2}"/>
              </a:ext>
            </a:extLst>
          </p:cNvPr>
          <p:cNvPicPr>
            <a:picLocks noGrp="1" noChangeAspect="1"/>
          </p:cNvPicPr>
          <p:nvPr>
            <p:ph idx="1"/>
          </p:nvPr>
        </p:nvPicPr>
        <p:blipFill>
          <a:blip r:embed="rId2"/>
          <a:stretch>
            <a:fillRect/>
          </a:stretch>
        </p:blipFill>
        <p:spPr>
          <a:xfrm>
            <a:off x="10605803" y="5376833"/>
            <a:ext cx="1102055" cy="1130810"/>
          </a:xfrm>
        </p:spPr>
      </p:pic>
      <p:sp>
        <p:nvSpPr>
          <p:cNvPr id="118" name="TextBox 117">
            <a:extLst>
              <a:ext uri="{FF2B5EF4-FFF2-40B4-BE49-F238E27FC236}">
                <a16:creationId xmlns:a16="http://schemas.microsoft.com/office/drawing/2014/main" id="{3C693CA4-F374-AE25-4260-44B624FE1F29}"/>
              </a:ext>
            </a:extLst>
          </p:cNvPr>
          <p:cNvSpPr txBox="1"/>
          <p:nvPr/>
        </p:nvSpPr>
        <p:spPr>
          <a:xfrm>
            <a:off x="6253879" y="419638"/>
            <a:ext cx="2590545" cy="1477328"/>
          </a:xfrm>
          <a:prstGeom prst="rect">
            <a:avLst/>
          </a:prstGeom>
          <a:solidFill>
            <a:srgbClr val="30CDD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3057"/>
                </a:solidFill>
              </a:rPr>
              <a:t>Further reading:</a:t>
            </a:r>
            <a:endParaRPr lang="en-US"/>
          </a:p>
          <a:p>
            <a:pPr algn="ctr"/>
            <a:r>
              <a:rPr lang="en-US">
                <a:solidFill>
                  <a:srgbClr val="003057"/>
                </a:solidFill>
                <a:ea typeface="+mn-lt"/>
                <a:cs typeface="+mn-lt"/>
                <a:hlinkClick r:id="rId3"/>
              </a:rPr>
              <a:t>Treaty of Versailles: Definition, Terms, Dates &amp; WWI | HISTORY</a:t>
            </a:r>
            <a:endParaRPr lang="en-US"/>
          </a:p>
          <a:p>
            <a:endParaRPr lang="en-US">
              <a:solidFill>
                <a:srgbClr val="003057"/>
              </a:solidFill>
            </a:endParaRPr>
          </a:p>
        </p:txBody>
      </p:sp>
      <p:sp>
        <p:nvSpPr>
          <p:cNvPr id="4" name="TextBox 3">
            <a:extLst>
              <a:ext uri="{FF2B5EF4-FFF2-40B4-BE49-F238E27FC236}">
                <a16:creationId xmlns:a16="http://schemas.microsoft.com/office/drawing/2014/main" id="{6A8DE541-87CA-6930-D350-9343FAF3ADBC}"/>
              </a:ext>
            </a:extLst>
          </p:cNvPr>
          <p:cNvSpPr txBox="1"/>
          <p:nvPr/>
        </p:nvSpPr>
        <p:spPr>
          <a:xfrm>
            <a:off x="9583947" y="928778"/>
            <a:ext cx="2038710" cy="615553"/>
          </a:xfrm>
          <a:prstGeom prst="rect">
            <a:avLst/>
          </a:prstGeom>
          <a:solidFill>
            <a:srgbClr val="30CDD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1">
                <a:solidFill>
                  <a:srgbClr val="262626"/>
                </a:solidFill>
                <a:latin typeface="Bierstadt"/>
              </a:rPr>
              <a:t>The Versailles Palace, France</a:t>
            </a:r>
          </a:p>
        </p:txBody>
      </p:sp>
      <p:pic>
        <p:nvPicPr>
          <p:cNvPr id="5" name="Picture 4">
            <a:extLst>
              <a:ext uri="{FF2B5EF4-FFF2-40B4-BE49-F238E27FC236}">
                <a16:creationId xmlns:a16="http://schemas.microsoft.com/office/drawing/2014/main" id="{0CB72378-041F-A8B0-0CD4-F4C395146913}"/>
              </a:ext>
            </a:extLst>
          </p:cNvPr>
          <p:cNvPicPr>
            <a:picLocks noChangeAspect="1"/>
          </p:cNvPicPr>
          <p:nvPr/>
        </p:nvPicPr>
        <p:blipFill>
          <a:blip r:embed="rId4"/>
          <a:stretch>
            <a:fillRect/>
          </a:stretch>
        </p:blipFill>
        <p:spPr>
          <a:xfrm>
            <a:off x="7082198" y="1980841"/>
            <a:ext cx="2714625" cy="4305300"/>
          </a:xfrm>
          <a:prstGeom prst="rect">
            <a:avLst/>
          </a:prstGeom>
        </p:spPr>
      </p:pic>
      <p:pic>
        <p:nvPicPr>
          <p:cNvPr id="7" name="Picture 6" descr="Image result for  versailles palace">
            <a:extLst>
              <a:ext uri="{FF2B5EF4-FFF2-40B4-BE49-F238E27FC236}">
                <a16:creationId xmlns:a16="http://schemas.microsoft.com/office/drawing/2014/main" id="{3A18D66F-5A75-CF35-BBE2-388A09676AD9}"/>
              </a:ext>
            </a:extLst>
          </p:cNvPr>
          <p:cNvPicPr>
            <a:picLocks noChangeAspect="1"/>
          </p:cNvPicPr>
          <p:nvPr/>
        </p:nvPicPr>
        <p:blipFill>
          <a:blip r:embed="rId5"/>
          <a:stretch>
            <a:fillRect/>
          </a:stretch>
        </p:blipFill>
        <p:spPr>
          <a:xfrm>
            <a:off x="9529583" y="1631111"/>
            <a:ext cx="2147439" cy="1597325"/>
          </a:xfrm>
          <a:prstGeom prst="rect">
            <a:avLst/>
          </a:prstGeom>
        </p:spPr>
      </p:pic>
    </p:spTree>
    <p:extLst>
      <p:ext uri="{BB962C8B-B14F-4D97-AF65-F5344CB8AC3E}">
        <p14:creationId xmlns:p14="http://schemas.microsoft.com/office/powerpoint/2010/main" val="181749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a:extLst>
            <a:ext uri="{FF2B5EF4-FFF2-40B4-BE49-F238E27FC236}">
              <a16:creationId xmlns:a16="http://schemas.microsoft.com/office/drawing/2014/main" id="{BD56F8F3-24FC-28E9-328C-71ED4BC73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C61EE-05C7-79E1-5801-6C570076516E}"/>
              </a:ext>
            </a:extLst>
          </p:cNvPr>
          <p:cNvSpPr>
            <a:spLocks noGrp="1"/>
          </p:cNvSpPr>
          <p:nvPr>
            <p:ph type="title"/>
          </p:nvPr>
        </p:nvSpPr>
        <p:spPr>
          <a:xfrm>
            <a:off x="7555302" y="187849"/>
            <a:ext cx="4088150" cy="1630911"/>
          </a:xfrm>
          <a:solidFill>
            <a:srgbClr val="30CDD7"/>
          </a:solidFill>
          <a:ln>
            <a:solidFill>
              <a:srgbClr val="003057"/>
            </a:solidFill>
          </a:ln>
        </p:spPr>
        <p:txBody>
          <a:bodyPr>
            <a:noAutofit/>
          </a:bodyPr>
          <a:lstStyle/>
          <a:p>
            <a:pPr algn="ctr"/>
            <a:r>
              <a:rPr lang="en-US" sz="2800" b="1">
                <a:solidFill>
                  <a:srgbClr val="003057"/>
                </a:solidFill>
                <a:latin typeface="Cavolini"/>
                <a:cs typeface="Cavolini"/>
              </a:rPr>
              <a:t>The Treaty of Versailles </a:t>
            </a:r>
            <a:r>
              <a:rPr lang="en-US" sz="2000" b="1">
                <a:solidFill>
                  <a:srgbClr val="003057"/>
                </a:solidFill>
                <a:latin typeface="Cavolini"/>
                <a:cs typeface="Cavolini"/>
              </a:rPr>
              <a:t>- Reactions </a:t>
            </a:r>
          </a:p>
        </p:txBody>
      </p:sp>
      <p:sp>
        <p:nvSpPr>
          <p:cNvPr id="6" name="TextBox 5">
            <a:extLst>
              <a:ext uri="{FF2B5EF4-FFF2-40B4-BE49-F238E27FC236}">
                <a16:creationId xmlns:a16="http://schemas.microsoft.com/office/drawing/2014/main" id="{A2C2F3EE-87F0-3212-7CBC-2D2F8244CA94}"/>
              </a:ext>
            </a:extLst>
          </p:cNvPr>
          <p:cNvSpPr txBox="1"/>
          <p:nvPr/>
        </p:nvSpPr>
        <p:spPr>
          <a:xfrm>
            <a:off x="154955" y="194199"/>
            <a:ext cx="6737685" cy="6463308"/>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a:solidFill>
                  <a:srgbClr val="262626"/>
                </a:solidFill>
                <a:latin typeface="Cavolini"/>
                <a:ea typeface="+mn-lt"/>
                <a:cs typeface="+mn-lt"/>
              </a:rPr>
              <a:t>Many Germans viewed the Treaty of Versailles as a "Diktat" (dictated peace) because they were not allowed to negotiate its terms.</a:t>
            </a:r>
            <a:endParaRPr lang="en-US">
              <a:solidFill>
                <a:srgbClr val="262626"/>
              </a:solidFill>
              <a:latin typeface="Cavolini"/>
              <a:cs typeface="Cavolini"/>
            </a:endParaRPr>
          </a:p>
          <a:p>
            <a:pPr>
              <a:buFont typeface="Arial"/>
              <a:buChar char="•"/>
            </a:pPr>
            <a:r>
              <a:rPr lang="en-US">
                <a:solidFill>
                  <a:srgbClr val="262626"/>
                </a:solidFill>
                <a:latin typeface="Cavolini"/>
                <a:ea typeface="+mn-lt"/>
                <a:cs typeface="+mn-lt"/>
              </a:rPr>
              <a:t>The harsh reparations of GBP 6.6bn  were seen as crippling to the German economy and caused resentment.</a:t>
            </a:r>
            <a:endParaRPr lang="en-US">
              <a:latin typeface="Cavolini"/>
              <a:cs typeface="Cavolini"/>
            </a:endParaRPr>
          </a:p>
          <a:p>
            <a:pPr>
              <a:buFont typeface="Arial"/>
              <a:buChar char="•"/>
            </a:pPr>
            <a:r>
              <a:rPr lang="en-US">
                <a:solidFill>
                  <a:srgbClr val="262626"/>
                </a:solidFill>
                <a:latin typeface="Cavolini"/>
                <a:ea typeface="+mn-lt"/>
                <a:cs typeface="+mn-lt"/>
              </a:rPr>
              <a:t>The War Guilt Clause (Article 231), which placed full blame for the war on Germany, was deeply humiliating and angered many citizens as the felt they alone didn’t cause the war. </a:t>
            </a:r>
            <a:endParaRPr lang="en-US">
              <a:latin typeface="Cavolini"/>
              <a:cs typeface="Cavolini"/>
            </a:endParaRPr>
          </a:p>
          <a:p>
            <a:pPr>
              <a:buFont typeface="Arial"/>
              <a:buChar char="•"/>
            </a:pPr>
            <a:r>
              <a:rPr lang="en-US">
                <a:solidFill>
                  <a:srgbClr val="262626"/>
                </a:solidFill>
                <a:latin typeface="Cavolini"/>
                <a:ea typeface="+mn-lt"/>
                <a:cs typeface="+mn-lt"/>
              </a:rPr>
              <a:t>The reduction of Germany's military to 100,000 troops and the banning of tanks, submarines, and an air force were seen as degrading and left the country feeling vulnerable.</a:t>
            </a:r>
            <a:endParaRPr lang="en-US">
              <a:latin typeface="Cavolini"/>
              <a:cs typeface="Cavolini"/>
            </a:endParaRPr>
          </a:p>
          <a:p>
            <a:pPr>
              <a:buFont typeface="Arial"/>
              <a:buChar char="•"/>
            </a:pPr>
            <a:r>
              <a:rPr lang="en-US">
                <a:solidFill>
                  <a:srgbClr val="262626"/>
                </a:solidFill>
                <a:latin typeface="Cavolini"/>
                <a:ea typeface="+mn-lt"/>
                <a:cs typeface="+mn-lt"/>
              </a:rPr>
              <a:t>The loss of territory, such as Alsace-Lorraine to France and parts of East Prussia to Poland, was a blow to national pride and unity.</a:t>
            </a:r>
            <a:endParaRPr lang="en-US">
              <a:latin typeface="Cavolini"/>
              <a:cs typeface="Cavolini"/>
            </a:endParaRPr>
          </a:p>
          <a:p>
            <a:pPr>
              <a:buFont typeface="Arial"/>
              <a:buChar char="•"/>
            </a:pPr>
            <a:r>
              <a:rPr lang="en-US">
                <a:solidFill>
                  <a:srgbClr val="262626"/>
                </a:solidFill>
                <a:latin typeface="Cavolini"/>
                <a:ea typeface="+mn-lt"/>
                <a:cs typeface="+mn-lt"/>
              </a:rPr>
              <a:t>The </a:t>
            </a:r>
            <a:r>
              <a:rPr lang="en-US" err="1">
                <a:solidFill>
                  <a:srgbClr val="262626"/>
                </a:solidFill>
                <a:latin typeface="Cavolini"/>
                <a:ea typeface="+mn-lt"/>
                <a:cs typeface="+mn-lt"/>
              </a:rPr>
              <a:t>demilitarisation</a:t>
            </a:r>
            <a:r>
              <a:rPr lang="en-US">
                <a:solidFill>
                  <a:srgbClr val="262626"/>
                </a:solidFill>
                <a:latin typeface="Cavolini"/>
                <a:ea typeface="+mn-lt"/>
                <a:cs typeface="+mn-lt"/>
              </a:rPr>
              <a:t> of the Rhineland was seen as a threat to Germany's security.</a:t>
            </a:r>
            <a:endParaRPr lang="en-US">
              <a:latin typeface="Cavolini"/>
              <a:cs typeface="Cavolini"/>
            </a:endParaRPr>
          </a:p>
          <a:p>
            <a:pPr>
              <a:buFont typeface="Arial"/>
              <a:buChar char="•"/>
            </a:pPr>
            <a:r>
              <a:rPr lang="en-US">
                <a:solidFill>
                  <a:srgbClr val="262626"/>
                </a:solidFill>
                <a:latin typeface="Cavolini"/>
                <a:ea typeface="+mn-lt"/>
                <a:cs typeface="+mn-lt"/>
              </a:rPr>
              <a:t>Many Germans felt betrayed by their leaders for signing the treaty, coining the term "stab-in-the-back" myth to blame the Weimar Republic for the perceived humiliation.</a:t>
            </a:r>
            <a:endParaRPr lang="en-US">
              <a:latin typeface="Cavolini"/>
            </a:endParaRPr>
          </a:p>
        </p:txBody>
      </p:sp>
      <p:pic>
        <p:nvPicPr>
          <p:cNvPr id="10" name="Picture 9" descr="A qr code with dots&#10;&#10;AI-generated content may be incorrect.">
            <a:extLst>
              <a:ext uri="{FF2B5EF4-FFF2-40B4-BE49-F238E27FC236}">
                <a16:creationId xmlns:a16="http://schemas.microsoft.com/office/drawing/2014/main" id="{0CE84CE4-5614-A57F-5717-3F69EBBB5654}"/>
              </a:ext>
            </a:extLst>
          </p:cNvPr>
          <p:cNvPicPr>
            <a:picLocks noChangeAspect="1"/>
          </p:cNvPicPr>
          <p:nvPr/>
        </p:nvPicPr>
        <p:blipFill>
          <a:blip r:embed="rId3"/>
          <a:stretch>
            <a:fillRect/>
          </a:stretch>
        </p:blipFill>
        <p:spPr>
          <a:xfrm>
            <a:off x="9035949" y="2108761"/>
            <a:ext cx="1147844" cy="1160759"/>
          </a:xfrm>
          <a:prstGeom prst="rect">
            <a:avLst/>
          </a:prstGeom>
        </p:spPr>
      </p:pic>
      <p:pic>
        <p:nvPicPr>
          <p:cNvPr id="11" name="Online Media 10" title="The Treaty of Versailles, Terms of the Treaty 2/2">
            <a:hlinkClick r:id="" action="ppaction://media"/>
            <a:extLst>
              <a:ext uri="{FF2B5EF4-FFF2-40B4-BE49-F238E27FC236}">
                <a16:creationId xmlns:a16="http://schemas.microsoft.com/office/drawing/2014/main" id="{01CA2646-16FA-41D7-FF5A-F3973639C0C9}"/>
              </a:ext>
            </a:extLst>
          </p:cNvPr>
          <p:cNvPicPr>
            <a:picLocks noRot="1" noChangeAspect="1"/>
          </p:cNvPicPr>
          <p:nvPr>
            <a:videoFile r:link="rId1"/>
          </p:nvPr>
        </p:nvPicPr>
        <p:blipFill>
          <a:blip r:embed="rId4"/>
          <a:stretch>
            <a:fillRect/>
          </a:stretch>
        </p:blipFill>
        <p:spPr>
          <a:xfrm>
            <a:off x="7160532" y="3842656"/>
            <a:ext cx="4880202" cy="2805793"/>
          </a:xfrm>
          <a:prstGeom prst="rect">
            <a:avLst/>
          </a:prstGeom>
        </p:spPr>
      </p:pic>
    </p:spTree>
    <p:extLst>
      <p:ext uri="{BB962C8B-B14F-4D97-AF65-F5344CB8AC3E}">
        <p14:creationId xmlns:p14="http://schemas.microsoft.com/office/powerpoint/2010/main" val="17264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755348" y="379502"/>
            <a:ext cx="5569301" cy="1124280"/>
          </a:xfrm>
          <a:solidFill>
            <a:srgbClr val="003057"/>
          </a:solidFill>
        </p:spPr>
        <p:txBody>
          <a:bodyPr>
            <a:normAutofit/>
          </a:bodyPr>
          <a:lstStyle/>
          <a:p>
            <a:pPr algn="ctr"/>
            <a:r>
              <a:rPr lang="en-US" sz="2800" b="1">
                <a:solidFill>
                  <a:srgbClr val="30CDD7"/>
                </a:solidFill>
                <a:latin typeface="Cavolini"/>
                <a:cs typeface="Cavolini"/>
              </a:rPr>
              <a:t>The Treaty of Versailles</a:t>
            </a:r>
            <a:endParaRPr lang="en-US"/>
          </a:p>
        </p:txBody>
      </p:sp>
      <p:sp>
        <p:nvSpPr>
          <p:cNvPr id="6" name="TextBox 5">
            <a:extLst>
              <a:ext uri="{FF2B5EF4-FFF2-40B4-BE49-F238E27FC236}">
                <a16:creationId xmlns:a16="http://schemas.microsoft.com/office/drawing/2014/main" id="{D8078700-1C29-BBC4-880F-9C60137F6DC2}"/>
              </a:ext>
            </a:extLst>
          </p:cNvPr>
          <p:cNvSpPr txBox="1"/>
          <p:nvPr/>
        </p:nvSpPr>
        <p:spPr>
          <a:xfrm>
            <a:off x="273412" y="1719477"/>
            <a:ext cx="8455376" cy="5016758"/>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000">
              <a:ea typeface="+mn-lt"/>
              <a:cs typeface="+mn-lt"/>
            </a:endParaRP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pic>
        <p:nvPicPr>
          <p:cNvPr id="10" name="Online Media 9" title="The Treaty of Versailles, Terms of the Treaty 2/2">
            <a:hlinkClick r:id="" action="ppaction://media"/>
            <a:extLst>
              <a:ext uri="{FF2B5EF4-FFF2-40B4-BE49-F238E27FC236}">
                <a16:creationId xmlns:a16="http://schemas.microsoft.com/office/drawing/2014/main" id="{76949726-3F39-5A32-F13D-4E8DD28BC07C}"/>
              </a:ext>
            </a:extLst>
          </p:cNvPr>
          <p:cNvPicPr>
            <a:picLocks noRot="1" noChangeAspect="1"/>
          </p:cNvPicPr>
          <p:nvPr>
            <a:videoFile r:link="rId1"/>
          </p:nvPr>
        </p:nvPicPr>
        <p:blipFill>
          <a:blip r:embed="rId3"/>
          <a:stretch>
            <a:fillRect/>
          </a:stretch>
        </p:blipFill>
        <p:spPr>
          <a:xfrm>
            <a:off x="440679" y="1938580"/>
            <a:ext cx="8018839" cy="4504841"/>
          </a:xfrm>
          <a:prstGeom prst="rect">
            <a:avLst/>
          </a:prstGeom>
        </p:spPr>
      </p:pic>
      <p:pic>
        <p:nvPicPr>
          <p:cNvPr id="11" name="Picture 10" descr="Video editing ">
            <a:extLst>
              <a:ext uri="{FF2B5EF4-FFF2-40B4-BE49-F238E27FC236}">
                <a16:creationId xmlns:a16="http://schemas.microsoft.com/office/drawing/2014/main" id="{99F604B7-601C-0933-0262-1432A90C7B80}"/>
              </a:ext>
            </a:extLst>
          </p:cNvPr>
          <p:cNvPicPr>
            <a:picLocks noChangeAspect="1"/>
          </p:cNvPicPr>
          <p:nvPr/>
        </p:nvPicPr>
        <p:blipFill>
          <a:blip r:embed="rId4"/>
          <a:stretch>
            <a:fillRect/>
          </a:stretch>
        </p:blipFill>
        <p:spPr>
          <a:xfrm>
            <a:off x="10213383" y="158857"/>
            <a:ext cx="1554997" cy="1554997"/>
          </a:xfrm>
          <a:prstGeom prst="rect">
            <a:avLst/>
          </a:prstGeom>
        </p:spPr>
      </p:pic>
      <p:pic>
        <p:nvPicPr>
          <p:cNvPr id="3" name="Picture 2" descr="A qr code with dots&#10;&#10;AI-generated content may be incorrect.">
            <a:extLst>
              <a:ext uri="{FF2B5EF4-FFF2-40B4-BE49-F238E27FC236}">
                <a16:creationId xmlns:a16="http://schemas.microsoft.com/office/drawing/2014/main" id="{A4F735E9-F1D3-0AC9-1FE5-9E9D02469A1B}"/>
              </a:ext>
            </a:extLst>
          </p:cNvPr>
          <p:cNvPicPr>
            <a:picLocks noChangeAspect="1"/>
          </p:cNvPicPr>
          <p:nvPr/>
        </p:nvPicPr>
        <p:blipFill>
          <a:blip r:embed="rId5"/>
          <a:stretch>
            <a:fillRect/>
          </a:stretch>
        </p:blipFill>
        <p:spPr>
          <a:xfrm>
            <a:off x="9131890" y="3765603"/>
            <a:ext cx="2400624" cy="2594352"/>
          </a:xfrm>
          <a:prstGeom prst="rect">
            <a:avLst/>
          </a:prstGeom>
        </p:spPr>
      </p:pic>
    </p:spTree>
    <p:extLst>
      <p:ext uri="{BB962C8B-B14F-4D97-AF65-F5344CB8AC3E}">
        <p14:creationId xmlns:p14="http://schemas.microsoft.com/office/powerpoint/2010/main" val="203157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464389" y="307615"/>
            <a:ext cx="7251940" cy="951752"/>
          </a:xfrm>
          <a:solidFill>
            <a:srgbClr val="003057"/>
          </a:solidFill>
        </p:spPr>
        <p:txBody>
          <a:bodyPr/>
          <a:lstStyle/>
          <a:p>
            <a:r>
              <a:rPr lang="en-US" b="1">
                <a:solidFill>
                  <a:srgbClr val="30CDD7"/>
                </a:solidFill>
                <a:latin typeface="Cavolini"/>
                <a:cs typeface="Cavolini"/>
              </a:rPr>
              <a:t>The rise of Stalin </a:t>
            </a:r>
            <a:r>
              <a:rPr lang="en-US" sz="1800" b="1">
                <a:solidFill>
                  <a:srgbClr val="30CDD7"/>
                </a:solidFill>
                <a:latin typeface="Cavolini"/>
                <a:cs typeface="Cavolini"/>
              </a:rPr>
              <a:t>(Soviet Union)</a:t>
            </a:r>
            <a:endParaRPr lang="en-US" sz="1800"/>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11267160" y="5995058"/>
            <a:ext cx="872019" cy="857642"/>
          </a:xfrm>
        </p:spPr>
      </p:pic>
      <p:sp>
        <p:nvSpPr>
          <p:cNvPr id="5" name="TextBox 4">
            <a:extLst>
              <a:ext uri="{FF2B5EF4-FFF2-40B4-BE49-F238E27FC236}">
                <a16:creationId xmlns:a16="http://schemas.microsoft.com/office/drawing/2014/main" id="{9C5361F2-2F1C-9EDF-573D-31718141104D}"/>
              </a:ext>
            </a:extLst>
          </p:cNvPr>
          <p:cNvSpPr txBox="1"/>
          <p:nvPr/>
        </p:nvSpPr>
        <p:spPr>
          <a:xfrm>
            <a:off x="9665147" y="306731"/>
            <a:ext cx="1985872" cy="1200329"/>
          </a:xfrm>
          <a:prstGeom prst="rect">
            <a:avLst/>
          </a:prstGeom>
          <a:noFill/>
          <a:ln>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Further links </a:t>
            </a:r>
            <a:r>
              <a:rPr lang="en-US">
                <a:ea typeface="+mn-lt"/>
                <a:cs typeface="+mn-lt"/>
                <a:hlinkClick r:id="rId3"/>
              </a:rPr>
              <a:t>Joseph Stalin: Death, Quotes &amp; Facts | HISTORY</a:t>
            </a:r>
            <a:endParaRPr lang="en-US"/>
          </a:p>
        </p:txBody>
      </p:sp>
      <p:sp>
        <p:nvSpPr>
          <p:cNvPr id="6" name="TextBox 5">
            <a:extLst>
              <a:ext uri="{FF2B5EF4-FFF2-40B4-BE49-F238E27FC236}">
                <a16:creationId xmlns:a16="http://schemas.microsoft.com/office/drawing/2014/main" id="{D8078700-1C29-BBC4-880F-9C60137F6DC2}"/>
              </a:ext>
            </a:extLst>
          </p:cNvPr>
          <p:cNvSpPr txBox="1"/>
          <p:nvPr/>
        </p:nvSpPr>
        <p:spPr>
          <a:xfrm>
            <a:off x="462405" y="1460685"/>
            <a:ext cx="8806053" cy="5016758"/>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volini"/>
                <a:cs typeface="Cavolini"/>
              </a:rPr>
              <a:t>Emergence as Leader:</a:t>
            </a:r>
            <a:r>
              <a:rPr lang="en-US" sz="1600">
                <a:latin typeface="Cavolini"/>
                <a:cs typeface="Cavolini"/>
              </a:rPr>
              <a:t> Stalin rose to power by outmaneuvering rivals like Trotsky after Lenin's death in 1924, consolidating control through political alliances, manipulation, and the use of the </a:t>
            </a:r>
            <a:r>
              <a:rPr lang="en-US" sz="1600" b="1">
                <a:latin typeface="Cavolini"/>
                <a:cs typeface="Cavolini"/>
              </a:rPr>
              <a:t>secret police</a:t>
            </a:r>
            <a:r>
              <a:rPr lang="en-US" sz="1600">
                <a:latin typeface="Cavolini"/>
                <a:cs typeface="Cavolini"/>
              </a:rPr>
              <a:t> (NKVD).</a:t>
            </a:r>
          </a:p>
          <a:p>
            <a:endParaRPr lang="en-US" sz="1600" b="1">
              <a:latin typeface="Cavolini"/>
              <a:cs typeface="Cavolini"/>
            </a:endParaRPr>
          </a:p>
          <a:p>
            <a:r>
              <a:rPr lang="en-US" sz="1600" b="1">
                <a:latin typeface="Cavolini"/>
                <a:cs typeface="Cavolini"/>
              </a:rPr>
              <a:t>Maintaining Power:</a:t>
            </a:r>
            <a:r>
              <a:rPr lang="en-US" sz="1600">
                <a:latin typeface="Cavolini"/>
                <a:cs typeface="Cavolini"/>
              </a:rPr>
              <a:t> Stalin maintained power through </a:t>
            </a:r>
            <a:r>
              <a:rPr lang="en-US" sz="1600" b="1">
                <a:latin typeface="Cavolini"/>
                <a:cs typeface="Cavolini"/>
              </a:rPr>
              <a:t>purges</a:t>
            </a:r>
            <a:r>
              <a:rPr lang="en-US" sz="1600">
                <a:latin typeface="Cavolini"/>
                <a:cs typeface="Cavolini"/>
              </a:rPr>
              <a:t>, mass </a:t>
            </a:r>
            <a:r>
              <a:rPr lang="en-US" sz="1600" b="1">
                <a:latin typeface="Cavolini"/>
                <a:cs typeface="Cavolini"/>
              </a:rPr>
              <a:t>executions</a:t>
            </a:r>
            <a:r>
              <a:rPr lang="en-US" sz="1600">
                <a:latin typeface="Cavolini"/>
                <a:cs typeface="Cavolini"/>
              </a:rPr>
              <a:t>, and </a:t>
            </a:r>
            <a:r>
              <a:rPr lang="en-US" sz="1600" b="1">
                <a:latin typeface="Cavolini"/>
                <a:cs typeface="Cavolini"/>
              </a:rPr>
              <a:t>forced labor camps</a:t>
            </a:r>
            <a:r>
              <a:rPr lang="en-US" sz="1600">
                <a:latin typeface="Cavolini"/>
                <a:cs typeface="Cavolini"/>
              </a:rPr>
              <a:t> (Gulags), eliminating perceived enemies and instilling fear throughout the Soviet Union.</a:t>
            </a:r>
          </a:p>
          <a:p>
            <a:endParaRPr lang="en-US" sz="1600" b="1">
              <a:latin typeface="Cavolini"/>
              <a:cs typeface="Cavolini"/>
            </a:endParaRPr>
          </a:p>
          <a:p>
            <a:r>
              <a:rPr lang="en-US" sz="1600" b="1">
                <a:latin typeface="Cavolini"/>
                <a:cs typeface="Cavolini"/>
              </a:rPr>
              <a:t>Soviet life</a:t>
            </a:r>
          </a:p>
          <a:p>
            <a:pPr marL="342900" lvl="1" indent="-342900">
              <a:buAutoNum type="arabicPeriod"/>
            </a:pPr>
            <a:r>
              <a:rPr lang="en-US" sz="1600" b="1">
                <a:latin typeface="Cavolini"/>
                <a:cs typeface="Cavolini"/>
              </a:rPr>
              <a:t>Youth:</a:t>
            </a:r>
            <a:r>
              <a:rPr lang="en-US" sz="1600">
                <a:latin typeface="Cavolini"/>
                <a:cs typeface="Cavolini"/>
              </a:rPr>
              <a:t> Stalin promoted youth organizations, where young people were indoctrinated into communist ideals and loyal to the state.</a:t>
            </a:r>
          </a:p>
          <a:p>
            <a:pPr marL="342900" lvl="1" indent="-342900">
              <a:buAutoNum type="arabicPeriod"/>
            </a:pPr>
            <a:endParaRPr lang="en-US" sz="1600">
              <a:latin typeface="Cavolini"/>
              <a:cs typeface="Cavolini"/>
            </a:endParaRPr>
          </a:p>
          <a:p>
            <a:pPr marL="342900" lvl="1" indent="-342900">
              <a:buAutoNum type="arabicPeriod"/>
            </a:pPr>
            <a:r>
              <a:rPr lang="en-US" sz="1600" b="1">
                <a:latin typeface="Cavolini"/>
                <a:cs typeface="Cavolini"/>
              </a:rPr>
              <a:t>Workers:</a:t>
            </a:r>
            <a:r>
              <a:rPr lang="en-US" sz="1600">
                <a:latin typeface="Cavolini"/>
                <a:cs typeface="Cavolini"/>
              </a:rPr>
              <a:t> Workers were subjected to intense </a:t>
            </a:r>
            <a:r>
              <a:rPr lang="en-US" sz="1600" b="1">
                <a:latin typeface="Cavolini"/>
                <a:cs typeface="Cavolini"/>
              </a:rPr>
              <a:t>labor discipline</a:t>
            </a:r>
            <a:r>
              <a:rPr lang="en-US" sz="1600">
                <a:latin typeface="Cavolini"/>
                <a:cs typeface="Cavolini"/>
              </a:rPr>
              <a:t> and </a:t>
            </a:r>
            <a:r>
              <a:rPr lang="en-US" sz="1600" b="1">
                <a:latin typeface="Cavolini"/>
                <a:cs typeface="Cavolini"/>
              </a:rPr>
              <a:t>propaganda</a:t>
            </a:r>
            <a:r>
              <a:rPr lang="en-US" sz="1600">
                <a:latin typeface="Cavolini"/>
                <a:cs typeface="Cavolini"/>
              </a:rPr>
              <a:t>, with a focus on industrialization and collective farming, often under harsh conditions.</a:t>
            </a:r>
          </a:p>
          <a:p>
            <a:pPr marL="342900" lvl="1" indent="-342900">
              <a:buAutoNum type="arabicPeriod"/>
            </a:pPr>
            <a:endParaRPr lang="en-US" sz="1600">
              <a:latin typeface="Cavolini"/>
              <a:cs typeface="Cavolini"/>
            </a:endParaRPr>
          </a:p>
          <a:p>
            <a:pPr marL="342900" lvl="1" indent="-342900">
              <a:buAutoNum type="arabicPeriod"/>
            </a:pPr>
            <a:r>
              <a:rPr lang="en-US" sz="1600" b="1">
                <a:latin typeface="Cavolini"/>
                <a:cs typeface="Cavolini"/>
              </a:rPr>
              <a:t>Family Life:</a:t>
            </a:r>
            <a:r>
              <a:rPr lang="en-US" sz="1600">
                <a:latin typeface="Cavolini"/>
                <a:cs typeface="Cavolini"/>
              </a:rPr>
              <a:t> Stalin’s policies discouraged family autonomy; women were encouraged to work but also bear children to support the state's labor force, while the regime imposed strict control over marriage and divorce.</a:t>
            </a:r>
          </a:p>
        </p:txBody>
      </p:sp>
      <p:sp>
        <p:nvSpPr>
          <p:cNvPr id="3" name="TextBox 2">
            <a:extLst>
              <a:ext uri="{FF2B5EF4-FFF2-40B4-BE49-F238E27FC236}">
                <a16:creationId xmlns:a16="http://schemas.microsoft.com/office/drawing/2014/main" id="{F83D7ECA-838D-A89F-5A18-3BB4A41FC1B4}"/>
              </a:ext>
            </a:extLst>
          </p:cNvPr>
          <p:cNvSpPr txBox="1"/>
          <p:nvPr/>
        </p:nvSpPr>
        <p:spPr>
          <a:xfrm>
            <a:off x="9339532" y="4451230"/>
            <a:ext cx="2757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003057"/>
                </a:solidFill>
                <a:latin typeface="Roboto"/>
                <a:ea typeface="Roboto"/>
                <a:cs typeface="Roboto"/>
              </a:rPr>
              <a:t>Joseph Stalin</a:t>
            </a:r>
          </a:p>
          <a:p>
            <a:pPr algn="ctr"/>
            <a:r>
              <a:rPr lang="en-US" sz="1200" b="1">
                <a:solidFill>
                  <a:srgbClr val="003057"/>
                </a:solidFill>
                <a:latin typeface="Roboto"/>
                <a:ea typeface="Roboto"/>
                <a:cs typeface="Roboto"/>
              </a:rPr>
              <a:t>Soviet leader 1924-53</a:t>
            </a:r>
          </a:p>
        </p:txBody>
      </p:sp>
      <p:pic>
        <p:nvPicPr>
          <p:cNvPr id="7" name="Picture 6" descr="Image result for Josef Stalin​">
            <a:extLst>
              <a:ext uri="{FF2B5EF4-FFF2-40B4-BE49-F238E27FC236}">
                <a16:creationId xmlns:a16="http://schemas.microsoft.com/office/drawing/2014/main" id="{497E8DD0-F062-FA40-1070-B537F914356E}"/>
              </a:ext>
            </a:extLst>
          </p:cNvPr>
          <p:cNvPicPr>
            <a:picLocks noChangeAspect="1"/>
          </p:cNvPicPr>
          <p:nvPr/>
        </p:nvPicPr>
        <p:blipFill>
          <a:blip r:embed="rId4"/>
          <a:stretch>
            <a:fillRect/>
          </a:stretch>
        </p:blipFill>
        <p:spPr>
          <a:xfrm>
            <a:off x="9669043" y="1928004"/>
            <a:ext cx="2041047" cy="2513162"/>
          </a:xfrm>
          <a:prstGeom prst="rect">
            <a:avLst/>
          </a:prstGeom>
        </p:spPr>
      </p:pic>
    </p:spTree>
    <p:extLst>
      <p:ext uri="{BB962C8B-B14F-4D97-AF65-F5344CB8AC3E}">
        <p14:creationId xmlns:p14="http://schemas.microsoft.com/office/powerpoint/2010/main" val="136490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755348" y="379502"/>
            <a:ext cx="5569301" cy="1124280"/>
          </a:xfrm>
          <a:solidFill>
            <a:srgbClr val="003057"/>
          </a:solidFill>
        </p:spPr>
        <p:txBody>
          <a:bodyPr>
            <a:normAutofit/>
          </a:bodyPr>
          <a:lstStyle/>
          <a:p>
            <a:pPr algn="ctr"/>
            <a:r>
              <a:rPr lang="en-US" sz="2800" b="1">
                <a:solidFill>
                  <a:srgbClr val="30CDD7"/>
                </a:solidFill>
                <a:latin typeface="Cavolini"/>
                <a:cs typeface="Cavolini"/>
              </a:rPr>
              <a:t>Joseph Stalin</a:t>
            </a:r>
            <a:endParaRPr lang="en-US"/>
          </a:p>
        </p:txBody>
      </p:sp>
      <p:sp>
        <p:nvSpPr>
          <p:cNvPr id="6" name="TextBox 5">
            <a:extLst>
              <a:ext uri="{FF2B5EF4-FFF2-40B4-BE49-F238E27FC236}">
                <a16:creationId xmlns:a16="http://schemas.microsoft.com/office/drawing/2014/main" id="{D8078700-1C29-BBC4-880F-9C60137F6DC2}"/>
              </a:ext>
            </a:extLst>
          </p:cNvPr>
          <p:cNvSpPr txBox="1"/>
          <p:nvPr/>
        </p:nvSpPr>
        <p:spPr>
          <a:xfrm>
            <a:off x="273412" y="1719477"/>
            <a:ext cx="8455376" cy="5016758"/>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000">
              <a:ea typeface="+mn-lt"/>
              <a:cs typeface="+mn-lt"/>
            </a:endParaRP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pic>
        <p:nvPicPr>
          <p:cNvPr id="11" name="Picture 10" descr="Video editing ">
            <a:extLst>
              <a:ext uri="{FF2B5EF4-FFF2-40B4-BE49-F238E27FC236}">
                <a16:creationId xmlns:a16="http://schemas.microsoft.com/office/drawing/2014/main" id="{99F604B7-601C-0933-0262-1432A90C7B80}"/>
              </a:ext>
            </a:extLst>
          </p:cNvPr>
          <p:cNvPicPr>
            <a:picLocks noChangeAspect="1"/>
          </p:cNvPicPr>
          <p:nvPr/>
        </p:nvPicPr>
        <p:blipFill>
          <a:blip r:embed="rId3"/>
          <a:stretch>
            <a:fillRect/>
          </a:stretch>
        </p:blipFill>
        <p:spPr>
          <a:xfrm>
            <a:off x="10213383" y="158857"/>
            <a:ext cx="1554997" cy="1554997"/>
          </a:xfrm>
          <a:prstGeom prst="rect">
            <a:avLst/>
          </a:prstGeom>
        </p:spPr>
      </p:pic>
      <p:pic>
        <p:nvPicPr>
          <p:cNvPr id="4" name="Picture 3" descr="A qr code with black dots&#10;&#10;AI-generated content may be incorrect.">
            <a:extLst>
              <a:ext uri="{FF2B5EF4-FFF2-40B4-BE49-F238E27FC236}">
                <a16:creationId xmlns:a16="http://schemas.microsoft.com/office/drawing/2014/main" id="{F1007508-2323-34A8-9EE9-55987FD54024}"/>
              </a:ext>
            </a:extLst>
          </p:cNvPr>
          <p:cNvPicPr>
            <a:picLocks noChangeAspect="1"/>
          </p:cNvPicPr>
          <p:nvPr/>
        </p:nvPicPr>
        <p:blipFill>
          <a:blip r:embed="rId4"/>
          <a:stretch>
            <a:fillRect/>
          </a:stretch>
        </p:blipFill>
        <p:spPr>
          <a:xfrm>
            <a:off x="9102520" y="3645617"/>
            <a:ext cx="2799121" cy="2799121"/>
          </a:xfrm>
          <a:prstGeom prst="rect">
            <a:avLst/>
          </a:prstGeom>
        </p:spPr>
      </p:pic>
      <p:pic>
        <p:nvPicPr>
          <p:cNvPr id="7" name="Online Media 6" title="Joseph Stalin - Dictator | Mini Bio | BIO">
            <a:hlinkClick r:id="" action="ppaction://media"/>
            <a:extLst>
              <a:ext uri="{FF2B5EF4-FFF2-40B4-BE49-F238E27FC236}">
                <a16:creationId xmlns:a16="http://schemas.microsoft.com/office/drawing/2014/main" id="{FABEEF4D-6D43-7615-ED3B-C76BFABF8CA3}"/>
              </a:ext>
            </a:extLst>
          </p:cNvPr>
          <p:cNvPicPr>
            <a:picLocks noRot="1" noChangeAspect="1"/>
          </p:cNvPicPr>
          <p:nvPr>
            <a:videoFile r:link="rId1"/>
          </p:nvPr>
        </p:nvPicPr>
        <p:blipFill>
          <a:blip r:embed="rId5"/>
          <a:stretch>
            <a:fillRect/>
          </a:stretch>
        </p:blipFill>
        <p:spPr>
          <a:xfrm>
            <a:off x="505255" y="2067732"/>
            <a:ext cx="8031756" cy="4504841"/>
          </a:xfrm>
          <a:prstGeom prst="rect">
            <a:avLst/>
          </a:prstGeom>
        </p:spPr>
      </p:pic>
    </p:spTree>
    <p:extLst>
      <p:ext uri="{BB962C8B-B14F-4D97-AF65-F5344CB8AC3E}">
        <p14:creationId xmlns:p14="http://schemas.microsoft.com/office/powerpoint/2010/main" val="1076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464389" y="379502"/>
            <a:ext cx="5437855" cy="1124280"/>
          </a:xfrm>
          <a:solidFill>
            <a:srgbClr val="003057"/>
          </a:solidFill>
        </p:spPr>
        <p:txBody>
          <a:bodyPr/>
          <a:lstStyle/>
          <a:p>
            <a:r>
              <a:rPr lang="en-US" b="1">
                <a:solidFill>
                  <a:srgbClr val="30CDD7"/>
                </a:solidFill>
                <a:latin typeface="Cavolini"/>
                <a:cs typeface="Cavolini"/>
              </a:rPr>
              <a:t>The Rise of Hitler</a:t>
            </a:r>
            <a:endParaRPr lang="en-US"/>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7717220" y="417065"/>
            <a:ext cx="1102056" cy="1102056"/>
          </a:xfrm>
        </p:spPr>
      </p:pic>
      <p:sp>
        <p:nvSpPr>
          <p:cNvPr id="6" name="TextBox 5">
            <a:extLst>
              <a:ext uri="{FF2B5EF4-FFF2-40B4-BE49-F238E27FC236}">
                <a16:creationId xmlns:a16="http://schemas.microsoft.com/office/drawing/2014/main" id="{D8078700-1C29-BBC4-880F-9C60137F6DC2}"/>
              </a:ext>
            </a:extLst>
          </p:cNvPr>
          <p:cNvSpPr txBox="1"/>
          <p:nvPr/>
        </p:nvSpPr>
        <p:spPr>
          <a:xfrm>
            <a:off x="505537" y="1719477"/>
            <a:ext cx="8302846" cy="4770537"/>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volini"/>
                <a:cs typeface="Cavolini"/>
              </a:rPr>
              <a:t>How he became leader</a:t>
            </a:r>
          </a:p>
          <a:p>
            <a:r>
              <a:rPr lang="en-US" sz="1600">
                <a:latin typeface="Cavolini"/>
                <a:cs typeface="Cavolini"/>
              </a:rPr>
              <a:t>Hitler became leader of Germany by exploiting economic crisis, nationalist resentment, and political instability. The Great Depression (1929) caused mass unemployment, fueling support for his promises of recovery. Anger over the Treaty of Versailles made his calls to overturn it appealing. Weakness in the Weimar Republic [Germany]</a:t>
            </a:r>
            <a:endParaRPr lang="en-US"/>
          </a:p>
          <a:p>
            <a:endParaRPr lang="en-US" sz="1600">
              <a:latin typeface="Cavolini"/>
              <a:cs typeface="Cavolini"/>
            </a:endParaRPr>
          </a:p>
          <a:p>
            <a:r>
              <a:rPr lang="en-US" sz="1600" b="1">
                <a:latin typeface="Cavolini"/>
                <a:ea typeface="+mn-lt"/>
                <a:cs typeface="Cavolini"/>
              </a:rPr>
              <a:t>Changes in society</a:t>
            </a:r>
          </a:p>
          <a:p>
            <a:r>
              <a:rPr lang="en-US" sz="1600" b="1">
                <a:latin typeface="Cavolini"/>
                <a:ea typeface="+mn-lt"/>
                <a:cs typeface="+mn-lt"/>
              </a:rPr>
              <a:t>Workers</a:t>
            </a:r>
            <a:r>
              <a:rPr lang="en-US" sz="1600">
                <a:latin typeface="Cavolini"/>
                <a:ea typeface="+mn-lt"/>
                <a:cs typeface="+mn-lt"/>
              </a:rPr>
              <a:t>: Hitler reduced unemployment through public works and rearmament while banning trade unions and controlling labor under the German Labour Front (DAF). Wages stayed low, but programs like Strength Through Joy (</a:t>
            </a:r>
            <a:r>
              <a:rPr lang="en-US" sz="1600" err="1">
                <a:latin typeface="Cavolini"/>
                <a:ea typeface="+mn-lt"/>
                <a:cs typeface="+mn-lt"/>
              </a:rPr>
              <a:t>KdF</a:t>
            </a:r>
            <a:r>
              <a:rPr lang="en-US" sz="1600">
                <a:latin typeface="Cavolini"/>
                <a:ea typeface="+mn-lt"/>
                <a:cs typeface="+mn-lt"/>
              </a:rPr>
              <a:t>) kept workers loyal.</a:t>
            </a:r>
            <a:endParaRPr lang="en-US" sz="1600">
              <a:latin typeface="Cavolini"/>
              <a:cs typeface="Cavolini"/>
            </a:endParaRPr>
          </a:p>
          <a:p>
            <a:r>
              <a:rPr lang="en-US" sz="1600" b="1">
                <a:latin typeface="Cavolini"/>
                <a:ea typeface="+mn-lt"/>
                <a:cs typeface="+mn-lt"/>
              </a:rPr>
              <a:t>Family Life</a:t>
            </a:r>
            <a:r>
              <a:rPr lang="en-US" sz="1600">
                <a:latin typeface="Cavolini"/>
                <a:ea typeface="+mn-lt"/>
                <a:cs typeface="+mn-lt"/>
              </a:rPr>
              <a:t>: The Nazis promoted traditional roles, rewarding motherhood with the Mother’s Cross and discouraging female employment. Families were expected to raise children with Nazi values to strengthen the regime.</a:t>
            </a:r>
            <a:endParaRPr lang="en-US" sz="1600">
              <a:latin typeface="Cavolini"/>
              <a:cs typeface="Cavolini"/>
            </a:endParaRPr>
          </a:p>
          <a:p>
            <a:r>
              <a:rPr lang="en-US" sz="1600" b="1">
                <a:latin typeface="Cavolini"/>
                <a:ea typeface="+mn-lt"/>
                <a:cs typeface="+mn-lt"/>
              </a:rPr>
              <a:t>Youth</a:t>
            </a:r>
            <a:r>
              <a:rPr lang="en-US" sz="1600">
                <a:latin typeface="Cavolini"/>
                <a:ea typeface="+mn-lt"/>
                <a:cs typeface="+mn-lt"/>
              </a:rPr>
              <a:t>: Schools and youth groups like the Hitler Youth and League of German Girls indoctrinated children with Nazi ideology. Boys were trained for war, and girls were prepared for motherhood.</a:t>
            </a:r>
            <a:endParaRPr lang="en-US" sz="1600">
              <a:latin typeface="Cavolini"/>
              <a:cs typeface="Cavolini"/>
            </a:endParaRPr>
          </a:p>
        </p:txBody>
      </p:sp>
      <p:sp>
        <p:nvSpPr>
          <p:cNvPr id="3" name="TextBox 2">
            <a:extLst>
              <a:ext uri="{FF2B5EF4-FFF2-40B4-BE49-F238E27FC236}">
                <a16:creationId xmlns:a16="http://schemas.microsoft.com/office/drawing/2014/main" id="{2CB14215-25BE-0049-E249-2F1D9DD992DA}"/>
              </a:ext>
            </a:extLst>
          </p:cNvPr>
          <p:cNvSpPr txBox="1"/>
          <p:nvPr/>
        </p:nvSpPr>
        <p:spPr>
          <a:xfrm>
            <a:off x="9023698" y="485138"/>
            <a:ext cx="2946435" cy="6001643"/>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volini"/>
                <a:ea typeface="+mn-lt"/>
                <a:cs typeface="+mn-lt"/>
              </a:rPr>
              <a:t>Terror &amp; Repression:</a:t>
            </a:r>
            <a:r>
              <a:rPr lang="en-US" sz="1600">
                <a:latin typeface="Cavolini"/>
                <a:ea typeface="+mn-lt"/>
                <a:cs typeface="+mn-lt"/>
              </a:rPr>
              <a:t> The </a:t>
            </a:r>
            <a:r>
              <a:rPr lang="en-US" sz="1600" b="1">
                <a:latin typeface="Cavolini"/>
                <a:ea typeface="+mn-lt"/>
                <a:cs typeface="+mn-lt"/>
              </a:rPr>
              <a:t>SS, Gestapo, and concentration camps</a:t>
            </a:r>
            <a:r>
              <a:rPr lang="en-US" sz="1600">
                <a:latin typeface="Cavolini"/>
                <a:ea typeface="+mn-lt"/>
                <a:cs typeface="+mn-lt"/>
              </a:rPr>
              <a:t> crushed opposition, while fear of surveillance kept people in line.</a:t>
            </a:r>
            <a:endParaRPr lang="en-US" sz="1600">
              <a:latin typeface="Cavolini"/>
              <a:cs typeface="Cavolini"/>
            </a:endParaRPr>
          </a:p>
          <a:p>
            <a:pPr marL="285750" indent="-285750">
              <a:buFont typeface="Arial"/>
              <a:buChar char="•"/>
            </a:pPr>
            <a:r>
              <a:rPr lang="en-US" sz="1600" b="1">
                <a:latin typeface="Cavolini"/>
                <a:ea typeface="+mn-lt"/>
                <a:cs typeface="+mn-lt"/>
              </a:rPr>
              <a:t>Propaganda &amp; Censorship:</a:t>
            </a:r>
            <a:r>
              <a:rPr lang="en-US" sz="1600">
                <a:latin typeface="Cavolini"/>
                <a:ea typeface="+mn-lt"/>
                <a:cs typeface="+mn-lt"/>
              </a:rPr>
              <a:t> Joseph Goebbels controlled the media, ensuring all information glorified Hitler and silenced dissent.</a:t>
            </a:r>
            <a:endParaRPr lang="en-US" sz="1600">
              <a:latin typeface="Cavolini"/>
              <a:cs typeface="Cavolini"/>
            </a:endParaRPr>
          </a:p>
          <a:p>
            <a:pPr marL="285750" indent="-285750">
              <a:buFont typeface="Arial"/>
              <a:buChar char="•"/>
            </a:pPr>
            <a:r>
              <a:rPr lang="en-US" sz="1600" b="1">
                <a:latin typeface="Cavolini"/>
                <a:ea typeface="+mn-lt"/>
                <a:cs typeface="+mn-lt"/>
              </a:rPr>
              <a:t>Control of Education &amp; Youth:</a:t>
            </a:r>
            <a:r>
              <a:rPr lang="en-US" sz="1600">
                <a:latin typeface="Cavolini"/>
                <a:ea typeface="+mn-lt"/>
                <a:cs typeface="+mn-lt"/>
              </a:rPr>
              <a:t> </a:t>
            </a:r>
          </a:p>
          <a:p>
            <a:pPr marL="285750" indent="-285750">
              <a:buFont typeface="Arial"/>
              <a:buChar char="•"/>
            </a:pPr>
            <a:r>
              <a:rPr lang="en-US" sz="1600" b="1">
                <a:latin typeface="Cavolini"/>
                <a:ea typeface="+mn-lt"/>
                <a:cs typeface="+mn-lt"/>
              </a:rPr>
              <a:t>Economic Policies:</a:t>
            </a:r>
            <a:r>
              <a:rPr lang="en-US" sz="1600">
                <a:latin typeface="Cavolini"/>
                <a:ea typeface="+mn-lt"/>
                <a:cs typeface="+mn-lt"/>
              </a:rPr>
              <a:t> Public works, rearmament, and employment schemes reduced unemployment, gaining popular support.</a:t>
            </a:r>
            <a:endParaRPr lang="en-US" sz="1600">
              <a:latin typeface="Cavolini"/>
            </a:endParaRPr>
          </a:p>
        </p:txBody>
      </p:sp>
      <p:pic>
        <p:nvPicPr>
          <p:cNvPr id="7" name="Picture 6" descr="Cómo dibujar a Adolf Hitler (con imágenes) - wikiHow">
            <a:extLst>
              <a:ext uri="{FF2B5EF4-FFF2-40B4-BE49-F238E27FC236}">
                <a16:creationId xmlns:a16="http://schemas.microsoft.com/office/drawing/2014/main" id="{E7551E79-FA8A-D624-993D-F689F5832FC5}"/>
              </a:ext>
            </a:extLst>
          </p:cNvPr>
          <p:cNvPicPr>
            <a:picLocks noChangeAspect="1"/>
          </p:cNvPicPr>
          <p:nvPr/>
        </p:nvPicPr>
        <p:blipFill>
          <a:blip r:embed="rId3"/>
          <a:stretch>
            <a:fillRect/>
          </a:stretch>
        </p:blipFill>
        <p:spPr>
          <a:xfrm>
            <a:off x="6092638" y="372041"/>
            <a:ext cx="1414014" cy="1152885"/>
          </a:xfrm>
          <a:prstGeom prst="rect">
            <a:avLst/>
          </a:prstGeom>
        </p:spPr>
      </p:pic>
    </p:spTree>
    <p:extLst>
      <p:ext uri="{BB962C8B-B14F-4D97-AF65-F5344CB8AC3E}">
        <p14:creationId xmlns:p14="http://schemas.microsoft.com/office/powerpoint/2010/main" val="244837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77484" y="379502"/>
            <a:ext cx="11406995" cy="1124280"/>
          </a:xfrm>
          <a:solidFill>
            <a:srgbClr val="003057"/>
          </a:solidFill>
        </p:spPr>
        <p:txBody>
          <a:bodyPr/>
          <a:lstStyle/>
          <a:p>
            <a:r>
              <a:rPr lang="en-US" b="1">
                <a:solidFill>
                  <a:srgbClr val="30CDD7"/>
                </a:solidFill>
                <a:latin typeface="Cavolini"/>
                <a:cs typeface="Cavolini"/>
              </a:rPr>
              <a:t>Long term: Causes of World War One</a:t>
            </a:r>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10418896" y="5348077"/>
            <a:ext cx="1288961" cy="1245829"/>
          </a:xfrm>
        </p:spPr>
      </p:pic>
      <p:sp>
        <p:nvSpPr>
          <p:cNvPr id="6" name="TextBox 5">
            <a:extLst>
              <a:ext uri="{FF2B5EF4-FFF2-40B4-BE49-F238E27FC236}">
                <a16:creationId xmlns:a16="http://schemas.microsoft.com/office/drawing/2014/main" id="{D8078700-1C29-BBC4-880F-9C60137F6DC2}"/>
              </a:ext>
            </a:extLst>
          </p:cNvPr>
          <p:cNvSpPr txBox="1"/>
          <p:nvPr/>
        </p:nvSpPr>
        <p:spPr>
          <a:xfrm>
            <a:off x="261122" y="1719477"/>
            <a:ext cx="7713374" cy="4801314"/>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latin typeface="Cavolini" panose="03000502040302020204" pitchFamily="66" charset="0"/>
                <a:ea typeface="+mn-lt"/>
                <a:cs typeface="Cavolini" panose="03000502040302020204" pitchFamily="66" charset="0"/>
              </a:rPr>
              <a:t>Militarism:</a:t>
            </a:r>
            <a:r>
              <a:rPr lang="en-US">
                <a:latin typeface="Cavolini" panose="03000502040302020204" pitchFamily="66" charset="0"/>
                <a:ea typeface="+mn-lt"/>
                <a:cs typeface="Cavolini" panose="03000502040302020204" pitchFamily="66" charset="0"/>
              </a:rPr>
              <a:t> European powers built large armies and navies, fueling an arms race. By 1914, Germany's army had grown to </a:t>
            </a:r>
            <a:r>
              <a:rPr lang="en-US" b="1">
                <a:latin typeface="Cavolini" panose="03000502040302020204" pitchFamily="66" charset="0"/>
                <a:ea typeface="+mn-lt"/>
                <a:cs typeface="Cavolini" panose="03000502040302020204" pitchFamily="66" charset="0"/>
              </a:rPr>
              <a:t>4.5 million soldiers</a:t>
            </a:r>
            <a:r>
              <a:rPr lang="en-US">
                <a:latin typeface="Cavolini" panose="03000502040302020204" pitchFamily="66" charset="0"/>
                <a:ea typeface="+mn-lt"/>
                <a:cs typeface="Cavolini" panose="03000502040302020204" pitchFamily="66" charset="0"/>
              </a:rPr>
              <a:t>, while Britain and Germany competed in a naval race with dreadnought battleships.</a:t>
            </a:r>
            <a:endParaRPr lang="en-US">
              <a:latin typeface="Cavolini" panose="03000502040302020204" pitchFamily="66" charset="0"/>
              <a:cs typeface="Cavolini" panose="03000502040302020204" pitchFamily="66" charset="0"/>
            </a:endParaRPr>
          </a:p>
          <a:p>
            <a:pPr marL="285750" indent="-285750">
              <a:buFont typeface="Arial"/>
              <a:buChar char="•"/>
            </a:pPr>
            <a:r>
              <a:rPr lang="en-US" b="1">
                <a:latin typeface="Cavolini" panose="03000502040302020204" pitchFamily="66" charset="0"/>
                <a:ea typeface="+mn-lt"/>
                <a:cs typeface="Cavolini" panose="03000502040302020204" pitchFamily="66" charset="0"/>
              </a:rPr>
              <a:t>Alliances:</a:t>
            </a:r>
            <a:r>
              <a:rPr lang="en-US">
                <a:latin typeface="Cavolini" panose="03000502040302020204" pitchFamily="66" charset="0"/>
                <a:ea typeface="+mn-lt"/>
                <a:cs typeface="Cavolini" panose="03000502040302020204" pitchFamily="66" charset="0"/>
              </a:rPr>
              <a:t> Complex alliances created tensions and bound nations to defend each other. Example: The </a:t>
            </a:r>
            <a:r>
              <a:rPr lang="en-US" b="1">
                <a:latin typeface="Cavolini" panose="03000502040302020204" pitchFamily="66" charset="0"/>
                <a:ea typeface="+mn-lt"/>
                <a:cs typeface="Cavolini" panose="03000502040302020204" pitchFamily="66" charset="0"/>
              </a:rPr>
              <a:t>Triple Entente</a:t>
            </a:r>
            <a:r>
              <a:rPr lang="en-US">
                <a:latin typeface="Cavolini" panose="03000502040302020204" pitchFamily="66" charset="0"/>
                <a:ea typeface="+mn-lt"/>
                <a:cs typeface="Cavolini" panose="03000502040302020204" pitchFamily="66" charset="0"/>
              </a:rPr>
              <a:t> (France, Russia, Britain) opposed the </a:t>
            </a:r>
            <a:r>
              <a:rPr lang="en-US" b="1">
                <a:latin typeface="Cavolini" panose="03000502040302020204" pitchFamily="66" charset="0"/>
                <a:ea typeface="+mn-lt"/>
                <a:cs typeface="Cavolini" panose="03000502040302020204" pitchFamily="66" charset="0"/>
              </a:rPr>
              <a:t>Triple Alliance</a:t>
            </a:r>
            <a:r>
              <a:rPr lang="en-US">
                <a:latin typeface="Cavolini" panose="03000502040302020204" pitchFamily="66" charset="0"/>
                <a:ea typeface="+mn-lt"/>
                <a:cs typeface="Cavolini" panose="03000502040302020204" pitchFamily="66" charset="0"/>
              </a:rPr>
              <a:t> (Germany, Austria-Hungary, Italy).</a:t>
            </a:r>
            <a:endParaRPr lang="en-US">
              <a:latin typeface="Cavolini" panose="03000502040302020204" pitchFamily="66" charset="0"/>
              <a:cs typeface="Cavolini" panose="03000502040302020204" pitchFamily="66" charset="0"/>
            </a:endParaRPr>
          </a:p>
          <a:p>
            <a:pPr marL="285750" indent="-285750">
              <a:buFont typeface="Arial"/>
              <a:buChar char="•"/>
            </a:pPr>
            <a:r>
              <a:rPr lang="en-US" b="1">
                <a:latin typeface="Cavolini" panose="03000502040302020204" pitchFamily="66" charset="0"/>
                <a:ea typeface="+mn-lt"/>
                <a:cs typeface="Cavolini" panose="03000502040302020204" pitchFamily="66" charset="0"/>
              </a:rPr>
              <a:t>Imperialism:</a:t>
            </a:r>
            <a:r>
              <a:rPr lang="en-US">
                <a:latin typeface="Cavolini" panose="03000502040302020204" pitchFamily="66" charset="0"/>
                <a:ea typeface="+mn-lt"/>
                <a:cs typeface="Cavolini" panose="03000502040302020204" pitchFamily="66" charset="0"/>
              </a:rPr>
              <a:t> Competition for colonies created rivalries. The scramble for Africa saw potential conflict e.g., in Morocco between France and Germany over who should have control.</a:t>
            </a:r>
            <a:endParaRPr lang="en-US">
              <a:latin typeface="Cavolini" panose="03000502040302020204" pitchFamily="66" charset="0"/>
              <a:cs typeface="Cavolini" panose="03000502040302020204" pitchFamily="66" charset="0"/>
            </a:endParaRPr>
          </a:p>
          <a:p>
            <a:pPr marL="285750" indent="-285750">
              <a:buFont typeface="Arial"/>
              <a:buChar char="•"/>
            </a:pPr>
            <a:r>
              <a:rPr lang="en-US" b="1">
                <a:latin typeface="Cavolini"/>
                <a:ea typeface="+mn-lt"/>
                <a:cs typeface="Cavolini"/>
              </a:rPr>
              <a:t>Nationalism:</a:t>
            </a:r>
            <a:r>
              <a:rPr lang="en-US">
                <a:latin typeface="Cavolini"/>
                <a:ea typeface="+mn-lt"/>
                <a:cs typeface="Cavolini"/>
              </a:rPr>
              <a:t> Intense national pride and ethnic tensions destabilized regions. Example: Serbian nationalism in the Balkans led to the assassination of Archduke Franz Ferdinand in </a:t>
            </a:r>
            <a:r>
              <a:rPr lang="en-US" b="1">
                <a:latin typeface="Cavolini"/>
                <a:ea typeface="+mn-lt"/>
                <a:cs typeface="Cavolini"/>
              </a:rPr>
              <a:t>June 1914</a:t>
            </a:r>
            <a:r>
              <a:rPr lang="en-US">
                <a:latin typeface="Cavolini"/>
                <a:ea typeface="+mn-lt"/>
                <a:cs typeface="Cavolini"/>
              </a:rPr>
              <a:t>, triggering the war.</a:t>
            </a:r>
          </a:p>
        </p:txBody>
      </p:sp>
      <p:pic>
        <p:nvPicPr>
          <p:cNvPr id="3" name="Picture 2" descr="Image result for kaiser wilhelm 2">
            <a:extLst>
              <a:ext uri="{FF2B5EF4-FFF2-40B4-BE49-F238E27FC236}">
                <a16:creationId xmlns:a16="http://schemas.microsoft.com/office/drawing/2014/main" id="{B2D9704C-9AC0-990B-CC74-9BA1D5D00D77}"/>
              </a:ext>
            </a:extLst>
          </p:cNvPr>
          <p:cNvPicPr>
            <a:picLocks noChangeAspect="1"/>
          </p:cNvPicPr>
          <p:nvPr/>
        </p:nvPicPr>
        <p:blipFill>
          <a:blip r:embed="rId3"/>
          <a:stretch>
            <a:fillRect/>
          </a:stretch>
        </p:blipFill>
        <p:spPr>
          <a:xfrm>
            <a:off x="8620934" y="1716657"/>
            <a:ext cx="1808133" cy="2748951"/>
          </a:xfrm>
          <a:prstGeom prst="rect">
            <a:avLst/>
          </a:prstGeom>
        </p:spPr>
      </p:pic>
      <p:sp>
        <p:nvSpPr>
          <p:cNvPr id="8" name="TextBox 3">
            <a:extLst>
              <a:ext uri="{FF2B5EF4-FFF2-40B4-BE49-F238E27FC236}">
                <a16:creationId xmlns:a16="http://schemas.microsoft.com/office/drawing/2014/main" id="{87A8E6AD-149A-9010-3298-A276159FAF5B}"/>
              </a:ext>
            </a:extLst>
          </p:cNvPr>
          <p:cNvSpPr txBox="1"/>
          <p:nvPr/>
        </p:nvSpPr>
        <p:spPr>
          <a:xfrm>
            <a:off x="8505645" y="4134928"/>
            <a:ext cx="1923692" cy="784830"/>
          </a:xfrm>
          <a:prstGeom prst="rect">
            <a:avLst/>
          </a:prstGeom>
          <a:solidFill>
            <a:srgbClr val="30CDD7"/>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b="1">
                <a:solidFill>
                  <a:srgbClr val="262626"/>
                </a:solidFill>
                <a:latin typeface="Bierstadt"/>
              </a:rPr>
              <a:t>Kaiser Wilhelm II </a:t>
            </a:r>
            <a:r>
              <a:rPr lang="en-US" sz="1400" i="1">
                <a:solidFill>
                  <a:srgbClr val="262626"/>
                </a:solidFill>
                <a:latin typeface="Bierstadt"/>
              </a:rPr>
              <a:t>(the German king during WW1)</a:t>
            </a:r>
          </a:p>
        </p:txBody>
      </p:sp>
    </p:spTree>
    <p:extLst>
      <p:ext uri="{BB962C8B-B14F-4D97-AF65-F5344CB8AC3E}">
        <p14:creationId xmlns:p14="http://schemas.microsoft.com/office/powerpoint/2010/main" val="117215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a:extLst>
            <a:ext uri="{FF2B5EF4-FFF2-40B4-BE49-F238E27FC236}">
              <a16:creationId xmlns:a16="http://schemas.microsoft.com/office/drawing/2014/main" id="{A2C2482E-5E41-2B47-0302-85C5EC86F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4741D-199F-422A-89F6-EA8FB115F0BD}"/>
              </a:ext>
            </a:extLst>
          </p:cNvPr>
          <p:cNvSpPr>
            <a:spLocks noGrp="1"/>
          </p:cNvSpPr>
          <p:nvPr>
            <p:ph type="title"/>
          </p:nvPr>
        </p:nvSpPr>
        <p:spPr>
          <a:xfrm>
            <a:off x="293890" y="243878"/>
            <a:ext cx="4984621" cy="756853"/>
          </a:xfrm>
          <a:solidFill>
            <a:srgbClr val="30CDD7"/>
          </a:solidFill>
          <a:ln>
            <a:solidFill>
              <a:srgbClr val="003057"/>
            </a:solidFill>
          </a:ln>
        </p:spPr>
        <p:txBody>
          <a:bodyPr>
            <a:noAutofit/>
          </a:bodyPr>
          <a:lstStyle/>
          <a:p>
            <a:pPr algn="ctr"/>
            <a:r>
              <a:rPr lang="en-US" sz="2800" b="1">
                <a:solidFill>
                  <a:srgbClr val="003057"/>
                </a:solidFill>
                <a:latin typeface="Cavolini"/>
                <a:cs typeface="Cavolini"/>
              </a:rPr>
              <a:t>Long term cause of World War Two</a:t>
            </a:r>
            <a:endParaRPr lang="en-US" sz="2000" b="1">
              <a:solidFill>
                <a:srgbClr val="003057"/>
              </a:solidFill>
              <a:latin typeface="Cavolini"/>
              <a:cs typeface="Cavolini"/>
            </a:endParaRPr>
          </a:p>
        </p:txBody>
      </p:sp>
      <p:sp>
        <p:nvSpPr>
          <p:cNvPr id="6" name="TextBox 5">
            <a:extLst>
              <a:ext uri="{FF2B5EF4-FFF2-40B4-BE49-F238E27FC236}">
                <a16:creationId xmlns:a16="http://schemas.microsoft.com/office/drawing/2014/main" id="{9E4886A8-8D4C-79F1-5029-912497C6D1AF}"/>
              </a:ext>
            </a:extLst>
          </p:cNvPr>
          <p:cNvSpPr txBox="1"/>
          <p:nvPr/>
        </p:nvSpPr>
        <p:spPr>
          <a:xfrm>
            <a:off x="289425" y="1191522"/>
            <a:ext cx="4989567" cy="5475583"/>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3057"/>
                </a:solidFill>
                <a:latin typeface="Cavolini"/>
                <a:ea typeface="+mn-lt"/>
                <a:cs typeface="+mn-lt"/>
              </a:rPr>
              <a:t>The Soviet Union and Communism</a:t>
            </a:r>
            <a:endParaRPr lang="en-US" sz="1600" b="1">
              <a:solidFill>
                <a:srgbClr val="003057"/>
              </a:solidFill>
              <a:latin typeface="Cavolini"/>
              <a:cs typeface="Cavolini"/>
            </a:endParaRPr>
          </a:p>
          <a:p>
            <a:pPr marL="342900" indent="-342900">
              <a:buAutoNum type="arabicPeriod"/>
            </a:pPr>
            <a:r>
              <a:rPr lang="en-US" sz="1600">
                <a:solidFill>
                  <a:srgbClr val="003057"/>
                </a:solidFill>
                <a:latin typeface="Cavolini"/>
                <a:ea typeface="+mn-lt"/>
                <a:cs typeface="+mn-lt"/>
              </a:rPr>
              <a:t> Russia became communist, believing workers should run the country instead of the rich. Vladimir Lenin led the revolution but was later replaced by Joseph Stalin, a ruthless leader.</a:t>
            </a:r>
            <a:endParaRPr lang="en-US" sz="1600">
              <a:solidFill>
                <a:srgbClr val="003057"/>
              </a:solidFill>
              <a:latin typeface="Cavolini"/>
              <a:cs typeface="Cavolini"/>
            </a:endParaRPr>
          </a:p>
          <a:p>
            <a:pPr marL="342900" indent="-342900">
              <a:buAutoNum type="arabicPeriod"/>
            </a:pPr>
            <a:r>
              <a:rPr lang="en-US" sz="1600">
                <a:solidFill>
                  <a:srgbClr val="003057"/>
                </a:solidFill>
                <a:latin typeface="Cavolini"/>
                <a:ea typeface="+mn-lt"/>
                <a:cs typeface="+mn-lt"/>
              </a:rPr>
              <a:t> Russia led a group of 15 communist countries, creating the Soviet Union, which aimed to spread communism worldwide.</a:t>
            </a:r>
            <a:endParaRPr lang="en-US" sz="1600">
              <a:solidFill>
                <a:srgbClr val="003057"/>
              </a:solidFill>
              <a:latin typeface="Cavolini"/>
              <a:cs typeface="Cavolini"/>
            </a:endParaRPr>
          </a:p>
          <a:p>
            <a:pPr marL="342900" indent="-342900">
              <a:buAutoNum type="arabicPeriod"/>
            </a:pPr>
            <a:r>
              <a:rPr lang="en-US" sz="1600">
                <a:solidFill>
                  <a:srgbClr val="003057"/>
                </a:solidFill>
                <a:latin typeface="Cavolini"/>
                <a:ea typeface="+mn-lt"/>
                <a:cs typeface="+mn-lt"/>
              </a:rPr>
              <a:t> The Soviet Union encouraged workers in other countries to overthrow their leaders, causing fear of revolution across the world.</a:t>
            </a:r>
            <a:endParaRPr lang="en-US" sz="1600">
              <a:solidFill>
                <a:srgbClr val="003057"/>
              </a:solidFill>
              <a:latin typeface="Cavolini"/>
              <a:cs typeface="Cavolini"/>
            </a:endParaRPr>
          </a:p>
          <a:p>
            <a:pPr marL="342900" indent="-342900">
              <a:buAutoNum type="arabicPeriod"/>
            </a:pPr>
            <a:r>
              <a:rPr lang="en-US" sz="1600">
                <a:solidFill>
                  <a:srgbClr val="003057"/>
                </a:solidFill>
                <a:latin typeface="Cavolini"/>
                <a:ea typeface="+mn-lt"/>
                <a:cs typeface="+mn-lt"/>
              </a:rPr>
              <a:t> In 1920, a communist revolution in Germany was violently suppressed, fueling strong anti-communist sentiment.</a:t>
            </a:r>
            <a:endParaRPr lang="en-US" sz="1600">
              <a:solidFill>
                <a:srgbClr val="003057"/>
              </a:solidFill>
              <a:latin typeface="Cavolini"/>
              <a:cs typeface="Cavolini"/>
            </a:endParaRPr>
          </a:p>
          <a:p>
            <a:pPr marL="342900" indent="-342900">
              <a:buAutoNum type="arabicPeriod"/>
            </a:pPr>
            <a:r>
              <a:rPr lang="en-US" sz="1600">
                <a:solidFill>
                  <a:srgbClr val="003057"/>
                </a:solidFill>
                <a:latin typeface="Cavolini"/>
                <a:ea typeface="+mn-lt"/>
                <a:cs typeface="+mn-lt"/>
              </a:rPr>
              <a:t> The Nazis, led by Hitler, promised to destroy communism, leading to growing tension between Nazi Germany and the Soviet Union.</a:t>
            </a:r>
            <a:endParaRPr lang="en-US" sz="1600">
              <a:solidFill>
                <a:srgbClr val="003057"/>
              </a:solidFill>
              <a:latin typeface="Cavolini"/>
            </a:endParaRPr>
          </a:p>
        </p:txBody>
      </p:sp>
      <p:sp>
        <p:nvSpPr>
          <p:cNvPr id="3" name="TextBox 2">
            <a:extLst>
              <a:ext uri="{FF2B5EF4-FFF2-40B4-BE49-F238E27FC236}">
                <a16:creationId xmlns:a16="http://schemas.microsoft.com/office/drawing/2014/main" id="{369E3346-040D-67DF-D036-5C970F5A29D5}"/>
              </a:ext>
            </a:extLst>
          </p:cNvPr>
          <p:cNvSpPr txBox="1"/>
          <p:nvPr/>
        </p:nvSpPr>
        <p:spPr>
          <a:xfrm>
            <a:off x="5668250" y="239022"/>
            <a:ext cx="6379095" cy="2708434"/>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3057"/>
                </a:solidFill>
                <a:latin typeface="Cavolini"/>
                <a:ea typeface="+mn-lt"/>
                <a:cs typeface="+mn-lt"/>
              </a:rPr>
              <a:t>Hitler and Living space (Lebensraum)</a:t>
            </a:r>
            <a:endParaRPr lang="en-US" sz="1600" b="1">
              <a:solidFill>
                <a:srgbClr val="003057"/>
              </a:solidFill>
              <a:latin typeface="Cavolini"/>
              <a:cs typeface="Cavolini"/>
            </a:endParaRPr>
          </a:p>
          <a:p>
            <a:pPr marL="342900" indent="-342900">
              <a:buAutoNum type="arabicPeriod"/>
            </a:pPr>
            <a:r>
              <a:rPr lang="en-US" sz="1400">
                <a:solidFill>
                  <a:srgbClr val="003057"/>
                </a:solidFill>
                <a:latin typeface="Cavolini"/>
                <a:ea typeface="+mn-lt"/>
                <a:cs typeface="+mn-lt"/>
              </a:rPr>
              <a:t>Lebensraum Ideology – The Nazis believed Germany needed more land, targeting Eastern Europe and Russia.</a:t>
            </a:r>
            <a:endParaRPr lang="en-US" sz="1400">
              <a:solidFill>
                <a:srgbClr val="003057"/>
              </a:solidFill>
              <a:latin typeface="Cavolini"/>
              <a:ea typeface="Calibri Light"/>
              <a:cs typeface="Calibri Light"/>
            </a:endParaRPr>
          </a:p>
          <a:p>
            <a:pPr marL="342900" indent="-342900">
              <a:buAutoNum type="arabicPeriod"/>
            </a:pPr>
            <a:r>
              <a:rPr lang="en-US" sz="1400">
                <a:solidFill>
                  <a:srgbClr val="003057"/>
                </a:solidFill>
                <a:latin typeface="Cavolini"/>
                <a:ea typeface="+mn-lt"/>
                <a:cs typeface="+mn-lt"/>
              </a:rPr>
              <a:t>Plan for Expansion – Hitler aimed to remove Slavic populations and replace them with German settlers.</a:t>
            </a:r>
            <a:endParaRPr lang="en-US" sz="1400">
              <a:solidFill>
                <a:srgbClr val="003057"/>
              </a:solidFill>
              <a:latin typeface="Cavolini"/>
              <a:ea typeface="Calibri Light"/>
              <a:cs typeface="Calibri Light"/>
            </a:endParaRPr>
          </a:p>
          <a:p>
            <a:pPr marL="342900" indent="-342900">
              <a:buAutoNum type="arabicPeriod"/>
            </a:pPr>
            <a:r>
              <a:rPr lang="en-US" sz="1400">
                <a:solidFill>
                  <a:srgbClr val="003057"/>
                </a:solidFill>
                <a:latin typeface="Cavolini"/>
                <a:ea typeface="+mn-lt"/>
                <a:cs typeface="+mn-lt"/>
              </a:rPr>
              <a:t>Preparation for Conquest – From 1933, Hitler actively planned to seize these territories.</a:t>
            </a:r>
            <a:endParaRPr lang="en-US" sz="1400">
              <a:solidFill>
                <a:srgbClr val="003057"/>
              </a:solidFill>
              <a:latin typeface="Cavolini"/>
              <a:ea typeface="Calibri Light"/>
              <a:cs typeface="Calibri Light"/>
            </a:endParaRPr>
          </a:p>
          <a:p>
            <a:pPr marL="342900" indent="-342900">
              <a:buAutoNum type="arabicPeriod"/>
            </a:pPr>
            <a:r>
              <a:rPr lang="en-US" sz="1400">
                <a:solidFill>
                  <a:srgbClr val="003057"/>
                </a:solidFill>
                <a:latin typeface="Cavolini"/>
                <a:ea typeface="+mn-lt"/>
                <a:cs typeface="+mn-lt"/>
              </a:rPr>
              <a:t>Economic &amp; Military Goals – He saw this as essential for Germany’s strength and power.</a:t>
            </a:r>
            <a:endParaRPr lang="en-US" sz="1400">
              <a:solidFill>
                <a:srgbClr val="003057"/>
              </a:solidFill>
              <a:latin typeface="Cavolini"/>
              <a:ea typeface="Calibri Light"/>
              <a:cs typeface="Calibri Light"/>
            </a:endParaRPr>
          </a:p>
          <a:p>
            <a:pPr marL="342900" indent="-342900">
              <a:buAutoNum type="arabicPeriod"/>
            </a:pPr>
            <a:r>
              <a:rPr lang="en-US" sz="1400">
                <a:solidFill>
                  <a:srgbClr val="003057"/>
                </a:solidFill>
                <a:latin typeface="Cavolini"/>
                <a:ea typeface="+mn-lt"/>
                <a:cs typeface="+mn-lt"/>
              </a:rPr>
              <a:t>Rising Tensions – The Soviet Union, aware of Nazi ambitions, prepared for war.</a:t>
            </a:r>
          </a:p>
          <a:p>
            <a:pPr marL="342900" indent="-342900">
              <a:buAutoNum type="arabicPeriod"/>
            </a:pPr>
            <a:endParaRPr lang="en-US" sz="1400">
              <a:solidFill>
                <a:srgbClr val="003057"/>
              </a:solidFill>
              <a:latin typeface="Cavolini"/>
              <a:ea typeface="Calibri Light"/>
              <a:cs typeface="Calibri Light"/>
            </a:endParaRPr>
          </a:p>
        </p:txBody>
      </p:sp>
      <p:sp>
        <p:nvSpPr>
          <p:cNvPr id="4" name="TextBox 3">
            <a:extLst>
              <a:ext uri="{FF2B5EF4-FFF2-40B4-BE49-F238E27FC236}">
                <a16:creationId xmlns:a16="http://schemas.microsoft.com/office/drawing/2014/main" id="{806750E4-F6F1-0978-C708-78D11BD39972}"/>
              </a:ext>
            </a:extLst>
          </p:cNvPr>
          <p:cNvSpPr txBox="1"/>
          <p:nvPr/>
        </p:nvSpPr>
        <p:spPr>
          <a:xfrm>
            <a:off x="5668250" y="3197374"/>
            <a:ext cx="6367889" cy="3139321"/>
          </a:xfrm>
          <a:prstGeom prst="rect">
            <a:avLst/>
          </a:prstGeom>
          <a:solidFill>
            <a:srgbClr val="30CDD7"/>
          </a:solid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3057"/>
                </a:solidFill>
                <a:latin typeface="Cavolini"/>
                <a:ea typeface="Calibri Light"/>
                <a:cs typeface="Calibri Light"/>
              </a:rPr>
              <a:t>Appeasement</a:t>
            </a:r>
            <a:endParaRPr lang="en-US">
              <a:latin typeface="Cavolini"/>
              <a:cs typeface="Cavolini"/>
            </a:endParaRPr>
          </a:p>
          <a:p>
            <a:pPr marL="342900" indent="-342900">
              <a:buAutoNum type="arabicPeriod"/>
            </a:pPr>
            <a:r>
              <a:rPr lang="en-US" sz="1400">
                <a:solidFill>
                  <a:srgbClr val="003057"/>
                </a:solidFill>
                <a:latin typeface="Cavolini"/>
                <a:ea typeface="+mn-lt"/>
                <a:cs typeface="+mn-lt"/>
              </a:rPr>
              <a:t>Britain and France, remembering the devastation of WWI, were desperate to avoid another large-scale conflict.</a:t>
            </a:r>
            <a:endParaRPr lang="en-US" sz="1400">
              <a:latin typeface="Cavolini"/>
              <a:cs typeface="Cavolini"/>
            </a:endParaRPr>
          </a:p>
          <a:p>
            <a:pPr marL="342900" indent="-342900">
              <a:buAutoNum type="arabicPeriod"/>
            </a:pPr>
            <a:r>
              <a:rPr lang="en-US" sz="1400">
                <a:solidFill>
                  <a:srgbClr val="003057"/>
                </a:solidFill>
                <a:latin typeface="Cavolini"/>
                <a:ea typeface="+mn-lt"/>
                <a:cs typeface="+mn-lt"/>
              </a:rPr>
              <a:t> European leaders allowed Hitler to break the Treaty of Versailles, believing its terms were too harsh and hoping to prevent war.</a:t>
            </a:r>
            <a:endParaRPr lang="en-US" sz="1400">
              <a:latin typeface="Cavolini"/>
              <a:cs typeface="Cavolini"/>
            </a:endParaRPr>
          </a:p>
          <a:p>
            <a:pPr marL="342900" indent="-342900">
              <a:buAutoNum type="arabicPeriod"/>
            </a:pPr>
            <a:r>
              <a:rPr lang="en-US" sz="1400">
                <a:solidFill>
                  <a:srgbClr val="003057"/>
                </a:solidFill>
                <a:latin typeface="Cavolini"/>
                <a:ea typeface="+mn-lt"/>
                <a:cs typeface="+mn-lt"/>
              </a:rPr>
              <a:t>Hitler rebuilt Germany’s military, annexed Austria in 1938, and took over the Sudetenland in Czechoslovakia.</a:t>
            </a:r>
            <a:endParaRPr lang="en-US" sz="1400">
              <a:latin typeface="Cavolini"/>
              <a:cs typeface="Cavolini"/>
            </a:endParaRPr>
          </a:p>
          <a:p>
            <a:pPr marL="342900" indent="-342900">
              <a:buAutoNum type="arabicPeriod"/>
            </a:pPr>
            <a:r>
              <a:rPr lang="en-US" sz="1400">
                <a:solidFill>
                  <a:srgbClr val="003057"/>
                </a:solidFill>
                <a:latin typeface="Cavolini"/>
                <a:ea typeface="+mn-lt"/>
                <a:cs typeface="+mn-lt"/>
              </a:rPr>
              <a:t>British Prime Minister Neville Chamberlain negotiated with Hitler, believing his promise not to invade further.</a:t>
            </a:r>
            <a:endParaRPr lang="en-US" sz="1400">
              <a:latin typeface="Cavolini"/>
              <a:cs typeface="Cavolini"/>
            </a:endParaRPr>
          </a:p>
          <a:p>
            <a:pPr marL="342900" indent="-342900">
              <a:buAutoNum type="arabicPeriod"/>
            </a:pPr>
            <a:r>
              <a:rPr lang="en-US" sz="1400">
                <a:solidFill>
                  <a:srgbClr val="003057"/>
                </a:solidFill>
                <a:latin typeface="Cavolini"/>
                <a:ea typeface="+mn-lt"/>
                <a:cs typeface="+mn-lt"/>
              </a:rPr>
              <a:t> Hitler invaded Poland in September 1939, proving appeasement had failed, leading Britain to declare war on Germany.</a:t>
            </a:r>
          </a:p>
          <a:p>
            <a:pPr marL="342900" indent="-342900">
              <a:buAutoNum type="arabicPeriod"/>
            </a:pPr>
            <a:endParaRPr lang="en-US" sz="1400">
              <a:solidFill>
                <a:srgbClr val="003057"/>
              </a:solidFill>
              <a:latin typeface="Cavolini"/>
            </a:endParaRPr>
          </a:p>
        </p:txBody>
      </p:sp>
    </p:spTree>
    <p:extLst>
      <p:ext uri="{BB962C8B-B14F-4D97-AF65-F5344CB8AC3E}">
        <p14:creationId xmlns:p14="http://schemas.microsoft.com/office/powerpoint/2010/main" val="348885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a:extLst>
            <a:ext uri="{FF2B5EF4-FFF2-40B4-BE49-F238E27FC236}">
              <a16:creationId xmlns:a16="http://schemas.microsoft.com/office/drawing/2014/main" id="{B3D71D84-A673-D36E-0E2D-5DD4C19B1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F8CBF-3213-90F4-CFAE-E65D310CF112}"/>
              </a:ext>
            </a:extLst>
          </p:cNvPr>
          <p:cNvSpPr>
            <a:spLocks noGrp="1"/>
          </p:cNvSpPr>
          <p:nvPr>
            <p:ph type="title"/>
          </p:nvPr>
        </p:nvSpPr>
        <p:spPr>
          <a:xfrm>
            <a:off x="325844" y="199393"/>
            <a:ext cx="5437855" cy="1124280"/>
          </a:xfrm>
          <a:solidFill>
            <a:srgbClr val="003057"/>
          </a:solidFill>
        </p:spPr>
        <p:txBody>
          <a:bodyPr>
            <a:normAutofit fontScale="90000"/>
          </a:bodyPr>
          <a:lstStyle/>
          <a:p>
            <a:pPr algn="ctr"/>
            <a:r>
              <a:rPr lang="en-US" b="1">
                <a:solidFill>
                  <a:srgbClr val="30CDD7"/>
                </a:solidFill>
                <a:latin typeface="Cavolini"/>
                <a:cs typeface="Cavolini"/>
              </a:rPr>
              <a:t>Poland's defeat - 1939</a:t>
            </a:r>
            <a:endParaRPr lang="en-US"/>
          </a:p>
        </p:txBody>
      </p:sp>
      <p:sp>
        <p:nvSpPr>
          <p:cNvPr id="5" name="TextBox 4">
            <a:extLst>
              <a:ext uri="{FF2B5EF4-FFF2-40B4-BE49-F238E27FC236}">
                <a16:creationId xmlns:a16="http://schemas.microsoft.com/office/drawing/2014/main" id="{C58CAE21-F3D8-FDD4-ADBA-767144AD4910}"/>
              </a:ext>
            </a:extLst>
          </p:cNvPr>
          <p:cNvSpPr txBox="1"/>
          <p:nvPr/>
        </p:nvSpPr>
        <p:spPr>
          <a:xfrm>
            <a:off x="346365" y="1717964"/>
            <a:ext cx="8285016" cy="4926004"/>
          </a:xfrm>
          <a:prstGeom prst="rect">
            <a:avLst/>
          </a:prstGeom>
          <a:noFill/>
          <a:ln w="28575">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latin typeface="Cavolini"/>
                <a:cs typeface="Cavolini"/>
              </a:rPr>
              <a:t>Nazi propagand</a:t>
            </a:r>
            <a:r>
              <a:rPr lang="en-US">
                <a:latin typeface="Cavolini"/>
                <a:cs typeface="Cavolini"/>
              </a:rPr>
              <a:t>a portrayed Poles as threats to ethnic Germans in Poland, especially after false claims of Polish attacks in places like Gleiwitz, helping justify the invasion.</a:t>
            </a:r>
          </a:p>
          <a:p>
            <a:pPr marL="342900" indent="-342900">
              <a:buAutoNum type="arabicPeriod"/>
            </a:pPr>
            <a:r>
              <a:rPr lang="en-US" b="1">
                <a:latin typeface="Cavolini"/>
                <a:cs typeface="Cavolini"/>
              </a:rPr>
              <a:t>Poland’s limited industrial bas</a:t>
            </a:r>
            <a:r>
              <a:rPr lang="en-US">
                <a:latin typeface="Cavolini"/>
                <a:cs typeface="Cavolini"/>
              </a:rPr>
              <a:t>e meant it had fewer tanks and aircraft; for example, it had only around 600 aircraft compared to Germany’s 2,000+.</a:t>
            </a:r>
          </a:p>
          <a:p>
            <a:pPr marL="342900" indent="-342900">
              <a:buAutoNum type="arabicPeriod"/>
            </a:pPr>
            <a:r>
              <a:rPr lang="en-US" b="1">
                <a:latin typeface="Cavolini"/>
                <a:cs typeface="Cavolini"/>
              </a:rPr>
              <a:t>Polish commanders</a:t>
            </a:r>
            <a:r>
              <a:rPr lang="en-US">
                <a:latin typeface="Cavolini"/>
                <a:cs typeface="Cavolini"/>
              </a:rPr>
              <a:t> tried to defend the entire 1,750 km border, making it hard to reinforce areas under attack like Warsaw and the Polish Corridor.</a:t>
            </a:r>
          </a:p>
          <a:p>
            <a:pPr marL="342900" indent="-342900">
              <a:buAutoNum type="arabicPeriod"/>
            </a:pPr>
            <a:r>
              <a:rPr lang="en-US" b="1">
                <a:latin typeface="Cavolini"/>
                <a:cs typeface="Cavolini"/>
              </a:rPr>
              <a:t>Britain and France</a:t>
            </a:r>
            <a:r>
              <a:rPr lang="en-US">
                <a:latin typeface="Cavolini"/>
                <a:cs typeface="Cavolini"/>
              </a:rPr>
              <a:t> had guaranteed Polish independence but were slow to act; meanwhile, the Molotov-Ribbentrop Pact (Aug 23, 1939) meant the USSR would not help—and would later invade from the east.</a:t>
            </a:r>
          </a:p>
          <a:p>
            <a:pPr marL="342900" indent="-342900">
              <a:buAutoNum type="arabicPeriod"/>
            </a:pPr>
            <a:r>
              <a:rPr lang="en-US" b="1">
                <a:latin typeface="Cavolini"/>
                <a:cs typeface="Cavolini"/>
              </a:rPr>
              <a:t>Germany’s Blitzkrieg</a:t>
            </a:r>
            <a:r>
              <a:rPr lang="en-US">
                <a:latin typeface="Cavolini"/>
                <a:cs typeface="Cavolini"/>
              </a:rPr>
              <a:t> strategy combined tanks, aircraft, and motorized infantry to rapidly defeat enemies; for instance, Warsaw was bombed heavily within days, and Poland surrendered in just over four weeks.</a:t>
            </a:r>
          </a:p>
        </p:txBody>
      </p:sp>
      <p:sp>
        <p:nvSpPr>
          <p:cNvPr id="10" name="TextBox 9">
            <a:extLst>
              <a:ext uri="{FF2B5EF4-FFF2-40B4-BE49-F238E27FC236}">
                <a16:creationId xmlns:a16="http://schemas.microsoft.com/office/drawing/2014/main" id="{2DC5D471-A8ED-AD04-32CB-FCE2B751D990}"/>
              </a:ext>
            </a:extLst>
          </p:cNvPr>
          <p:cNvSpPr txBox="1"/>
          <p:nvPr/>
        </p:nvSpPr>
        <p:spPr>
          <a:xfrm>
            <a:off x="8853811" y="302893"/>
            <a:ext cx="3052235" cy="5078313"/>
          </a:xfrm>
          <a:prstGeom prst="rect">
            <a:avLst/>
          </a:prstGeom>
          <a:noFill/>
          <a:ln w="28575">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Cavolini"/>
                <a:ea typeface="+mn-lt"/>
                <a:cs typeface="+mn-lt"/>
              </a:rPr>
              <a:t>Blitzkrieg</a:t>
            </a:r>
            <a:r>
              <a:rPr lang="en-US">
                <a:latin typeface="Cavolini"/>
                <a:ea typeface="+mn-lt"/>
                <a:cs typeface="+mn-lt"/>
              </a:rPr>
              <a:t>, meaning "lightning war," was a fast, aggressive military tactic used by Nazi Germany in World War II. It relied on surprise attacks using tanks, aircraft, and motorized troops to break through enemy lines quickly. The aim was to overwhelm the enemy and force a swift surrender before they could organize a strong defense.</a:t>
            </a:r>
          </a:p>
          <a:p>
            <a:pPr algn="ctr"/>
            <a:endParaRPr lang="en-US">
              <a:latin typeface="Cavolini"/>
              <a:cs typeface="Cavolini"/>
            </a:endParaRPr>
          </a:p>
        </p:txBody>
      </p:sp>
      <p:pic>
        <p:nvPicPr>
          <p:cNvPr id="11" name="Picture 10" descr="War ">
            <a:extLst>
              <a:ext uri="{FF2B5EF4-FFF2-40B4-BE49-F238E27FC236}">
                <a16:creationId xmlns:a16="http://schemas.microsoft.com/office/drawing/2014/main" id="{982AD1BA-9054-87B6-CD58-0A68318F8CF3}"/>
              </a:ext>
            </a:extLst>
          </p:cNvPr>
          <p:cNvPicPr>
            <a:picLocks noChangeAspect="1"/>
          </p:cNvPicPr>
          <p:nvPr/>
        </p:nvPicPr>
        <p:blipFill>
          <a:blip r:embed="rId2"/>
          <a:stretch>
            <a:fillRect/>
          </a:stretch>
        </p:blipFill>
        <p:spPr>
          <a:xfrm>
            <a:off x="9807973" y="5371447"/>
            <a:ext cx="1147315" cy="1291087"/>
          </a:xfrm>
          <a:prstGeom prst="rect">
            <a:avLst/>
          </a:prstGeom>
        </p:spPr>
      </p:pic>
      <p:pic>
        <p:nvPicPr>
          <p:cNvPr id="12" name="Picture 11" descr="Bomber ">
            <a:extLst>
              <a:ext uri="{FF2B5EF4-FFF2-40B4-BE49-F238E27FC236}">
                <a16:creationId xmlns:a16="http://schemas.microsoft.com/office/drawing/2014/main" id="{3F882F59-FFBB-A73C-6F67-63C2556B0294}"/>
              </a:ext>
            </a:extLst>
          </p:cNvPr>
          <p:cNvPicPr>
            <a:picLocks noChangeAspect="1"/>
          </p:cNvPicPr>
          <p:nvPr/>
        </p:nvPicPr>
        <p:blipFill>
          <a:blip r:embed="rId3"/>
          <a:stretch>
            <a:fillRect/>
          </a:stretch>
        </p:blipFill>
        <p:spPr>
          <a:xfrm>
            <a:off x="6449683" y="202721"/>
            <a:ext cx="1693653" cy="1420483"/>
          </a:xfrm>
          <a:prstGeom prst="rect">
            <a:avLst/>
          </a:prstGeom>
        </p:spPr>
      </p:pic>
    </p:spTree>
    <p:extLst>
      <p:ext uri="{BB962C8B-B14F-4D97-AF65-F5344CB8AC3E}">
        <p14:creationId xmlns:p14="http://schemas.microsoft.com/office/powerpoint/2010/main" val="308498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a:extLst>
            <a:ext uri="{FF2B5EF4-FFF2-40B4-BE49-F238E27FC236}">
              <a16:creationId xmlns:a16="http://schemas.microsoft.com/office/drawing/2014/main" id="{6DE4BEFA-83AB-8FC9-55DD-DEC1D5A3D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8BDDE-F84F-DA28-4DC9-F2FC906D3B96}"/>
              </a:ext>
            </a:extLst>
          </p:cNvPr>
          <p:cNvSpPr>
            <a:spLocks noGrp="1"/>
          </p:cNvSpPr>
          <p:nvPr>
            <p:ph type="title"/>
          </p:nvPr>
        </p:nvSpPr>
        <p:spPr>
          <a:xfrm>
            <a:off x="5036389" y="573465"/>
            <a:ext cx="4398765" cy="1124280"/>
          </a:xfrm>
          <a:solidFill>
            <a:srgbClr val="003057"/>
          </a:solidFill>
        </p:spPr>
        <p:txBody>
          <a:bodyPr>
            <a:normAutofit fontScale="90000"/>
          </a:bodyPr>
          <a:lstStyle/>
          <a:p>
            <a:pPr algn="ctr"/>
            <a:r>
              <a:rPr lang="en-US" b="1">
                <a:solidFill>
                  <a:srgbClr val="30CDD7"/>
                </a:solidFill>
                <a:latin typeface="Cavolini"/>
                <a:cs typeface="Cavolini"/>
              </a:rPr>
              <a:t>Poland's defeat  1939</a:t>
            </a:r>
            <a:endParaRPr lang="en-US"/>
          </a:p>
        </p:txBody>
      </p:sp>
      <p:pic>
        <p:nvPicPr>
          <p:cNvPr id="3" name="Online Media 2" title="The Invasion of Poland (1939)">
            <a:hlinkClick r:id="" action="ppaction://media"/>
            <a:extLst>
              <a:ext uri="{FF2B5EF4-FFF2-40B4-BE49-F238E27FC236}">
                <a16:creationId xmlns:a16="http://schemas.microsoft.com/office/drawing/2014/main" id="{1F663578-059A-4A16-2F5A-E414856A1C54}"/>
              </a:ext>
            </a:extLst>
          </p:cNvPr>
          <p:cNvPicPr>
            <a:picLocks noRot="1" noChangeAspect="1"/>
          </p:cNvPicPr>
          <p:nvPr>
            <a:videoFile r:link="rId1"/>
          </p:nvPr>
        </p:nvPicPr>
        <p:blipFill>
          <a:blip r:embed="rId3"/>
          <a:stretch>
            <a:fillRect/>
          </a:stretch>
        </p:blipFill>
        <p:spPr>
          <a:xfrm>
            <a:off x="4705063" y="2653146"/>
            <a:ext cx="7189210" cy="3948546"/>
          </a:xfrm>
          <a:prstGeom prst="rect">
            <a:avLst/>
          </a:prstGeom>
        </p:spPr>
      </p:pic>
      <p:sp>
        <p:nvSpPr>
          <p:cNvPr id="4" name="TextBox 3">
            <a:extLst>
              <a:ext uri="{FF2B5EF4-FFF2-40B4-BE49-F238E27FC236}">
                <a16:creationId xmlns:a16="http://schemas.microsoft.com/office/drawing/2014/main" id="{E01A4B86-06AF-160B-9C82-AF2E50716F5C}"/>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563C1"/>
                </a:solidFill>
                <a:latin typeface="Calibri"/>
                <a:cs typeface="Segoe UI"/>
                <a:hlinkClick r:id="rId4"/>
              </a:rPr>
              <a:t>https://www.youtube.com/watch?v=x0APrdY0G3k</a:t>
            </a:r>
            <a:r>
              <a:rPr lang="en-GB">
                <a:latin typeface="Calibri"/>
              </a:rPr>
              <a:t> </a:t>
            </a:r>
            <a:endParaRPr lang="en-US"/>
          </a:p>
        </p:txBody>
      </p:sp>
      <p:pic>
        <p:nvPicPr>
          <p:cNvPr id="7" name="Picture 6" descr="A qr code with dots&#10;&#10;AI-generated content may be incorrect.">
            <a:extLst>
              <a:ext uri="{FF2B5EF4-FFF2-40B4-BE49-F238E27FC236}">
                <a16:creationId xmlns:a16="http://schemas.microsoft.com/office/drawing/2014/main" id="{19C79B25-A2CF-AADC-8B0D-C9EA72568E1E}"/>
              </a:ext>
            </a:extLst>
          </p:cNvPr>
          <p:cNvPicPr>
            <a:picLocks noChangeAspect="1"/>
          </p:cNvPicPr>
          <p:nvPr/>
        </p:nvPicPr>
        <p:blipFill>
          <a:blip r:embed="rId5"/>
          <a:stretch>
            <a:fillRect/>
          </a:stretch>
        </p:blipFill>
        <p:spPr>
          <a:xfrm>
            <a:off x="10076585" y="288348"/>
            <a:ext cx="1806286" cy="1833996"/>
          </a:xfrm>
          <a:prstGeom prst="rect">
            <a:avLst/>
          </a:prstGeom>
        </p:spPr>
      </p:pic>
      <p:pic>
        <p:nvPicPr>
          <p:cNvPr id="8" name="Picture 7" descr="Invasion of Poland (1939) - Simple English Wikipedia, the free encyclopedia">
            <a:extLst>
              <a:ext uri="{FF2B5EF4-FFF2-40B4-BE49-F238E27FC236}">
                <a16:creationId xmlns:a16="http://schemas.microsoft.com/office/drawing/2014/main" id="{5D4B7C06-A439-34CB-1258-510CE3E170E3}"/>
              </a:ext>
            </a:extLst>
          </p:cNvPr>
          <p:cNvPicPr>
            <a:picLocks noChangeAspect="1"/>
          </p:cNvPicPr>
          <p:nvPr/>
        </p:nvPicPr>
        <p:blipFill>
          <a:blip r:embed="rId6"/>
          <a:srcRect l="31818" t="41436" r="-3412" b="11602"/>
          <a:stretch/>
        </p:blipFill>
        <p:spPr>
          <a:xfrm>
            <a:off x="0" y="1621"/>
            <a:ext cx="4453911" cy="2837821"/>
          </a:xfrm>
          <a:prstGeom prst="rect">
            <a:avLst/>
          </a:prstGeom>
        </p:spPr>
      </p:pic>
      <p:sp>
        <p:nvSpPr>
          <p:cNvPr id="9" name="TextBox 8">
            <a:extLst>
              <a:ext uri="{FF2B5EF4-FFF2-40B4-BE49-F238E27FC236}">
                <a16:creationId xmlns:a16="http://schemas.microsoft.com/office/drawing/2014/main" id="{64F02204-B707-2A97-0B72-F19DA953C175}"/>
              </a:ext>
            </a:extLst>
          </p:cNvPr>
          <p:cNvSpPr txBox="1"/>
          <p:nvPr/>
        </p:nvSpPr>
        <p:spPr>
          <a:xfrm>
            <a:off x="264488" y="2908623"/>
            <a:ext cx="417820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volini"/>
                <a:ea typeface="+mn-lt"/>
                <a:cs typeface="+mn-lt"/>
              </a:rPr>
              <a:t>In September 1939, Nazi Germany invaded Poland from the west using Blitzkrieg tactics, quickly overwhelming Polish forces. On September 17, the Soviet Union invaded from the east, following the secret terms of the Molotov-Ribbentrop Pact. Caught between two powerful armies, Poland was defeated and divided between Germany and the USSR within weeks.</a:t>
            </a:r>
            <a:endParaRPr lang="en-US">
              <a:latin typeface="Cavolini"/>
              <a:cs typeface="Cavolini"/>
            </a:endParaRPr>
          </a:p>
        </p:txBody>
      </p:sp>
    </p:spTree>
    <p:extLst>
      <p:ext uri="{BB962C8B-B14F-4D97-AF65-F5344CB8AC3E}">
        <p14:creationId xmlns:p14="http://schemas.microsoft.com/office/powerpoint/2010/main" val="61129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4314" y="5691"/>
            <a:ext cx="8474014" cy="721715"/>
          </a:xfrm>
          <a:solidFill>
            <a:srgbClr val="003057"/>
          </a:solidFill>
        </p:spPr>
        <p:txBody>
          <a:bodyPr>
            <a:normAutofit/>
          </a:bodyPr>
          <a:lstStyle/>
          <a:p>
            <a:r>
              <a:rPr lang="en-US" sz="3200" b="1">
                <a:solidFill>
                  <a:srgbClr val="30CDD7"/>
                </a:solidFill>
                <a:latin typeface="Cavolini"/>
                <a:cs typeface="Cavolini"/>
              </a:rPr>
              <a:t>Long term: Causes of World War One</a:t>
            </a:r>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10907726" y="-300"/>
            <a:ext cx="1288961" cy="1245829"/>
          </a:xfrm>
        </p:spPr>
      </p:pic>
      <p:sp>
        <p:nvSpPr>
          <p:cNvPr id="8" name="TextBox 3">
            <a:extLst>
              <a:ext uri="{FF2B5EF4-FFF2-40B4-BE49-F238E27FC236}">
                <a16:creationId xmlns:a16="http://schemas.microsoft.com/office/drawing/2014/main" id="{87A8E6AD-149A-9010-3298-A276159FAF5B}"/>
              </a:ext>
            </a:extLst>
          </p:cNvPr>
          <p:cNvSpPr txBox="1"/>
          <p:nvPr/>
        </p:nvSpPr>
        <p:spPr>
          <a:xfrm>
            <a:off x="253041" y="5342626"/>
            <a:ext cx="2800711" cy="1138773"/>
          </a:xfrm>
          <a:prstGeom prst="rect">
            <a:avLst/>
          </a:prstGeom>
          <a:solidFill>
            <a:srgbClr val="30CDD7"/>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b="1">
                <a:solidFill>
                  <a:srgbClr val="262626"/>
                </a:solidFill>
                <a:latin typeface="Bierstadt"/>
              </a:rPr>
              <a:t>(right) The Dreadnought battleship that Britian and Germany competed over</a:t>
            </a:r>
            <a:endParaRPr lang="en-US" sz="1700">
              <a:solidFill>
                <a:srgbClr val="262626"/>
              </a:solidFill>
              <a:latin typeface="Bierstadt"/>
            </a:endParaRPr>
          </a:p>
          <a:p>
            <a:pPr algn="ctr"/>
            <a:endParaRPr lang="en-US" sz="1700" b="1">
              <a:solidFill>
                <a:srgbClr val="262626"/>
              </a:solidFill>
              <a:latin typeface="Bierstadt"/>
            </a:endParaRPr>
          </a:p>
        </p:txBody>
      </p:sp>
      <p:pic>
        <p:nvPicPr>
          <p:cNvPr id="5" name="Picture 4" descr="A map of europe with countries/regions&#10;&#10;AI-generated content may be incorrect.">
            <a:extLst>
              <a:ext uri="{FF2B5EF4-FFF2-40B4-BE49-F238E27FC236}">
                <a16:creationId xmlns:a16="http://schemas.microsoft.com/office/drawing/2014/main" id="{311E7C0E-1D21-E010-52AC-AA0B0ADB7E90}"/>
              </a:ext>
            </a:extLst>
          </p:cNvPr>
          <p:cNvPicPr>
            <a:picLocks noChangeAspect="1"/>
          </p:cNvPicPr>
          <p:nvPr/>
        </p:nvPicPr>
        <p:blipFill>
          <a:blip r:embed="rId3"/>
          <a:stretch>
            <a:fillRect/>
          </a:stretch>
        </p:blipFill>
        <p:spPr>
          <a:xfrm>
            <a:off x="321784" y="885375"/>
            <a:ext cx="5768736" cy="3476986"/>
          </a:xfrm>
          <a:prstGeom prst="rect">
            <a:avLst/>
          </a:prstGeom>
        </p:spPr>
      </p:pic>
      <p:pic>
        <p:nvPicPr>
          <p:cNvPr id="9" name="Picture 8" descr="Dreadnought | Acorazados">
            <a:extLst>
              <a:ext uri="{FF2B5EF4-FFF2-40B4-BE49-F238E27FC236}">
                <a16:creationId xmlns:a16="http://schemas.microsoft.com/office/drawing/2014/main" id="{ADD912EA-AA22-5D79-BAB6-3E6BB69EA51F}"/>
              </a:ext>
            </a:extLst>
          </p:cNvPr>
          <p:cNvPicPr>
            <a:picLocks noChangeAspect="1"/>
          </p:cNvPicPr>
          <p:nvPr/>
        </p:nvPicPr>
        <p:blipFill>
          <a:blip r:embed="rId4"/>
          <a:stretch>
            <a:fillRect/>
          </a:stretch>
        </p:blipFill>
        <p:spPr>
          <a:xfrm>
            <a:off x="3071004" y="4840110"/>
            <a:ext cx="2426898" cy="1764157"/>
          </a:xfrm>
          <a:prstGeom prst="rect">
            <a:avLst/>
          </a:prstGeom>
        </p:spPr>
      </p:pic>
      <p:sp>
        <p:nvSpPr>
          <p:cNvPr id="11" name="TextBox 10">
            <a:extLst>
              <a:ext uri="{FF2B5EF4-FFF2-40B4-BE49-F238E27FC236}">
                <a16:creationId xmlns:a16="http://schemas.microsoft.com/office/drawing/2014/main" id="{AE0948E6-44F1-A627-191C-F2E8176916AE}"/>
              </a:ext>
            </a:extLst>
          </p:cNvPr>
          <p:cNvSpPr txBox="1"/>
          <p:nvPr/>
        </p:nvSpPr>
        <p:spPr>
          <a:xfrm>
            <a:off x="-5751" y="4494361"/>
            <a:ext cx="6280029"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262626"/>
                </a:solidFill>
                <a:latin typeface="Bierstadt"/>
              </a:rPr>
              <a:t>(above) A map highlighting the alliance system prior to WW1</a:t>
            </a:r>
            <a:r>
              <a:rPr lang="en-US" sz="1700">
                <a:latin typeface="Bierstadt"/>
              </a:rPr>
              <a:t>​</a:t>
            </a:r>
            <a:endParaRPr lang="en-US"/>
          </a:p>
        </p:txBody>
      </p:sp>
      <p:pic>
        <p:nvPicPr>
          <p:cNvPr id="12" name="Picture 11" descr="A table with a number of text&#10;&#10;AI-generated content may be incorrect.">
            <a:extLst>
              <a:ext uri="{FF2B5EF4-FFF2-40B4-BE49-F238E27FC236}">
                <a16:creationId xmlns:a16="http://schemas.microsoft.com/office/drawing/2014/main" id="{8130A2C3-85DA-B07C-7319-EE9F46AB768D}"/>
              </a:ext>
            </a:extLst>
          </p:cNvPr>
          <p:cNvPicPr>
            <a:picLocks noChangeAspect="1"/>
          </p:cNvPicPr>
          <p:nvPr/>
        </p:nvPicPr>
        <p:blipFill>
          <a:blip r:embed="rId5"/>
          <a:stretch>
            <a:fillRect/>
          </a:stretch>
        </p:blipFill>
        <p:spPr>
          <a:xfrm>
            <a:off x="6260712" y="2278902"/>
            <a:ext cx="5809711" cy="3450386"/>
          </a:xfrm>
          <a:prstGeom prst="rect">
            <a:avLst/>
          </a:prstGeom>
        </p:spPr>
      </p:pic>
      <p:sp>
        <p:nvSpPr>
          <p:cNvPr id="14" name="TextBox 13">
            <a:extLst>
              <a:ext uri="{FF2B5EF4-FFF2-40B4-BE49-F238E27FC236}">
                <a16:creationId xmlns:a16="http://schemas.microsoft.com/office/drawing/2014/main" id="{41B2F2F0-8437-F670-664C-4BBE456F3A99}"/>
              </a:ext>
            </a:extLst>
          </p:cNvPr>
          <p:cNvSpPr txBox="1"/>
          <p:nvPr/>
        </p:nvSpPr>
        <p:spPr>
          <a:xfrm>
            <a:off x="6449684" y="1719532"/>
            <a:ext cx="5647425"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1">
                <a:solidFill>
                  <a:srgbClr val="262626"/>
                </a:solidFill>
                <a:latin typeface="Bierstadt"/>
              </a:rPr>
              <a:t>(below) A table showing the changes in army size 1900-1914</a:t>
            </a:r>
            <a:endParaRPr lang="en-US"/>
          </a:p>
        </p:txBody>
      </p:sp>
    </p:spTree>
    <p:extLst>
      <p:ext uri="{BB962C8B-B14F-4D97-AF65-F5344CB8AC3E}">
        <p14:creationId xmlns:p14="http://schemas.microsoft.com/office/powerpoint/2010/main" val="353537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33" y="212802"/>
            <a:ext cx="10313928" cy="1124280"/>
          </a:xfrm>
          <a:solidFill>
            <a:srgbClr val="003057"/>
          </a:solidFill>
        </p:spPr>
        <p:txBody>
          <a:bodyPr>
            <a:normAutofit fontScale="90000"/>
          </a:bodyPr>
          <a:lstStyle/>
          <a:p>
            <a:pPr algn="ctr"/>
            <a:r>
              <a:rPr lang="en-US" b="1">
                <a:solidFill>
                  <a:srgbClr val="30CDD7"/>
                </a:solidFill>
                <a:latin typeface="Cavolini"/>
                <a:cs typeface="Cavolini"/>
              </a:rPr>
              <a:t>Short term: Causes of World War One</a:t>
            </a:r>
            <a:endParaRPr lang="en-US"/>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4689" y="5937549"/>
            <a:ext cx="800133" cy="915151"/>
          </a:xfrm>
        </p:spPr>
      </p:pic>
      <p:sp>
        <p:nvSpPr>
          <p:cNvPr id="6" name="TextBox 5">
            <a:extLst>
              <a:ext uri="{FF2B5EF4-FFF2-40B4-BE49-F238E27FC236}">
                <a16:creationId xmlns:a16="http://schemas.microsoft.com/office/drawing/2014/main" id="{D8078700-1C29-BBC4-880F-9C60137F6DC2}"/>
              </a:ext>
            </a:extLst>
          </p:cNvPr>
          <p:cNvSpPr txBox="1"/>
          <p:nvPr/>
        </p:nvSpPr>
        <p:spPr>
          <a:xfrm>
            <a:off x="4761235" y="1733855"/>
            <a:ext cx="7210167" cy="4770537"/>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600">
                <a:latin typeface="Cavolini" panose="03000502040302020204" pitchFamily="66" charset="0"/>
                <a:cs typeface="Cavolini" panose="03000502040302020204" pitchFamily="66" charset="0"/>
              </a:rPr>
              <a:t>As heir to the Austro-Hungarian throne, Franz Ferdinand's assassination on </a:t>
            </a:r>
            <a:r>
              <a:rPr lang="en-US" sz="1600" b="1">
                <a:latin typeface="Cavolini" panose="03000502040302020204" pitchFamily="66" charset="0"/>
                <a:cs typeface="Cavolini" panose="03000502040302020204" pitchFamily="66" charset="0"/>
              </a:rPr>
              <a:t>June 28, 1914</a:t>
            </a:r>
            <a:r>
              <a:rPr lang="en-US" sz="1600">
                <a:latin typeface="Cavolini" panose="03000502040302020204" pitchFamily="66" charset="0"/>
                <a:cs typeface="Cavolini" panose="03000502040302020204" pitchFamily="66" charset="0"/>
              </a:rPr>
              <a:t>, was a direct attack on Austria-Hungary's monarchy, prompting a strong reaction.</a:t>
            </a:r>
          </a:p>
          <a:p>
            <a:pPr marL="228600" indent="-228600">
              <a:buFont typeface=""/>
              <a:buChar char="•"/>
            </a:pPr>
            <a:endParaRPr lang="en-US" sz="1600">
              <a:latin typeface="Cavolini" panose="03000502040302020204" pitchFamily="66" charset="0"/>
              <a:cs typeface="Cavolini" panose="03000502040302020204" pitchFamily="66" charset="0"/>
            </a:endParaRPr>
          </a:p>
          <a:p>
            <a:pPr marL="228600" indent="-228600">
              <a:buFont typeface=""/>
              <a:buChar char="•"/>
            </a:pPr>
            <a:r>
              <a:rPr lang="en-US" sz="1600">
                <a:latin typeface="Cavolini" panose="03000502040302020204" pitchFamily="66" charset="0"/>
                <a:cs typeface="Cavolini" panose="03000502040302020204" pitchFamily="66" charset="0"/>
              </a:rPr>
              <a:t>The assassin, Gavrilo Princip, was a Bosnian Serb and member of the nationalist group </a:t>
            </a:r>
            <a:r>
              <a:rPr lang="en-US" sz="1600" b="1">
                <a:latin typeface="Cavolini" panose="03000502040302020204" pitchFamily="66" charset="0"/>
                <a:cs typeface="Cavolini" panose="03000502040302020204" pitchFamily="66" charset="0"/>
              </a:rPr>
              <a:t>Black Hand</a:t>
            </a:r>
            <a:r>
              <a:rPr lang="en-US" sz="1600">
                <a:latin typeface="Cavolini" panose="03000502040302020204" pitchFamily="66" charset="0"/>
                <a:cs typeface="Cavolini" panose="03000502040302020204" pitchFamily="66" charset="0"/>
              </a:rPr>
              <a:t>, which sought independence for Bosnian peoples from Austria-Hungary. Austria-Hungary blamed Serbia for supporting these nationalist movements.</a:t>
            </a:r>
          </a:p>
          <a:p>
            <a:pPr marL="228600" indent="-228600">
              <a:buFont typeface=""/>
              <a:buChar char="•"/>
            </a:pPr>
            <a:endParaRPr lang="en-US" sz="1600">
              <a:latin typeface="Cavolini" panose="03000502040302020204" pitchFamily="66" charset="0"/>
              <a:cs typeface="Cavolini" panose="03000502040302020204" pitchFamily="66" charset="0"/>
            </a:endParaRPr>
          </a:p>
          <a:p>
            <a:pPr marL="228600" indent="-228600">
              <a:buFont typeface=""/>
              <a:buChar char="•"/>
            </a:pPr>
            <a:r>
              <a:rPr lang="en-US" sz="1600">
                <a:latin typeface="Cavolini" panose="03000502040302020204" pitchFamily="66" charset="0"/>
                <a:cs typeface="Cavolini" panose="03000502040302020204" pitchFamily="66" charset="0"/>
              </a:rPr>
              <a:t>Austria-Hungary sought Germany’s support through the </a:t>
            </a:r>
            <a:r>
              <a:rPr lang="en-US" sz="1600" b="1">
                <a:latin typeface="Cavolini" panose="03000502040302020204" pitchFamily="66" charset="0"/>
                <a:cs typeface="Cavolini" panose="03000502040302020204" pitchFamily="66" charset="0"/>
              </a:rPr>
              <a:t>“blank cheque” assurance</a:t>
            </a:r>
            <a:r>
              <a:rPr lang="en-US" sz="1600">
                <a:latin typeface="Cavolini" panose="03000502040302020204" pitchFamily="66" charset="0"/>
                <a:cs typeface="Cavolini" panose="03000502040302020204" pitchFamily="66" charset="0"/>
              </a:rPr>
              <a:t>, while Serbia was backed by Russia. These alliances quickly drew major powers into the conflict.</a:t>
            </a:r>
          </a:p>
          <a:p>
            <a:pPr marL="228600" indent="-228600">
              <a:buFont typeface=""/>
              <a:buChar char="•"/>
            </a:pPr>
            <a:endParaRPr lang="en-US" sz="1600">
              <a:latin typeface="Cavolini" panose="03000502040302020204" pitchFamily="66" charset="0"/>
              <a:cs typeface="Cavolini" panose="03000502040302020204" pitchFamily="66" charset="0"/>
            </a:endParaRPr>
          </a:p>
          <a:p>
            <a:pPr marL="228600" indent="-228600">
              <a:buFont typeface=""/>
              <a:buChar char="•"/>
            </a:pPr>
            <a:r>
              <a:rPr lang="en-US" sz="1600">
                <a:latin typeface="Cavolini" panose="03000502040302020204" pitchFamily="66" charset="0"/>
                <a:cs typeface="Cavolini" panose="03000502040302020204" pitchFamily="66" charset="0"/>
              </a:rPr>
              <a:t> Austria-Hungary’s ultimatum to Serbia led to war on </a:t>
            </a:r>
            <a:r>
              <a:rPr lang="en-US" sz="1600" b="1">
                <a:latin typeface="Cavolini" panose="03000502040302020204" pitchFamily="66" charset="0"/>
                <a:cs typeface="Cavolini" panose="03000502040302020204" pitchFamily="66" charset="0"/>
              </a:rPr>
              <a:t>July 28, 1914</a:t>
            </a:r>
            <a:r>
              <a:rPr lang="en-US" sz="1600">
                <a:latin typeface="Cavolini" panose="03000502040302020204" pitchFamily="66" charset="0"/>
                <a:cs typeface="Cavolini" panose="03000502040302020204" pitchFamily="66" charset="0"/>
              </a:rPr>
              <a:t>. Russia mobilized to defend Serbia, prompting Germany to declare war on Russia and France, while Britain entered to defend Belgium, creating a chain reaction.</a:t>
            </a:r>
          </a:p>
        </p:txBody>
      </p:sp>
      <p:pic>
        <p:nvPicPr>
          <p:cNvPr id="3" name="Picture 2" descr="Image result for princip gavrillo">
            <a:extLst>
              <a:ext uri="{FF2B5EF4-FFF2-40B4-BE49-F238E27FC236}">
                <a16:creationId xmlns:a16="http://schemas.microsoft.com/office/drawing/2014/main" id="{1217D8A5-7AA3-7991-1E64-BCEB83C28871}"/>
              </a:ext>
            </a:extLst>
          </p:cNvPr>
          <p:cNvPicPr>
            <a:picLocks noChangeAspect="1"/>
          </p:cNvPicPr>
          <p:nvPr/>
        </p:nvPicPr>
        <p:blipFill>
          <a:blip r:embed="rId3"/>
          <a:stretch>
            <a:fillRect/>
          </a:stretch>
        </p:blipFill>
        <p:spPr>
          <a:xfrm>
            <a:off x="590550" y="1717465"/>
            <a:ext cx="1751882" cy="1510881"/>
          </a:xfrm>
          <a:prstGeom prst="rect">
            <a:avLst/>
          </a:prstGeom>
        </p:spPr>
      </p:pic>
      <p:sp>
        <p:nvSpPr>
          <p:cNvPr id="7" name="TextBox 6">
            <a:extLst>
              <a:ext uri="{FF2B5EF4-FFF2-40B4-BE49-F238E27FC236}">
                <a16:creationId xmlns:a16="http://schemas.microsoft.com/office/drawing/2014/main" id="{D481B9EB-0E25-CAA8-09FB-59F6D843C47C}"/>
              </a:ext>
            </a:extLst>
          </p:cNvPr>
          <p:cNvSpPr txBox="1"/>
          <p:nvPr/>
        </p:nvSpPr>
        <p:spPr>
          <a:xfrm>
            <a:off x="583720" y="3243531"/>
            <a:ext cx="1923692" cy="353943"/>
          </a:xfrm>
          <a:prstGeom prst="rect">
            <a:avLst/>
          </a:prstGeom>
          <a:solidFill>
            <a:srgbClr val="30CDD7"/>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b="1">
                <a:solidFill>
                  <a:srgbClr val="262626"/>
                </a:solidFill>
                <a:latin typeface="Bierstadt"/>
              </a:rPr>
              <a:t>Gavrilo Princip </a:t>
            </a:r>
          </a:p>
        </p:txBody>
      </p:sp>
      <p:sp>
        <p:nvSpPr>
          <p:cNvPr id="8" name="TextBox 7">
            <a:extLst>
              <a:ext uri="{FF2B5EF4-FFF2-40B4-BE49-F238E27FC236}">
                <a16:creationId xmlns:a16="http://schemas.microsoft.com/office/drawing/2014/main" id="{A5237E76-D934-3924-2195-4E039A32D4EB}"/>
              </a:ext>
            </a:extLst>
          </p:cNvPr>
          <p:cNvSpPr txBox="1"/>
          <p:nvPr/>
        </p:nvSpPr>
        <p:spPr>
          <a:xfrm>
            <a:off x="2524663" y="3243531"/>
            <a:ext cx="1923692" cy="615553"/>
          </a:xfrm>
          <a:prstGeom prst="rect">
            <a:avLst/>
          </a:prstGeom>
          <a:solidFill>
            <a:srgbClr val="30CDD7"/>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b="1">
                <a:solidFill>
                  <a:srgbClr val="262626"/>
                </a:solidFill>
                <a:latin typeface="Bierstadt"/>
              </a:rPr>
              <a:t>Archduke Franz Ferdinand</a:t>
            </a:r>
            <a:endParaRPr lang="en-US"/>
          </a:p>
        </p:txBody>
      </p:sp>
      <p:pic>
        <p:nvPicPr>
          <p:cNvPr id="9" name="Picture 8" descr="Image result for Archduke Franz Ferdinand​">
            <a:extLst>
              <a:ext uri="{FF2B5EF4-FFF2-40B4-BE49-F238E27FC236}">
                <a16:creationId xmlns:a16="http://schemas.microsoft.com/office/drawing/2014/main" id="{F360C2E2-D6DE-A3F5-C569-EB59F900BB76}"/>
              </a:ext>
            </a:extLst>
          </p:cNvPr>
          <p:cNvPicPr>
            <a:picLocks noChangeAspect="1"/>
          </p:cNvPicPr>
          <p:nvPr/>
        </p:nvPicPr>
        <p:blipFill>
          <a:blip r:embed="rId4"/>
          <a:srcRect t="196" r="833" b="15057"/>
          <a:stretch/>
        </p:blipFill>
        <p:spPr>
          <a:xfrm>
            <a:off x="2638515" y="1730382"/>
            <a:ext cx="1695995" cy="1507452"/>
          </a:xfrm>
          <a:prstGeom prst="rect">
            <a:avLst/>
          </a:prstGeom>
        </p:spPr>
      </p:pic>
      <p:pic>
        <p:nvPicPr>
          <p:cNvPr id="10" name="Picture 9" descr="Image result for austrai annex ation of Bosnia">
            <a:extLst>
              <a:ext uri="{FF2B5EF4-FFF2-40B4-BE49-F238E27FC236}">
                <a16:creationId xmlns:a16="http://schemas.microsoft.com/office/drawing/2014/main" id="{5C2C152F-1264-308A-D883-A68DFFE41CED}"/>
              </a:ext>
            </a:extLst>
          </p:cNvPr>
          <p:cNvPicPr>
            <a:picLocks noChangeAspect="1"/>
          </p:cNvPicPr>
          <p:nvPr/>
        </p:nvPicPr>
        <p:blipFill>
          <a:blip r:embed="rId5"/>
          <a:stretch>
            <a:fillRect/>
          </a:stretch>
        </p:blipFill>
        <p:spPr>
          <a:xfrm>
            <a:off x="1776413" y="3912079"/>
            <a:ext cx="2543175" cy="2743200"/>
          </a:xfrm>
          <a:prstGeom prst="rect">
            <a:avLst/>
          </a:prstGeom>
        </p:spPr>
      </p:pic>
      <p:sp>
        <p:nvSpPr>
          <p:cNvPr id="11" name="TextBox 10">
            <a:extLst>
              <a:ext uri="{FF2B5EF4-FFF2-40B4-BE49-F238E27FC236}">
                <a16:creationId xmlns:a16="http://schemas.microsoft.com/office/drawing/2014/main" id="{1B177429-5182-E6B7-6C7D-F67E5CA33327}"/>
              </a:ext>
            </a:extLst>
          </p:cNvPr>
          <p:cNvSpPr txBox="1"/>
          <p:nvPr/>
        </p:nvSpPr>
        <p:spPr>
          <a:xfrm>
            <a:off x="551468" y="3862922"/>
            <a:ext cx="1233579" cy="1661993"/>
          </a:xfrm>
          <a:prstGeom prst="rect">
            <a:avLst/>
          </a:prstGeom>
          <a:solidFill>
            <a:srgbClr val="30CDD7"/>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b="1">
                <a:solidFill>
                  <a:srgbClr val="262626"/>
                </a:solidFill>
                <a:latin typeface="Bierstadt"/>
              </a:rPr>
              <a:t>Austro-Hungarian Empire annexed Bosnia in  1908 </a:t>
            </a:r>
            <a:endParaRPr lang="en-US"/>
          </a:p>
        </p:txBody>
      </p:sp>
      <p:pic>
        <p:nvPicPr>
          <p:cNvPr id="5" name="Picture 4" descr="A qr code with black dots&#10;&#10;AI-generated content may be incorrect.">
            <a:extLst>
              <a:ext uri="{FF2B5EF4-FFF2-40B4-BE49-F238E27FC236}">
                <a16:creationId xmlns:a16="http://schemas.microsoft.com/office/drawing/2014/main" id="{70A90DC3-38B0-DE01-B0CE-6206D3E9D9B1}"/>
              </a:ext>
            </a:extLst>
          </p:cNvPr>
          <p:cNvPicPr>
            <a:picLocks noChangeAspect="1"/>
          </p:cNvPicPr>
          <p:nvPr/>
        </p:nvPicPr>
        <p:blipFill>
          <a:blip r:embed="rId6"/>
          <a:stretch>
            <a:fillRect/>
          </a:stretch>
        </p:blipFill>
        <p:spPr>
          <a:xfrm>
            <a:off x="10316604" y="-32179"/>
            <a:ext cx="1413305" cy="1464791"/>
          </a:xfrm>
          <a:prstGeom prst="rect">
            <a:avLst/>
          </a:prstGeom>
        </p:spPr>
      </p:pic>
      <p:sp>
        <p:nvSpPr>
          <p:cNvPr id="12" name="TextBox 11">
            <a:extLst>
              <a:ext uri="{FF2B5EF4-FFF2-40B4-BE49-F238E27FC236}">
                <a16:creationId xmlns:a16="http://schemas.microsoft.com/office/drawing/2014/main" id="{58035053-5D0F-AEEE-2B51-145DFA4BAECA}"/>
              </a:ext>
            </a:extLst>
          </p:cNvPr>
          <p:cNvSpPr txBox="1"/>
          <p:nvPr/>
        </p:nvSpPr>
        <p:spPr>
          <a:xfrm>
            <a:off x="9844962" y="1425596"/>
            <a:ext cx="25788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Watch a video summary here </a:t>
            </a:r>
          </a:p>
        </p:txBody>
      </p:sp>
    </p:spTree>
    <p:extLst>
      <p:ext uri="{BB962C8B-B14F-4D97-AF65-F5344CB8AC3E}">
        <p14:creationId xmlns:p14="http://schemas.microsoft.com/office/powerpoint/2010/main" val="90641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19974" y="264483"/>
            <a:ext cx="8560279" cy="1124280"/>
          </a:xfrm>
          <a:solidFill>
            <a:srgbClr val="003057"/>
          </a:solidFill>
        </p:spPr>
        <p:txBody>
          <a:bodyPr/>
          <a:lstStyle/>
          <a:p>
            <a:r>
              <a:rPr lang="en-US" b="1">
                <a:solidFill>
                  <a:srgbClr val="30CDD7"/>
                </a:solidFill>
                <a:latin typeface="Cavolini"/>
                <a:cs typeface="Cavolini"/>
              </a:rPr>
              <a:t> What was trench warfare?</a:t>
            </a:r>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10670670" y="5289476"/>
            <a:ext cx="1288961" cy="1245829"/>
          </a:xfrm>
        </p:spPr>
      </p:pic>
      <p:sp>
        <p:nvSpPr>
          <p:cNvPr id="6" name="TextBox 5">
            <a:extLst>
              <a:ext uri="{FF2B5EF4-FFF2-40B4-BE49-F238E27FC236}">
                <a16:creationId xmlns:a16="http://schemas.microsoft.com/office/drawing/2014/main" id="{D8078700-1C29-BBC4-880F-9C60137F6DC2}"/>
              </a:ext>
            </a:extLst>
          </p:cNvPr>
          <p:cNvSpPr txBox="1"/>
          <p:nvPr/>
        </p:nvSpPr>
        <p:spPr>
          <a:xfrm>
            <a:off x="232369" y="1690723"/>
            <a:ext cx="6721335" cy="3598753"/>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7" descr="Basic trench scheme : r/TheGreatWarChannel">
            <a:extLst>
              <a:ext uri="{FF2B5EF4-FFF2-40B4-BE49-F238E27FC236}">
                <a16:creationId xmlns:a16="http://schemas.microsoft.com/office/drawing/2014/main" id="{C36F3CB1-C9C1-13FB-80B6-AA151964A53C}"/>
              </a:ext>
            </a:extLst>
          </p:cNvPr>
          <p:cNvPicPr>
            <a:picLocks noChangeAspect="1"/>
          </p:cNvPicPr>
          <p:nvPr/>
        </p:nvPicPr>
        <p:blipFill>
          <a:blip r:embed="rId3"/>
          <a:stretch>
            <a:fillRect/>
          </a:stretch>
        </p:blipFill>
        <p:spPr>
          <a:xfrm>
            <a:off x="379236" y="1835662"/>
            <a:ext cx="6510067" cy="3197524"/>
          </a:xfrm>
          <a:prstGeom prst="rect">
            <a:avLst/>
          </a:prstGeom>
        </p:spPr>
      </p:pic>
      <p:pic>
        <p:nvPicPr>
          <p:cNvPr id="3" name="Picture 2" descr="Image result for labelled trench section">
            <a:extLst>
              <a:ext uri="{FF2B5EF4-FFF2-40B4-BE49-F238E27FC236}">
                <a16:creationId xmlns:a16="http://schemas.microsoft.com/office/drawing/2014/main" id="{DC4A7BF8-6B37-6987-9C5F-3DC97E3F2097}"/>
              </a:ext>
            </a:extLst>
          </p:cNvPr>
          <p:cNvPicPr>
            <a:picLocks noChangeAspect="1"/>
          </p:cNvPicPr>
          <p:nvPr/>
        </p:nvPicPr>
        <p:blipFill>
          <a:blip r:embed="rId4"/>
          <a:stretch>
            <a:fillRect/>
          </a:stretch>
        </p:blipFill>
        <p:spPr>
          <a:xfrm>
            <a:off x="7387267" y="1782433"/>
            <a:ext cx="4318599" cy="2588642"/>
          </a:xfrm>
          <a:prstGeom prst="rect">
            <a:avLst/>
          </a:prstGeom>
        </p:spPr>
      </p:pic>
      <p:sp>
        <p:nvSpPr>
          <p:cNvPr id="5" name="TextBox 4">
            <a:extLst>
              <a:ext uri="{FF2B5EF4-FFF2-40B4-BE49-F238E27FC236}">
                <a16:creationId xmlns:a16="http://schemas.microsoft.com/office/drawing/2014/main" id="{BF96BE0E-C36D-2386-FCB1-03B0B193B85B}"/>
              </a:ext>
            </a:extLst>
          </p:cNvPr>
          <p:cNvSpPr txBox="1"/>
          <p:nvPr/>
        </p:nvSpPr>
        <p:spPr>
          <a:xfrm>
            <a:off x="232369" y="5434415"/>
            <a:ext cx="10377301" cy="1200329"/>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volini" panose="03000502040302020204" pitchFamily="66" charset="0"/>
                <a:ea typeface="+mn-lt"/>
                <a:cs typeface="Cavolini" panose="03000502040302020204" pitchFamily="66" charset="0"/>
              </a:rPr>
              <a:t>Trench warfare</a:t>
            </a:r>
            <a:r>
              <a:rPr lang="en-US">
                <a:latin typeface="Cavolini" panose="03000502040302020204" pitchFamily="66" charset="0"/>
                <a:ea typeface="+mn-lt"/>
                <a:cs typeface="Cavolini" panose="03000502040302020204" pitchFamily="66" charset="0"/>
              </a:rPr>
              <a:t> is a form of combat where opposing armies fight from defensive trenches (dug into the ground), separated by no man's land. It is marked by static fronts, high casualties, and the use of defensive technologies like machine guns and artillery, as seen on the Western Front in </a:t>
            </a:r>
            <a:r>
              <a:rPr lang="en-US" b="1">
                <a:latin typeface="Cavolini" panose="03000502040302020204" pitchFamily="66" charset="0"/>
                <a:ea typeface="+mn-lt"/>
                <a:cs typeface="Cavolini" panose="03000502040302020204" pitchFamily="66" charset="0"/>
              </a:rPr>
              <a:t>World War I</a:t>
            </a:r>
            <a:r>
              <a:rPr lang="en-US">
                <a:latin typeface="Cavolini" panose="03000502040302020204" pitchFamily="66" charset="0"/>
                <a:ea typeface="+mn-lt"/>
                <a:cs typeface="Cavolini" panose="03000502040302020204" pitchFamily="66" charset="0"/>
              </a:rPr>
              <a:t>.</a:t>
            </a:r>
            <a:endParaRPr lang="en-US">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55495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4313" y="116302"/>
            <a:ext cx="7980084" cy="679279"/>
          </a:xfrm>
          <a:solidFill>
            <a:srgbClr val="003057"/>
          </a:solidFill>
        </p:spPr>
        <p:txBody>
          <a:bodyPr>
            <a:normAutofit fontScale="90000"/>
          </a:bodyPr>
          <a:lstStyle/>
          <a:p>
            <a:pPr algn="ctr"/>
            <a:r>
              <a:rPr lang="en-US" b="1">
                <a:solidFill>
                  <a:srgbClr val="30CDD7"/>
                </a:solidFill>
                <a:latin typeface="Cavolini"/>
                <a:cs typeface="Cavolini"/>
              </a:rPr>
              <a:t> What was trench warfare?</a:t>
            </a:r>
            <a:endParaRPr lang="en-US"/>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11281537" y="5894416"/>
            <a:ext cx="915151" cy="958282"/>
          </a:xfrm>
        </p:spPr>
      </p:pic>
      <p:sp>
        <p:nvSpPr>
          <p:cNvPr id="6" name="TextBox 5">
            <a:extLst>
              <a:ext uri="{FF2B5EF4-FFF2-40B4-BE49-F238E27FC236}">
                <a16:creationId xmlns:a16="http://schemas.microsoft.com/office/drawing/2014/main" id="{D8078700-1C29-BBC4-880F-9C60137F6DC2}"/>
              </a:ext>
            </a:extLst>
          </p:cNvPr>
          <p:cNvSpPr txBox="1"/>
          <p:nvPr/>
        </p:nvSpPr>
        <p:spPr>
          <a:xfrm>
            <a:off x="150853" y="808758"/>
            <a:ext cx="9392592" cy="5940088"/>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b="1">
                <a:latin typeface="Cavolini" panose="03000502040302020204" pitchFamily="66" charset="0"/>
                <a:cs typeface="Cavolini" panose="03000502040302020204" pitchFamily="66" charset="0"/>
              </a:rPr>
              <a:t>Why was Trench Warfare  used?</a:t>
            </a:r>
            <a:endParaRPr lang="en-US" sz="1900">
              <a:latin typeface="Cavolini" panose="03000502040302020204" pitchFamily="66" charset="0"/>
              <a:cs typeface="Cavolini" panose="03000502040302020204" pitchFamily="66" charset="0"/>
            </a:endParaRPr>
          </a:p>
          <a:p>
            <a:pPr marL="457200" indent="-457200" algn="ctr">
              <a:buAutoNum type="arabicPeriod"/>
            </a:pPr>
            <a:endParaRPr lang="en-US" sz="1900" b="1">
              <a:latin typeface="Cavolini" panose="03000502040302020204" pitchFamily="66" charset="0"/>
              <a:ea typeface="+mn-lt"/>
              <a:cs typeface="Cavolini" panose="03000502040302020204" pitchFamily="66" charset="0"/>
            </a:endParaRPr>
          </a:p>
          <a:p>
            <a:pPr marL="457200" indent="-457200">
              <a:buAutoNum type="arabicPeriod"/>
            </a:pPr>
            <a:r>
              <a:rPr lang="en-US" sz="1900" b="1">
                <a:latin typeface="Cavolini"/>
                <a:ea typeface="+mn-lt"/>
                <a:cs typeface="Cavolini"/>
              </a:rPr>
              <a:t>Defensive Advantage</a:t>
            </a:r>
            <a:r>
              <a:rPr lang="en-US" sz="1900">
                <a:latin typeface="Cavolini"/>
                <a:ea typeface="+mn-lt"/>
                <a:cs typeface="Cavolini"/>
              </a:rPr>
              <a:t>: Trenches provided protection from enemy fire, especially with the widespread use of machine guns and artillery, which made open-field attacks highly lethal.</a:t>
            </a:r>
            <a:endParaRPr lang="en-US" sz="1900">
              <a:latin typeface="Cavolini"/>
              <a:cs typeface="Cavolini"/>
            </a:endParaRPr>
          </a:p>
          <a:p>
            <a:pPr marL="457200" indent="-457200">
              <a:buAutoNum type="arabicPeriod"/>
            </a:pPr>
            <a:r>
              <a:rPr lang="en-US" sz="1900" b="1">
                <a:latin typeface="Cavolini"/>
                <a:ea typeface="+mn-lt"/>
                <a:cs typeface="Cavolini"/>
              </a:rPr>
              <a:t>Stalemate</a:t>
            </a:r>
            <a:r>
              <a:rPr lang="en-US" sz="1900">
                <a:latin typeface="Cavolini"/>
                <a:ea typeface="+mn-lt"/>
                <a:cs typeface="Cavolini"/>
              </a:rPr>
              <a:t>: Neither side could achieve a decisive breakthrough due to strong defensive positions, leading to the construction of extensive trench systems to hold ground.</a:t>
            </a:r>
            <a:endParaRPr lang="en-US" sz="1900">
              <a:latin typeface="Cavolini"/>
              <a:cs typeface="Cavolini"/>
            </a:endParaRPr>
          </a:p>
          <a:p>
            <a:pPr marL="457200" indent="-457200">
              <a:buAutoNum type="arabicPeriod"/>
            </a:pPr>
            <a:r>
              <a:rPr lang="en-US" sz="1900" b="1">
                <a:latin typeface="Cavolini"/>
                <a:ea typeface="+mn-lt"/>
                <a:cs typeface="Cavolini"/>
              </a:rPr>
              <a:t>Technological Development</a:t>
            </a:r>
            <a:r>
              <a:rPr lang="en-US" sz="1900">
                <a:latin typeface="Cavolini"/>
                <a:ea typeface="+mn-lt"/>
                <a:cs typeface="Cavolini"/>
              </a:rPr>
              <a:t>s: Advances in weaponry, such as rifles, barbed wire, and artillery, favored defense over offense, making trenches essential for survival. The industrial Revolution improved the power of many weapons and the nature of fighting e.g. Cavalry and swords had been replaced by Artillery and machine guns</a:t>
            </a:r>
            <a:endParaRPr lang="en-US" sz="1900">
              <a:latin typeface="Cavolini"/>
              <a:cs typeface="Cavolini"/>
            </a:endParaRPr>
          </a:p>
          <a:p>
            <a:pPr marL="457200" indent="-457200">
              <a:buAutoNum type="arabicPeriod"/>
            </a:pPr>
            <a:r>
              <a:rPr lang="en-US" sz="1900" b="1">
                <a:latin typeface="Cavolini"/>
                <a:ea typeface="+mn-lt"/>
                <a:cs typeface="Cavolini"/>
              </a:rPr>
              <a:t>Static Fronts</a:t>
            </a:r>
            <a:r>
              <a:rPr lang="en-US" sz="1900">
                <a:latin typeface="Cavolini"/>
                <a:ea typeface="+mn-lt"/>
                <a:cs typeface="Cavolini"/>
              </a:rPr>
              <a:t>: The failure of rapid offensive plans, like Germany's Schlieffen Plan, resulted in prolonged, static fronts where trenches became necessary for both sides.</a:t>
            </a:r>
            <a:endParaRPr lang="en-US" sz="1900">
              <a:latin typeface="Cavolini"/>
              <a:cs typeface="Cavolini"/>
            </a:endParaRPr>
          </a:p>
          <a:p>
            <a:pPr marL="457200" indent="-457200">
              <a:buAutoNum type="arabicPeriod"/>
            </a:pPr>
            <a:r>
              <a:rPr lang="en-US" sz="1900" b="1">
                <a:latin typeface="Cavolini"/>
                <a:ea typeface="+mn-lt"/>
                <a:cs typeface="Cavolini"/>
              </a:rPr>
              <a:t>Geography</a:t>
            </a:r>
            <a:r>
              <a:rPr lang="en-US" sz="1900">
                <a:latin typeface="Cavolini"/>
                <a:ea typeface="+mn-lt"/>
                <a:cs typeface="Cavolini"/>
              </a:rPr>
              <a:t>: On the Western Front, the flat and exposed terrain of northern France and Belgium made trench systems an effective way to shield troops from observation and fire.</a:t>
            </a:r>
            <a:endParaRPr lang="en-US" sz="1900">
              <a:latin typeface="Cavolini"/>
              <a:cs typeface="Cavolini"/>
            </a:endParaRPr>
          </a:p>
        </p:txBody>
      </p:sp>
      <p:pic>
        <p:nvPicPr>
          <p:cNvPr id="5" name="Picture 4" descr="Image result for map shwoing trnech warfare ww1 arial view">
            <a:extLst>
              <a:ext uri="{FF2B5EF4-FFF2-40B4-BE49-F238E27FC236}">
                <a16:creationId xmlns:a16="http://schemas.microsoft.com/office/drawing/2014/main" id="{A98504C0-F311-C56E-12D6-FA545D04DD0B}"/>
              </a:ext>
            </a:extLst>
          </p:cNvPr>
          <p:cNvPicPr>
            <a:picLocks noChangeAspect="1"/>
          </p:cNvPicPr>
          <p:nvPr/>
        </p:nvPicPr>
        <p:blipFill>
          <a:blip r:embed="rId3"/>
          <a:stretch>
            <a:fillRect/>
          </a:stretch>
        </p:blipFill>
        <p:spPr>
          <a:xfrm>
            <a:off x="9554024" y="2139351"/>
            <a:ext cx="2644895" cy="3168770"/>
          </a:xfrm>
          <a:prstGeom prst="rect">
            <a:avLst/>
          </a:prstGeom>
        </p:spPr>
      </p:pic>
    </p:spTree>
    <p:extLst>
      <p:ext uri="{BB962C8B-B14F-4D97-AF65-F5344CB8AC3E}">
        <p14:creationId xmlns:p14="http://schemas.microsoft.com/office/powerpoint/2010/main" val="53182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464389" y="379502"/>
            <a:ext cx="11335108" cy="1124280"/>
          </a:xfrm>
          <a:solidFill>
            <a:srgbClr val="003057"/>
          </a:solidFill>
        </p:spPr>
        <p:txBody>
          <a:bodyPr/>
          <a:lstStyle/>
          <a:p>
            <a:pPr algn="ctr"/>
            <a:r>
              <a:rPr lang="en-US" b="1">
                <a:solidFill>
                  <a:srgbClr val="30CDD7"/>
                </a:solidFill>
                <a:latin typeface="Cavolini"/>
                <a:cs typeface="Cavolini"/>
              </a:rPr>
              <a:t>Weapons of World War One</a:t>
            </a:r>
            <a:endParaRPr lang="en-US"/>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9771915" y="5319322"/>
            <a:ext cx="1288961" cy="1245829"/>
          </a:xfrm>
        </p:spPr>
      </p:pic>
      <p:sp>
        <p:nvSpPr>
          <p:cNvPr id="5" name="TextBox 4">
            <a:extLst>
              <a:ext uri="{FF2B5EF4-FFF2-40B4-BE49-F238E27FC236}">
                <a16:creationId xmlns:a16="http://schemas.microsoft.com/office/drawing/2014/main" id="{9C5361F2-2F1C-9EDF-573D-31718141104D}"/>
              </a:ext>
            </a:extLst>
          </p:cNvPr>
          <p:cNvSpPr txBox="1"/>
          <p:nvPr/>
        </p:nvSpPr>
        <p:spPr>
          <a:xfrm>
            <a:off x="9377601" y="1758844"/>
            <a:ext cx="2072135" cy="1477328"/>
          </a:xfrm>
          <a:prstGeom prst="rect">
            <a:avLst/>
          </a:prstGeom>
          <a:noFill/>
          <a:ln w="28575">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Further links</a:t>
            </a:r>
            <a:endParaRPr lang="en-US"/>
          </a:p>
          <a:p>
            <a:r>
              <a:rPr lang="en-US">
                <a:ea typeface="+mn-lt"/>
                <a:cs typeface="+mn-lt"/>
                <a:hlinkClick r:id="rId3"/>
              </a:rPr>
              <a:t>WW1 Weapons: Tanks, Guns, Flamethrowers &amp; More | HistoryNet</a:t>
            </a:r>
            <a:endParaRPr lang="en-US"/>
          </a:p>
        </p:txBody>
      </p:sp>
      <p:sp>
        <p:nvSpPr>
          <p:cNvPr id="6" name="TextBox 5">
            <a:extLst>
              <a:ext uri="{FF2B5EF4-FFF2-40B4-BE49-F238E27FC236}">
                <a16:creationId xmlns:a16="http://schemas.microsoft.com/office/drawing/2014/main" id="{D8078700-1C29-BBC4-880F-9C60137F6DC2}"/>
              </a:ext>
            </a:extLst>
          </p:cNvPr>
          <p:cNvSpPr txBox="1"/>
          <p:nvPr/>
        </p:nvSpPr>
        <p:spPr>
          <a:xfrm>
            <a:off x="462405" y="1711122"/>
            <a:ext cx="8302846" cy="5078313"/>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volini"/>
                <a:cs typeface="Cavolini"/>
              </a:rPr>
              <a:t>Weapons invented during WWI:</a:t>
            </a:r>
            <a:endParaRPr lang="en-US">
              <a:latin typeface="Cavolini"/>
              <a:cs typeface="Cavolini"/>
            </a:endParaRPr>
          </a:p>
          <a:p>
            <a:pPr marL="285750" indent="-285750">
              <a:buFont typeface="Arial"/>
              <a:buChar char="•"/>
            </a:pPr>
            <a:r>
              <a:rPr lang="en-US" b="1">
                <a:latin typeface="Cavolini"/>
                <a:ea typeface="+mn-lt"/>
                <a:cs typeface="+mn-lt"/>
              </a:rPr>
              <a:t>Tanks:</a:t>
            </a:r>
            <a:r>
              <a:rPr lang="en-US">
                <a:latin typeface="Cavolini"/>
                <a:ea typeface="+mn-lt"/>
                <a:cs typeface="+mn-lt"/>
              </a:rPr>
              <a:t> Introduced by the British in 1916, tanks broke through trench defenses and revolutionized battlefield mobility.</a:t>
            </a:r>
            <a:endParaRPr lang="en-US">
              <a:latin typeface="Cavolini"/>
              <a:cs typeface="Cavolini"/>
            </a:endParaRPr>
          </a:p>
          <a:p>
            <a:pPr marL="285750" indent="-285750">
              <a:buFont typeface="Arial"/>
              <a:buChar char="•"/>
            </a:pPr>
            <a:r>
              <a:rPr lang="en-US" b="1">
                <a:latin typeface="Cavolini"/>
                <a:ea typeface="+mn-lt"/>
                <a:cs typeface="+mn-lt"/>
              </a:rPr>
              <a:t>Poison Gas:</a:t>
            </a:r>
            <a:r>
              <a:rPr lang="en-US">
                <a:latin typeface="Cavolini"/>
                <a:ea typeface="+mn-lt"/>
                <a:cs typeface="+mn-lt"/>
              </a:rPr>
              <a:t> First used by Germany in 1915, it caused mass casualties and psychological terror, leading to the development of gas masks.</a:t>
            </a:r>
            <a:endParaRPr lang="en-US">
              <a:latin typeface="Cavolini"/>
              <a:cs typeface="Cavolini"/>
            </a:endParaRPr>
          </a:p>
          <a:p>
            <a:pPr marL="285750" indent="-285750">
              <a:buFont typeface="Arial"/>
              <a:buChar char="•"/>
            </a:pPr>
            <a:r>
              <a:rPr lang="en-US" b="1">
                <a:latin typeface="Cavolini"/>
                <a:ea typeface="+mn-lt"/>
                <a:cs typeface="+mn-lt"/>
              </a:rPr>
              <a:t>Flamethrowers:</a:t>
            </a:r>
            <a:r>
              <a:rPr lang="en-US">
                <a:latin typeface="Cavolini"/>
                <a:ea typeface="+mn-lt"/>
                <a:cs typeface="+mn-lt"/>
              </a:rPr>
              <a:t> Used by Germany, flamethrowers cleared enemy trenches and created fear on the battlefield.</a:t>
            </a:r>
            <a:endParaRPr lang="en-US">
              <a:latin typeface="Cavolini"/>
              <a:cs typeface="Cavolini"/>
            </a:endParaRPr>
          </a:p>
          <a:p>
            <a:pPr marL="285750" indent="-285750">
              <a:buFont typeface="Arial"/>
              <a:buChar char="•"/>
            </a:pPr>
            <a:endParaRPr lang="en-US">
              <a:latin typeface="Cavolini"/>
              <a:cs typeface="Cavolini"/>
            </a:endParaRPr>
          </a:p>
          <a:p>
            <a:r>
              <a:rPr lang="en-US" b="1">
                <a:latin typeface="Cavolini"/>
                <a:cs typeface="Cavolini"/>
              </a:rPr>
              <a:t>Important weapons during WWI:</a:t>
            </a:r>
            <a:endParaRPr lang="en-US">
              <a:latin typeface="Cavolini"/>
              <a:cs typeface="Cavolini"/>
            </a:endParaRPr>
          </a:p>
          <a:p>
            <a:pPr marL="285750" indent="-285750">
              <a:buFont typeface="Arial"/>
              <a:buChar char="•"/>
            </a:pPr>
            <a:r>
              <a:rPr lang="en-US" b="1">
                <a:latin typeface="Cavolini"/>
                <a:ea typeface="+mn-lt"/>
                <a:cs typeface="+mn-lt"/>
              </a:rPr>
              <a:t>Machine Guns:</a:t>
            </a:r>
            <a:r>
              <a:rPr lang="en-US">
                <a:latin typeface="Cavolini"/>
                <a:ea typeface="+mn-lt"/>
                <a:cs typeface="+mn-lt"/>
              </a:rPr>
              <a:t> Capable of firing hundreds of rounds per minute, they dominated trench defenses and caused heavy casualties.</a:t>
            </a:r>
            <a:endParaRPr lang="en-US">
              <a:latin typeface="Cavolini"/>
              <a:cs typeface="Cavolini"/>
            </a:endParaRPr>
          </a:p>
          <a:p>
            <a:pPr marL="285750" indent="-285750">
              <a:buFont typeface="Arial"/>
              <a:buChar char="•"/>
            </a:pPr>
            <a:r>
              <a:rPr lang="en-US" b="1">
                <a:latin typeface="Cavolini"/>
                <a:ea typeface="+mn-lt"/>
                <a:cs typeface="+mn-lt"/>
              </a:rPr>
              <a:t>Artillery:</a:t>
            </a:r>
            <a:r>
              <a:rPr lang="en-US">
                <a:latin typeface="Cavolini"/>
                <a:ea typeface="+mn-lt"/>
                <a:cs typeface="+mn-lt"/>
              </a:rPr>
              <a:t> Long-range guns inflicted massive destruction and were responsible for the majority of battlefield deaths.</a:t>
            </a:r>
            <a:endParaRPr lang="en-US">
              <a:latin typeface="Cavolini"/>
              <a:cs typeface="Cavolini"/>
            </a:endParaRPr>
          </a:p>
          <a:p>
            <a:pPr marL="285750" indent="-285750">
              <a:buFont typeface="Arial"/>
              <a:buChar char="•"/>
            </a:pPr>
            <a:r>
              <a:rPr lang="en-US" b="1">
                <a:latin typeface="Cavolini"/>
                <a:ea typeface="+mn-lt"/>
                <a:cs typeface="+mn-lt"/>
              </a:rPr>
              <a:t>Bolt-Action Rifles:</a:t>
            </a:r>
            <a:r>
              <a:rPr lang="en-US">
                <a:latin typeface="Cavolini"/>
                <a:ea typeface="+mn-lt"/>
                <a:cs typeface="+mn-lt"/>
              </a:rPr>
              <a:t> Standard issue for soldiers, these reliable and accurate weapons were crucial for infantry combat.</a:t>
            </a:r>
            <a:endParaRPr lang="en-US">
              <a:latin typeface="Cavolini"/>
              <a:cs typeface="Cavolini"/>
            </a:endParaRPr>
          </a:p>
          <a:p>
            <a:pPr algn="l"/>
            <a:endParaRPr lang="en-US"/>
          </a:p>
        </p:txBody>
      </p:sp>
      <p:pic>
        <p:nvPicPr>
          <p:cNvPr id="3" name="Picture 2" descr="Big Bertha">
            <a:extLst>
              <a:ext uri="{FF2B5EF4-FFF2-40B4-BE49-F238E27FC236}">
                <a16:creationId xmlns:a16="http://schemas.microsoft.com/office/drawing/2014/main" id="{5D1D5D6B-4A8A-DEAA-C318-815FFF7C642A}"/>
              </a:ext>
            </a:extLst>
          </p:cNvPr>
          <p:cNvPicPr>
            <a:picLocks noChangeAspect="1"/>
          </p:cNvPicPr>
          <p:nvPr/>
        </p:nvPicPr>
        <p:blipFill>
          <a:blip r:embed="rId4"/>
          <a:stretch>
            <a:fillRect/>
          </a:stretch>
        </p:blipFill>
        <p:spPr>
          <a:xfrm>
            <a:off x="9598325" y="3421092"/>
            <a:ext cx="1636145" cy="1209136"/>
          </a:xfrm>
          <a:prstGeom prst="rect">
            <a:avLst/>
          </a:prstGeom>
        </p:spPr>
      </p:pic>
      <p:sp>
        <p:nvSpPr>
          <p:cNvPr id="7" name="TextBox 6">
            <a:extLst>
              <a:ext uri="{FF2B5EF4-FFF2-40B4-BE49-F238E27FC236}">
                <a16:creationId xmlns:a16="http://schemas.microsoft.com/office/drawing/2014/main" id="{8F0A4139-B7DE-B4EA-E118-F2A977B4C692}"/>
              </a:ext>
            </a:extLst>
          </p:cNvPr>
          <p:cNvSpPr txBox="1"/>
          <p:nvPr/>
        </p:nvSpPr>
        <p:spPr>
          <a:xfrm>
            <a:off x="9051985" y="4623758"/>
            <a:ext cx="307387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avolini"/>
                <a:cs typeface="Cavolini"/>
              </a:rPr>
              <a:t>A Big Bertha howitzer on the Western Front, 1914.</a:t>
            </a:r>
          </a:p>
        </p:txBody>
      </p:sp>
    </p:spTree>
    <p:extLst>
      <p:ext uri="{BB962C8B-B14F-4D97-AF65-F5344CB8AC3E}">
        <p14:creationId xmlns:p14="http://schemas.microsoft.com/office/powerpoint/2010/main" val="401831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1886057" y="219729"/>
            <a:ext cx="4647528" cy="1210311"/>
          </a:xfrm>
          <a:solidFill>
            <a:srgbClr val="003057"/>
          </a:solidFill>
        </p:spPr>
        <p:txBody>
          <a:bodyPr>
            <a:normAutofit/>
          </a:bodyPr>
          <a:lstStyle/>
          <a:p>
            <a:pPr algn="ctr"/>
            <a:r>
              <a:rPr lang="en-US" sz="4000" b="1">
                <a:solidFill>
                  <a:srgbClr val="30CDD7"/>
                </a:solidFill>
                <a:latin typeface="Cavolini"/>
                <a:cs typeface="Cavolini"/>
              </a:rPr>
              <a:t>Trench warfare</a:t>
            </a:r>
            <a:endParaRPr lang="en-US" sz="4000"/>
          </a:p>
        </p:txBody>
      </p:sp>
      <p:sp>
        <p:nvSpPr>
          <p:cNvPr id="6" name="TextBox 5">
            <a:extLst>
              <a:ext uri="{FF2B5EF4-FFF2-40B4-BE49-F238E27FC236}">
                <a16:creationId xmlns:a16="http://schemas.microsoft.com/office/drawing/2014/main" id="{D8078700-1C29-BBC4-880F-9C60137F6DC2}"/>
              </a:ext>
            </a:extLst>
          </p:cNvPr>
          <p:cNvSpPr txBox="1"/>
          <p:nvPr/>
        </p:nvSpPr>
        <p:spPr>
          <a:xfrm>
            <a:off x="273412" y="1719477"/>
            <a:ext cx="7047614" cy="5016758"/>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000">
              <a:ea typeface="+mn-lt"/>
              <a:cs typeface="+mn-lt"/>
            </a:endParaRP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pic>
        <p:nvPicPr>
          <p:cNvPr id="11" name="Picture 10" descr="Video editing ">
            <a:extLst>
              <a:ext uri="{FF2B5EF4-FFF2-40B4-BE49-F238E27FC236}">
                <a16:creationId xmlns:a16="http://schemas.microsoft.com/office/drawing/2014/main" id="{99F604B7-601C-0933-0262-1432A90C7B80}"/>
              </a:ext>
            </a:extLst>
          </p:cNvPr>
          <p:cNvPicPr>
            <a:picLocks noChangeAspect="1"/>
          </p:cNvPicPr>
          <p:nvPr/>
        </p:nvPicPr>
        <p:blipFill>
          <a:blip r:embed="rId4"/>
          <a:stretch>
            <a:fillRect/>
          </a:stretch>
        </p:blipFill>
        <p:spPr>
          <a:xfrm>
            <a:off x="10213383" y="158857"/>
            <a:ext cx="1554997" cy="1554997"/>
          </a:xfrm>
          <a:prstGeom prst="rect">
            <a:avLst/>
          </a:prstGeom>
        </p:spPr>
      </p:pic>
      <p:pic>
        <p:nvPicPr>
          <p:cNvPr id="4" name="Picture 3" descr="A qr code with dots&#10;&#10;AI-generated content may be incorrect.">
            <a:extLst>
              <a:ext uri="{FF2B5EF4-FFF2-40B4-BE49-F238E27FC236}">
                <a16:creationId xmlns:a16="http://schemas.microsoft.com/office/drawing/2014/main" id="{DF06F342-263E-949B-8D98-0854722DB969}"/>
              </a:ext>
            </a:extLst>
          </p:cNvPr>
          <p:cNvPicPr>
            <a:picLocks noChangeAspect="1"/>
          </p:cNvPicPr>
          <p:nvPr/>
        </p:nvPicPr>
        <p:blipFill>
          <a:blip r:embed="rId5"/>
          <a:stretch>
            <a:fillRect/>
          </a:stretch>
        </p:blipFill>
        <p:spPr>
          <a:xfrm>
            <a:off x="155790" y="123503"/>
            <a:ext cx="1522386" cy="1393233"/>
          </a:xfrm>
          <a:prstGeom prst="rect">
            <a:avLst/>
          </a:prstGeom>
        </p:spPr>
      </p:pic>
      <p:pic>
        <p:nvPicPr>
          <p:cNvPr id="5" name="Online Media 4" title="Trench Systems (Cross Section)">
            <a:hlinkClick r:id="" action="ppaction://media"/>
            <a:extLst>
              <a:ext uri="{FF2B5EF4-FFF2-40B4-BE49-F238E27FC236}">
                <a16:creationId xmlns:a16="http://schemas.microsoft.com/office/drawing/2014/main" id="{F5851FC6-DB8F-AC10-9D74-0290D64E23C3}"/>
              </a:ext>
            </a:extLst>
          </p:cNvPr>
          <p:cNvPicPr>
            <a:picLocks noRot="1" noChangeAspect="1"/>
          </p:cNvPicPr>
          <p:nvPr>
            <a:videoFile r:link="rId1"/>
          </p:nvPr>
        </p:nvPicPr>
        <p:blipFill>
          <a:blip r:embed="rId6"/>
          <a:stretch>
            <a:fillRect/>
          </a:stretch>
        </p:blipFill>
        <p:spPr>
          <a:xfrm>
            <a:off x="427764" y="1938580"/>
            <a:ext cx="6778976" cy="3833248"/>
          </a:xfrm>
          <a:prstGeom prst="rect">
            <a:avLst/>
          </a:prstGeom>
        </p:spPr>
      </p:pic>
      <p:pic>
        <p:nvPicPr>
          <p:cNvPr id="7" name="Picture 6" descr="A qr code with black dots&#10;&#10;AI-generated content may be incorrect.">
            <a:extLst>
              <a:ext uri="{FF2B5EF4-FFF2-40B4-BE49-F238E27FC236}">
                <a16:creationId xmlns:a16="http://schemas.microsoft.com/office/drawing/2014/main" id="{A891D8C9-8668-51C7-A290-87B0AE0D0924}"/>
              </a:ext>
            </a:extLst>
          </p:cNvPr>
          <p:cNvPicPr>
            <a:picLocks noChangeAspect="1"/>
          </p:cNvPicPr>
          <p:nvPr/>
        </p:nvPicPr>
        <p:blipFill>
          <a:blip r:embed="rId7"/>
          <a:stretch>
            <a:fillRect/>
          </a:stretch>
        </p:blipFill>
        <p:spPr>
          <a:xfrm>
            <a:off x="10720468" y="5509163"/>
            <a:ext cx="1238251" cy="1251166"/>
          </a:xfrm>
          <a:prstGeom prst="rect">
            <a:avLst/>
          </a:prstGeom>
        </p:spPr>
      </p:pic>
      <p:pic>
        <p:nvPicPr>
          <p:cNvPr id="8" name="Online Media 7" title="Why Trenches? - WW1 Uncut: Dan Snow - BBC">
            <a:hlinkClick r:id="" action="ppaction://media"/>
            <a:extLst>
              <a:ext uri="{FF2B5EF4-FFF2-40B4-BE49-F238E27FC236}">
                <a16:creationId xmlns:a16="http://schemas.microsoft.com/office/drawing/2014/main" id="{E042AF83-6FC9-D2FF-43D7-B2A565665522}"/>
              </a:ext>
            </a:extLst>
          </p:cNvPr>
          <p:cNvPicPr>
            <a:picLocks noRot="1" noChangeAspect="1"/>
          </p:cNvPicPr>
          <p:nvPr>
            <a:videoFile r:link="rId2"/>
          </p:nvPr>
        </p:nvPicPr>
        <p:blipFill>
          <a:blip r:embed="rId8"/>
          <a:stretch>
            <a:fillRect/>
          </a:stretch>
        </p:blipFill>
        <p:spPr>
          <a:xfrm>
            <a:off x="7485520" y="2966553"/>
            <a:ext cx="4467145" cy="2528807"/>
          </a:xfrm>
          <a:prstGeom prst="rect">
            <a:avLst/>
          </a:prstGeom>
        </p:spPr>
      </p:pic>
    </p:spTree>
    <p:extLst>
      <p:ext uri="{BB962C8B-B14F-4D97-AF65-F5344CB8AC3E}">
        <p14:creationId xmlns:p14="http://schemas.microsoft.com/office/powerpoint/2010/main" val="311507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CD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B10A-A0A7-D095-C16D-38A8C9BD6D40}"/>
              </a:ext>
            </a:extLst>
          </p:cNvPr>
          <p:cNvSpPr>
            <a:spLocks noGrp="1"/>
          </p:cNvSpPr>
          <p:nvPr>
            <p:ph type="title"/>
          </p:nvPr>
        </p:nvSpPr>
        <p:spPr>
          <a:xfrm>
            <a:off x="219975" y="221351"/>
            <a:ext cx="11229221" cy="1052394"/>
          </a:xfrm>
          <a:solidFill>
            <a:srgbClr val="003057"/>
          </a:solidFill>
        </p:spPr>
        <p:txBody>
          <a:bodyPr>
            <a:normAutofit fontScale="90000"/>
          </a:bodyPr>
          <a:lstStyle/>
          <a:p>
            <a:pPr algn="ctr"/>
            <a:r>
              <a:rPr lang="en-US" b="1">
                <a:solidFill>
                  <a:srgbClr val="30CDD7"/>
                </a:solidFill>
                <a:latin typeface="Cavolini"/>
                <a:cs typeface="Cavolini"/>
              </a:rPr>
              <a:t>The Battle of the Somme: 6 Key Facts</a:t>
            </a:r>
            <a:endParaRPr lang="en-US"/>
          </a:p>
        </p:txBody>
      </p:sp>
      <p:pic>
        <p:nvPicPr>
          <p:cNvPr id="4" name="Content Placeholder 3" descr="Revision ">
            <a:extLst>
              <a:ext uri="{FF2B5EF4-FFF2-40B4-BE49-F238E27FC236}">
                <a16:creationId xmlns:a16="http://schemas.microsoft.com/office/drawing/2014/main" id="{104952CD-E7F3-7BAC-8C0A-7205E7FC1B76}"/>
              </a:ext>
            </a:extLst>
          </p:cNvPr>
          <p:cNvPicPr>
            <a:picLocks noGrp="1" noChangeAspect="1"/>
          </p:cNvPicPr>
          <p:nvPr>
            <p:ph idx="1"/>
          </p:nvPr>
        </p:nvPicPr>
        <p:blipFill>
          <a:blip r:embed="rId2"/>
          <a:stretch>
            <a:fillRect/>
          </a:stretch>
        </p:blipFill>
        <p:spPr>
          <a:xfrm>
            <a:off x="6795802" y="5678756"/>
            <a:ext cx="1288961" cy="1245829"/>
          </a:xfrm>
        </p:spPr>
      </p:pic>
      <p:sp>
        <p:nvSpPr>
          <p:cNvPr id="6" name="TextBox 5">
            <a:extLst>
              <a:ext uri="{FF2B5EF4-FFF2-40B4-BE49-F238E27FC236}">
                <a16:creationId xmlns:a16="http://schemas.microsoft.com/office/drawing/2014/main" id="{D8078700-1C29-BBC4-880F-9C60137F6DC2}"/>
              </a:ext>
            </a:extLst>
          </p:cNvPr>
          <p:cNvSpPr txBox="1"/>
          <p:nvPr/>
        </p:nvSpPr>
        <p:spPr>
          <a:xfrm>
            <a:off x="217991" y="1503818"/>
            <a:ext cx="7828393" cy="4801314"/>
          </a:xfrm>
          <a:prstGeom prst="rect">
            <a:avLst/>
          </a:prstGeom>
          <a:noFill/>
          <a:ln w="57150">
            <a:solidFill>
              <a:srgbClr val="00305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latin typeface="Cavolini"/>
                <a:ea typeface="+mn-lt"/>
                <a:cs typeface="+mn-lt"/>
              </a:rPr>
              <a:t>The battle took place from </a:t>
            </a:r>
            <a:r>
              <a:rPr lang="en-US" b="1">
                <a:latin typeface="Cavolini"/>
                <a:ea typeface="+mn-lt"/>
                <a:cs typeface="+mn-lt"/>
              </a:rPr>
              <a:t>July 1 to November 18, 1916</a:t>
            </a:r>
            <a:r>
              <a:rPr lang="en-US">
                <a:latin typeface="Cavolini"/>
                <a:ea typeface="+mn-lt"/>
                <a:cs typeface="+mn-lt"/>
              </a:rPr>
              <a:t>, on the Western Front in France.</a:t>
            </a:r>
            <a:endParaRPr lang="en-US">
              <a:latin typeface="Cavolini"/>
              <a:cs typeface="Cavolini"/>
            </a:endParaRPr>
          </a:p>
          <a:p>
            <a:pPr marL="342900" indent="-342900">
              <a:buAutoNum type="arabicPeriod"/>
            </a:pPr>
            <a:r>
              <a:rPr lang="en-US">
                <a:latin typeface="Cavolini"/>
                <a:ea typeface="+mn-lt"/>
                <a:cs typeface="+mn-lt"/>
              </a:rPr>
              <a:t>It was a joint British and French offensive aimed at breaking through German lines and relieving pressure on the French at Verdun.</a:t>
            </a:r>
            <a:endParaRPr lang="en-US">
              <a:latin typeface="Cavolini"/>
              <a:cs typeface="Cavolini"/>
            </a:endParaRPr>
          </a:p>
          <a:p>
            <a:pPr marL="342900" indent="-342900">
              <a:buAutoNum type="arabicPeriod"/>
            </a:pPr>
            <a:r>
              <a:rPr lang="en-US">
                <a:latin typeface="Cavolini"/>
                <a:ea typeface="+mn-lt"/>
                <a:cs typeface="+mn-lt"/>
              </a:rPr>
              <a:t>Over </a:t>
            </a:r>
            <a:r>
              <a:rPr lang="en-US" b="1">
                <a:latin typeface="Cavolini"/>
                <a:ea typeface="+mn-lt"/>
                <a:cs typeface="+mn-lt"/>
              </a:rPr>
              <a:t>1 million men</a:t>
            </a:r>
            <a:r>
              <a:rPr lang="en-US">
                <a:latin typeface="Cavolini"/>
                <a:ea typeface="+mn-lt"/>
                <a:cs typeface="+mn-lt"/>
              </a:rPr>
              <a:t> were killed or wounded, with </a:t>
            </a:r>
            <a:r>
              <a:rPr lang="en-US" b="1">
                <a:latin typeface="Cavolini"/>
                <a:ea typeface="+mn-lt"/>
                <a:cs typeface="+mn-lt"/>
              </a:rPr>
              <a:t>57,000 British casualties on the first day alone</a:t>
            </a:r>
            <a:r>
              <a:rPr lang="en-US">
                <a:latin typeface="Cavolini"/>
                <a:ea typeface="+mn-lt"/>
                <a:cs typeface="+mn-lt"/>
              </a:rPr>
              <a:t>, making it one of the bloodiest battles in history.</a:t>
            </a:r>
            <a:endParaRPr lang="en-US">
              <a:latin typeface="Cavolini"/>
              <a:cs typeface="Cavolini"/>
            </a:endParaRPr>
          </a:p>
          <a:p>
            <a:pPr marL="342900" indent="-342900">
              <a:buAutoNum type="arabicPeriod"/>
            </a:pPr>
            <a:r>
              <a:rPr lang="en-US">
                <a:latin typeface="Cavolini"/>
                <a:ea typeface="+mn-lt"/>
                <a:cs typeface="+mn-lt"/>
              </a:rPr>
              <a:t>The battle saw the first use of </a:t>
            </a:r>
            <a:r>
              <a:rPr lang="en-US" b="1">
                <a:latin typeface="Cavolini"/>
                <a:ea typeface="+mn-lt"/>
                <a:cs typeface="+mn-lt"/>
              </a:rPr>
              <a:t>tanks</a:t>
            </a:r>
            <a:r>
              <a:rPr lang="en-US">
                <a:latin typeface="Cavolini"/>
                <a:ea typeface="+mn-lt"/>
                <a:cs typeface="+mn-lt"/>
              </a:rPr>
              <a:t> by the British, although they had limited success due to mechanical issues.</a:t>
            </a:r>
            <a:endParaRPr lang="en-US">
              <a:latin typeface="Cavolini"/>
              <a:cs typeface="Cavolini"/>
            </a:endParaRPr>
          </a:p>
          <a:p>
            <a:pPr marL="342900" indent="-342900">
              <a:buAutoNum type="arabicPeriod"/>
            </a:pPr>
            <a:r>
              <a:rPr lang="en-US">
                <a:latin typeface="Cavolini"/>
                <a:ea typeface="+mn-lt"/>
                <a:cs typeface="+mn-lt"/>
              </a:rPr>
              <a:t>Despite massive artillery bombardments and infantry attacks, the Allies only advanced about </a:t>
            </a:r>
            <a:r>
              <a:rPr lang="en-US" b="1">
                <a:latin typeface="Cavolini"/>
                <a:ea typeface="+mn-lt"/>
                <a:cs typeface="+mn-lt"/>
              </a:rPr>
              <a:t>6 miles</a:t>
            </a:r>
            <a:r>
              <a:rPr lang="en-US">
                <a:latin typeface="Cavolini"/>
                <a:ea typeface="+mn-lt"/>
                <a:cs typeface="+mn-lt"/>
              </a:rPr>
              <a:t>, with no decisive breakthrough achieved.</a:t>
            </a:r>
            <a:endParaRPr lang="en-US">
              <a:latin typeface="Cavolini"/>
              <a:cs typeface="Cavolini"/>
            </a:endParaRPr>
          </a:p>
          <a:p>
            <a:pPr marL="342900" indent="-342900">
              <a:buAutoNum type="arabicPeriod"/>
            </a:pPr>
            <a:r>
              <a:rPr lang="en-US">
                <a:latin typeface="Cavolini"/>
                <a:ea typeface="+mn-lt"/>
                <a:cs typeface="+mn-lt"/>
              </a:rPr>
              <a:t>The battle became a symbol of the horrific cost of trench warfare and the difficulties of breaking entrenched defenses.</a:t>
            </a:r>
            <a:endParaRPr lang="en-US">
              <a:latin typeface="Cavolini"/>
              <a:cs typeface="Cavolini"/>
            </a:endParaRPr>
          </a:p>
        </p:txBody>
      </p:sp>
      <p:pic>
        <p:nvPicPr>
          <p:cNvPr id="9" name="Picture 8" descr="Image result for battle of the somme map">
            <a:extLst>
              <a:ext uri="{FF2B5EF4-FFF2-40B4-BE49-F238E27FC236}">
                <a16:creationId xmlns:a16="http://schemas.microsoft.com/office/drawing/2014/main" id="{A9558DEE-CFD0-1E11-2C22-A215D3EB49FE}"/>
              </a:ext>
            </a:extLst>
          </p:cNvPr>
          <p:cNvPicPr>
            <a:picLocks noChangeAspect="1"/>
          </p:cNvPicPr>
          <p:nvPr/>
        </p:nvPicPr>
        <p:blipFill>
          <a:blip r:embed="rId3"/>
          <a:stretch>
            <a:fillRect/>
          </a:stretch>
        </p:blipFill>
        <p:spPr>
          <a:xfrm>
            <a:off x="8079357" y="2475961"/>
            <a:ext cx="3782683" cy="2854984"/>
          </a:xfrm>
          <a:prstGeom prst="rect">
            <a:avLst/>
          </a:prstGeom>
        </p:spPr>
      </p:pic>
    </p:spTree>
    <p:extLst>
      <p:ext uri="{BB962C8B-B14F-4D97-AF65-F5344CB8AC3E}">
        <p14:creationId xmlns:p14="http://schemas.microsoft.com/office/powerpoint/2010/main" val="3512805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ebbd330-551b-4a40-a59f-8b23cf48cd38" xsi:nil="true"/>
    <lcf76f155ced4ddcb4097134ff3c332f xmlns="dab27d9a-c6f2-446c-bbf9-eb6d8fb9ed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06E4E8C3A25B4C9F01582D17AE4E07" ma:contentTypeVersion="21" ma:contentTypeDescription="Create a new document." ma:contentTypeScope="" ma:versionID="003d904ac8977148bb9428949cec57c5">
  <xsd:schema xmlns:xsd="http://www.w3.org/2001/XMLSchema" xmlns:xs="http://www.w3.org/2001/XMLSchema" xmlns:p="http://schemas.microsoft.com/office/2006/metadata/properties" xmlns:ns1="http://schemas.microsoft.com/sharepoint/v3" xmlns:ns2="dab27d9a-c6f2-446c-bbf9-eb6d8fb9edef" xmlns:ns3="eebbd330-551b-4a40-a59f-8b23cf48cd38" targetNamespace="http://schemas.microsoft.com/office/2006/metadata/properties" ma:root="true" ma:fieldsID="88f4e417b1f3c9b155e9c0ca8e954580" ns1:_="" ns2:_="" ns3:_="">
    <xsd:import namespace="http://schemas.microsoft.com/sharepoint/v3"/>
    <xsd:import namespace="dab27d9a-c6f2-446c-bbf9-eb6d8fb9edef"/>
    <xsd:import namespace="eebbd330-551b-4a40-a59f-8b23cf48cd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b27d9a-c6f2-446c-bbf9-eb6d8fb9e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bbd330-551b-4a40-a59f-8b23cf48cd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2ecb255-e2e9-46a7-83fb-17463d5b225e}" ma:internalName="TaxCatchAll" ma:showField="CatchAllData" ma:web="eebbd330-551b-4a40-a59f-8b23cf48c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EF930-033E-489F-B3AC-BAFB4FC40E35}">
  <ds:schemaRefs>
    <ds:schemaRef ds:uri="http://schemas.microsoft.com/sharepoint/v3/contenttype/forms"/>
  </ds:schemaRefs>
</ds:datastoreItem>
</file>

<file path=customXml/itemProps2.xml><?xml version="1.0" encoding="utf-8"?>
<ds:datastoreItem xmlns:ds="http://schemas.openxmlformats.org/officeDocument/2006/customXml" ds:itemID="{9F44F85F-A2B8-4C0D-8776-851ACC50BBA0}">
  <ds:schemaRefs>
    <ds:schemaRef ds:uri="dab27d9a-c6f2-446c-bbf9-eb6d8fb9edef"/>
    <ds:schemaRef ds:uri="eebbd330-551b-4a40-a59f-8b23cf48cd38"/>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3697DB1-78FB-4188-8DF4-62ED70AC0A9E}">
  <ds:schemaRefs>
    <ds:schemaRef ds:uri="dab27d9a-c6f2-446c-bbf9-eb6d8fb9edef"/>
    <ds:schemaRef ds:uri="eebbd330-551b-4a40-a59f-8b23cf48cd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Year 9 History revision guide </vt:lpstr>
      <vt:lpstr>Long term: Causes of World War One</vt:lpstr>
      <vt:lpstr>Long term: Causes of World War One</vt:lpstr>
      <vt:lpstr>Short term: Causes of World War One</vt:lpstr>
      <vt:lpstr> What was trench warfare?</vt:lpstr>
      <vt:lpstr> What was trench warfare?</vt:lpstr>
      <vt:lpstr>Weapons of World War One</vt:lpstr>
      <vt:lpstr>Trench warfare</vt:lpstr>
      <vt:lpstr>The Battle of the Somme: 6 Key Facts</vt:lpstr>
      <vt:lpstr>The Battle of the Somme Was Haig a good leader?</vt:lpstr>
      <vt:lpstr>Interpretations of WW1. Who to blame? Part 1</vt:lpstr>
      <vt:lpstr>Interpretations of WW1. Who to blame? Part 2</vt:lpstr>
      <vt:lpstr>The Treaty of Versailles -leaders</vt:lpstr>
      <vt:lpstr>The Treaty of Versailles - Terms</vt:lpstr>
      <vt:lpstr>The Treaty of Versailles - Reactions </vt:lpstr>
      <vt:lpstr>The Treaty of Versailles</vt:lpstr>
      <vt:lpstr>The rise of Stalin (Soviet Union)</vt:lpstr>
      <vt:lpstr>Joseph Stalin</vt:lpstr>
      <vt:lpstr>The Rise of Hitler</vt:lpstr>
      <vt:lpstr>Long term cause of World War Two</vt:lpstr>
      <vt:lpstr>Poland's defeat - 1939</vt:lpstr>
      <vt:lpstr>Poland's defeat  1939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2025-01-20T11:22:59Z</dcterms:created>
  <dcterms:modified xsi:type="dcterms:W3CDTF">2025-04-18T05:07:27Z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0x0101006506E4E8C3A25B4C9F01582D17AE4E07</vt:lpwstr>
  </property>
  <property fmtid="{D5CDD505-2E9C-101B-9397-08002B2CF9AE}" pid="3" name="MediaServiceImageTags">
    <vt:lpwstr/>
  </property>
</Properties>
</file>