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83" r:id="rId5"/>
    <p:sldId id="287" r:id="rId6"/>
    <p:sldId id="321" r:id="rId7"/>
    <p:sldId id="288" r:id="rId8"/>
    <p:sldId id="320" r:id="rId9"/>
    <p:sldId id="318" r:id="rId10"/>
    <p:sldId id="317" r:id="rId11"/>
    <p:sldId id="316" r:id="rId12"/>
    <p:sldId id="315" r:id="rId13"/>
    <p:sldId id="305" r:id="rId14"/>
    <p:sldId id="289" r:id="rId15"/>
    <p:sldId id="299" r:id="rId16"/>
    <p:sldId id="300" r:id="rId17"/>
    <p:sldId id="302" r:id="rId18"/>
    <p:sldId id="301" r:id="rId19"/>
    <p:sldId id="303" r:id="rId20"/>
    <p:sldId id="306" r:id="rId21"/>
    <p:sldId id="322" r:id="rId22"/>
    <p:sldId id="304" r:id="rId23"/>
    <p:sldId id="309" r:id="rId24"/>
    <p:sldId id="310" r:id="rId25"/>
    <p:sldId id="311" r:id="rId26"/>
    <p:sldId id="308" r:id="rId27"/>
    <p:sldId id="312" r:id="rId28"/>
    <p:sldId id="313" r:id="rId29"/>
    <p:sldId id="3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82190-3CA2-09C0-4838-CE0CEEB4CC46}" v="5" dt="2024-09-30T12:54:56.924"/>
    <p1510:client id="{35D235E9-4DDF-1B95-F269-1A34EE3DB77A}" v="628" dt="2024-09-30T12:41:14.700"/>
    <p1510:client id="{59253819-2B07-0572-1956-5E4FFC198143}" v="3" dt="2024-09-29T13:24:52.015"/>
    <p1510:client id="{919D8D65-477C-2672-40AA-AA86E7F067E7}" v="33" dt="2024-09-29T13:30:19.721"/>
    <p1510:client id="{9C059F58-03BB-B599-D5B2-6F03461145CA}" v="1" dt="2024-09-30T12:58:41.727"/>
    <p1510:client id="{9D4F0922-6CA0-3CF7-C795-7B2DF755FC39}" v="4" dt="2024-09-30T04:34:44.324"/>
    <p1510:client id="{E9D06F9A-55C5-1EA2-1F74-2E65C5D1CD9C}" v="12" dt="2024-09-30T10:24:59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D9A6-FD00-40DD-BDC4-758619BB77B8}" type="datetimeFigureOut"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5E4B-F7C1-4DF9-981F-E03B64D7A4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868361"/>
            <a:ext cx="5478387" cy="2443163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1556ADC-C1EB-4C86-9C68-163C47CBBF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266" y="470383"/>
            <a:ext cx="1053772" cy="139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38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139762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5A44-8B87-40BE-91FB-434208110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263" y="2513013"/>
            <a:ext cx="4087812" cy="286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81947B-5973-4929-8A97-ADE4A5AE35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2025" y="2526152"/>
            <a:ext cx="4087812" cy="286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4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43642-53D8-49CA-9EC6-1CAA0AD96C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8"/>
            <a:ext cx="6969125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61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75EC-EB70-4AFC-80D8-DAFD639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8379-7B63-422E-9CF0-A8CFF91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F313-9DF3-482D-ABDF-F2DCED24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1A47AC10-5979-426F-BF10-71D93547DB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6969125" cy="3894137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83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8644339-EAEA-499E-B054-83814F422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439D6D-BD9D-4287-B1E6-7502466490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88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09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F902FE-8FE5-426B-A7ED-04ECB1133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73F5F-7A96-764A-A171-5160E622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64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888" y="0"/>
            <a:ext cx="5980112" cy="6858000"/>
          </a:xfrm>
          <a:solidFill>
            <a:srgbClr val="FAF5E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41D986C-6DA9-47FC-96D2-35CE3D90A1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5B9E69-AFE8-F241-AB86-BB5A64C6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68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2E0062F-A6DD-4BA1-ACA7-C654009D8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9EC90C-5C9B-406A-A83D-CD08D99B7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6A0B7-D79F-40D9-B431-CE958AC6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A50B08-1A8C-4DA0-9BE2-7E287AFDD3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780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mage + pattern Dk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8681F89-18C3-4406-B33F-89CD6029E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29" y="2610608"/>
            <a:ext cx="2868043" cy="3747071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80FB5B-87EA-402B-AAE2-D15DB06C3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050" y="449264"/>
            <a:ext cx="4273550" cy="5665786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E60A21-4ADB-42FB-91BB-14E0356962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2" y="1481138"/>
            <a:ext cx="5529263" cy="3894137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61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6CEB-A4DD-43B2-9C4D-1565958D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B8252F-3B04-4B5F-88F7-C6A2E6468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262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38EAEB-49C7-42AA-A19D-645840643E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3479" y="1481138"/>
            <a:ext cx="5529261" cy="4127500"/>
          </a:xfrm>
          <a:solidFill>
            <a:srgbClr val="FAF5ED"/>
          </a:solidFill>
        </p:spPr>
        <p:txBody>
          <a:bodyPr/>
          <a:lstStyle>
            <a:lvl1pPr>
              <a:defRPr>
                <a:solidFill>
                  <a:srgbClr val="11111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2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2775" y="2046835"/>
            <a:ext cx="6835774" cy="3894137"/>
          </a:xfrm>
        </p:spPr>
        <p:txBody>
          <a:bodyPr rIns="360000"/>
          <a:lstStyle>
            <a:lvl1pPr>
              <a:lnSpc>
                <a:spcPct val="100000"/>
              </a:lnSpc>
              <a:spcAft>
                <a:spcPts val="1200"/>
              </a:spcAft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6DAA660-D66F-497B-80F3-5F94F8315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44750" cy="1605456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365BC24-3D03-4178-9C83-0FADC26B0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747250" y="5252544"/>
            <a:ext cx="2444750" cy="1605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05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50B954-8949-49BC-8A4E-22EBEDACA6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EB8692-5DD1-0A41-AB2A-F2CDAEEF1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6ADC49-0884-414D-917F-11EB529F0396}"/>
              </a:ext>
            </a:extLst>
          </p:cNvPr>
          <p:cNvGrpSpPr/>
          <p:nvPr userDrawn="1"/>
        </p:nvGrpSpPr>
        <p:grpSpPr>
          <a:xfrm>
            <a:off x="0" y="307361"/>
            <a:ext cx="6394270" cy="5855234"/>
            <a:chOff x="0" y="307361"/>
            <a:chExt cx="6394270" cy="58552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6C16FF-5DEB-4DDC-879E-FA755084B437}"/>
                </a:ext>
              </a:extLst>
            </p:cNvPr>
            <p:cNvSpPr/>
            <p:nvPr userDrawn="1"/>
          </p:nvSpPr>
          <p:spPr>
            <a:xfrm>
              <a:off x="0" y="307361"/>
              <a:ext cx="6394270" cy="58552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71556ADC-C1EB-4C86-9C68-163C47CBB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4668" y="681249"/>
              <a:ext cx="1053772" cy="13956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4599"/>
            <a:ext cx="5478387" cy="1714619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C79D7-C992-48F9-A916-C8F982D60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264" y="4343400"/>
            <a:ext cx="5529262" cy="10318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BEEE6C-071C-44D8-8CD7-CD233C68C5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264" y="5489455"/>
            <a:ext cx="2439988" cy="711200"/>
          </a:xfrm>
        </p:spPr>
        <p:txBody>
          <a:bodyPr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911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16F5A6-A4DD-43A9-A97B-8268AAA6713D}"/>
              </a:ext>
            </a:extLst>
          </p:cNvPr>
          <p:cNvSpPr/>
          <p:nvPr userDrawn="1"/>
        </p:nvSpPr>
        <p:spPr>
          <a:xfrm>
            <a:off x="0" y="1129807"/>
            <a:ext cx="9683750" cy="4591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B22C5-278A-4A80-A173-ED4C97B3D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DD8F6-89A8-4831-B15C-6686E2ED5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B761E11-5313-4E06-B4CB-BB3F610A4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2900" y="2046835"/>
            <a:ext cx="7105649" cy="3894137"/>
          </a:xfrm>
        </p:spPr>
        <p:txBody>
          <a:bodyPr rIns="360000"/>
          <a:lstStyle>
            <a:lvl1pPr>
              <a:lnSpc>
                <a:spcPct val="100000"/>
              </a:lnSpc>
              <a:spcAft>
                <a:spcPts val="1200"/>
              </a:spcAft>
              <a:defRPr sz="2400" b="0" i="1" cap="none" baseline="0">
                <a:solidFill>
                  <a:schemeClr val="bg1"/>
                </a:solidFill>
                <a:latin typeface="+mn-lt"/>
              </a:defRPr>
            </a:lvl1pPr>
            <a:lvl2pPr>
              <a:defRPr b="0"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9C6096-F289-47AE-904C-ECC545E40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3" y="516380"/>
            <a:ext cx="2028447" cy="1333677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1B0615F-316E-4D3F-A12C-262E66E85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71103" y="4998602"/>
            <a:ext cx="2028447" cy="1333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58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305-0733-4A37-B6AA-B005C98386CB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F589-FF91-488E-8E6A-63DA9B37C1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1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1481137"/>
            <a:ext cx="8754371" cy="3894137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71556ADC-C1EB-4C86-9C68-163C47CBBF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266" y="470383"/>
            <a:ext cx="1053772" cy="139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9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8873640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90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8814006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15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84BBB77-E7BF-43D6-AAE9-CFCF730C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695404"/>
            <a:ext cx="10131255" cy="5855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6C16FF-5DEB-4DDC-879E-FA755084B437}"/>
              </a:ext>
            </a:extLst>
          </p:cNvPr>
          <p:cNvSpPr/>
          <p:nvPr userDrawn="1"/>
        </p:nvSpPr>
        <p:spPr>
          <a:xfrm>
            <a:off x="-1" y="307361"/>
            <a:ext cx="9735671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891339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5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C9A85412-F313-6F40-A837-4D7CFC87F4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79440E-ADCF-6147-8D49-D5E046A33B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1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034B3C7-1C4C-DE4C-8475-048429677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FB47E-7ACF-A142-8004-02C2ED9399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4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81D48B2-34EA-8042-8711-3C05190A87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292" y="0"/>
            <a:ext cx="12202292" cy="6858000"/>
          </a:xfrm>
          <a:custGeom>
            <a:avLst/>
            <a:gdLst>
              <a:gd name="connsiteX0" fmla="*/ 0 w 12199938"/>
              <a:gd name="connsiteY0" fmla="*/ 0 h 6858000"/>
              <a:gd name="connsiteX1" fmla="*/ 12199938 w 12199938"/>
              <a:gd name="connsiteY1" fmla="*/ 0 h 6858000"/>
              <a:gd name="connsiteX2" fmla="*/ 12199938 w 12199938"/>
              <a:gd name="connsiteY2" fmla="*/ 6858000 h 6858000"/>
              <a:gd name="connsiteX3" fmla="*/ 0 w 12199938"/>
              <a:gd name="connsiteY3" fmla="*/ 6858000 h 6858000"/>
              <a:gd name="connsiteX4" fmla="*/ 0 w 12199938"/>
              <a:gd name="connsiteY4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304800 h 6858000"/>
              <a:gd name="connsiteX5" fmla="*/ 13856 w 12213794"/>
              <a:gd name="connsiteY5" fmla="*/ 0 h 6858000"/>
              <a:gd name="connsiteX0" fmla="*/ 907815 w 13107753"/>
              <a:gd name="connsiteY0" fmla="*/ 0 h 6881203"/>
              <a:gd name="connsiteX1" fmla="*/ 13107753 w 13107753"/>
              <a:gd name="connsiteY1" fmla="*/ 0 h 6881203"/>
              <a:gd name="connsiteX2" fmla="*/ 13107753 w 13107753"/>
              <a:gd name="connsiteY2" fmla="*/ 6858000 h 6881203"/>
              <a:gd name="connsiteX3" fmla="*/ 907815 w 13107753"/>
              <a:gd name="connsiteY3" fmla="*/ 6858000 h 6881203"/>
              <a:gd name="connsiteX4" fmla="*/ 893959 w 13107753"/>
              <a:gd name="connsiteY4" fmla="*/ 6165273 h 6881203"/>
              <a:gd name="connsiteX5" fmla="*/ 893959 w 13107753"/>
              <a:gd name="connsiteY5" fmla="*/ 304800 h 6881203"/>
              <a:gd name="connsiteX6" fmla="*/ 907815 w 13107753"/>
              <a:gd name="connsiteY6" fmla="*/ 0 h 6881203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15588 w 12215526"/>
              <a:gd name="connsiteY0" fmla="*/ 0 h 6858000"/>
              <a:gd name="connsiteX1" fmla="*/ 12215526 w 12215526"/>
              <a:gd name="connsiteY1" fmla="*/ 0 h 6858000"/>
              <a:gd name="connsiteX2" fmla="*/ 12215526 w 12215526"/>
              <a:gd name="connsiteY2" fmla="*/ 6858000 h 6858000"/>
              <a:gd name="connsiteX3" fmla="*/ 15588 w 12215526"/>
              <a:gd name="connsiteY3" fmla="*/ 6858000 h 6858000"/>
              <a:gd name="connsiteX4" fmla="*/ 1732 w 12215526"/>
              <a:gd name="connsiteY4" fmla="*/ 6165273 h 6858000"/>
              <a:gd name="connsiteX5" fmla="*/ 1732 w 12215526"/>
              <a:gd name="connsiteY5" fmla="*/ 304800 h 6858000"/>
              <a:gd name="connsiteX6" fmla="*/ 15588 w 12215526"/>
              <a:gd name="connsiteY6" fmla="*/ 0 h 6858000"/>
              <a:gd name="connsiteX0" fmla="*/ 41565 w 12241503"/>
              <a:gd name="connsiteY0" fmla="*/ 0 h 6858000"/>
              <a:gd name="connsiteX1" fmla="*/ 12241503 w 12241503"/>
              <a:gd name="connsiteY1" fmla="*/ 0 h 6858000"/>
              <a:gd name="connsiteX2" fmla="*/ 12241503 w 12241503"/>
              <a:gd name="connsiteY2" fmla="*/ 6858000 h 6858000"/>
              <a:gd name="connsiteX3" fmla="*/ 41565 w 12241503"/>
              <a:gd name="connsiteY3" fmla="*/ 6858000 h 6858000"/>
              <a:gd name="connsiteX4" fmla="*/ 27709 w 12241503"/>
              <a:gd name="connsiteY4" fmla="*/ 6165273 h 6858000"/>
              <a:gd name="connsiteX5" fmla="*/ 0 w 12241503"/>
              <a:gd name="connsiteY5" fmla="*/ 3810000 h 6858000"/>
              <a:gd name="connsiteX6" fmla="*/ 27709 w 12241503"/>
              <a:gd name="connsiteY6" fmla="*/ 304800 h 6858000"/>
              <a:gd name="connsiteX7" fmla="*/ 41565 w 12241503"/>
              <a:gd name="connsiteY7" fmla="*/ 0 h 6858000"/>
              <a:gd name="connsiteX0" fmla="*/ 41866 w 12241804"/>
              <a:gd name="connsiteY0" fmla="*/ 0 h 6858000"/>
              <a:gd name="connsiteX1" fmla="*/ 12241804 w 12241804"/>
              <a:gd name="connsiteY1" fmla="*/ 0 h 6858000"/>
              <a:gd name="connsiteX2" fmla="*/ 12241804 w 12241804"/>
              <a:gd name="connsiteY2" fmla="*/ 6858000 h 6858000"/>
              <a:gd name="connsiteX3" fmla="*/ 41866 w 12241804"/>
              <a:gd name="connsiteY3" fmla="*/ 6858000 h 6858000"/>
              <a:gd name="connsiteX4" fmla="*/ 28010 w 12241804"/>
              <a:gd name="connsiteY4" fmla="*/ 6165273 h 6858000"/>
              <a:gd name="connsiteX5" fmla="*/ 301 w 12241804"/>
              <a:gd name="connsiteY5" fmla="*/ 3810000 h 6858000"/>
              <a:gd name="connsiteX6" fmla="*/ 14157 w 12241804"/>
              <a:gd name="connsiteY6" fmla="*/ 2202873 h 6858000"/>
              <a:gd name="connsiteX7" fmla="*/ 28010 w 12241804"/>
              <a:gd name="connsiteY7" fmla="*/ 304800 h 6858000"/>
              <a:gd name="connsiteX8" fmla="*/ 41866 w 12241804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41569 w 12241507"/>
              <a:gd name="connsiteY0" fmla="*/ 0 h 6858000"/>
              <a:gd name="connsiteX1" fmla="*/ 12241507 w 12241507"/>
              <a:gd name="connsiteY1" fmla="*/ 0 h 6858000"/>
              <a:gd name="connsiteX2" fmla="*/ 12241507 w 12241507"/>
              <a:gd name="connsiteY2" fmla="*/ 6858000 h 6858000"/>
              <a:gd name="connsiteX3" fmla="*/ 41569 w 12241507"/>
              <a:gd name="connsiteY3" fmla="*/ 6858000 h 6858000"/>
              <a:gd name="connsiteX4" fmla="*/ 27713 w 12241507"/>
              <a:gd name="connsiteY4" fmla="*/ 6165273 h 6858000"/>
              <a:gd name="connsiteX5" fmla="*/ 4 w 12241507"/>
              <a:gd name="connsiteY5" fmla="*/ 3810000 h 6858000"/>
              <a:gd name="connsiteX6" fmla="*/ 1205351 w 12241507"/>
              <a:gd name="connsiteY6" fmla="*/ 2161310 h 6858000"/>
              <a:gd name="connsiteX7" fmla="*/ 27713 w 12241507"/>
              <a:gd name="connsiteY7" fmla="*/ 304800 h 6858000"/>
              <a:gd name="connsiteX8" fmla="*/ 41569 w 12241507"/>
              <a:gd name="connsiteY8" fmla="*/ 0 h 6858000"/>
              <a:gd name="connsiteX0" fmla="*/ 13870 w 12213808"/>
              <a:gd name="connsiteY0" fmla="*/ 0 h 6858000"/>
              <a:gd name="connsiteX1" fmla="*/ 12213808 w 12213808"/>
              <a:gd name="connsiteY1" fmla="*/ 0 h 6858000"/>
              <a:gd name="connsiteX2" fmla="*/ 12213808 w 12213808"/>
              <a:gd name="connsiteY2" fmla="*/ 6858000 h 6858000"/>
              <a:gd name="connsiteX3" fmla="*/ 13870 w 12213808"/>
              <a:gd name="connsiteY3" fmla="*/ 6858000 h 6858000"/>
              <a:gd name="connsiteX4" fmla="*/ 14 w 12213808"/>
              <a:gd name="connsiteY4" fmla="*/ 6165273 h 6858000"/>
              <a:gd name="connsiteX5" fmla="*/ 2854051 w 12213808"/>
              <a:gd name="connsiteY5" fmla="*/ 4668981 h 6858000"/>
              <a:gd name="connsiteX6" fmla="*/ 1177652 w 12213808"/>
              <a:gd name="connsiteY6" fmla="*/ 2161310 h 6858000"/>
              <a:gd name="connsiteX7" fmla="*/ 14 w 12213808"/>
              <a:gd name="connsiteY7" fmla="*/ 304800 h 6858000"/>
              <a:gd name="connsiteX8" fmla="*/ 13870 w 1221380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1177662 w 12213818"/>
              <a:gd name="connsiteY6" fmla="*/ 216131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2452280 w 12213818"/>
              <a:gd name="connsiteY6" fmla="*/ 1676400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4502753 w 12213818"/>
              <a:gd name="connsiteY6" fmla="*/ 928254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374073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80 w 12213818"/>
              <a:gd name="connsiteY0" fmla="*/ 0 h 6858000"/>
              <a:gd name="connsiteX1" fmla="*/ 12213818 w 12213818"/>
              <a:gd name="connsiteY1" fmla="*/ 0 h 6858000"/>
              <a:gd name="connsiteX2" fmla="*/ 12213818 w 12213818"/>
              <a:gd name="connsiteY2" fmla="*/ 6858000 h 6858000"/>
              <a:gd name="connsiteX3" fmla="*/ 13880 w 12213818"/>
              <a:gd name="connsiteY3" fmla="*/ 6858000 h 6858000"/>
              <a:gd name="connsiteX4" fmla="*/ 24 w 12213818"/>
              <a:gd name="connsiteY4" fmla="*/ 6165273 h 6858000"/>
              <a:gd name="connsiteX5" fmla="*/ 2854061 w 12213818"/>
              <a:gd name="connsiteY5" fmla="*/ 4668981 h 6858000"/>
              <a:gd name="connsiteX6" fmla="*/ 6414680 w 12213818"/>
              <a:gd name="connsiteY6" fmla="*/ 290946 h 6858000"/>
              <a:gd name="connsiteX7" fmla="*/ 24 w 12213818"/>
              <a:gd name="connsiteY7" fmla="*/ 304800 h 6858000"/>
              <a:gd name="connsiteX8" fmla="*/ 13880 w 12213818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64 w 12213802"/>
              <a:gd name="connsiteY0" fmla="*/ 0 h 6858000"/>
              <a:gd name="connsiteX1" fmla="*/ 12213802 w 12213802"/>
              <a:gd name="connsiteY1" fmla="*/ 0 h 6858000"/>
              <a:gd name="connsiteX2" fmla="*/ 12213802 w 12213802"/>
              <a:gd name="connsiteY2" fmla="*/ 6858000 h 6858000"/>
              <a:gd name="connsiteX3" fmla="*/ 13864 w 12213802"/>
              <a:gd name="connsiteY3" fmla="*/ 6858000 h 6858000"/>
              <a:gd name="connsiteX4" fmla="*/ 8 w 12213802"/>
              <a:gd name="connsiteY4" fmla="*/ 6165273 h 6858000"/>
              <a:gd name="connsiteX5" fmla="*/ 6414663 w 12213802"/>
              <a:gd name="connsiteY5" fmla="*/ 6165272 h 6858000"/>
              <a:gd name="connsiteX6" fmla="*/ 6414664 w 12213802"/>
              <a:gd name="connsiteY6" fmla="*/ 290946 h 6858000"/>
              <a:gd name="connsiteX7" fmla="*/ 8 w 12213802"/>
              <a:gd name="connsiteY7" fmla="*/ 304800 h 6858000"/>
              <a:gd name="connsiteX8" fmla="*/ 13864 w 12213802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0 w 12213794"/>
              <a:gd name="connsiteY4" fmla="*/ 6165273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71024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65272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59521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53771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0946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296697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13856 w 12213794"/>
              <a:gd name="connsiteY0" fmla="*/ 0 h 6858000"/>
              <a:gd name="connsiteX1" fmla="*/ 12213794 w 12213794"/>
              <a:gd name="connsiteY1" fmla="*/ 0 h 6858000"/>
              <a:gd name="connsiteX2" fmla="*/ 12213794 w 12213794"/>
              <a:gd name="connsiteY2" fmla="*/ 6858000 h 6858000"/>
              <a:gd name="connsiteX3" fmla="*/ 13856 w 12213794"/>
              <a:gd name="connsiteY3" fmla="*/ 6858000 h 6858000"/>
              <a:gd name="connsiteX4" fmla="*/ 17253 w 12213794"/>
              <a:gd name="connsiteY4" fmla="*/ 6148020 h 6858000"/>
              <a:gd name="connsiteX5" fmla="*/ 6414655 w 12213794"/>
              <a:gd name="connsiteY5" fmla="*/ 6148020 h 6858000"/>
              <a:gd name="connsiteX6" fmla="*/ 6414656 w 12213794"/>
              <a:gd name="connsiteY6" fmla="*/ 313950 h 6858000"/>
              <a:gd name="connsiteX7" fmla="*/ 0 w 12213794"/>
              <a:gd name="connsiteY7" fmla="*/ 304800 h 6858000"/>
              <a:gd name="connsiteX8" fmla="*/ 13856 w 12213794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  <a:gd name="connsiteX0" fmla="*/ 2354 w 12202292"/>
              <a:gd name="connsiteY0" fmla="*/ 0 h 6858000"/>
              <a:gd name="connsiteX1" fmla="*/ 12202292 w 12202292"/>
              <a:gd name="connsiteY1" fmla="*/ 0 h 6858000"/>
              <a:gd name="connsiteX2" fmla="*/ 12202292 w 12202292"/>
              <a:gd name="connsiteY2" fmla="*/ 6858000 h 6858000"/>
              <a:gd name="connsiteX3" fmla="*/ 2354 w 12202292"/>
              <a:gd name="connsiteY3" fmla="*/ 6858000 h 6858000"/>
              <a:gd name="connsiteX4" fmla="*/ 5751 w 12202292"/>
              <a:gd name="connsiteY4" fmla="*/ 6148020 h 6858000"/>
              <a:gd name="connsiteX5" fmla="*/ 6403153 w 12202292"/>
              <a:gd name="connsiteY5" fmla="*/ 6148020 h 6858000"/>
              <a:gd name="connsiteX6" fmla="*/ 6403154 w 12202292"/>
              <a:gd name="connsiteY6" fmla="*/ 313950 h 6858000"/>
              <a:gd name="connsiteX7" fmla="*/ 0 w 12202292"/>
              <a:gd name="connsiteY7" fmla="*/ 316302 h 6858000"/>
              <a:gd name="connsiteX8" fmla="*/ 2354 w 1220229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2292" h="6858000">
                <a:moveTo>
                  <a:pt x="2354" y="0"/>
                </a:moveTo>
                <a:lnTo>
                  <a:pt x="12202292" y="0"/>
                </a:lnTo>
                <a:lnTo>
                  <a:pt x="12202292" y="6858000"/>
                </a:lnTo>
                <a:lnTo>
                  <a:pt x="2354" y="6858000"/>
                </a:lnTo>
                <a:cubicBezTo>
                  <a:pt x="3486" y="6629008"/>
                  <a:pt x="4619" y="6377012"/>
                  <a:pt x="5751" y="6148020"/>
                </a:cubicBezTo>
                <a:lnTo>
                  <a:pt x="6403153" y="6148020"/>
                </a:lnTo>
                <a:cubicBezTo>
                  <a:pt x="6400844" y="5487620"/>
                  <a:pt x="6398536" y="898150"/>
                  <a:pt x="6403154" y="313950"/>
                </a:cubicBezTo>
                <a:lnTo>
                  <a:pt x="0" y="316302"/>
                </a:lnTo>
                <a:cubicBezTo>
                  <a:pt x="785" y="210868"/>
                  <a:pt x="1569" y="105434"/>
                  <a:pt x="2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738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/>
              <a:t>To bring in a picture, drag it here </a:t>
            </a:r>
            <a:br>
              <a:rPr lang="en-GB" sz="1600"/>
            </a:br>
            <a:r>
              <a:rPr lang="en-GB" sz="1600"/>
              <a:t>and crop accordingly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BBF716-771E-5E48-9243-78CB076B3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81321"/>
            <a:ext cx="6836399" cy="5871600"/>
          </a:xfrm>
          <a:custGeom>
            <a:avLst/>
            <a:gdLst>
              <a:gd name="connsiteX0" fmla="*/ 6394270 w 6836399"/>
              <a:gd name="connsiteY0" fmla="*/ 0 h 5871600"/>
              <a:gd name="connsiteX1" fmla="*/ 6836399 w 6836399"/>
              <a:gd name="connsiteY1" fmla="*/ 0 h 5871600"/>
              <a:gd name="connsiteX2" fmla="*/ 6836399 w 6836399"/>
              <a:gd name="connsiteY2" fmla="*/ 5871600 h 5871600"/>
              <a:gd name="connsiteX3" fmla="*/ 0 w 6836399"/>
              <a:gd name="connsiteY3" fmla="*/ 5871600 h 5871600"/>
              <a:gd name="connsiteX4" fmla="*/ 0 w 6836399"/>
              <a:gd name="connsiteY4" fmla="*/ 5472309 h 5871600"/>
              <a:gd name="connsiteX5" fmla="*/ 6394270 w 6836399"/>
              <a:gd name="connsiteY5" fmla="*/ 5472309 h 58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6399" h="5871600">
                <a:moveTo>
                  <a:pt x="6394270" y="0"/>
                </a:moveTo>
                <a:lnTo>
                  <a:pt x="6836399" y="0"/>
                </a:lnTo>
                <a:lnTo>
                  <a:pt x="6836399" y="5871600"/>
                </a:lnTo>
                <a:lnTo>
                  <a:pt x="0" y="5871600"/>
                </a:lnTo>
                <a:lnTo>
                  <a:pt x="0" y="5472309"/>
                </a:lnTo>
                <a:lnTo>
                  <a:pt x="6394270" y="547230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DCE90-1B8F-4131-ADD6-18F34140639E}"/>
              </a:ext>
            </a:extLst>
          </p:cNvPr>
          <p:cNvSpPr/>
          <p:nvPr userDrawn="1"/>
        </p:nvSpPr>
        <p:spPr>
          <a:xfrm>
            <a:off x="0" y="307361"/>
            <a:ext cx="6394270" cy="5855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F2419-0433-41D0-8C91-D00D1FAA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2513013"/>
            <a:ext cx="5478387" cy="183038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88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BFCE8-4694-4C53-8C52-AEF6BE8B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BCBC-D9BA-4B82-9D37-CA6CF04A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4" y="1481138"/>
            <a:ext cx="11291886" cy="4695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484B-1239-420E-B9A2-70E2A80A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264" y="6408737"/>
            <a:ext cx="4087811" cy="3127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111111"/>
                </a:solidFill>
              </a:defRPr>
            </a:lvl1pPr>
          </a:lstStyle>
          <a:p>
            <a:r>
              <a:rPr lang="en-GB"/>
              <a:t>PRESENTATION ASSETS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5223-6EA7-4D10-B4F4-F742047EB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950" y="64157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rgbClr val="111111"/>
                </a:solidFill>
              </a:defRPr>
            </a:lvl1pPr>
          </a:lstStyle>
          <a:p>
            <a:fld id="{5E735233-A1F1-4A34-A0B0-36F54DC4ECCD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205236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FontTx/>
        <a:buNone/>
        <a:defRPr sz="1600" b="1" kern="1200" cap="all" baseline="0">
          <a:solidFill>
            <a:srgbClr val="11111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1600" b="1" kern="1200">
          <a:solidFill>
            <a:srgbClr val="111111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1400" kern="1200">
          <a:solidFill>
            <a:srgbClr val="11111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rgbClr val="11111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1400" kern="1200" cap="none" baseline="0">
          <a:solidFill>
            <a:srgbClr val="11111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83">
          <p15:clr>
            <a:srgbClr val="F26B43"/>
          </p15:clr>
        </p15:guide>
        <p15:guide id="4" pos="1050">
          <p15:clr>
            <a:srgbClr val="F26B43"/>
          </p15:clr>
        </p15:guide>
        <p15:guide id="5" pos="1186">
          <p15:clr>
            <a:srgbClr val="F26B43"/>
          </p15:clr>
        </p15:guide>
        <p15:guide id="6" pos="1951">
          <p15:clr>
            <a:srgbClr val="F26B43"/>
          </p15:clr>
        </p15:guide>
        <p15:guide id="7" pos="2098">
          <p15:clr>
            <a:srgbClr val="F26B43"/>
          </p15:clr>
        </p15:guide>
        <p15:guide id="8" pos="2858">
          <p15:clr>
            <a:srgbClr val="F26B43"/>
          </p15:clr>
        </p15:guide>
        <p15:guide id="9" pos="3006">
          <p15:clr>
            <a:srgbClr val="F26B43"/>
          </p15:clr>
        </p15:guide>
        <p15:guide id="10" pos="3766">
          <p15:clr>
            <a:srgbClr val="F26B43"/>
          </p15:clr>
        </p15:guide>
        <p15:guide id="11" pos="3913">
          <p15:clr>
            <a:srgbClr val="F26B43"/>
          </p15:clr>
        </p15:guide>
        <p15:guide id="12" pos="4673">
          <p15:clr>
            <a:srgbClr val="F26B43"/>
          </p15:clr>
        </p15:guide>
        <p15:guide id="13" pos="4821">
          <p15:clr>
            <a:srgbClr val="F26B43"/>
          </p15:clr>
        </p15:guide>
        <p15:guide id="14" pos="5581">
          <p15:clr>
            <a:srgbClr val="F26B43"/>
          </p15:clr>
        </p15:guide>
        <p15:guide id="15" pos="5728">
          <p15:clr>
            <a:srgbClr val="F26B43"/>
          </p15:clr>
        </p15:guide>
        <p15:guide id="16" pos="6488">
          <p15:clr>
            <a:srgbClr val="F26B43"/>
          </p15:clr>
        </p15:guide>
        <p15:guide id="17" pos="6636">
          <p15:clr>
            <a:srgbClr val="F26B43"/>
          </p15:clr>
        </p15:guide>
        <p15:guide id="18" pos="7396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320">
          <p15:clr>
            <a:srgbClr val="F26B43"/>
          </p15:clr>
        </p15:guide>
        <p15:guide id="21" orient="horz" pos="283">
          <p15:clr>
            <a:srgbClr val="F26B43"/>
          </p15:clr>
        </p15:guide>
        <p15:guide id="22" orient="horz" pos="786">
          <p15:clr>
            <a:srgbClr val="F26B43"/>
          </p15:clr>
        </p15:guide>
        <p15:guide id="23" orient="horz" pos="933">
          <p15:clr>
            <a:srgbClr val="F26B43"/>
          </p15:clr>
        </p15:guide>
        <p15:guide id="24" orient="horz" pos="1436">
          <p15:clr>
            <a:srgbClr val="F26B43"/>
          </p15:clr>
        </p15:guide>
        <p15:guide id="25" orient="horz" pos="1583">
          <p15:clr>
            <a:srgbClr val="F26B43"/>
          </p15:clr>
        </p15:guide>
        <p15:guide id="26" orient="horz" pos="2086">
          <p15:clr>
            <a:srgbClr val="F26B43"/>
          </p15:clr>
        </p15:guide>
        <p15:guide id="27" orient="horz" pos="2233">
          <p15:clr>
            <a:srgbClr val="F26B43"/>
          </p15:clr>
        </p15:guide>
        <p15:guide id="28" orient="horz" pos="2736">
          <p15:clr>
            <a:srgbClr val="F26B43"/>
          </p15:clr>
        </p15:guide>
        <p15:guide id="29" orient="horz" pos="2883">
          <p15:clr>
            <a:srgbClr val="F26B43"/>
          </p15:clr>
        </p15:guide>
        <p15:guide id="30" orient="horz" pos="3386">
          <p15:clr>
            <a:srgbClr val="F26B43"/>
          </p15:clr>
        </p15:guide>
        <p15:guide id="31" orient="horz" pos="3533">
          <p15:clr>
            <a:srgbClr val="F26B43"/>
          </p15:clr>
        </p15:guide>
        <p15:guide id="32" orient="horz" pos="40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19" Type="http://schemas.openxmlformats.org/officeDocument/2006/relationships/image" Target="../media/image55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1.svg"/><Relationship Id="rId7" Type="http://schemas.openxmlformats.org/officeDocument/2006/relationships/image" Target="../media/image5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5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4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5.svg"/><Relationship Id="rId5" Type="http://schemas.openxmlformats.org/officeDocument/2006/relationships/image" Target="../media/image60.png"/><Relationship Id="rId10" Type="http://schemas.openxmlformats.org/officeDocument/2006/relationships/image" Target="../media/image54.png"/><Relationship Id="rId4" Type="http://schemas.openxmlformats.org/officeDocument/2006/relationships/image" Target="../media/image59.png"/><Relationship Id="rId9" Type="http://schemas.openxmlformats.org/officeDocument/2006/relationships/image" Target="../media/image4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3.png"/><Relationship Id="rId7" Type="http://schemas.openxmlformats.org/officeDocument/2006/relationships/image" Target="../media/image49.svg"/><Relationship Id="rId2" Type="http://schemas.openxmlformats.org/officeDocument/2006/relationships/hyperlink" Target="https://bisad.fireflycloud.net/resource.aspx?id=23776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4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9.png"/><Relationship Id="rId7" Type="http://schemas.openxmlformats.org/officeDocument/2006/relationships/image" Target="../media/image4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4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73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png"/><Relationship Id="rId11" Type="http://schemas.openxmlformats.org/officeDocument/2006/relationships/image" Target="../media/image52.png"/><Relationship Id="rId5" Type="http://schemas.openxmlformats.org/officeDocument/2006/relationships/image" Target="../media/image75.png"/><Relationship Id="rId10" Type="http://schemas.openxmlformats.org/officeDocument/2006/relationships/image" Target="../media/image41.svg"/><Relationship Id="rId4" Type="http://schemas.openxmlformats.org/officeDocument/2006/relationships/image" Target="../media/image74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3471-B0B6-4F46-AEC5-4CB1817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Year 7 Curriculum information evening</a:t>
            </a:r>
            <a:br>
              <a:rPr lang="en-GB"/>
            </a:br>
            <a:br>
              <a:rPr lang="en-GB"/>
            </a:br>
            <a:r>
              <a:rPr lang="en-GB"/>
              <a:t>30</a:t>
            </a:r>
            <a:r>
              <a:rPr lang="en-GB" baseline="30000"/>
              <a:t>th</a:t>
            </a:r>
            <a:r>
              <a:rPr lang="en-GB"/>
              <a:t> September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37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85583F2-4960-551C-BF0F-2452DB3D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6" y="327786"/>
            <a:ext cx="11165928" cy="778764"/>
          </a:xfrm>
        </p:spPr>
        <p:txBody>
          <a:bodyPr/>
          <a:lstStyle/>
          <a:p>
            <a:r>
              <a:rPr lang="en-US"/>
              <a:t>Mathematics 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2CCCA-2C9C-937E-3BB9-BE45FBD46AF5}"/>
              </a:ext>
            </a:extLst>
          </p:cNvPr>
          <p:cNvSpPr txBox="1"/>
          <p:nvPr/>
        </p:nvSpPr>
        <p:spPr>
          <a:xfrm>
            <a:off x="1792443" y="-1574037"/>
            <a:ext cx="483925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3000">
              <a:solidFill>
                <a:schemeClr val="bg2"/>
              </a:solidFill>
              <a:cs typeface="Arial"/>
            </a:endParaRPr>
          </a:p>
          <a:p>
            <a:r>
              <a:rPr lang="en-US" sz="3000">
                <a:solidFill>
                  <a:schemeClr val="bg2"/>
                </a:solidFill>
                <a:cs typeface="Arial"/>
              </a:rPr>
              <a:t>"Knowledge is power, and mathematics is the key to unlocking that power" .</a:t>
            </a:r>
          </a:p>
        </p:txBody>
      </p:sp>
      <p:pic>
        <p:nvPicPr>
          <p:cNvPr id="5" name="Picture 4" descr="A person with a turban and text&#10;&#10;Description automatically generated">
            <a:extLst>
              <a:ext uri="{FF2B5EF4-FFF2-40B4-BE49-F238E27FC236}">
                <a16:creationId xmlns:a16="http://schemas.microsoft.com/office/drawing/2014/main" id="{9274E09C-C0FB-C1D6-419B-BD5347A6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766" y="2221157"/>
            <a:ext cx="4711944" cy="27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85583F2-4960-551C-BF0F-2452DB3D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6" y="327786"/>
            <a:ext cx="11165928" cy="778764"/>
          </a:xfrm>
        </p:spPr>
        <p:txBody>
          <a:bodyPr/>
          <a:lstStyle/>
          <a:p>
            <a:r>
              <a:rPr lang="en-US"/>
              <a:t>Mathematics 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  <p:pic>
        <p:nvPicPr>
          <p:cNvPr id="2" name="Picture 1" descr="A screenshot of a math task&#10;&#10;Description automatically generated">
            <a:extLst>
              <a:ext uri="{FF2B5EF4-FFF2-40B4-BE49-F238E27FC236}">
                <a16:creationId xmlns:a16="http://schemas.microsoft.com/office/drawing/2014/main" id="{BBBDA530-EA88-520F-6035-899ED3A73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067" y="2305558"/>
            <a:ext cx="2657475" cy="2876550"/>
          </a:xfrm>
          <a:prstGeom prst="rect">
            <a:avLst/>
          </a:prstGeom>
        </p:spPr>
      </p:pic>
      <p:pic>
        <p:nvPicPr>
          <p:cNvPr id="4" name="Picture 3" descr="A screenshot of a math task&#10;&#10;Description automatically generated">
            <a:extLst>
              <a:ext uri="{FF2B5EF4-FFF2-40B4-BE49-F238E27FC236}">
                <a16:creationId xmlns:a16="http://schemas.microsoft.com/office/drawing/2014/main" id="{8370E7B7-E9EE-A154-477C-B8621E4E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9" y="2336316"/>
            <a:ext cx="3690050" cy="2538009"/>
          </a:xfrm>
          <a:prstGeom prst="rect">
            <a:avLst/>
          </a:prstGeom>
        </p:spPr>
      </p:pic>
      <p:pic>
        <p:nvPicPr>
          <p:cNvPr id="6" name="Picture 5" descr="A screenshot of a math game&#10;&#10;Description automatically generated">
            <a:extLst>
              <a:ext uri="{FF2B5EF4-FFF2-40B4-BE49-F238E27FC236}">
                <a16:creationId xmlns:a16="http://schemas.microsoft.com/office/drawing/2014/main" id="{785A395C-1024-68FE-22EA-4AC8D578B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637" y="3291777"/>
            <a:ext cx="1749372" cy="2521704"/>
          </a:xfrm>
          <a:prstGeom prst="rect">
            <a:avLst/>
          </a:prstGeom>
        </p:spPr>
      </p:pic>
      <p:pic>
        <p:nvPicPr>
          <p:cNvPr id="7" name="Picture 6" descr="A screenshot of a math game&#10;&#10;Description automatically generated">
            <a:extLst>
              <a:ext uri="{FF2B5EF4-FFF2-40B4-BE49-F238E27FC236}">
                <a16:creationId xmlns:a16="http://schemas.microsoft.com/office/drawing/2014/main" id="{6D57D8CD-3729-B056-4535-F02F63342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645" y="2611523"/>
            <a:ext cx="2707199" cy="2248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D2CCCA-2C9C-937E-3BB9-BE45FBD46AF5}"/>
              </a:ext>
            </a:extLst>
          </p:cNvPr>
          <p:cNvSpPr txBox="1"/>
          <p:nvPr/>
        </p:nvSpPr>
        <p:spPr>
          <a:xfrm>
            <a:off x="209827" y="1098825"/>
            <a:ext cx="11544850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cs typeface="Arial"/>
              </a:rPr>
              <a:t>Warm up task </a:t>
            </a:r>
            <a:r>
              <a:rPr lang="en-US" sz="2000">
                <a:solidFill>
                  <a:schemeClr val="bg2"/>
                </a:solidFill>
                <a:cs typeface="Arial"/>
              </a:rPr>
              <a:t>- </a:t>
            </a:r>
            <a:endParaRPr lang="en-US">
              <a:solidFill>
                <a:schemeClr val="bg2"/>
              </a:solidFill>
              <a:cs typeface="Arial"/>
            </a:endParaRPr>
          </a:p>
          <a:p>
            <a:r>
              <a:rPr lang="en-US" sz="2000">
                <a:solidFill>
                  <a:schemeClr val="bg2"/>
                </a:solidFill>
                <a:cs typeface="Arial"/>
              </a:rPr>
              <a:t>Which of the following methods of multiplication do you recall? Perhaps you know an alternative? Discuss with someone next to you</a:t>
            </a:r>
            <a:endParaRPr lang="en-US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  <a:p>
            <a:endParaRPr lang="en-US" sz="200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19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 descr="A magnifying glass with colored circles&#10;&#10;Description automatically generated">
            <a:extLst>
              <a:ext uri="{FF2B5EF4-FFF2-40B4-BE49-F238E27FC236}">
                <a16:creationId xmlns:a16="http://schemas.microsoft.com/office/drawing/2014/main" id="{4995C401-487F-75BE-7370-B1A21F05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57" y="268899"/>
            <a:ext cx="7836977" cy="1238884"/>
          </a:xfrm>
          <a:prstGeom prst="rect">
            <a:avLst/>
          </a:prstGeom>
        </p:spPr>
      </p:pic>
      <p:pic>
        <p:nvPicPr>
          <p:cNvPr id="11" name="Picture 10" descr="A screenshot of a cellphone&#10;&#10;Description automatically generated">
            <a:extLst>
              <a:ext uri="{FF2B5EF4-FFF2-40B4-BE49-F238E27FC236}">
                <a16:creationId xmlns:a16="http://schemas.microsoft.com/office/drawing/2014/main" id="{356FBB0D-41DA-C13F-3F4E-060D8437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7" y="1713173"/>
            <a:ext cx="8702485" cy="3336447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73E689-1CF0-3C06-E0FD-0DF303A2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25" y="5432840"/>
            <a:ext cx="11742491" cy="858717"/>
          </a:xfrm>
        </p:spPr>
        <p:txBody>
          <a:bodyPr/>
          <a:lstStyle/>
          <a:p>
            <a:r>
              <a:rPr lang="en-US">
                <a:cs typeface="Arial"/>
              </a:rPr>
              <a:t>Split into 12 short topics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 to provide interweaving of skills, retrieval of ks2 content, and create strong foundations for ks4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44170B0-14C1-CC91-381E-4761B5D8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09" y="206619"/>
            <a:ext cx="7829550" cy="2552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3424B-FBBC-4CB9-C808-C580FA4A7257}"/>
              </a:ext>
            </a:extLst>
          </p:cNvPr>
          <p:cNvSpPr txBox="1"/>
          <p:nvPr/>
        </p:nvSpPr>
        <p:spPr>
          <a:xfrm>
            <a:off x="225797" y="3064565"/>
            <a:ext cx="1014046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Approximately 45 minutes per week on </a:t>
            </a:r>
            <a:r>
              <a:rPr lang="en-US" sz="2400" err="1">
                <a:solidFill>
                  <a:schemeClr val="bg2"/>
                </a:solidFill>
                <a:cs typeface="Arial"/>
              </a:rPr>
              <a:t>Sparxmaths</a:t>
            </a:r>
            <a:endParaRPr lang="en-US" sz="2400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Mapped to our curriculum and sequencing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Designed to adapt and differentiate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Consolidate and solidify new knowledge and skills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Retrieval practice of prior learning – leading to long term memory</a:t>
            </a:r>
          </a:p>
          <a:p>
            <a:pPr marL="285750" indent="-285750">
              <a:buFont typeface="Calibri"/>
              <a:buChar char="-"/>
            </a:pPr>
            <a:r>
              <a:rPr lang="en-US" sz="2400">
                <a:solidFill>
                  <a:schemeClr val="bg2"/>
                </a:solidFill>
                <a:cs typeface="Arial"/>
              </a:rPr>
              <a:t>Bespoke videos to accompany each question </a:t>
            </a:r>
          </a:p>
          <a:p>
            <a:pPr marL="285750" indent="-285750">
              <a:buFont typeface="Calibri"/>
              <a:buChar char="-"/>
            </a:pP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3615D-025F-3927-4E78-065194DE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18" y="6006002"/>
            <a:ext cx="10300553" cy="776656"/>
          </a:xfrm>
        </p:spPr>
        <p:txBody>
          <a:bodyPr/>
          <a:lstStyle/>
          <a:p>
            <a:r>
              <a:rPr lang="en-US">
                <a:cs typeface="Arial"/>
              </a:rPr>
              <a:t>Adaptive teaching does not end in the classroom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44170B0-14C1-CC91-381E-4761B5D8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1" y="206619"/>
            <a:ext cx="7829550" cy="2552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3424B-FBBC-4CB9-C808-C580FA4A7257}"/>
              </a:ext>
            </a:extLst>
          </p:cNvPr>
          <p:cNvSpPr txBox="1"/>
          <p:nvPr/>
        </p:nvSpPr>
        <p:spPr>
          <a:xfrm>
            <a:off x="225797" y="3539435"/>
            <a:ext cx="101404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XP boost</a:t>
            </a:r>
            <a:r>
              <a:rPr lang="en-US" sz="2400">
                <a:solidFill>
                  <a:schemeClr val="bg2"/>
                </a:solidFill>
                <a:cs typeface="Arial"/>
              </a:rPr>
              <a:t> – </a:t>
            </a:r>
            <a:r>
              <a:rPr lang="en-US" sz="2400" err="1">
                <a:solidFill>
                  <a:schemeClr val="bg2"/>
                </a:solidFill>
                <a:cs typeface="Arial"/>
              </a:rPr>
              <a:t>personalised</a:t>
            </a:r>
            <a:r>
              <a:rPr lang="en-US" sz="2400">
                <a:solidFill>
                  <a:schemeClr val="bg2"/>
                </a:solidFill>
                <a:cs typeface="Arial"/>
              </a:rPr>
              <a:t> tasks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Target</a:t>
            </a:r>
            <a:r>
              <a:rPr lang="en-US" sz="2400">
                <a:solidFill>
                  <a:schemeClr val="bg2"/>
                </a:solidFill>
                <a:cs typeface="Arial"/>
              </a:rPr>
              <a:t> – for stretch and challenge</a:t>
            </a:r>
          </a:p>
          <a:p>
            <a:pPr marL="285750" indent="-28575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Independent learning</a:t>
            </a:r>
          </a:p>
          <a:p>
            <a:pPr marL="285750" indent="-285750">
              <a:buFont typeface="Calibri"/>
              <a:buChar char="-"/>
            </a:pPr>
            <a:endParaRPr lang="en-US">
              <a:solidFill>
                <a:schemeClr val="bg2"/>
              </a:solidFill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3615D-025F-3927-4E78-065194DE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94" y="3033438"/>
            <a:ext cx="5529261" cy="800102"/>
          </a:xfrm>
        </p:spPr>
        <p:txBody>
          <a:bodyPr/>
          <a:lstStyle/>
          <a:p>
            <a:r>
              <a:rPr lang="en-US">
                <a:cs typeface="Arial"/>
              </a:rPr>
              <a:t>Extra features</a:t>
            </a:r>
            <a:endParaRPr lang="en-US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653DB1E-36D9-9FF8-7A85-E023D5AD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711" y="296172"/>
            <a:ext cx="1943100" cy="64865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EE1158D-2607-D9D2-D946-BE50A28AA4FB}"/>
              </a:ext>
            </a:extLst>
          </p:cNvPr>
          <p:cNvSpPr/>
          <p:nvPr/>
        </p:nvSpPr>
        <p:spPr>
          <a:xfrm rot="21120000">
            <a:off x="5008217" y="3241259"/>
            <a:ext cx="4422913" cy="375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AA18D78-5080-8DA0-D008-F90F72C92CAE}"/>
              </a:ext>
            </a:extLst>
          </p:cNvPr>
          <p:cNvSpPr/>
          <p:nvPr/>
        </p:nvSpPr>
        <p:spPr>
          <a:xfrm rot="180000">
            <a:off x="5306848" y="4074105"/>
            <a:ext cx="3826566" cy="408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C37B4A-91A9-64C7-410A-91F0AF5BDE42}"/>
              </a:ext>
            </a:extLst>
          </p:cNvPr>
          <p:cNvSpPr/>
          <p:nvPr/>
        </p:nvSpPr>
        <p:spPr>
          <a:xfrm rot="780000">
            <a:off x="4588564" y="4820476"/>
            <a:ext cx="4422913" cy="375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3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" name="Picture 1" descr="A magnifying glass with colored circles and dots&#10;&#10;Description automatically generated">
            <a:extLst>
              <a:ext uri="{FF2B5EF4-FFF2-40B4-BE49-F238E27FC236}">
                <a16:creationId xmlns:a16="http://schemas.microsoft.com/office/drawing/2014/main" id="{759EC406-C142-59B7-1E9A-0F19AD77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332276"/>
            <a:ext cx="10915650" cy="1668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4BBB2-C768-B923-1764-07FC33683E19}"/>
              </a:ext>
            </a:extLst>
          </p:cNvPr>
          <p:cNvSpPr txBox="1"/>
          <p:nvPr/>
        </p:nvSpPr>
        <p:spPr>
          <a:xfrm>
            <a:off x="642730" y="2287529"/>
            <a:ext cx="784273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cs typeface="Arial"/>
              </a:rPr>
              <a:t>Approximately two in-class tests per term</a:t>
            </a: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All students sit the same assessment</a:t>
            </a: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Dates and revision materials communicated of Firefly</a:t>
            </a: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Revision package published via </a:t>
            </a:r>
            <a:r>
              <a:rPr lang="en-US" sz="2000">
                <a:solidFill>
                  <a:schemeClr val="bg2"/>
                </a:solidFill>
                <a:ea typeface="+mn-lt"/>
                <a:cs typeface="+mn-lt"/>
              </a:rPr>
              <a:t>vle.mathswatch.co.uk</a:t>
            </a:r>
            <a:endParaRPr lang="en-US" sz="2000" b="1">
              <a:solidFill>
                <a:schemeClr val="bg2"/>
              </a:solidFill>
              <a:cs typeface="Arial"/>
            </a:endParaRPr>
          </a:p>
          <a:p>
            <a:endParaRPr lang="en-US" b="1">
              <a:solidFill>
                <a:schemeClr val="bg2"/>
              </a:solidFill>
              <a:cs typeface="Arial"/>
            </a:endParaRPr>
          </a:p>
        </p:txBody>
      </p:sp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6B84687-4A56-3476-EBF0-4788140E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6" y="3888764"/>
            <a:ext cx="3924300" cy="885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FF790-C894-7864-B14A-8F8960D5629A}"/>
              </a:ext>
            </a:extLst>
          </p:cNvPr>
          <p:cNvSpPr txBox="1"/>
          <p:nvPr/>
        </p:nvSpPr>
        <p:spPr>
          <a:xfrm>
            <a:off x="642729" y="5312082"/>
            <a:ext cx="784273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cs typeface="Arial"/>
              </a:rPr>
              <a:t>Login: Microsoft email address</a:t>
            </a:r>
            <a:endParaRPr lang="en-US">
              <a:solidFill>
                <a:schemeClr val="bg2"/>
              </a:solidFill>
            </a:endParaRPr>
          </a:p>
          <a:p>
            <a:r>
              <a:rPr lang="en-US" sz="2000" b="1">
                <a:solidFill>
                  <a:schemeClr val="bg2"/>
                </a:solidFill>
                <a:cs typeface="Arial"/>
              </a:rPr>
              <a:t>Password: circle24</a:t>
            </a:r>
          </a:p>
          <a:p>
            <a:endParaRPr lang="en-US" b="1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41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 descr="A blue background with text and icons&#10;&#10;Description automatically generated">
            <a:extLst>
              <a:ext uri="{FF2B5EF4-FFF2-40B4-BE49-F238E27FC236}">
                <a16:creationId xmlns:a16="http://schemas.microsoft.com/office/drawing/2014/main" id="{F1C588C2-682C-373A-9598-623583EB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2" y="244719"/>
            <a:ext cx="5199918" cy="1597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86CA6-91E7-E769-38EF-8D8C341D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8" y="2228473"/>
            <a:ext cx="11523785" cy="3069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728869" y="5748130"/>
            <a:ext cx="104569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bg2"/>
                </a:solidFill>
                <a:ea typeface="+mn-lt"/>
                <a:cs typeface="+mn-lt"/>
              </a:rPr>
              <a:t>Feedback is powerful, but only if it translates into learning for the pupils</a:t>
            </a:r>
            <a:endParaRPr lang="en-US" b="1">
              <a:solidFill>
                <a:schemeClr val="bg2"/>
              </a:solidFill>
              <a:cs typeface="Arial"/>
            </a:endParaRPr>
          </a:p>
          <a:p>
            <a:pPr algn="l"/>
            <a:endParaRPr lang="en-US"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C23CFF-AE28-B554-F729-20AD112B1F74}"/>
              </a:ext>
            </a:extLst>
          </p:cNvPr>
          <p:cNvSpPr/>
          <p:nvPr/>
        </p:nvSpPr>
        <p:spPr>
          <a:xfrm>
            <a:off x="5647719" y="4078356"/>
            <a:ext cx="911086" cy="306074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ue light bulb with black text&#10;&#10;Description automatically generated">
            <a:extLst>
              <a:ext uri="{FF2B5EF4-FFF2-40B4-BE49-F238E27FC236}">
                <a16:creationId xmlns:a16="http://schemas.microsoft.com/office/drawing/2014/main" id="{28301A4E-C659-315C-A8F6-0987ADF33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931" y="129231"/>
            <a:ext cx="2009003" cy="18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1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337080" y="593921"/>
            <a:ext cx="8438714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ea typeface="+mn-lt"/>
                <a:cs typeface="+mn-lt"/>
              </a:rPr>
              <a:t>Enrichment</a:t>
            </a:r>
          </a:p>
          <a:p>
            <a:endParaRPr lang="en-US" sz="2400" b="1">
              <a:solidFill>
                <a:schemeClr val="bg2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bg2"/>
                </a:solidFill>
                <a:ea typeface="+mn-lt"/>
                <a:cs typeface="+mn-lt"/>
              </a:rPr>
              <a:t>UKMT training CCA: Tuesday after school</a:t>
            </a:r>
            <a:endParaRPr lang="en-US" sz="2400" b="1">
              <a:solidFill>
                <a:schemeClr val="bg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UKMT junior competition: 1st May 2025</a:t>
            </a:r>
          </a:p>
          <a:p>
            <a:pPr marL="285750" indent="-285750">
              <a:buFont typeface="Arial"/>
              <a:buChar char="•"/>
            </a:pPr>
            <a:r>
              <a:rPr lang="en-US" sz="2400" b="1" err="1">
                <a:solidFill>
                  <a:schemeClr val="bg2"/>
                </a:solidFill>
                <a:cs typeface="Arial"/>
              </a:rPr>
              <a:t>Maths</a:t>
            </a:r>
            <a:r>
              <a:rPr lang="en-US" sz="2400" b="1">
                <a:solidFill>
                  <a:schemeClr val="bg2"/>
                </a:solidFill>
                <a:cs typeface="Arial"/>
              </a:rPr>
              <a:t> games and puzzles club CCA: Tuesday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chemeClr val="bg2"/>
                </a:solidFill>
                <a:cs typeface="Arial"/>
              </a:rPr>
              <a:t>Mathematics tutoring club (led by Senior school students) </a:t>
            </a:r>
          </a:p>
          <a:p>
            <a:endParaRPr lang="en-US" b="1">
              <a:solidFill>
                <a:schemeClr val="bg2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813A312-690D-0ADD-D8F3-E46D5BA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159" y="3241097"/>
            <a:ext cx="3038475" cy="904875"/>
          </a:xfrm>
          <a:prstGeom prst="rect">
            <a:avLst/>
          </a:prstGeom>
        </p:spPr>
      </p:pic>
      <p:pic>
        <p:nvPicPr>
          <p:cNvPr id="9" name="Picture 8" descr="A person and person playing a game&#10;&#10;Description automatically generated">
            <a:extLst>
              <a:ext uri="{FF2B5EF4-FFF2-40B4-BE49-F238E27FC236}">
                <a16:creationId xmlns:a16="http://schemas.microsoft.com/office/drawing/2014/main" id="{B2D572ED-C886-D441-1EC2-9CFE0CF48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303" y="1826236"/>
            <a:ext cx="3124933" cy="41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5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162026" y="243813"/>
            <a:ext cx="6482228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ea typeface="+mn-lt"/>
                <a:cs typeface="+mn-lt"/>
              </a:rPr>
              <a:t>Firefly</a:t>
            </a:r>
            <a:endParaRPr lang="en-US">
              <a:solidFill>
                <a:schemeClr val="bg2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Home-learning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Curriculum 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Assessment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chemeClr val="bg2"/>
              </a:solidFill>
              <a:cs typeface="Arial"/>
            </a:endParaRPr>
          </a:p>
          <a:p>
            <a:r>
              <a:rPr lang="en-US" sz="2400" b="1">
                <a:solidFill>
                  <a:schemeClr val="bg2"/>
                </a:solidFill>
                <a:cs typeface="Arial"/>
              </a:rPr>
              <a:t>Class Teachers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There to help you with day-to-day queries</a:t>
            </a: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No question is a silly question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chemeClr val="bg2"/>
              </a:solidFill>
              <a:cs typeface="Arial"/>
            </a:endParaRPr>
          </a:p>
          <a:p>
            <a:endParaRPr lang="en-US" sz="2400" b="1">
              <a:solidFill>
                <a:schemeClr val="bg2"/>
              </a:solidFill>
              <a:cs typeface="Arial"/>
            </a:endParaRPr>
          </a:p>
          <a:p>
            <a:r>
              <a:rPr lang="en-US" sz="2400" b="1">
                <a:solidFill>
                  <a:schemeClr val="bg2"/>
                </a:solidFill>
                <a:cs typeface="Arial"/>
              </a:rPr>
              <a:t>Mike </a:t>
            </a:r>
            <a:r>
              <a:rPr lang="en-US" sz="2400" b="1" err="1">
                <a:solidFill>
                  <a:schemeClr val="bg2"/>
                </a:solidFill>
                <a:cs typeface="Arial"/>
              </a:rPr>
              <a:t>Shkurka</a:t>
            </a:r>
            <a:endParaRPr lang="en-US" sz="2400" b="1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Calibri"/>
              <a:buChar char="-"/>
            </a:pPr>
            <a:r>
              <a:rPr lang="en-US" sz="2400" b="1">
                <a:solidFill>
                  <a:schemeClr val="bg1"/>
                </a:solidFill>
                <a:cs typeface="Arial"/>
              </a:rPr>
              <a:t>Deputy Head of Mathematics (KS3 </a:t>
            </a:r>
            <a:r>
              <a:rPr lang="en-US" sz="2400" b="1" err="1">
                <a:solidFill>
                  <a:schemeClr val="bg1"/>
                </a:solidFill>
                <a:cs typeface="Arial"/>
              </a:rPr>
              <a:t>maths</a:t>
            </a:r>
            <a:r>
              <a:rPr lang="en-US" sz="2400" b="1">
                <a:solidFill>
                  <a:schemeClr val="bg1"/>
                </a:solidFill>
                <a:cs typeface="Arial"/>
              </a:rPr>
              <a:t> coordinator) 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chemeClr val="bg2"/>
              </a:solidFill>
              <a:cs typeface="Arial"/>
            </a:endParaRPr>
          </a:p>
          <a:p>
            <a:r>
              <a:rPr lang="en-US" sz="2400" b="1">
                <a:solidFill>
                  <a:schemeClr val="bg2"/>
                </a:solidFill>
                <a:cs typeface="Arial"/>
              </a:rPr>
              <a:t>Amy Buttery – </a:t>
            </a:r>
            <a:r>
              <a:rPr lang="en-US" sz="2400" b="1">
                <a:solidFill>
                  <a:schemeClr val="bg1"/>
                </a:solidFill>
                <a:cs typeface="Arial"/>
              </a:rPr>
              <a:t>Head of Mathematics</a:t>
            </a: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rgbClr val="2FCCD6"/>
              </a:solidFill>
              <a:cs typeface="Arial"/>
            </a:endParaRPr>
          </a:p>
          <a:p>
            <a:pPr marL="342900" indent="-342900">
              <a:buFont typeface="Calibri"/>
              <a:buChar char="-"/>
            </a:pPr>
            <a:endParaRPr lang="en-US" sz="2400" b="1">
              <a:solidFill>
                <a:srgbClr val="2FCCD6"/>
              </a:solidFill>
              <a:cs typeface="Arial"/>
            </a:endParaRPr>
          </a:p>
          <a:p>
            <a:endParaRPr lang="en-US" b="1">
              <a:solidFill>
                <a:srgbClr val="2FCCD6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7" name="Picture 6" descr="A black and white poster with blue text&#10;&#10;Description automatically generated">
            <a:extLst>
              <a:ext uri="{FF2B5EF4-FFF2-40B4-BE49-F238E27FC236}">
                <a16:creationId xmlns:a16="http://schemas.microsoft.com/office/drawing/2014/main" id="{270B04B5-0B01-98CA-9DF9-DAD6626C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80" y="794509"/>
            <a:ext cx="4273550" cy="4110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44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F209A4-5AC8-F3ED-B940-1305618C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Firefly</a:t>
            </a:r>
            <a:br>
              <a:rPr lang="en-US">
                <a:cs typeface="Arial"/>
              </a:rPr>
            </a:br>
            <a:r>
              <a:rPr lang="en-US" b="0">
                <a:cs typeface="Arial"/>
              </a:rPr>
              <a:t>- curriculum</a:t>
            </a:r>
            <a:br>
              <a:rPr lang="en-US" b="0">
                <a:cs typeface="Arial"/>
              </a:rPr>
            </a:br>
            <a:r>
              <a:rPr lang="en-US" b="0">
                <a:cs typeface="Arial"/>
              </a:rPr>
              <a:t>- home-learning</a:t>
            </a:r>
            <a:br>
              <a:rPr lang="en-US" b="0">
                <a:cs typeface="Arial"/>
              </a:rPr>
            </a:br>
            <a:r>
              <a:rPr lang="en-US" b="0">
                <a:cs typeface="Arial"/>
              </a:rPr>
              <a:t>- assessment</a:t>
            </a:r>
            <a:br>
              <a:rPr lang="en-US">
                <a:cs typeface="Arial"/>
              </a:rPr>
            </a:br>
            <a:br>
              <a:rPr lang="en-US">
                <a:cs typeface="Arial"/>
              </a:rPr>
            </a:br>
            <a:br>
              <a:rPr lang="en-US">
                <a:cs typeface="Arial"/>
              </a:rPr>
            </a:br>
            <a:r>
              <a:rPr lang="en-US">
                <a:solidFill>
                  <a:schemeClr val="tx1"/>
                </a:solidFill>
                <a:cs typeface="Arial"/>
              </a:rPr>
              <a:t>class teachers </a:t>
            </a:r>
            <a:br>
              <a:rPr lang="en-US">
                <a:cs typeface="Arial"/>
              </a:rPr>
            </a:br>
            <a:r>
              <a:rPr lang="en-US" b="0">
                <a:cs typeface="Arial"/>
              </a:rPr>
              <a:t>- there to help you and your child </a:t>
            </a:r>
            <a:br>
              <a:rPr lang="en-US" b="0">
                <a:cs typeface="Arial"/>
              </a:rPr>
            </a:br>
            <a:r>
              <a:rPr lang="en-US" b="0">
                <a:cs typeface="Arial"/>
              </a:rPr>
              <a:t>with those small day-to-day queries</a:t>
            </a:r>
            <a:br>
              <a:rPr lang="en-US" b="0">
                <a:cs typeface="Arial"/>
              </a:rPr>
            </a:br>
            <a:r>
              <a:rPr lang="en-US" b="0">
                <a:cs typeface="Arial"/>
              </a:rPr>
              <a:t>- no question is a silly question</a:t>
            </a:r>
            <a:br>
              <a:rPr lang="en-US" b="0">
                <a:cs typeface="Arial"/>
              </a:rPr>
            </a:br>
            <a:br>
              <a:rPr lang="en-US" b="0">
                <a:cs typeface="Arial"/>
              </a:rPr>
            </a:br>
            <a:r>
              <a:rPr lang="en-US">
                <a:solidFill>
                  <a:schemeClr val="tx1"/>
                </a:solidFill>
                <a:cs typeface="Arial"/>
              </a:rPr>
              <a:t>Mike </a:t>
            </a:r>
            <a:r>
              <a:rPr lang="en-US" err="1">
                <a:solidFill>
                  <a:schemeClr val="tx1"/>
                </a:solidFill>
                <a:cs typeface="Arial"/>
              </a:rPr>
              <a:t>Shkurka</a:t>
            </a:r>
            <a:br>
              <a:rPr lang="en-US" b="0">
                <a:cs typeface="Arial"/>
              </a:rPr>
            </a:br>
            <a:r>
              <a:rPr lang="en-US" b="0">
                <a:cs typeface="Arial"/>
              </a:rPr>
              <a:t>- Deputy head of mathematics</a:t>
            </a:r>
            <a:br>
              <a:rPr lang="en-US" b="0">
                <a:cs typeface="Arial"/>
              </a:rPr>
            </a:br>
            <a:r>
              <a:rPr lang="en-US" b="0">
                <a:cs typeface="Arial"/>
              </a:rPr>
              <a:t>(KS3 </a:t>
            </a:r>
            <a:r>
              <a:rPr lang="en-US" b="0" err="1">
                <a:cs typeface="Arial"/>
              </a:rPr>
              <a:t>maths</a:t>
            </a:r>
            <a:r>
              <a:rPr lang="en-US" b="0">
                <a:cs typeface="Arial"/>
              </a:rPr>
              <a:t> coordination)</a:t>
            </a:r>
            <a:br>
              <a:rPr lang="en-US" b="0">
                <a:cs typeface="Arial"/>
              </a:rPr>
            </a:br>
            <a:br>
              <a:rPr lang="en-US" b="0">
                <a:cs typeface="Arial"/>
              </a:rPr>
            </a:br>
            <a:br>
              <a:rPr lang="en-US" b="0">
                <a:cs typeface="Arial"/>
              </a:rPr>
            </a:br>
            <a:r>
              <a:rPr lang="en-US">
                <a:solidFill>
                  <a:schemeClr val="tx1"/>
                </a:solidFill>
                <a:cs typeface="Arial"/>
              </a:rPr>
              <a:t>Amy Buttery</a:t>
            </a:r>
            <a:br>
              <a:rPr lang="en-US" b="0">
                <a:cs typeface="Arial"/>
              </a:rPr>
            </a:br>
            <a:r>
              <a:rPr lang="en-US" b="0">
                <a:cs typeface="Arial"/>
              </a:rPr>
              <a:t>- Head of mathematics</a:t>
            </a:r>
            <a:br>
              <a:rPr lang="en-US">
                <a:cs typeface="Arial"/>
              </a:rPr>
            </a:br>
            <a:br>
              <a:rPr lang="en-US">
                <a:cs typeface="Arial"/>
              </a:rPr>
            </a:br>
            <a:br>
              <a:rPr lang="en-US">
                <a:cs typeface="Arial"/>
              </a:rPr>
            </a:br>
            <a:r>
              <a:rPr lang="en-US" b="0">
                <a:cs typeface="Arial"/>
              </a:rPr>
              <a:t>-</a:t>
            </a:r>
            <a:endParaRPr lang="en-US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E735233-A1F1-4A34-A0B0-36F54DC4ECCD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F6763-D81C-8B7D-DCC4-CD9C6E22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0" y="1226995"/>
            <a:ext cx="4273550" cy="4110323"/>
          </a:xfrm>
          <a:prstGeom prst="rect">
            <a:avLst/>
          </a:prstGeom>
          <a:noFill/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8"/>
            <a:ext cx="5529263" cy="3894137"/>
          </a:xfrm>
        </p:spPr>
        <p:txBody>
          <a:bodyPr>
            <a:norm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D360E-2164-D2A3-B118-84FE22BD4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735233-A1F1-4A34-A0B0-36F54DC4ECCD}" type="slidenum">
              <a:rPr kumimoji="0" lang="en-GB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3B498-7E03-CF77-DC78-2A4FDCC9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59" y="492013"/>
            <a:ext cx="5980112" cy="5980112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281717-ABBD-3C20-E196-56CD65C1D8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8"/>
            <a:ext cx="5529263" cy="3894137"/>
          </a:xfrm>
        </p:spPr>
        <p:txBody>
          <a:bodyPr vert="horz" lIns="0" tIns="0" rIns="0" bIns="0" rtlCol="0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4A362A-043A-9659-2B0B-C59795BF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 anchor="t">
            <a:normAutofit/>
          </a:bodyPr>
          <a:lstStyle/>
          <a:p>
            <a:r>
              <a:rPr lang="en-US"/>
              <a:t>Together we thrive.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0F49B-664C-5E60-FF63-5886202F2AA3}"/>
              </a:ext>
            </a:extLst>
          </p:cNvPr>
          <p:cNvSpPr txBox="1"/>
          <p:nvPr/>
        </p:nvSpPr>
        <p:spPr>
          <a:xfrm>
            <a:off x="457200" y="1477108"/>
            <a:ext cx="467750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“Teachers inspire, but </a:t>
            </a:r>
            <a:r>
              <a:rPr lang="en-US" sz="2800" b="1" i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parents</a:t>
            </a:r>
            <a:r>
              <a:rPr lang="en-US" sz="2800" i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 ignite the flame of curiosity in their children’s hearts.”</a:t>
            </a:r>
            <a:endParaRPr lang="en-US" sz="28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9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6390B-8FA7-3F7F-9132-41C3520F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2" name="Content Placeholder 11" descr="A close-up of a sign&#10;&#10;Description automatically generated">
            <a:extLst>
              <a:ext uri="{FF2B5EF4-FFF2-40B4-BE49-F238E27FC236}">
                <a16:creationId xmlns:a16="http://schemas.microsoft.com/office/drawing/2014/main" id="{C396CD43-4860-1D00-E38A-FDF23AABF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5" b="8027"/>
          <a:stretch/>
        </p:blipFill>
        <p:spPr>
          <a:xfrm>
            <a:off x="2930524" y="67078"/>
            <a:ext cx="6330951" cy="1544066"/>
          </a:xfrm>
          <a:prstGeom prst="rect">
            <a:avLst/>
          </a:prstGeom>
        </p:spPr>
      </p:pic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EF55178-63AA-AECD-3E58-51B039DFD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r="1" b="1"/>
          <a:stretch/>
        </p:blipFill>
        <p:spPr>
          <a:xfrm>
            <a:off x="1780053" y="1753511"/>
            <a:ext cx="8670682" cy="4873161"/>
          </a:xfrm>
          <a:prstGeom prst="rect">
            <a:avLst/>
          </a:prstGeom>
          <a:noFill/>
        </p:spPr>
      </p:pic>
      <p:pic>
        <p:nvPicPr>
          <p:cNvPr id="7" name="Graphic 6" descr="Lightbulb outline">
            <a:extLst>
              <a:ext uri="{FF2B5EF4-FFF2-40B4-BE49-F238E27FC236}">
                <a16:creationId xmlns:a16="http://schemas.microsoft.com/office/drawing/2014/main" id="{7801D730-7EA9-BF30-BC7E-35D8B11DD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660" y="3183691"/>
            <a:ext cx="914400" cy="914400"/>
          </a:xfrm>
          <a:prstGeom prst="rect">
            <a:avLst/>
          </a:prstGeom>
        </p:spPr>
      </p:pic>
      <p:pic>
        <p:nvPicPr>
          <p:cNvPr id="10" name="Graphic 9" descr="Newton's Cradle outline">
            <a:extLst>
              <a:ext uri="{FF2B5EF4-FFF2-40B4-BE49-F238E27FC236}">
                <a16:creationId xmlns:a16="http://schemas.microsoft.com/office/drawing/2014/main" id="{80D739FC-4438-6EC0-D00F-D92775C86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5940" y="3111226"/>
            <a:ext cx="914400" cy="914400"/>
          </a:xfrm>
          <a:prstGeom prst="rect">
            <a:avLst/>
          </a:prstGeom>
        </p:spPr>
      </p:pic>
      <p:pic>
        <p:nvPicPr>
          <p:cNvPr id="13" name="Graphic 12" descr="Magnet outline">
            <a:extLst>
              <a:ext uri="{FF2B5EF4-FFF2-40B4-BE49-F238E27FC236}">
                <a16:creationId xmlns:a16="http://schemas.microsoft.com/office/drawing/2014/main" id="{0FB3CE4A-A5E9-75CB-AE1A-84637046F8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529" y="696744"/>
            <a:ext cx="914400" cy="914400"/>
          </a:xfrm>
          <a:prstGeom prst="rect">
            <a:avLst/>
          </a:prstGeom>
        </p:spPr>
      </p:pic>
      <p:pic>
        <p:nvPicPr>
          <p:cNvPr id="15" name="Graphic 14" descr="Test tubes outline">
            <a:extLst>
              <a:ext uri="{FF2B5EF4-FFF2-40B4-BE49-F238E27FC236}">
                <a16:creationId xmlns:a16="http://schemas.microsoft.com/office/drawing/2014/main" id="{F9E95991-C056-2D48-B378-C220C82C8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98934">
            <a:off x="10733952" y="5461094"/>
            <a:ext cx="914400" cy="914400"/>
          </a:xfrm>
          <a:prstGeom prst="rect">
            <a:avLst/>
          </a:prstGeom>
        </p:spPr>
      </p:pic>
      <p:pic>
        <p:nvPicPr>
          <p:cNvPr id="17" name="Graphic 16" descr="Beaker outline">
            <a:extLst>
              <a:ext uri="{FF2B5EF4-FFF2-40B4-BE49-F238E27FC236}">
                <a16:creationId xmlns:a16="http://schemas.microsoft.com/office/drawing/2014/main" id="{13852327-863B-3F03-2E1A-306DA01E21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850" y="9688"/>
            <a:ext cx="914400" cy="914400"/>
          </a:xfrm>
          <a:prstGeom prst="rect">
            <a:avLst/>
          </a:prstGeom>
        </p:spPr>
      </p:pic>
      <p:pic>
        <p:nvPicPr>
          <p:cNvPr id="19" name="Graphic 18" descr="Microscope outline">
            <a:extLst>
              <a:ext uri="{FF2B5EF4-FFF2-40B4-BE49-F238E27FC236}">
                <a16:creationId xmlns:a16="http://schemas.microsoft.com/office/drawing/2014/main" id="{9A935EF3-93B7-26C2-3DE6-FAFAA046B6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8210" y="5411232"/>
            <a:ext cx="914400" cy="914400"/>
          </a:xfrm>
          <a:prstGeom prst="rect">
            <a:avLst/>
          </a:prstGeom>
        </p:spPr>
      </p:pic>
      <p:pic>
        <p:nvPicPr>
          <p:cNvPr id="21" name="Graphic 20" descr="Germ outline">
            <a:extLst>
              <a:ext uri="{FF2B5EF4-FFF2-40B4-BE49-F238E27FC236}">
                <a16:creationId xmlns:a16="http://schemas.microsoft.com/office/drawing/2014/main" id="{6F8E5D3C-F8AF-C499-6258-BAA595C792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54688" y="381911"/>
            <a:ext cx="914400" cy="914400"/>
          </a:xfrm>
          <a:prstGeom prst="rect">
            <a:avLst/>
          </a:prstGeom>
        </p:spPr>
      </p:pic>
      <p:pic>
        <p:nvPicPr>
          <p:cNvPr id="23" name="Graphic 22" descr="Germ with solid fill">
            <a:extLst>
              <a:ext uri="{FF2B5EF4-FFF2-40B4-BE49-F238E27FC236}">
                <a16:creationId xmlns:a16="http://schemas.microsoft.com/office/drawing/2014/main" id="{91C48D52-423D-36E5-DA2F-229C08E4BE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90865" y="10715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6390B-8FA7-3F7F-9132-41C3520F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35233-A1F1-4A34-A0B0-36F54DC4EC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 descr="Lightbulb outline">
            <a:extLst>
              <a:ext uri="{FF2B5EF4-FFF2-40B4-BE49-F238E27FC236}">
                <a16:creationId xmlns:a16="http://schemas.microsoft.com/office/drawing/2014/main" id="{7801D730-7EA9-BF30-BC7E-35D8B11D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787" y="157183"/>
            <a:ext cx="1292926" cy="1292926"/>
          </a:xfrm>
          <a:prstGeom prst="rect">
            <a:avLst/>
          </a:prstGeom>
        </p:spPr>
      </p:pic>
      <p:pic>
        <p:nvPicPr>
          <p:cNvPr id="19" name="Graphic 18" descr="Microscope outline">
            <a:extLst>
              <a:ext uri="{FF2B5EF4-FFF2-40B4-BE49-F238E27FC236}">
                <a16:creationId xmlns:a16="http://schemas.microsoft.com/office/drawing/2014/main" id="{9A935EF3-93B7-26C2-3DE6-FAFAA046B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6295" y="4019123"/>
            <a:ext cx="2200263" cy="2200263"/>
          </a:xfrm>
          <a:prstGeom prst="rect">
            <a:avLst/>
          </a:prstGeom>
        </p:spPr>
      </p:pic>
      <p:pic>
        <p:nvPicPr>
          <p:cNvPr id="23" name="Graphic 22" descr="Germ with solid fill">
            <a:extLst>
              <a:ext uri="{FF2B5EF4-FFF2-40B4-BE49-F238E27FC236}">
                <a16:creationId xmlns:a16="http://schemas.microsoft.com/office/drawing/2014/main" id="{91C48D52-423D-36E5-DA2F-229C08E4B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265" y="548766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C9F1FD-ED5C-912D-163B-8B1EDA7D2BE9}"/>
              </a:ext>
            </a:extLst>
          </p:cNvPr>
          <p:cNvSpPr txBox="1"/>
          <p:nvPr/>
        </p:nvSpPr>
        <p:spPr>
          <a:xfrm>
            <a:off x="122381" y="2637888"/>
            <a:ext cx="585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Montserrat" panose="00000500000000000000" pitchFamily="2" charset="0"/>
              </a:rPr>
              <a:t>Microscope Task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10635-F249-FED4-902E-2318911DE0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2029" y="403946"/>
            <a:ext cx="6072080" cy="60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DCE7-3041-D5EA-07A8-816C6661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D55C4-BF26-FC13-5089-66496F16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7" name="Content Placeholder 6" descr="A close up of a circle&#10;&#10;Description automatically generated">
            <a:extLst>
              <a:ext uri="{FF2B5EF4-FFF2-40B4-BE49-F238E27FC236}">
                <a16:creationId xmlns:a16="http://schemas.microsoft.com/office/drawing/2014/main" id="{2165507E-665E-4D94-EED1-3803CFFF7E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5" y="372301"/>
            <a:ext cx="8614367" cy="14380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34597A-6C01-6427-055B-6C145A1F0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93" y="3130741"/>
            <a:ext cx="2632911" cy="2141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B0F66B-47A0-00C6-64A4-F5F4CEE37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464" y="2423841"/>
            <a:ext cx="2536362" cy="3181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45355-E224-1B15-2601-60524D3BE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087" y="3348402"/>
            <a:ext cx="2680251" cy="1523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91F9B-FBCA-0609-8582-0C854B83F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6901" y="318647"/>
            <a:ext cx="1961941" cy="1941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067A37-FD4F-239B-CEC5-ABDF92ED9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119" y="3677652"/>
            <a:ext cx="7120881" cy="31818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D7A11F-8DD8-0812-BC27-B976ADFC9104}"/>
              </a:ext>
            </a:extLst>
          </p:cNvPr>
          <p:cNvSpPr txBox="1"/>
          <p:nvPr/>
        </p:nvSpPr>
        <p:spPr>
          <a:xfrm>
            <a:off x="916259" y="5605704"/>
            <a:ext cx="29689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There is a copy of this, in more detail, on </a:t>
            </a:r>
            <a:r>
              <a:rPr lang="en-US" b="1" err="1">
                <a:latin typeface="Montserrat" panose="00000500000000000000" pitchFamily="2" charset="0"/>
              </a:rPr>
              <a:t>FireFly</a:t>
            </a:r>
            <a:endParaRPr lang="en-US" b="1">
              <a:latin typeface="Montserrat" panose="00000500000000000000" pitchFamily="2" charset="0"/>
            </a:endParaRPr>
          </a:p>
        </p:txBody>
      </p:sp>
      <p:pic>
        <p:nvPicPr>
          <p:cNvPr id="20" name="Graphic 19" descr="Beaker outline">
            <a:extLst>
              <a:ext uri="{FF2B5EF4-FFF2-40B4-BE49-F238E27FC236}">
                <a16:creationId xmlns:a16="http://schemas.microsoft.com/office/drawing/2014/main" id="{D404DFBB-801D-6FD5-19F8-D247674CF5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7938" y="1689304"/>
            <a:ext cx="734537" cy="734537"/>
          </a:xfrm>
          <a:prstGeom prst="rect">
            <a:avLst/>
          </a:prstGeom>
        </p:spPr>
      </p:pic>
      <p:pic>
        <p:nvPicPr>
          <p:cNvPr id="21" name="Graphic 20" descr="Germ with solid fill">
            <a:extLst>
              <a:ext uri="{FF2B5EF4-FFF2-40B4-BE49-F238E27FC236}">
                <a16:creationId xmlns:a16="http://schemas.microsoft.com/office/drawing/2014/main" id="{18E622B2-48A8-3E26-F6DE-C4E160DC8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44359" y="2065666"/>
            <a:ext cx="914400" cy="914400"/>
          </a:xfrm>
          <a:prstGeom prst="rect">
            <a:avLst/>
          </a:prstGeom>
        </p:spPr>
      </p:pic>
      <p:pic>
        <p:nvPicPr>
          <p:cNvPr id="22" name="Graphic 21" descr="Magnet outline">
            <a:extLst>
              <a:ext uri="{FF2B5EF4-FFF2-40B4-BE49-F238E27FC236}">
                <a16:creationId xmlns:a16="http://schemas.microsoft.com/office/drawing/2014/main" id="{BA6B6DBC-EE1E-D32A-7F67-7A1BB5D179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46362" y="2503177"/>
            <a:ext cx="800102" cy="8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E1C3266-80CF-9E1E-1719-ADD33B5C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/>
          <a:lstStyle/>
          <a:p>
            <a:r>
              <a:rPr lang="en-US">
                <a:latin typeface="Montserrat" panose="00000500000000000000" pitchFamily="2" charset="0"/>
              </a:rPr>
              <a:t>Accessing information for Support, and to extend!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F3561-0335-A175-43E9-507FD594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E735233-A1F1-4A34-A0B0-36F54DC4ECCD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6DE40-B612-EC1A-70B5-8DEE0F8C92F5}"/>
              </a:ext>
            </a:extLst>
          </p:cNvPr>
          <p:cNvSpPr txBox="1"/>
          <p:nvPr/>
        </p:nvSpPr>
        <p:spPr>
          <a:xfrm>
            <a:off x="449264" y="1520727"/>
            <a:ext cx="40878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To access information</a:t>
            </a: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Your exercise book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Your Class OneNote (can be accessed via Teams)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CGP KS3 revision guide </a:t>
            </a:r>
            <a:r>
              <a:rPr lang="en-US" b="0" i="0" u="none" strike="noStrike">
                <a:solidFill>
                  <a:srgbClr val="1189E6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  <a:hlinkClick r:id="rId2"/>
              </a:rPr>
              <a:t>KS3 Revision Guide Full.pdf</a:t>
            </a:r>
            <a:endParaRPr lang="en-US" b="0" i="0" u="none" strike="noStrike">
              <a:solidFill>
                <a:srgbClr val="1189E6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Interactive revision guide on Education Perfect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D968D-D263-ABE1-2CC5-30DAB01E3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81" y="1505262"/>
            <a:ext cx="8289419" cy="3544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C539FC-357B-1599-53ED-E1FF3157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107" y="849315"/>
            <a:ext cx="3191894" cy="40282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1F5F1-AAA8-F7BA-876F-8D8331D9A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821" y="1505262"/>
            <a:ext cx="8648506" cy="4155652"/>
          </a:xfrm>
          <a:prstGeom prst="rect">
            <a:avLst/>
          </a:prstGeom>
        </p:spPr>
      </p:pic>
      <p:pic>
        <p:nvPicPr>
          <p:cNvPr id="18" name="Graphic 17" descr="Beaker outline">
            <a:extLst>
              <a:ext uri="{FF2B5EF4-FFF2-40B4-BE49-F238E27FC236}">
                <a16:creationId xmlns:a16="http://schemas.microsoft.com/office/drawing/2014/main" id="{05C67523-2D9D-6CCE-E0C0-BD37F00B9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37268">
            <a:off x="588980" y="5120426"/>
            <a:ext cx="914400" cy="914400"/>
          </a:xfrm>
          <a:prstGeom prst="rect">
            <a:avLst/>
          </a:prstGeom>
        </p:spPr>
      </p:pic>
      <p:pic>
        <p:nvPicPr>
          <p:cNvPr id="19" name="Graphic 18" descr="Test tubes outline">
            <a:extLst>
              <a:ext uri="{FF2B5EF4-FFF2-40B4-BE49-F238E27FC236}">
                <a16:creationId xmlns:a16="http://schemas.microsoft.com/office/drawing/2014/main" id="{B994D271-20AC-E6B1-D53B-A44AADC5F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98934">
            <a:off x="2961553" y="5634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956B-260D-6B5D-FD2F-B12AF392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5ED00-86C7-83B8-A54B-CFC46D1F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7" name="Content Placeholder 6" descr="A close up of a circle&#10;&#10;Description automatically generated">
            <a:extLst>
              <a:ext uri="{FF2B5EF4-FFF2-40B4-BE49-F238E27FC236}">
                <a16:creationId xmlns:a16="http://schemas.microsoft.com/office/drawing/2014/main" id="{1AE4FAB6-3D9F-9B07-CA94-E582B2BCCD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7" y="278539"/>
            <a:ext cx="6965868" cy="11628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452DF0-A230-91FD-6EAC-9A87D97D486F}"/>
              </a:ext>
            </a:extLst>
          </p:cNvPr>
          <p:cNvSpPr txBox="1"/>
          <p:nvPr/>
        </p:nvSpPr>
        <p:spPr>
          <a:xfrm>
            <a:off x="1264776" y="1854681"/>
            <a:ext cx="4279112" cy="4370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Montserrat"/>
                <a:cs typeface="Arial"/>
              </a:rPr>
              <a:t>Approximately 1.5 topic tests per term</a:t>
            </a:r>
          </a:p>
          <a:p>
            <a:pPr algn="ctr"/>
            <a:endParaRPr lang="en-US" sz="2000" b="1">
              <a:solidFill>
                <a:schemeClr val="tx2"/>
              </a:solidFill>
              <a:latin typeface="Montserrat" panose="00000500000000000000" pitchFamily="2" charset="0"/>
              <a:cs typeface="Arial"/>
            </a:endParaRPr>
          </a:p>
          <a:p>
            <a:pPr algn="ctr"/>
            <a:r>
              <a:rPr lang="en-US" sz="2000" b="1">
                <a:solidFill>
                  <a:schemeClr val="tx2"/>
                </a:solidFill>
                <a:latin typeface="Montserrat"/>
                <a:cs typeface="Arial"/>
              </a:rPr>
              <a:t>Dates and revision materials communicated of Firefly</a:t>
            </a:r>
          </a:p>
          <a:p>
            <a:pPr algn="ctr"/>
            <a:endParaRPr lang="en-US" sz="2000" b="1">
              <a:solidFill>
                <a:schemeClr val="tx2"/>
              </a:solidFill>
              <a:latin typeface="Montserrat" panose="00000500000000000000" pitchFamily="2" charset="0"/>
              <a:cs typeface="Arial"/>
            </a:endParaRPr>
          </a:p>
          <a:p>
            <a:pPr algn="ctr"/>
            <a:r>
              <a:rPr lang="en-US" sz="2000" b="1">
                <a:solidFill>
                  <a:schemeClr val="tx2"/>
                </a:solidFill>
                <a:latin typeface="Montserrat"/>
                <a:cs typeface="Arial"/>
              </a:rPr>
              <a:t>We will use the moving average across the year to help us indicate a grade</a:t>
            </a:r>
          </a:p>
          <a:p>
            <a:pPr algn="ctr"/>
            <a:endParaRPr lang="en-US" sz="2000" b="1">
              <a:solidFill>
                <a:schemeClr val="tx2"/>
              </a:solidFill>
              <a:latin typeface="Montserrat" panose="00000500000000000000" pitchFamily="2" charset="0"/>
              <a:cs typeface="Arial"/>
            </a:endParaRPr>
          </a:p>
          <a:p>
            <a:pPr algn="ctr"/>
            <a:r>
              <a:rPr lang="en-US" sz="2000" b="1">
                <a:solidFill>
                  <a:schemeClr val="tx2"/>
                </a:solidFill>
                <a:latin typeface="Montserrat"/>
                <a:cs typeface="Arial"/>
              </a:rPr>
              <a:t>Students will stay in their tutor groups in year 7, there are no sets until year 8.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>
              <a:solidFill>
                <a:schemeClr val="tx2"/>
              </a:solidFill>
              <a:latin typeface="Montserrat" panose="00000500000000000000" pitchFamily="2" charset="0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F16192-1953-E8E5-6D20-EFAA4804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7218">
            <a:off x="7145320" y="853144"/>
            <a:ext cx="4112081" cy="5466810"/>
          </a:xfrm>
          <a:prstGeom prst="rect">
            <a:avLst/>
          </a:prstGeom>
        </p:spPr>
      </p:pic>
      <p:pic>
        <p:nvPicPr>
          <p:cNvPr id="11" name="Graphic 10" descr="Lightbulb outline">
            <a:extLst>
              <a:ext uri="{FF2B5EF4-FFF2-40B4-BE49-F238E27FC236}">
                <a16:creationId xmlns:a16="http://schemas.microsoft.com/office/drawing/2014/main" id="{F0BFED9B-E093-AE51-6B91-B2B722292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93431">
            <a:off x="237872" y="1724605"/>
            <a:ext cx="914400" cy="914400"/>
          </a:xfrm>
          <a:prstGeom prst="rect">
            <a:avLst/>
          </a:prstGeom>
        </p:spPr>
      </p:pic>
      <p:pic>
        <p:nvPicPr>
          <p:cNvPr id="12" name="Graphic 11" descr="Lightbulb outline">
            <a:extLst>
              <a:ext uri="{FF2B5EF4-FFF2-40B4-BE49-F238E27FC236}">
                <a16:creationId xmlns:a16="http://schemas.microsoft.com/office/drawing/2014/main" id="{780342C1-6043-E60C-2D9A-3A2F0356F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0752">
            <a:off x="5762831" y="40081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88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1A23-8D29-9BEF-BEC1-4087D7A9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 panose="00000500000000000000" pitchFamily="2" charset="0"/>
              </a:rPr>
              <a:t>Revision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DA06-C387-1A03-BC27-5E950660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t>25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A23A07-32AE-3B69-5F0C-3B1B642E4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3436938" cy="389413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Education perfect has LOTS of practice questions that self-assess  instantly!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We will also add a Revision booklet to firefly, that will include summary sheets, and exam style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3091F-581A-23F7-2683-C27BAF81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38" y="0"/>
            <a:ext cx="4077209" cy="5585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0B996-CB6E-BB8A-2A4F-9003733E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52" y="1372319"/>
            <a:ext cx="3943991" cy="5345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9ACEF-2166-C3D6-A326-F4BD87D47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67" y="174542"/>
            <a:ext cx="4183617" cy="5236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4E3B4A-407C-A825-258F-C06D433C8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586" y="2125690"/>
            <a:ext cx="3504797" cy="4472624"/>
          </a:xfrm>
          <a:prstGeom prst="rect">
            <a:avLst/>
          </a:prstGeom>
        </p:spPr>
      </p:pic>
      <p:pic>
        <p:nvPicPr>
          <p:cNvPr id="14" name="Graphic 13" descr="Beaker outline">
            <a:extLst>
              <a:ext uri="{FF2B5EF4-FFF2-40B4-BE49-F238E27FC236}">
                <a16:creationId xmlns:a16="http://schemas.microsoft.com/office/drawing/2014/main" id="{DC45C9B9-EEB9-443A-4F0F-3B2E924ED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37268">
            <a:off x="588980" y="5120426"/>
            <a:ext cx="914400" cy="914400"/>
          </a:xfrm>
          <a:prstGeom prst="rect">
            <a:avLst/>
          </a:prstGeom>
        </p:spPr>
      </p:pic>
      <p:pic>
        <p:nvPicPr>
          <p:cNvPr id="15" name="Graphic 14" descr="Test tubes outline">
            <a:extLst>
              <a:ext uri="{FF2B5EF4-FFF2-40B4-BE49-F238E27FC236}">
                <a16:creationId xmlns:a16="http://schemas.microsoft.com/office/drawing/2014/main" id="{0C41F2DA-B035-DFCF-A5BF-411B374B28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98934">
            <a:off x="3255370" y="43108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B1EC-4ADE-326D-F0E8-93997AF23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8E02CD-5FCB-E1FC-8941-BE5AE1655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7"/>
            <a:ext cx="10956790" cy="4810805"/>
          </a:xfrm>
        </p:spPr>
        <p:txBody>
          <a:bodyPr/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653A-B526-B291-9F6B-A21C53EBE232}"/>
              </a:ext>
            </a:extLst>
          </p:cNvPr>
          <p:cNvSpPr txBox="1"/>
          <p:nvPr/>
        </p:nvSpPr>
        <p:spPr>
          <a:xfrm>
            <a:off x="416849" y="513834"/>
            <a:ext cx="451529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Montserrat" panose="00000500000000000000" pitchFamily="2" charset="0"/>
                <a:ea typeface="+mn-lt"/>
                <a:cs typeface="+mn-lt"/>
              </a:rPr>
              <a:t>Enrichment Opportunities</a:t>
            </a:r>
          </a:p>
          <a:p>
            <a:endParaRPr lang="en-US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5EF9F-C687-D653-B1C8-3A233C2AC957}"/>
              </a:ext>
            </a:extLst>
          </p:cNvPr>
          <p:cNvSpPr txBox="1"/>
          <p:nvPr/>
        </p:nvSpPr>
        <p:spPr>
          <a:xfrm>
            <a:off x="449262" y="1085641"/>
            <a:ext cx="40878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STEAM Club in school, and online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 MIT collaboration – LOTS of resources and activities on Global Campus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- Challenges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-Curiosity correspondents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- MIT Abstracts (webinars)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</a:rPr>
              <a:t>Science Fair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66A21-56B4-374D-E198-614AF208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38" y="5485636"/>
            <a:ext cx="3138674" cy="1011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DD9D86-F52A-9A68-4A39-2FE758DE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63" y="2082192"/>
            <a:ext cx="4704624" cy="3198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48B6BC-C436-3450-0ED0-E98266B7E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840" y="3533514"/>
            <a:ext cx="3096745" cy="3001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6CA865-DC8E-D64C-2C3A-180A29FF9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99" y="4420526"/>
            <a:ext cx="2774657" cy="2130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3D8960-6D4B-48E4-BD1D-D525829FB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537" y="260211"/>
            <a:ext cx="2958930" cy="1621397"/>
          </a:xfrm>
          <a:prstGeom prst="rect">
            <a:avLst/>
          </a:prstGeom>
        </p:spPr>
      </p:pic>
      <p:pic>
        <p:nvPicPr>
          <p:cNvPr id="20" name="Graphic 19" descr="Beaker outline">
            <a:extLst>
              <a:ext uri="{FF2B5EF4-FFF2-40B4-BE49-F238E27FC236}">
                <a16:creationId xmlns:a16="http://schemas.microsoft.com/office/drawing/2014/main" id="{2C9C269C-461D-756D-ADA6-6E83AA085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4011" y="2198102"/>
            <a:ext cx="914400" cy="914400"/>
          </a:xfrm>
          <a:prstGeom prst="rect">
            <a:avLst/>
          </a:prstGeom>
        </p:spPr>
      </p:pic>
      <p:pic>
        <p:nvPicPr>
          <p:cNvPr id="21" name="Graphic 20" descr="Lightbulb outline">
            <a:extLst>
              <a:ext uri="{FF2B5EF4-FFF2-40B4-BE49-F238E27FC236}">
                <a16:creationId xmlns:a16="http://schemas.microsoft.com/office/drawing/2014/main" id="{03EC0727-023F-07F8-342A-F270CAF8E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8169" y="1683735"/>
            <a:ext cx="1292926" cy="1292926"/>
          </a:xfrm>
          <a:prstGeom prst="rect">
            <a:avLst/>
          </a:prstGeom>
        </p:spPr>
      </p:pic>
      <p:pic>
        <p:nvPicPr>
          <p:cNvPr id="22" name="Graphic 21" descr="Germ outline">
            <a:extLst>
              <a:ext uri="{FF2B5EF4-FFF2-40B4-BE49-F238E27FC236}">
                <a16:creationId xmlns:a16="http://schemas.microsoft.com/office/drawing/2014/main" id="{3B3BA26D-7426-8818-4AD9-E40421E8D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6777" y="4459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93F4FE-4249-BD57-EB03-FB8F6CA5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11291886" cy="800102"/>
          </a:xfrm>
        </p:spPr>
        <p:txBody>
          <a:bodyPr anchor="t">
            <a:normAutofit/>
          </a:bodyPr>
          <a:lstStyle/>
          <a:p>
            <a:r>
              <a:rPr lang="en-US"/>
              <a:t>Pastoral care/learning at </a:t>
            </a:r>
            <a:r>
              <a:rPr lang="en-US" err="1"/>
              <a:t>bisad</a:t>
            </a:r>
            <a:r>
              <a:rPr lang="en-US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8AA70-12A3-ECBC-29C6-7DA2E25D8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E735233-A1F1-4A34-A0B0-36F54DC4ECCD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22DF29-1C60-7B71-D63F-885CFDC460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1481138"/>
            <a:ext cx="5529262" cy="389413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Form Time</a:t>
            </a:r>
          </a:p>
          <a:p>
            <a:r>
              <a:rPr lang="en-US" err="1"/>
              <a:t>YouHQ</a:t>
            </a:r>
            <a:r>
              <a:rPr lang="en-US"/>
              <a:t>, </a:t>
            </a:r>
            <a:r>
              <a:rPr lang="en-US" err="1"/>
              <a:t>Bisad</a:t>
            </a:r>
            <a:r>
              <a:rPr lang="en-US"/>
              <a:t> Diploma, Metacognition</a:t>
            </a:r>
            <a:endParaRPr lang="en-US">
              <a:cs typeface="Arial"/>
            </a:endParaRPr>
          </a:p>
          <a:p>
            <a:r>
              <a:rPr lang="en-US"/>
              <a:t>School Counsellors</a:t>
            </a:r>
            <a:endParaRPr lang="en-US">
              <a:cs typeface="Arial"/>
            </a:endParaRPr>
          </a:p>
          <a:p>
            <a:r>
              <a:rPr lang="en-US"/>
              <a:t>Assemblies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Global campus </a:t>
            </a: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8399DDC-C9EF-C2C2-1AD3-995EB8A79F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r="-1" b="1498"/>
          <a:stretch/>
        </p:blipFill>
        <p:spPr>
          <a:xfrm>
            <a:off x="6211888" y="1481138"/>
            <a:ext cx="5529262" cy="3894137"/>
          </a:xfr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EE8D97-F50F-A6C9-8092-BCA9CA7A234B}"/>
              </a:ext>
            </a:extLst>
          </p:cNvPr>
          <p:cNvSpPr txBox="1"/>
          <p:nvPr/>
        </p:nvSpPr>
        <p:spPr>
          <a:xfrm>
            <a:off x="1584325" y="6515100"/>
            <a:ext cx="902335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30FF69-B9E1-42C1-9A3F-452B52B2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818" y="5047347"/>
            <a:ext cx="2285743" cy="1541248"/>
          </a:xfrm>
          <a:prstGeom prst="rect">
            <a:avLst/>
          </a:prstGeom>
        </p:spPr>
      </p:pic>
      <p:pic>
        <p:nvPicPr>
          <p:cNvPr id="17" name="Picture 16" descr="A blue circle with gold text and silver laurels&#10;&#10;Description automatically generated">
            <a:extLst>
              <a:ext uri="{FF2B5EF4-FFF2-40B4-BE49-F238E27FC236}">
                <a16:creationId xmlns:a16="http://schemas.microsoft.com/office/drawing/2014/main" id="{B38482A9-748B-AE51-7726-4D28A02D9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695" y="3102051"/>
            <a:ext cx="1772165" cy="1042344"/>
          </a:xfrm>
          <a:prstGeom prst="rect">
            <a:avLst/>
          </a:prstGeom>
        </p:spPr>
      </p:pic>
      <p:pic>
        <p:nvPicPr>
          <p:cNvPr id="19" name="Picture 18" descr="A paper planes flying over the earth&#10;&#10;Description automatically generated">
            <a:extLst>
              <a:ext uri="{FF2B5EF4-FFF2-40B4-BE49-F238E27FC236}">
                <a16:creationId xmlns:a16="http://schemas.microsoft.com/office/drawing/2014/main" id="{0BB1B686-5C6A-E76E-2230-95DBDF01F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890" y="4812551"/>
            <a:ext cx="3343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82C2FD-BDD4-CA1C-B330-B56845498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87A77-600C-1925-FC25-EB528D99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67" y="1481158"/>
            <a:ext cx="6785821" cy="3895682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D63ED2D-3EDC-939F-51F4-6406672B5F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574" y="2166055"/>
            <a:ext cx="7650506" cy="38941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>
                <a:latin typeface="Montserrat"/>
                <a:cs typeface="Arial"/>
              </a:rPr>
              <a:t>4 key areas of information that helps you support your child:-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Montserrat"/>
                <a:cs typeface="Arial"/>
              </a:rPr>
              <a:t>Curriculum Essentials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Montserrat"/>
                <a:cs typeface="Arial"/>
              </a:rPr>
              <a:t>Wellbeing Essentials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Montserrat"/>
                <a:cs typeface="Arial"/>
              </a:rPr>
              <a:t>Home Learning Essentials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Montserrat"/>
                <a:cs typeface="Arial"/>
              </a:rPr>
              <a:t>Assessment Essentials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811906-2849-660C-BDB4-FC1F6F9C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59" y="-98045"/>
            <a:ext cx="5297653" cy="3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7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DF6AFE-59CE-9681-ED71-6CBF70FC8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89A-DCD4-5F8E-CF24-4327D1640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64CC82-02A2-56A7-F090-00C0FF49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</a:t>
            </a:r>
          </a:p>
        </p:txBody>
      </p:sp>
      <p:pic>
        <p:nvPicPr>
          <p:cNvPr id="4" name="Picture 3" descr="PCFC on X: &quot;With the launch of UAE Reading Month, under the slogan &quot;UAE  Reads&quot;, we share with you highlights from His Highness Sheikh Mohammed bin  Rashid Al Maktoum, Vice President and">
            <a:extLst>
              <a:ext uri="{FF2B5EF4-FFF2-40B4-BE49-F238E27FC236}">
                <a16:creationId xmlns:a16="http://schemas.microsoft.com/office/drawing/2014/main" id="{18853AC1-6122-2F0D-DC96-73AD7ACF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350" y="688383"/>
            <a:ext cx="6992318" cy="54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4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8C7E3-5EF1-651C-D143-12716573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35233-A1F1-4A34-A0B0-36F54DC4ECC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FAA366-5460-9E1F-5F55-E6500D7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70" y="48891"/>
            <a:ext cx="5529261" cy="800102"/>
          </a:xfrm>
        </p:spPr>
        <p:txBody>
          <a:bodyPr/>
          <a:lstStyle/>
          <a:p>
            <a:r>
              <a:rPr lang="en-US"/>
              <a:t>English – yr7 curriculum</a:t>
            </a:r>
          </a:p>
        </p:txBody>
      </p:sp>
      <p:pic>
        <p:nvPicPr>
          <p:cNvPr id="2" name="Picture 1" descr="A screenshot of a school&#10;&#10;Description automatically generated">
            <a:extLst>
              <a:ext uri="{FF2B5EF4-FFF2-40B4-BE49-F238E27FC236}">
                <a16:creationId xmlns:a16="http://schemas.microsoft.com/office/drawing/2014/main" id="{212C1EA5-97EF-CB70-5495-23DC122F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83583"/>
            <a:ext cx="107632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8C7E3-5EF1-651C-D143-12716573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E735233-A1F1-4A34-A0B0-36F54DC4ECCD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7A954EBF-60C6-A290-E51A-9B0770C7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888" y="1649917"/>
            <a:ext cx="5980112" cy="3558165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C49CA-4AA4-28A2-3712-C1DB51E75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481138"/>
            <a:ext cx="5529263" cy="3894137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endParaRPr lang="en-US" sz="2000" cap="all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reading Set on a weekly basis</a:t>
            </a:r>
            <a:endParaRPr lang="en-US" sz="200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Minimum of 45 minutes of reading a week</a:t>
            </a:r>
            <a:endParaRPr lang="en-US" sz="200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students write a log of their reading which is submitted directly via firefly</a:t>
            </a:r>
            <a:endParaRPr lang="en-US" sz="2000" b="0" cap="all">
              <a:cs typeface="Arial" panose="020B0604020202020204"/>
            </a:endParaRPr>
          </a:p>
          <a:p>
            <a:endParaRPr lang="en-US" b="0" cap="all"/>
          </a:p>
          <a:p>
            <a:endParaRPr lang="en-US" b="0" cap="all"/>
          </a:p>
          <a:p>
            <a:endParaRPr lang="en-US" cap="al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FAA366-5460-9E1F-5F55-E6500D7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 anchor="t">
            <a:normAutofit/>
          </a:bodyPr>
          <a:lstStyle/>
          <a:p>
            <a:r>
              <a:rPr lang="en-US"/>
              <a:t>English – Home learning</a:t>
            </a:r>
          </a:p>
        </p:txBody>
      </p:sp>
    </p:spTree>
    <p:extLst>
      <p:ext uri="{BB962C8B-B14F-4D97-AF65-F5344CB8AC3E}">
        <p14:creationId xmlns:p14="http://schemas.microsoft.com/office/powerpoint/2010/main" val="226334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8C7E3-5EF1-651C-D143-127165734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7950" y="6415752"/>
            <a:ext cx="27432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E735233-A1F1-4A34-A0B0-36F54DC4ECCD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4" name="Picture 3" descr="Education Tree Book Concept Illustration Stock Illustration - Download  Image Now - Book, Tree, Library - iStock">
            <a:extLst>
              <a:ext uri="{FF2B5EF4-FFF2-40B4-BE49-F238E27FC236}">
                <a16:creationId xmlns:a16="http://schemas.microsoft.com/office/drawing/2014/main" id="{E39773C2-F1AF-7F87-93A2-6582A2DA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117" y="1876376"/>
            <a:ext cx="3900757" cy="3887842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BC49CA-4AA4-28A2-3712-C1DB51E75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1522328"/>
            <a:ext cx="6756212" cy="5069423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0" cap="all">
                <a:cs typeface="Arial"/>
              </a:rPr>
              <a:t>Fortnightly library lessons </a:t>
            </a:r>
            <a:endParaRPr lang="en-US" sz="2000" b="0" cap="all"/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Wide breadth of material covered with wider reading provided on firefly</a:t>
            </a:r>
            <a:endParaRPr lang="en-US" sz="2000" b="0" cap="all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Creative writing club - Tuesday after school</a:t>
            </a:r>
            <a:endParaRPr lang="en-US" sz="2000" b="0" cap="all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Debate Club – </a:t>
            </a:r>
            <a:r>
              <a:rPr lang="en-US" sz="2000" b="0" cap="all" err="1"/>
              <a:t>tuesday</a:t>
            </a:r>
            <a:r>
              <a:rPr lang="en-US" sz="2000" b="0" cap="all"/>
              <a:t> after school</a:t>
            </a:r>
            <a:endParaRPr lang="en-US" sz="2000" b="0" cap="all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Book and film club – </a:t>
            </a:r>
            <a:r>
              <a:rPr lang="en-US" sz="2000" b="0" cap="all" err="1"/>
              <a:t>wednesday</a:t>
            </a:r>
            <a:r>
              <a:rPr lang="en-US" sz="2000" b="0" cap="all"/>
              <a:t> lunch time</a:t>
            </a:r>
            <a:endParaRPr lang="en-US" sz="2000" b="0" cap="all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cap="all"/>
              <a:t>Emirates literature festival: poetry for all – </a:t>
            </a:r>
            <a:r>
              <a:rPr lang="en-US" sz="2000" b="0" cap="all" err="1"/>
              <a:t>wednesday</a:t>
            </a:r>
            <a:r>
              <a:rPr lang="en-US" sz="2000" b="0" cap="all"/>
              <a:t> after school</a:t>
            </a:r>
            <a:endParaRPr lang="en-US" sz="2000" b="0" cap="all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0" cap="all"/>
              <a:t>Global Campus book club (term 2)</a:t>
            </a:r>
            <a:endParaRPr lang="en-US" sz="2000" b="0" cap="all">
              <a:cs typeface="Arial"/>
            </a:endParaRP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FAA366-5460-9E1F-5F55-E6500D7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4" y="449264"/>
            <a:ext cx="5529261" cy="800102"/>
          </a:xfrm>
        </p:spPr>
        <p:txBody>
          <a:bodyPr anchor="t">
            <a:normAutofit/>
          </a:bodyPr>
          <a:lstStyle/>
          <a:p>
            <a:r>
              <a:rPr lang="en-US"/>
              <a:t>English – enrichment and </a:t>
            </a:r>
            <a:r>
              <a:rPr lang="en-US" err="1"/>
              <a:t>cca's</a:t>
            </a:r>
          </a:p>
        </p:txBody>
      </p:sp>
    </p:spTree>
    <p:extLst>
      <p:ext uri="{BB962C8B-B14F-4D97-AF65-F5344CB8AC3E}">
        <p14:creationId xmlns:p14="http://schemas.microsoft.com/office/powerpoint/2010/main" val="64657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EDF1-5B87-455E-B803-4D787B8C4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C58DD-34E6-42D0-B240-277299F79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463" y="5161600"/>
            <a:ext cx="8259639" cy="10703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sz="3200"/>
              <a:t>What do you notice? </a:t>
            </a:r>
            <a:endParaRPr lang="en-US">
              <a:cs typeface="Arial"/>
            </a:endParaRPr>
          </a:p>
          <a:p>
            <a:r>
              <a:rPr lang="en-US" sz="3200"/>
              <a:t>What questions are you asking?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36B11-DEA0-4992-B396-4183A970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89"/>
            <a:ext cx="3031120" cy="493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B3E87-71A2-4991-9F40-9C4D3B3E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56" y="72071"/>
            <a:ext cx="3207434" cy="49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078CD0-1684-429C-BEE7-5E5D36681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808" y="30891"/>
            <a:ext cx="3069492" cy="4955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487C2-2411-4F0B-B162-AE44BD543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245" y="61078"/>
            <a:ext cx="2832786" cy="49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8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brand">
  <a:themeElements>
    <a:clrScheme name="NAE-2">
      <a:dk1>
        <a:srgbClr val="000000"/>
      </a:dk1>
      <a:lt1>
        <a:srgbClr val="FFFFFF"/>
      </a:lt1>
      <a:dk2>
        <a:srgbClr val="003253"/>
      </a:dk2>
      <a:lt2>
        <a:srgbClr val="2FCCD6"/>
      </a:lt2>
      <a:accent1>
        <a:srgbClr val="B3EBF4"/>
      </a:accent1>
      <a:accent2>
        <a:srgbClr val="1D95A4"/>
      </a:accent2>
      <a:accent3>
        <a:srgbClr val="FFCB00"/>
      </a:accent3>
      <a:accent4>
        <a:srgbClr val="E1AA28"/>
      </a:accent4>
      <a:accent5>
        <a:srgbClr val="F0B2A0"/>
      </a:accent5>
      <a:accent6>
        <a:srgbClr val="FF3650"/>
      </a:accent6>
      <a:hlink>
        <a:srgbClr val="2FCCD6"/>
      </a:hlink>
      <a:folHlink>
        <a:srgbClr val="2FCC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1667D483-D8B9-1745-94BF-6D1DB537924D}" vid="{F089B284-9D06-0F49-9E09-7707565AB8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ec4623d1-6674-44cc-a577-9bc084b1377c" xsi:nil="true"/>
    <Invited_Students xmlns="ec4623d1-6674-44cc-a577-9bc084b1377c" xsi:nil="true"/>
    <Self_Registration_Enabled xmlns="ec4623d1-6674-44cc-a577-9bc084b1377c" xsi:nil="true"/>
    <CultureName xmlns="ec4623d1-6674-44cc-a577-9bc084b1377c" xsi:nil="true"/>
    <Students xmlns="ec4623d1-6674-44cc-a577-9bc084b1377c">
      <UserInfo>
        <DisplayName/>
        <AccountId xsi:nil="true"/>
        <AccountType/>
      </UserInfo>
    </Students>
    <Student_Groups xmlns="ec4623d1-6674-44cc-a577-9bc084b1377c">
      <UserInfo>
        <DisplayName/>
        <AccountId xsi:nil="true"/>
        <AccountType/>
      </UserInfo>
    </Student_Groups>
    <AppVersion xmlns="ec4623d1-6674-44cc-a577-9bc084b1377c" xsi:nil="true"/>
    <Has_Teacher_Only_SectionGroup xmlns="ec4623d1-6674-44cc-a577-9bc084b1377c" xsi:nil="true"/>
    <Teams_Channel_Section_Location xmlns="ec4623d1-6674-44cc-a577-9bc084b1377c" xsi:nil="true"/>
    <Math_Settings xmlns="ec4623d1-6674-44cc-a577-9bc084b1377c" xsi:nil="true"/>
    <Owner xmlns="ec4623d1-6674-44cc-a577-9bc084b1377c">
      <UserInfo>
        <DisplayName/>
        <AccountId xsi:nil="true"/>
        <AccountType/>
      </UserInfo>
    </Owner>
    <LMS_Mappings xmlns="ec4623d1-6674-44cc-a577-9bc084b1377c" xsi:nil="true"/>
    <Is_Collaboration_Space_Locked xmlns="ec4623d1-6674-44cc-a577-9bc084b1377c" xsi:nil="true"/>
    <_activity xmlns="ec4623d1-6674-44cc-a577-9bc084b1377c" xsi:nil="true"/>
    <NotebookType xmlns="ec4623d1-6674-44cc-a577-9bc084b1377c" xsi:nil="true"/>
    <Distribution_Groups xmlns="ec4623d1-6674-44cc-a577-9bc084b1377c" xsi:nil="true"/>
    <Invited_Teachers xmlns="ec4623d1-6674-44cc-a577-9bc084b1377c" xsi:nil="true"/>
    <IsNotebookLocked xmlns="ec4623d1-6674-44cc-a577-9bc084b1377c" xsi:nil="true"/>
    <DefaultSectionNames xmlns="ec4623d1-6674-44cc-a577-9bc084b1377c" xsi:nil="true"/>
    <Templates xmlns="ec4623d1-6674-44cc-a577-9bc084b1377c" xsi:nil="true"/>
    <FolderType xmlns="ec4623d1-6674-44cc-a577-9bc084b1377c" xsi:nil="true"/>
    <Teachers xmlns="ec4623d1-6674-44cc-a577-9bc084b1377c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B3C9CA9C7D24F8E8B1F436E20EC28" ma:contentTypeVersion="39" ma:contentTypeDescription="Create a new document." ma:contentTypeScope="" ma:versionID="d5073eeedea8ae38391ccfff6defdf3d">
  <xsd:schema xmlns:xsd="http://www.w3.org/2001/XMLSchema" xmlns:xs="http://www.w3.org/2001/XMLSchema" xmlns:p="http://schemas.microsoft.com/office/2006/metadata/properties" xmlns:ns3="ec4623d1-6674-44cc-a577-9bc084b1377c" xmlns:ns4="39aea20a-47b9-4d87-9ab2-30fa84b4d219" targetNamespace="http://schemas.microsoft.com/office/2006/metadata/properties" ma:root="true" ma:fieldsID="c70d8716ecd38f97722ccfe71432f9e9" ns3:_="" ns4:_="">
    <xsd:import namespace="ec4623d1-6674-44cc-a577-9bc084b1377c"/>
    <xsd:import namespace="39aea20a-47b9-4d87-9ab2-30fa84b4d2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623d1-6674-44cc-a577-9bc084b13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Teams_Channel_Section_Location" ma:index="37" nillable="true" ma:displayName="Teams Channel Section Location" ma:internalName="Teams_Channel_Section_Location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ea20a-47b9-4d87-9ab2-30fa84b4d2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BBF122-AED1-4C7B-8FAA-8FDFC474A3EA}">
  <ds:schemaRefs>
    <ds:schemaRef ds:uri="39aea20a-47b9-4d87-9ab2-30fa84b4d219"/>
    <ds:schemaRef ds:uri="ec4623d1-6674-44cc-a577-9bc084b137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5F760E-B8AC-4CC5-9804-64146E47B99A}">
  <ds:schemaRefs>
    <ds:schemaRef ds:uri="39aea20a-47b9-4d87-9ab2-30fa84b4d219"/>
    <ds:schemaRef ds:uri="ec4623d1-6674-44cc-a577-9bc084b137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57D7A0-9FBE-4AB0-9CB8-ED5CF8D62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Widescreen</PresentationFormat>
  <Paragraphs>167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Montserrat</vt:lpstr>
      <vt:lpstr>Roboto</vt:lpstr>
      <vt:lpstr>Masterbrand</vt:lpstr>
      <vt:lpstr>Year 7 Curriculum information evening  30th September 2024</vt:lpstr>
      <vt:lpstr>Together we thrive.</vt:lpstr>
      <vt:lpstr>Pastoral care/learning at bisad </vt:lpstr>
      <vt:lpstr>PowerPoint Presentation</vt:lpstr>
      <vt:lpstr>ENGLISH</vt:lpstr>
      <vt:lpstr>English – yr7 curriculum</vt:lpstr>
      <vt:lpstr>English – Home learning</vt:lpstr>
      <vt:lpstr>English – enrichment and cca's</vt:lpstr>
      <vt:lpstr>PowerPoint Presentation</vt:lpstr>
      <vt:lpstr>Mathematics  </vt:lpstr>
      <vt:lpstr>Mathematics  </vt:lpstr>
      <vt:lpstr>Split into 12 short topics  to provide interweaving of skills, retrieval of ks2 content, and create strong foundations for ks4</vt:lpstr>
      <vt:lpstr>Adaptive teaching does not end in the classroom </vt:lpstr>
      <vt:lpstr>Extra features</vt:lpstr>
      <vt:lpstr>PowerPoint Presentation</vt:lpstr>
      <vt:lpstr>PowerPoint Presentation</vt:lpstr>
      <vt:lpstr>PowerPoint Presentation</vt:lpstr>
      <vt:lpstr>PowerPoint Presentation</vt:lpstr>
      <vt:lpstr>Firefly - curriculum - home-learning - assessment   class teachers  - there to help you and your child  with those small day-to-day queries - no question is a silly question  Mike Shkurka - Deputy head of mathematics (KS3 maths coordination)   Amy Buttery - Head of mathematics   -</vt:lpstr>
      <vt:lpstr>PowerPoint Presentation</vt:lpstr>
      <vt:lpstr>PowerPoint Presentation</vt:lpstr>
      <vt:lpstr>PowerPoint Presentation</vt:lpstr>
      <vt:lpstr>Accessing information for Support, and to extend!</vt:lpstr>
      <vt:lpstr>PowerPoint Presentation</vt:lpstr>
      <vt:lpstr>Revision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Briefing  18th September 2024</dc:title>
  <dc:creator>Aine McGlue</dc:creator>
  <cp:lastModifiedBy>Benjamin Stanier</cp:lastModifiedBy>
  <cp:revision>2</cp:revision>
  <dcterms:created xsi:type="dcterms:W3CDTF">2024-09-16T07:54:20Z</dcterms:created>
  <dcterms:modified xsi:type="dcterms:W3CDTF">2024-10-08T08:08:26Z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0x010100EA1B3C9CA9C7D24F8E8B1F436E20EC28</vt:lpwstr>
  </property>
</Properties>
</file>