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41845-0554-482C-8661-3C1147C373D1}" v="4" dt="2026-01-08T04:58:29.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23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 Forte" userId="f8acadf6-16f7-4865-be3c-b93115c6c6bb" providerId="ADAL" clId="{50E0F93F-C1E4-4C9D-95D0-0F47B8D77C09}"/>
    <pc:docChg chg="undo custSel modSld">
      <pc:chgData name="Alexa Forte" userId="f8acadf6-16f7-4865-be3c-b93115c6c6bb" providerId="ADAL" clId="{50E0F93F-C1E4-4C9D-95D0-0F47B8D77C09}" dt="2026-01-08T04:58:56.016" v="168" actId="1076"/>
      <pc:docMkLst>
        <pc:docMk/>
      </pc:docMkLst>
      <pc:sldChg chg="addSp delSp modSp mod">
        <pc:chgData name="Alexa Forte" userId="f8acadf6-16f7-4865-be3c-b93115c6c6bb" providerId="ADAL" clId="{50E0F93F-C1E4-4C9D-95D0-0F47B8D77C09}" dt="2026-01-08T04:58:56.016" v="168" actId="1076"/>
        <pc:sldMkLst>
          <pc:docMk/>
          <pc:sldMk cId="2675137267" sldId="262"/>
        </pc:sldMkLst>
        <pc:spChg chg="mod">
          <ac:chgData name="Alexa Forte" userId="f8acadf6-16f7-4865-be3c-b93115c6c6bb" providerId="ADAL" clId="{50E0F93F-C1E4-4C9D-95D0-0F47B8D77C09}" dt="2026-01-08T04:49:08.654" v="1" actId="1076"/>
          <ac:spMkLst>
            <pc:docMk/>
            <pc:sldMk cId="2675137267" sldId="262"/>
            <ac:spMk id="5" creationId="{763673CA-B61E-E54B-3615-BFD81FE8D584}"/>
          </ac:spMkLst>
        </pc:spChg>
        <pc:spChg chg="mod">
          <ac:chgData name="Alexa Forte" userId="f8acadf6-16f7-4865-be3c-b93115c6c6bb" providerId="ADAL" clId="{50E0F93F-C1E4-4C9D-95D0-0F47B8D77C09}" dt="2026-01-08T04:58:50.362" v="165" actId="1076"/>
          <ac:spMkLst>
            <pc:docMk/>
            <pc:sldMk cId="2675137267" sldId="262"/>
            <ac:spMk id="7" creationId="{E6CFDE2A-457E-BD9D-CA67-EE5B9E8FDB9C}"/>
          </ac:spMkLst>
        </pc:spChg>
        <pc:spChg chg="mod">
          <ac:chgData name="Alexa Forte" userId="f8acadf6-16f7-4865-be3c-b93115c6c6bb" providerId="ADAL" clId="{50E0F93F-C1E4-4C9D-95D0-0F47B8D77C09}" dt="2026-01-08T04:58:56.016" v="168" actId="1076"/>
          <ac:spMkLst>
            <pc:docMk/>
            <pc:sldMk cId="2675137267" sldId="262"/>
            <ac:spMk id="10" creationId="{104586EA-7AC8-956D-DB96-0EBAC7E99424}"/>
          </ac:spMkLst>
        </pc:spChg>
        <pc:spChg chg="del mod">
          <ac:chgData name="Alexa Forte" userId="f8acadf6-16f7-4865-be3c-b93115c6c6bb" providerId="ADAL" clId="{50E0F93F-C1E4-4C9D-95D0-0F47B8D77C09}" dt="2026-01-08T04:57:56.831" v="48" actId="478"/>
          <ac:spMkLst>
            <pc:docMk/>
            <pc:sldMk cId="2675137267" sldId="262"/>
            <ac:spMk id="12" creationId="{23030263-7DF4-B74D-E1D4-F2C978D9B430}"/>
          </ac:spMkLst>
        </pc:spChg>
        <pc:picChg chg="del mod">
          <ac:chgData name="Alexa Forte" userId="f8acadf6-16f7-4865-be3c-b93115c6c6bb" providerId="ADAL" clId="{50E0F93F-C1E4-4C9D-95D0-0F47B8D77C09}" dt="2026-01-08T04:56:09.337" v="39" actId="478"/>
          <ac:picMkLst>
            <pc:docMk/>
            <pc:sldMk cId="2675137267" sldId="262"/>
            <ac:picMk id="3" creationId="{1B2BE49A-7E4F-A285-2FE4-7AA410E557E3}"/>
          </ac:picMkLst>
        </pc:picChg>
        <pc:picChg chg="mod">
          <ac:chgData name="Alexa Forte" userId="f8acadf6-16f7-4865-be3c-b93115c6c6bb" providerId="ADAL" clId="{50E0F93F-C1E4-4C9D-95D0-0F47B8D77C09}" dt="2026-01-08T04:58:33.734" v="162" actId="1076"/>
          <ac:picMkLst>
            <pc:docMk/>
            <pc:sldMk cId="2675137267" sldId="262"/>
            <ac:picMk id="4" creationId="{21945521-9BEA-D94C-AE28-747AAC2F6582}"/>
          </ac:picMkLst>
        </pc:picChg>
        <pc:picChg chg="del">
          <ac:chgData name="Alexa Forte" userId="f8acadf6-16f7-4865-be3c-b93115c6c6bb" providerId="ADAL" clId="{50E0F93F-C1E4-4C9D-95D0-0F47B8D77C09}" dt="2026-01-08T04:49:39.579" v="3" actId="478"/>
          <ac:picMkLst>
            <pc:docMk/>
            <pc:sldMk cId="2675137267" sldId="262"/>
            <ac:picMk id="8" creationId="{6286E359-EE21-3628-0A3E-53A74D36817A}"/>
          </ac:picMkLst>
        </pc:picChg>
        <pc:picChg chg="del">
          <ac:chgData name="Alexa Forte" userId="f8acadf6-16f7-4865-be3c-b93115c6c6bb" providerId="ADAL" clId="{50E0F93F-C1E4-4C9D-95D0-0F47B8D77C09}" dt="2026-01-08T04:49:36.663" v="2" actId="478"/>
          <ac:picMkLst>
            <pc:docMk/>
            <pc:sldMk cId="2675137267" sldId="262"/>
            <ac:picMk id="9" creationId="{A0DF74C5-555A-AB0F-D21E-5A4019818B59}"/>
          </ac:picMkLst>
        </pc:picChg>
        <pc:picChg chg="del">
          <ac:chgData name="Alexa Forte" userId="f8acadf6-16f7-4865-be3c-b93115c6c6bb" providerId="ADAL" clId="{50E0F93F-C1E4-4C9D-95D0-0F47B8D77C09}" dt="2026-01-08T04:55:14.766" v="32" actId="478"/>
          <ac:picMkLst>
            <pc:docMk/>
            <pc:sldMk cId="2675137267" sldId="262"/>
            <ac:picMk id="11" creationId="{B72AA5D7-09B4-07CE-D501-ADFE2BB37532}"/>
          </ac:picMkLst>
        </pc:picChg>
        <pc:picChg chg="add mod">
          <ac:chgData name="Alexa Forte" userId="f8acadf6-16f7-4865-be3c-b93115c6c6bb" providerId="ADAL" clId="{50E0F93F-C1E4-4C9D-95D0-0F47B8D77C09}" dt="2026-01-08T04:50:51.529" v="29" actId="27614"/>
          <ac:picMkLst>
            <pc:docMk/>
            <pc:sldMk cId="2675137267" sldId="262"/>
            <ac:picMk id="13" creationId="{65988A2F-0D03-9984-82AE-1413F67D5119}"/>
          </ac:picMkLst>
        </pc:picChg>
        <pc:picChg chg="add mod">
          <ac:chgData name="Alexa Forte" userId="f8acadf6-16f7-4865-be3c-b93115c6c6bb" providerId="ADAL" clId="{50E0F93F-C1E4-4C9D-95D0-0F47B8D77C09}" dt="2026-01-08T04:55:24.123" v="36" actId="14100"/>
          <ac:picMkLst>
            <pc:docMk/>
            <pc:sldMk cId="2675137267" sldId="262"/>
            <ac:picMk id="14" creationId="{D9AED8ED-ADC1-1A27-6B95-2D85FCC639EC}"/>
          </ac:picMkLst>
        </pc:picChg>
        <pc:picChg chg="add mod">
          <ac:chgData name="Alexa Forte" userId="f8acadf6-16f7-4865-be3c-b93115c6c6bb" providerId="ADAL" clId="{50E0F93F-C1E4-4C9D-95D0-0F47B8D77C09}" dt="2026-01-08T04:57:46.644" v="46" actId="1076"/>
          <ac:picMkLst>
            <pc:docMk/>
            <pc:sldMk cId="2675137267" sldId="262"/>
            <ac:picMk id="16" creationId="{678CF873-5DCB-590A-A572-6FD42F0D415A}"/>
          </ac:picMkLst>
        </pc:picChg>
        <pc:picChg chg="add mod">
          <ac:chgData name="Alexa Forte" userId="f8acadf6-16f7-4865-be3c-b93115c6c6bb" providerId="ADAL" clId="{50E0F93F-C1E4-4C9D-95D0-0F47B8D77C09}" dt="2026-01-08T04:58:33.662" v="160" actId="27614"/>
          <ac:picMkLst>
            <pc:docMk/>
            <pc:sldMk cId="2675137267" sldId="262"/>
            <ac:picMk id="18" creationId="{852523CB-1252-037D-19B6-C3881F95421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60577A9-B621-4ED0-9E99-770F292CDC6A}"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2733091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577A9-B621-4ED0-9E99-770F292CDC6A}"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13492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577A9-B621-4ED0-9E99-770F292CDC6A}"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228213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577A9-B621-4ED0-9E99-770F292CDC6A}"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409159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0577A9-B621-4ED0-9E99-770F292CDC6A}"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113211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0577A9-B621-4ED0-9E99-770F292CDC6A}"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683622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0577A9-B621-4ED0-9E99-770F292CDC6A}" type="datetimeFigureOut">
              <a:rPr lang="en-GB" smtClean="0"/>
              <a:t>08/01/2026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3696998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0577A9-B621-4ED0-9E99-770F292CDC6A}" type="datetimeFigureOut">
              <a:rPr lang="en-GB" smtClean="0"/>
              <a:t>08/01/2026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361794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577A9-B621-4ED0-9E99-770F292CDC6A}" type="datetimeFigureOut">
              <a:rPr lang="en-GB" smtClean="0"/>
              <a:t>08/01/2026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36172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0577A9-B621-4ED0-9E99-770F292CDC6A}"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203927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60577A9-B621-4ED0-9E99-770F292CDC6A}"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D65E35-5ABF-4A7D-8501-92D0B6F8BDDD}" type="slidenum">
              <a:rPr lang="en-GB" smtClean="0"/>
              <a:t>‹#›</a:t>
            </a:fld>
            <a:endParaRPr lang="en-GB"/>
          </a:p>
        </p:txBody>
      </p:sp>
    </p:spTree>
    <p:extLst>
      <p:ext uri="{BB962C8B-B14F-4D97-AF65-F5344CB8AC3E}">
        <p14:creationId xmlns:p14="http://schemas.microsoft.com/office/powerpoint/2010/main" val="3356496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82000"/>
                  </a:schemeClr>
                </a:solidFill>
              </a:defRPr>
            </a:lvl1pPr>
          </a:lstStyle>
          <a:p>
            <a:fld id="{660577A9-B621-4ED0-9E99-770F292CDC6A}" type="datetimeFigureOut">
              <a:rPr lang="en-GB" smtClean="0"/>
              <a:t>08/01/2026</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82000"/>
                  </a:schemeClr>
                </a:solidFill>
              </a:defRPr>
            </a:lvl1pPr>
          </a:lstStyle>
          <a:p>
            <a:fld id="{59D65E35-5ABF-4A7D-8501-92D0B6F8BDDD}" type="slidenum">
              <a:rPr lang="en-GB" smtClean="0"/>
              <a:t>‹#›</a:t>
            </a:fld>
            <a:endParaRPr lang="en-GB"/>
          </a:p>
        </p:txBody>
      </p:sp>
    </p:spTree>
    <p:extLst>
      <p:ext uri="{BB962C8B-B14F-4D97-AF65-F5344CB8AC3E}">
        <p14:creationId xmlns:p14="http://schemas.microsoft.com/office/powerpoint/2010/main" val="3522088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0D513D-ADD8-BF24-0EDD-0FD1D7DD77CB}"/>
              </a:ext>
            </a:extLst>
          </p:cNvPr>
          <p:cNvSpPr/>
          <p:nvPr/>
        </p:nvSpPr>
        <p:spPr>
          <a:xfrm>
            <a:off x="234950" y="158750"/>
            <a:ext cx="38862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How good is your Horrid History? </a:t>
            </a:r>
            <a:endParaRPr lang="en-GB"/>
          </a:p>
        </p:txBody>
      </p:sp>
      <p:sp>
        <p:nvSpPr>
          <p:cNvPr id="7" name="TextBox 6">
            <a:extLst>
              <a:ext uri="{FF2B5EF4-FFF2-40B4-BE49-F238E27FC236}">
                <a16:creationId xmlns:a16="http://schemas.microsoft.com/office/drawing/2014/main" id="{224E7A29-AAB9-0C45-316B-8325B8573D8C}"/>
              </a:ext>
            </a:extLst>
          </p:cNvPr>
          <p:cNvSpPr txBox="1"/>
          <p:nvPr/>
        </p:nvSpPr>
        <p:spPr>
          <a:xfrm>
            <a:off x="44450" y="863600"/>
            <a:ext cx="4800600" cy="523220"/>
          </a:xfrm>
          <a:prstGeom prst="rect">
            <a:avLst/>
          </a:prstGeom>
          <a:noFill/>
        </p:spPr>
        <p:txBody>
          <a:bodyPr wrap="square" rtlCol="0">
            <a:spAutoFit/>
          </a:bodyPr>
          <a:lstStyle/>
          <a:p>
            <a:r>
              <a:rPr lang="en-US" sz="1400">
                <a:latin typeface="Mistral" panose="03090702030407020403" pitchFamily="66" charset="0"/>
                <a:cs typeface="Cavolini" panose="03000502040302020204" pitchFamily="66" charset="0"/>
              </a:rPr>
              <a:t>Set to rival “Fairbanks” geography this new history guide will quite literally blow you away – it’s a literary marvel!</a:t>
            </a:r>
            <a:endParaRPr lang="en-GB" sz="1400">
              <a:latin typeface="Mistral" panose="03090702030407020403" pitchFamily="66" charset="0"/>
              <a:cs typeface="Cavolini" panose="03000502040302020204" pitchFamily="66" charset="0"/>
            </a:endParaRPr>
          </a:p>
        </p:txBody>
      </p:sp>
      <p:pic>
        <p:nvPicPr>
          <p:cNvPr id="8" name="Picture 7">
            <a:extLst>
              <a:ext uri="{FF2B5EF4-FFF2-40B4-BE49-F238E27FC236}">
                <a16:creationId xmlns:a16="http://schemas.microsoft.com/office/drawing/2014/main" id="{5994A9FF-E3FA-AE0A-C2B0-BB8CC2F6F274}"/>
              </a:ext>
            </a:extLst>
          </p:cNvPr>
          <p:cNvPicPr>
            <a:picLocks noChangeAspect="1"/>
          </p:cNvPicPr>
          <p:nvPr/>
        </p:nvPicPr>
        <p:blipFill>
          <a:blip r:embed="rId2"/>
          <a:stretch>
            <a:fillRect/>
          </a:stretch>
        </p:blipFill>
        <p:spPr>
          <a:xfrm>
            <a:off x="5556250" y="100946"/>
            <a:ext cx="1301750" cy="965584"/>
          </a:xfrm>
          <a:prstGeom prst="rect">
            <a:avLst/>
          </a:prstGeom>
        </p:spPr>
      </p:pic>
      <p:sp>
        <p:nvSpPr>
          <p:cNvPr id="9" name="Flowchart: Sequential Access Storage 8">
            <a:extLst>
              <a:ext uri="{FF2B5EF4-FFF2-40B4-BE49-F238E27FC236}">
                <a16:creationId xmlns:a16="http://schemas.microsoft.com/office/drawing/2014/main" id="{80CBED69-428B-9B3E-B8DB-D33AC88E06C5}"/>
              </a:ext>
            </a:extLst>
          </p:cNvPr>
          <p:cNvSpPr/>
          <p:nvPr/>
        </p:nvSpPr>
        <p:spPr>
          <a:xfrm>
            <a:off x="4552950" y="100946"/>
            <a:ext cx="1479550" cy="419754"/>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a:t>It’s a triumph</a:t>
            </a:r>
            <a:endParaRPr lang="en-GB" sz="1050"/>
          </a:p>
        </p:txBody>
      </p:sp>
      <p:sp>
        <p:nvSpPr>
          <p:cNvPr id="10" name="TextBox 9">
            <a:extLst>
              <a:ext uri="{FF2B5EF4-FFF2-40B4-BE49-F238E27FC236}">
                <a16:creationId xmlns:a16="http://schemas.microsoft.com/office/drawing/2014/main" id="{74935B69-ADA0-F3FB-21DE-B35A1999DACB}"/>
              </a:ext>
            </a:extLst>
          </p:cNvPr>
          <p:cNvSpPr txBox="1"/>
          <p:nvPr/>
        </p:nvSpPr>
        <p:spPr>
          <a:xfrm>
            <a:off x="234950" y="1600200"/>
            <a:ext cx="6400800" cy="738664"/>
          </a:xfrm>
          <a:prstGeom prst="rect">
            <a:avLst/>
          </a:prstGeom>
          <a:noFill/>
        </p:spPr>
        <p:txBody>
          <a:bodyPr wrap="square" lIns="91440" tIns="45720" rIns="91440" bIns="45720" rtlCol="0" anchor="t">
            <a:spAutoFit/>
          </a:bodyPr>
          <a:lstStyle/>
          <a:p>
            <a:pPr algn="ctr"/>
            <a:r>
              <a:rPr lang="en-US" sz="1400"/>
              <a:t>Remember, your History exam this term is about skills as well as knowledge. This means there will be some questions that involve you doing something – NOT knowing something </a:t>
            </a:r>
            <a:endParaRPr lang="en-GB" sz="1400"/>
          </a:p>
        </p:txBody>
      </p:sp>
      <p:pic>
        <p:nvPicPr>
          <p:cNvPr id="11" name="Picture 10">
            <a:extLst>
              <a:ext uri="{FF2B5EF4-FFF2-40B4-BE49-F238E27FC236}">
                <a16:creationId xmlns:a16="http://schemas.microsoft.com/office/drawing/2014/main" id="{3989314D-A737-9C81-F7CB-CFF8543D6957}"/>
              </a:ext>
            </a:extLst>
          </p:cNvPr>
          <p:cNvPicPr>
            <a:picLocks noChangeAspect="1"/>
          </p:cNvPicPr>
          <p:nvPr/>
        </p:nvPicPr>
        <p:blipFill>
          <a:blip r:embed="rId3"/>
          <a:stretch>
            <a:fillRect/>
          </a:stretch>
        </p:blipFill>
        <p:spPr>
          <a:xfrm>
            <a:off x="234950" y="2149812"/>
            <a:ext cx="1073150" cy="804863"/>
          </a:xfrm>
          <a:prstGeom prst="rect">
            <a:avLst/>
          </a:prstGeom>
        </p:spPr>
      </p:pic>
      <p:pic>
        <p:nvPicPr>
          <p:cNvPr id="12" name="Picture 11">
            <a:extLst>
              <a:ext uri="{FF2B5EF4-FFF2-40B4-BE49-F238E27FC236}">
                <a16:creationId xmlns:a16="http://schemas.microsoft.com/office/drawing/2014/main" id="{AA6B9925-2F61-9F5D-95D0-7CB3FB5FAAA0}"/>
              </a:ext>
            </a:extLst>
          </p:cNvPr>
          <p:cNvPicPr>
            <a:picLocks noChangeAspect="1"/>
          </p:cNvPicPr>
          <p:nvPr/>
        </p:nvPicPr>
        <p:blipFill>
          <a:blip r:embed="rId4"/>
          <a:stretch>
            <a:fillRect/>
          </a:stretch>
        </p:blipFill>
        <p:spPr>
          <a:xfrm>
            <a:off x="5594511" y="2149933"/>
            <a:ext cx="1072989" cy="804742"/>
          </a:xfrm>
          <a:prstGeom prst="rect">
            <a:avLst/>
          </a:prstGeom>
        </p:spPr>
      </p:pic>
      <p:pic>
        <p:nvPicPr>
          <p:cNvPr id="13" name="Picture 12">
            <a:extLst>
              <a:ext uri="{FF2B5EF4-FFF2-40B4-BE49-F238E27FC236}">
                <a16:creationId xmlns:a16="http://schemas.microsoft.com/office/drawing/2014/main" id="{2E406A4E-793C-6533-382A-13FEC618FA83}"/>
              </a:ext>
            </a:extLst>
          </p:cNvPr>
          <p:cNvPicPr>
            <a:picLocks noChangeAspect="1"/>
          </p:cNvPicPr>
          <p:nvPr/>
        </p:nvPicPr>
        <p:blipFill>
          <a:blip r:embed="rId5"/>
          <a:stretch>
            <a:fillRect/>
          </a:stretch>
        </p:blipFill>
        <p:spPr>
          <a:xfrm>
            <a:off x="1641475" y="2466320"/>
            <a:ext cx="3575050" cy="4233612"/>
          </a:xfrm>
          <a:prstGeom prst="rect">
            <a:avLst/>
          </a:prstGeom>
        </p:spPr>
      </p:pic>
      <p:sp>
        <p:nvSpPr>
          <p:cNvPr id="14" name="TextBox 13">
            <a:extLst>
              <a:ext uri="{FF2B5EF4-FFF2-40B4-BE49-F238E27FC236}">
                <a16:creationId xmlns:a16="http://schemas.microsoft.com/office/drawing/2014/main" id="{400E00CC-5E98-C611-C967-DE421B191937}"/>
              </a:ext>
            </a:extLst>
          </p:cNvPr>
          <p:cNvSpPr txBox="1"/>
          <p:nvPr/>
        </p:nvSpPr>
        <p:spPr>
          <a:xfrm>
            <a:off x="425450" y="6991350"/>
            <a:ext cx="6038850" cy="2308324"/>
          </a:xfrm>
          <a:prstGeom prst="rect">
            <a:avLst/>
          </a:prstGeom>
          <a:noFill/>
        </p:spPr>
        <p:txBody>
          <a:bodyPr wrap="square" lIns="91440" tIns="45720" rIns="91440" bIns="45720" rtlCol="0" anchor="t">
            <a:spAutoFit/>
          </a:bodyPr>
          <a:lstStyle/>
          <a:p>
            <a:pPr algn="ctr"/>
            <a:r>
              <a:rPr lang="en-US" sz="1600"/>
              <a:t>Let’s tell the story so far. William has been busy fighting the English at the Battle of Hastings and he was victorious. Now he has the huge challenge of </a:t>
            </a:r>
            <a:r>
              <a:rPr lang="en-US" sz="1600" b="1"/>
              <a:t>consolidating</a:t>
            </a:r>
            <a:r>
              <a:rPr lang="en-US" sz="1600"/>
              <a:t> his power and ensuring he stays King of England. This is no easy challenge as England is a warzone and we don’t have the internet and mobile phones to tell everyone what is happening so William has to come up with some ideas and quickly now that he has been crowned. The first part of this revision guide will talk you through all of these ideas and consider how important it was to his success!</a:t>
            </a:r>
            <a:endParaRPr lang="en-GB" sz="1600"/>
          </a:p>
        </p:txBody>
      </p:sp>
      <p:pic>
        <p:nvPicPr>
          <p:cNvPr id="16" name="Picture 15">
            <a:extLst>
              <a:ext uri="{FF2B5EF4-FFF2-40B4-BE49-F238E27FC236}">
                <a16:creationId xmlns:a16="http://schemas.microsoft.com/office/drawing/2014/main" id="{B1E6CBE7-19D9-D2E5-3ADF-5398E20285DE}"/>
              </a:ext>
            </a:extLst>
          </p:cNvPr>
          <p:cNvPicPr>
            <a:picLocks noChangeAspect="1"/>
          </p:cNvPicPr>
          <p:nvPr/>
        </p:nvPicPr>
        <p:blipFill>
          <a:blip r:embed="rId6"/>
          <a:stretch>
            <a:fillRect/>
          </a:stretch>
        </p:blipFill>
        <p:spPr>
          <a:xfrm>
            <a:off x="771525" y="9498975"/>
            <a:ext cx="1568531" cy="1606633"/>
          </a:xfrm>
          <a:prstGeom prst="rect">
            <a:avLst/>
          </a:prstGeom>
        </p:spPr>
      </p:pic>
      <p:sp>
        <p:nvSpPr>
          <p:cNvPr id="17" name="Flowchart: Sequential Access Storage 16">
            <a:extLst>
              <a:ext uri="{FF2B5EF4-FFF2-40B4-BE49-F238E27FC236}">
                <a16:creationId xmlns:a16="http://schemas.microsoft.com/office/drawing/2014/main" id="{5CAF990C-3568-F48F-9C51-DB3638F8200E}"/>
              </a:ext>
            </a:extLst>
          </p:cNvPr>
          <p:cNvSpPr/>
          <p:nvPr/>
        </p:nvSpPr>
        <p:spPr>
          <a:xfrm flipH="1">
            <a:off x="2743200" y="9725680"/>
            <a:ext cx="2012950" cy="1196320"/>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Watch to see the story so far!</a:t>
            </a:r>
            <a:endParaRPr lang="en-GB"/>
          </a:p>
        </p:txBody>
      </p:sp>
    </p:spTree>
    <p:extLst>
      <p:ext uri="{BB962C8B-B14F-4D97-AF65-F5344CB8AC3E}">
        <p14:creationId xmlns:p14="http://schemas.microsoft.com/office/powerpoint/2010/main" val="398636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EB48C8-11A1-2834-6FF0-D514C9DCB447}"/>
              </a:ext>
            </a:extLst>
          </p:cNvPr>
          <p:cNvSpPr/>
          <p:nvPr/>
        </p:nvSpPr>
        <p:spPr>
          <a:xfrm>
            <a:off x="1397000" y="95250"/>
            <a:ext cx="3886200" cy="60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How good is your Horrid History? </a:t>
            </a:r>
            <a:endParaRPr lang="en-GB"/>
          </a:p>
        </p:txBody>
      </p:sp>
      <p:sp>
        <p:nvSpPr>
          <p:cNvPr id="5" name="TextBox 4">
            <a:extLst>
              <a:ext uri="{FF2B5EF4-FFF2-40B4-BE49-F238E27FC236}">
                <a16:creationId xmlns:a16="http://schemas.microsoft.com/office/drawing/2014/main" id="{A102DE95-C064-ADEF-9313-21B189AB5A4D}"/>
              </a:ext>
            </a:extLst>
          </p:cNvPr>
          <p:cNvSpPr txBox="1"/>
          <p:nvPr/>
        </p:nvSpPr>
        <p:spPr>
          <a:xfrm>
            <a:off x="323850" y="768350"/>
            <a:ext cx="6394450" cy="1600438"/>
          </a:xfrm>
          <a:prstGeom prst="rect">
            <a:avLst/>
          </a:prstGeom>
          <a:noFill/>
        </p:spPr>
        <p:txBody>
          <a:bodyPr wrap="square" rtlCol="0">
            <a:spAutoFit/>
          </a:bodyPr>
          <a:lstStyle/>
          <a:p>
            <a:r>
              <a:rPr lang="en-US" sz="1400"/>
              <a:t>So, William was in charge, but he needed to </a:t>
            </a:r>
            <a:r>
              <a:rPr lang="en-US" sz="1400" b="1"/>
              <a:t>CONSOLIDATE</a:t>
            </a:r>
            <a:r>
              <a:rPr lang="en-US" sz="1400"/>
              <a:t> his power. This just means he needed to strengthen his power, so he decided to do several different things. </a:t>
            </a:r>
          </a:p>
          <a:p>
            <a:pPr marL="342900" indent="-342900" algn="ctr">
              <a:buAutoNum type="arabicPeriod"/>
            </a:pPr>
            <a:r>
              <a:rPr lang="en-US" sz="1400"/>
              <a:t>Harry the North </a:t>
            </a:r>
          </a:p>
          <a:p>
            <a:pPr marL="342900" indent="-342900" algn="ctr">
              <a:buAutoNum type="arabicPeriod"/>
            </a:pPr>
            <a:r>
              <a:rPr lang="en-US" sz="1400"/>
              <a:t>Build castles</a:t>
            </a:r>
          </a:p>
          <a:p>
            <a:pPr marL="342900" indent="-342900" algn="ctr">
              <a:buAutoNum type="arabicPeriod"/>
            </a:pPr>
            <a:r>
              <a:rPr lang="en-US" sz="1400"/>
              <a:t>Create the Feudal system </a:t>
            </a:r>
          </a:p>
          <a:p>
            <a:pPr marL="342900" indent="-342900" algn="ctr">
              <a:buAutoNum type="arabicPeriod"/>
            </a:pPr>
            <a:r>
              <a:rPr lang="en-US" sz="1400"/>
              <a:t>Create the Domesday book.</a:t>
            </a:r>
            <a:endParaRPr lang="en-GB" sz="1400"/>
          </a:p>
        </p:txBody>
      </p:sp>
      <p:sp>
        <p:nvSpPr>
          <p:cNvPr id="6" name="Rectangle 5">
            <a:extLst>
              <a:ext uri="{FF2B5EF4-FFF2-40B4-BE49-F238E27FC236}">
                <a16:creationId xmlns:a16="http://schemas.microsoft.com/office/drawing/2014/main" id="{582252FA-C17C-1C29-387E-C7BF72A0D2F6}"/>
              </a:ext>
            </a:extLst>
          </p:cNvPr>
          <p:cNvSpPr/>
          <p:nvPr/>
        </p:nvSpPr>
        <p:spPr>
          <a:xfrm>
            <a:off x="234950" y="2571750"/>
            <a:ext cx="2908300" cy="4127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Harrying the North </a:t>
            </a:r>
            <a:endParaRPr lang="en-GB"/>
          </a:p>
        </p:txBody>
      </p:sp>
      <p:sp>
        <p:nvSpPr>
          <p:cNvPr id="8" name="TextBox 7">
            <a:extLst>
              <a:ext uri="{FF2B5EF4-FFF2-40B4-BE49-F238E27FC236}">
                <a16:creationId xmlns:a16="http://schemas.microsoft.com/office/drawing/2014/main" id="{FF9AB0E0-FA05-DF3E-991A-661A90E6585D}"/>
              </a:ext>
            </a:extLst>
          </p:cNvPr>
          <p:cNvSpPr txBox="1"/>
          <p:nvPr/>
        </p:nvSpPr>
        <p:spPr>
          <a:xfrm>
            <a:off x="165100" y="3187462"/>
            <a:ext cx="3429000" cy="5632311"/>
          </a:xfrm>
          <a:prstGeom prst="rect">
            <a:avLst/>
          </a:prstGeom>
          <a:noFill/>
        </p:spPr>
        <p:txBody>
          <a:bodyPr wrap="square">
            <a:spAutoFit/>
          </a:bodyPr>
          <a:lstStyle/>
          <a:p>
            <a:r>
              <a:rPr lang="en-US" sz="1200"/>
              <a:t>A long time ago, in the year 1069, England was a very different place. A new king, William the Conqueror, had recently taken control of the country after winning the Battle of Hastings in 1066. But not everyone in England wanted him as king. In the northern parts of England, especially around Yorkshire, many people rebelled and refused to follow William's rules.</a:t>
            </a:r>
          </a:p>
          <a:p>
            <a:r>
              <a:rPr lang="en-US" sz="1200"/>
              <a:t>William was furious. He wanted to teach the rebels a lesson so no one would dare to rise against him again. He sent his soldiers to the north to punish the people there. This became known as </a:t>
            </a:r>
            <a:r>
              <a:rPr lang="en-US" sz="1200" b="1"/>
              <a:t>the Harrying of the North</a:t>
            </a:r>
            <a:r>
              <a:rPr lang="en-US" sz="1200"/>
              <a:t>, and it was a terrible time for everyone living there.</a:t>
            </a:r>
          </a:p>
          <a:p>
            <a:r>
              <a:rPr lang="en-US" sz="1200"/>
              <a:t>The soldiers burned down entire villages, destroyed crops in the fields, and took or killed livestock like cows and sheep. Without food or shelter, many people struggled to survive through the harsh winter. Thousands of families had to leave their homes, and sadly, many died from hunger and cold.</a:t>
            </a:r>
          </a:p>
          <a:p>
            <a:r>
              <a:rPr lang="en-US" sz="1200"/>
              <a:t>William’s actions made sure that the north wouldn’t rebel again, but it came at a huge cost. It left the land in ruins, and it took years for the area to recover. Even today, historians talk about this event as an example of how harsh William the Conqueror could be to keep his power.</a:t>
            </a:r>
          </a:p>
          <a:p>
            <a:r>
              <a:rPr lang="en-US" sz="1200"/>
              <a:t>The Harrying of the North shows us how difficult life could be in medieval times, especially when kings and rebels clashed over who should rule.</a:t>
            </a:r>
          </a:p>
        </p:txBody>
      </p:sp>
      <p:pic>
        <p:nvPicPr>
          <p:cNvPr id="9" name="Picture 8">
            <a:extLst>
              <a:ext uri="{FF2B5EF4-FFF2-40B4-BE49-F238E27FC236}">
                <a16:creationId xmlns:a16="http://schemas.microsoft.com/office/drawing/2014/main" id="{424327F5-9BF8-0B5F-25B8-007D2022CAC0}"/>
              </a:ext>
            </a:extLst>
          </p:cNvPr>
          <p:cNvPicPr>
            <a:picLocks noChangeAspect="1"/>
          </p:cNvPicPr>
          <p:nvPr/>
        </p:nvPicPr>
        <p:blipFill>
          <a:blip r:embed="rId2"/>
          <a:stretch>
            <a:fillRect/>
          </a:stretch>
        </p:blipFill>
        <p:spPr>
          <a:xfrm>
            <a:off x="3714752" y="2486025"/>
            <a:ext cx="1858257" cy="1666875"/>
          </a:xfrm>
          <a:prstGeom prst="rect">
            <a:avLst/>
          </a:prstGeom>
        </p:spPr>
      </p:pic>
      <p:pic>
        <p:nvPicPr>
          <p:cNvPr id="1026" name="Picture 2" descr="Image result for harrying the north cartoon">
            <a:extLst>
              <a:ext uri="{FF2B5EF4-FFF2-40B4-BE49-F238E27FC236}">
                <a16:creationId xmlns:a16="http://schemas.microsoft.com/office/drawing/2014/main" id="{3B93B329-D54F-D9EE-6AA5-CB6C313EB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8910823"/>
            <a:ext cx="1261215" cy="14552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D38C5A6-5003-5EEC-254E-C41724DD3581}"/>
              </a:ext>
            </a:extLst>
          </p:cNvPr>
          <p:cNvSpPr/>
          <p:nvPr/>
        </p:nvSpPr>
        <p:spPr>
          <a:xfrm>
            <a:off x="3981450" y="4381500"/>
            <a:ext cx="2711450" cy="4000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Building castles </a:t>
            </a:r>
            <a:endParaRPr lang="en-GB"/>
          </a:p>
        </p:txBody>
      </p:sp>
      <p:sp>
        <p:nvSpPr>
          <p:cNvPr id="12" name="TextBox 11">
            <a:extLst>
              <a:ext uri="{FF2B5EF4-FFF2-40B4-BE49-F238E27FC236}">
                <a16:creationId xmlns:a16="http://schemas.microsoft.com/office/drawing/2014/main" id="{303D3311-EFAE-6657-3DBD-611CA5F60BB7}"/>
              </a:ext>
            </a:extLst>
          </p:cNvPr>
          <p:cNvSpPr txBox="1"/>
          <p:nvPr/>
        </p:nvSpPr>
        <p:spPr>
          <a:xfrm>
            <a:off x="3816349" y="4971574"/>
            <a:ext cx="2967885" cy="6555641"/>
          </a:xfrm>
          <a:prstGeom prst="rect">
            <a:avLst/>
          </a:prstGeom>
          <a:noFill/>
        </p:spPr>
        <p:txBody>
          <a:bodyPr wrap="square">
            <a:spAutoFit/>
          </a:bodyPr>
          <a:lstStyle/>
          <a:p>
            <a:r>
              <a:rPr lang="en-US" sz="1200"/>
              <a:t>William built castles all over England, starting with </a:t>
            </a:r>
            <a:r>
              <a:rPr lang="en-US" sz="1200" b="1"/>
              <a:t>motte-and-bailey castles</a:t>
            </a:r>
            <a:r>
              <a:rPr lang="en-US" sz="1200"/>
              <a:t>. These were like super-strong forts, usually built on a big hill (the </a:t>
            </a:r>
            <a:r>
              <a:rPr lang="en-US" sz="1200" i="1"/>
              <a:t>motte</a:t>
            </a:r>
            <a:r>
              <a:rPr lang="en-US" sz="1200"/>
              <a:t>) with a wooden or stone tower on top. At the bottom of the hill, there was a flat area called the </a:t>
            </a:r>
            <a:r>
              <a:rPr lang="en-US" sz="1200" i="1"/>
              <a:t>bailey</a:t>
            </a:r>
            <a:r>
              <a:rPr lang="en-US" sz="1200"/>
              <a:t>, where soldiers lived and supplies were kept. The whole thing was surrounded by a wooden fence and sometimes a deep ditch filled with water, like a moat!</a:t>
            </a:r>
          </a:p>
          <a:p>
            <a:r>
              <a:rPr lang="en-US" sz="1200"/>
              <a:t>These castles were important for a few reasons:</a:t>
            </a:r>
          </a:p>
          <a:p>
            <a:pPr>
              <a:buFont typeface="+mj-lt"/>
              <a:buAutoNum type="arabicPeriod"/>
            </a:pPr>
            <a:r>
              <a:rPr lang="en-US" sz="1200" b="1"/>
              <a:t>To Protect William and His Soldiers</a:t>
            </a:r>
            <a:r>
              <a:rPr lang="en-US" sz="1200"/>
              <a:t>: Castles were super strong and hard to attack, so William’s soldiers could stay safe inside if there was a rebellion or an invasion.</a:t>
            </a:r>
          </a:p>
          <a:p>
            <a:pPr>
              <a:buFont typeface="+mj-lt"/>
              <a:buAutoNum type="arabicPeriod"/>
            </a:pPr>
            <a:r>
              <a:rPr lang="en-US" sz="1200" b="1"/>
              <a:t>To Show Power</a:t>
            </a:r>
            <a:r>
              <a:rPr lang="en-US" sz="1200"/>
              <a:t>: When people saw a huge castle towering over their village, they knew William was in charge. Castles were like giant "KEEP OUT" signs, reminding everyone who ruled the land.</a:t>
            </a:r>
          </a:p>
          <a:p>
            <a:pPr>
              <a:buFont typeface="+mj-lt"/>
              <a:buAutoNum type="arabicPeriod"/>
            </a:pPr>
            <a:r>
              <a:rPr lang="en-US" sz="1200" b="1"/>
              <a:t>To Control the Land</a:t>
            </a:r>
            <a:r>
              <a:rPr lang="en-US" sz="1200"/>
              <a:t>: William built castles in important places, like near rivers, roads, and towns. From these castles, his knights could watch over the area, collect taxes, and stop anyone from causing trouble.</a:t>
            </a:r>
          </a:p>
          <a:p>
            <a:r>
              <a:rPr lang="en-US" sz="1200"/>
              <a:t>So, William didn’t just build castles because they looked cool (even though they did!). He built them to stay in control, keep the peace, and show everyone that he was the king of England—whether they liked it or not!</a:t>
            </a:r>
          </a:p>
        </p:txBody>
      </p:sp>
      <p:pic>
        <p:nvPicPr>
          <p:cNvPr id="13" name="Picture 12">
            <a:extLst>
              <a:ext uri="{FF2B5EF4-FFF2-40B4-BE49-F238E27FC236}">
                <a16:creationId xmlns:a16="http://schemas.microsoft.com/office/drawing/2014/main" id="{689F656C-C06E-2638-C606-F4258241FC2B}"/>
              </a:ext>
            </a:extLst>
          </p:cNvPr>
          <p:cNvPicPr>
            <a:picLocks noChangeAspect="1"/>
          </p:cNvPicPr>
          <p:nvPr/>
        </p:nvPicPr>
        <p:blipFill>
          <a:blip r:embed="rId4"/>
          <a:stretch>
            <a:fillRect/>
          </a:stretch>
        </p:blipFill>
        <p:spPr>
          <a:xfrm>
            <a:off x="1598295" y="10472433"/>
            <a:ext cx="1995805" cy="1425575"/>
          </a:xfrm>
          <a:prstGeom prst="rect">
            <a:avLst/>
          </a:prstGeom>
        </p:spPr>
      </p:pic>
    </p:spTree>
    <p:extLst>
      <p:ext uri="{BB962C8B-B14F-4D97-AF65-F5344CB8AC3E}">
        <p14:creationId xmlns:p14="http://schemas.microsoft.com/office/powerpoint/2010/main" val="316554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80FBF-4A7F-B054-7548-E4B5765D5A5C}"/>
              </a:ext>
            </a:extLst>
          </p:cNvPr>
          <p:cNvSpPr/>
          <p:nvPr/>
        </p:nvSpPr>
        <p:spPr>
          <a:xfrm>
            <a:off x="336550" y="177800"/>
            <a:ext cx="2743200" cy="4635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Create the Feudal system </a:t>
            </a:r>
            <a:endParaRPr lang="en-GB"/>
          </a:p>
        </p:txBody>
      </p:sp>
      <p:pic>
        <p:nvPicPr>
          <p:cNvPr id="5" name="Picture 4">
            <a:extLst>
              <a:ext uri="{FF2B5EF4-FFF2-40B4-BE49-F238E27FC236}">
                <a16:creationId xmlns:a16="http://schemas.microsoft.com/office/drawing/2014/main" id="{A636365D-D5D9-2020-FBD6-DBC9C8553022}"/>
              </a:ext>
            </a:extLst>
          </p:cNvPr>
          <p:cNvPicPr>
            <a:picLocks noChangeAspect="1"/>
          </p:cNvPicPr>
          <p:nvPr/>
        </p:nvPicPr>
        <p:blipFill>
          <a:blip r:embed="rId2"/>
          <a:stretch>
            <a:fillRect/>
          </a:stretch>
        </p:blipFill>
        <p:spPr>
          <a:xfrm>
            <a:off x="584201" y="7284859"/>
            <a:ext cx="3509909" cy="2632432"/>
          </a:xfrm>
          <a:prstGeom prst="rect">
            <a:avLst/>
          </a:prstGeom>
        </p:spPr>
      </p:pic>
      <p:sp>
        <p:nvSpPr>
          <p:cNvPr id="7" name="TextBox 6">
            <a:extLst>
              <a:ext uri="{FF2B5EF4-FFF2-40B4-BE49-F238E27FC236}">
                <a16:creationId xmlns:a16="http://schemas.microsoft.com/office/drawing/2014/main" id="{CDCBD801-D50B-FE66-9283-97FFBA580FF2}"/>
              </a:ext>
            </a:extLst>
          </p:cNvPr>
          <p:cNvSpPr txBox="1"/>
          <p:nvPr/>
        </p:nvSpPr>
        <p:spPr>
          <a:xfrm>
            <a:off x="900880" y="977900"/>
            <a:ext cx="4806950" cy="6186309"/>
          </a:xfrm>
          <a:prstGeom prst="rect">
            <a:avLst/>
          </a:prstGeom>
          <a:noFill/>
        </p:spPr>
        <p:txBody>
          <a:bodyPr wrap="square">
            <a:spAutoFit/>
          </a:bodyPr>
          <a:lstStyle/>
          <a:p>
            <a:r>
              <a:rPr lang="en-US" sz="1200"/>
              <a:t>The feudal system was like a giant teamwork pyramid, where everyone had a role to play, and it all started with William at the top. Here’s how it worked:</a:t>
            </a:r>
          </a:p>
          <a:p>
            <a:pPr>
              <a:buFont typeface="+mj-lt"/>
              <a:buAutoNum type="arabicPeriod"/>
            </a:pPr>
            <a:r>
              <a:rPr lang="en-US" sz="1200" b="1"/>
              <a:t>William and the Land</a:t>
            </a:r>
            <a:r>
              <a:rPr lang="en-US" sz="1200"/>
              <a:t>: When William became king, he said, “All the land in England belongs to me!” But, of course, he couldn’t look after all of it by himself. So, he gave large chunks of land to his most loyal supporters, called </a:t>
            </a:r>
            <a:r>
              <a:rPr lang="en-US" sz="1200" b="1"/>
              <a:t>barons</a:t>
            </a:r>
            <a:r>
              <a:rPr lang="en-US" sz="1200"/>
              <a:t> or </a:t>
            </a:r>
            <a:r>
              <a:rPr lang="en-US" sz="1200" b="1"/>
              <a:t>lords</a:t>
            </a:r>
            <a:r>
              <a:rPr lang="en-US" sz="1200"/>
              <a:t>, in exchange for their loyalty and help.</a:t>
            </a:r>
          </a:p>
          <a:p>
            <a:pPr>
              <a:buFont typeface="+mj-lt"/>
              <a:buAutoNum type="arabicPeriod"/>
            </a:pPr>
            <a:r>
              <a:rPr lang="en-US" sz="1200" b="1"/>
              <a:t>The Barons’ Job</a:t>
            </a:r>
            <a:r>
              <a:rPr lang="en-US" sz="1200"/>
              <a:t>: The barons didn’t get the land for free. They had to promise to provide soldiers, weapons, and money whenever William needed them. They also had to swear an oath of loyalty to him, which meant they would always back him up.</a:t>
            </a:r>
          </a:p>
          <a:p>
            <a:pPr>
              <a:buFont typeface="+mj-lt"/>
              <a:buAutoNum type="arabicPeriod"/>
            </a:pPr>
            <a:r>
              <a:rPr lang="en-US" sz="1200" b="1"/>
              <a:t>Knights</a:t>
            </a:r>
            <a:r>
              <a:rPr lang="en-US" sz="1200"/>
              <a:t>: The barons then divided their land into smaller pieces and gave those to knights. The knights were like the soldiers of the feudal system. In return for the land, knights promised to fight for the barons (and for William) when called upon.</a:t>
            </a:r>
          </a:p>
          <a:p>
            <a:pPr>
              <a:buFont typeface="+mj-lt"/>
              <a:buAutoNum type="arabicPeriod"/>
            </a:pPr>
            <a:r>
              <a:rPr lang="en-US" sz="1200" b="1"/>
              <a:t>The Peasants</a:t>
            </a:r>
            <a:r>
              <a:rPr lang="en-US" sz="1200"/>
              <a:t>: At the very bottom of the pyramid were the peasants. They worked the land, growing crops and raising animals. In return, they were allowed to live on the land and were protected by the knights. But peasants had to give part of what they grew to their lord as rent. Some peasants, called </a:t>
            </a:r>
            <a:r>
              <a:rPr lang="en-US" sz="1200" b="1"/>
              <a:t>serfs</a:t>
            </a:r>
            <a:r>
              <a:rPr lang="en-US" sz="1200"/>
              <a:t>, couldn’t even leave the land without permission.</a:t>
            </a:r>
          </a:p>
          <a:p>
            <a:r>
              <a:rPr lang="en-US" sz="1200"/>
              <a:t>The feudal system worked like a giant chain: the king gave land to the barons, the barons gave land to the knights, and the knights protected the peasants, who worked to provide food for everyone.</a:t>
            </a:r>
          </a:p>
          <a:p>
            <a:r>
              <a:rPr lang="en-US" sz="1200"/>
              <a:t>This system helped William stay in control because:</a:t>
            </a:r>
          </a:p>
          <a:p>
            <a:pPr>
              <a:buFont typeface="Arial" panose="020B0604020202020204" pitchFamily="34" charset="0"/>
              <a:buChar char="•"/>
            </a:pPr>
            <a:r>
              <a:rPr lang="en-US" sz="1200"/>
              <a:t>Everyone depended on each other, so it kept people loyal.</a:t>
            </a:r>
          </a:p>
          <a:p>
            <a:pPr>
              <a:buFont typeface="Arial" panose="020B0604020202020204" pitchFamily="34" charset="0"/>
              <a:buChar char="•"/>
            </a:pPr>
            <a:r>
              <a:rPr lang="en-US" sz="1200"/>
              <a:t>It made sure William always had soldiers to defend his kingdom.</a:t>
            </a:r>
          </a:p>
          <a:p>
            <a:pPr>
              <a:buFont typeface="Arial" panose="020B0604020202020204" pitchFamily="34" charset="0"/>
              <a:buChar char="•"/>
            </a:pPr>
            <a:r>
              <a:rPr lang="en-US" sz="1200"/>
              <a:t>It spread his power across the country, with barons and knights enforcing his rules everywhere.</a:t>
            </a:r>
          </a:p>
          <a:p>
            <a:r>
              <a:rPr lang="en-US" sz="1200"/>
              <a:t>So, the feudal system wasn’t just about land—it was about loyalty and teamwork (even if it wasn’t always fair). It helped William keep control of England and made him one of the most powerful kings in history!</a:t>
            </a:r>
          </a:p>
        </p:txBody>
      </p:sp>
      <p:pic>
        <p:nvPicPr>
          <p:cNvPr id="9" name="Picture 8">
            <a:extLst>
              <a:ext uri="{FF2B5EF4-FFF2-40B4-BE49-F238E27FC236}">
                <a16:creationId xmlns:a16="http://schemas.microsoft.com/office/drawing/2014/main" id="{9D5C73A0-BBAA-C67E-286C-C3CA59410F52}"/>
              </a:ext>
            </a:extLst>
          </p:cNvPr>
          <p:cNvPicPr>
            <a:picLocks noChangeAspect="1"/>
          </p:cNvPicPr>
          <p:nvPr/>
        </p:nvPicPr>
        <p:blipFill>
          <a:blip r:embed="rId3"/>
          <a:stretch>
            <a:fillRect/>
          </a:stretch>
        </p:blipFill>
        <p:spPr>
          <a:xfrm>
            <a:off x="4686217" y="7854911"/>
            <a:ext cx="1587582" cy="1492327"/>
          </a:xfrm>
          <a:prstGeom prst="rect">
            <a:avLst/>
          </a:prstGeom>
        </p:spPr>
      </p:pic>
      <p:sp>
        <p:nvSpPr>
          <p:cNvPr id="10" name="Rectangle 9">
            <a:extLst>
              <a:ext uri="{FF2B5EF4-FFF2-40B4-BE49-F238E27FC236}">
                <a16:creationId xmlns:a16="http://schemas.microsoft.com/office/drawing/2014/main" id="{1BC71A28-8823-7771-8EB0-D659989C1FDF}"/>
              </a:ext>
            </a:extLst>
          </p:cNvPr>
          <p:cNvSpPr/>
          <p:nvPr/>
        </p:nvSpPr>
        <p:spPr>
          <a:xfrm>
            <a:off x="4425950" y="7164209"/>
            <a:ext cx="2025650" cy="6018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Watch me to remember</a:t>
            </a:r>
            <a:endParaRPr lang="en-GB"/>
          </a:p>
        </p:txBody>
      </p:sp>
    </p:spTree>
    <p:extLst>
      <p:ext uri="{BB962C8B-B14F-4D97-AF65-F5344CB8AC3E}">
        <p14:creationId xmlns:p14="http://schemas.microsoft.com/office/powerpoint/2010/main" val="52917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E6C57B-24BE-D669-C17E-9A319CFD77CC}"/>
              </a:ext>
            </a:extLst>
          </p:cNvPr>
          <p:cNvSpPr/>
          <p:nvPr/>
        </p:nvSpPr>
        <p:spPr>
          <a:xfrm>
            <a:off x="3244850" y="107950"/>
            <a:ext cx="3397250" cy="50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 Domesday book </a:t>
            </a:r>
            <a:endParaRPr lang="en-GB"/>
          </a:p>
        </p:txBody>
      </p:sp>
      <p:sp>
        <p:nvSpPr>
          <p:cNvPr id="6" name="TextBox 5">
            <a:extLst>
              <a:ext uri="{FF2B5EF4-FFF2-40B4-BE49-F238E27FC236}">
                <a16:creationId xmlns:a16="http://schemas.microsoft.com/office/drawing/2014/main" id="{5D31EE23-AB43-A2D9-2CF1-D4F44DF4BEC9}"/>
              </a:ext>
            </a:extLst>
          </p:cNvPr>
          <p:cNvSpPr txBox="1"/>
          <p:nvPr/>
        </p:nvSpPr>
        <p:spPr>
          <a:xfrm>
            <a:off x="203200" y="895350"/>
            <a:ext cx="6356350" cy="2308324"/>
          </a:xfrm>
          <a:prstGeom prst="rect">
            <a:avLst/>
          </a:prstGeom>
          <a:noFill/>
        </p:spPr>
        <p:txBody>
          <a:bodyPr wrap="square">
            <a:spAutoFit/>
          </a:bodyPr>
          <a:lstStyle/>
          <a:p>
            <a:r>
              <a:rPr lang="en-US" sz="1200"/>
              <a:t>In 1080, King William the Conqueror ordered a huge survey of England to find out exactly who owned what. His officials traveled across the country, visiting 13,000 towns and villages, asking questions like, “Who owns this land? How much is it worth? What animals live here?” All this information was written down in a book called the </a:t>
            </a:r>
            <a:r>
              <a:rPr lang="en-US" sz="1200" b="1"/>
              <a:t>Domesday Book</a:t>
            </a:r>
            <a:r>
              <a:rPr lang="en-US" sz="1200"/>
              <a:t>.</a:t>
            </a:r>
          </a:p>
          <a:p>
            <a:r>
              <a:rPr lang="en-US" sz="1200"/>
              <a:t>The Domesday Book was made to help William with taxes. By knowing what everyone owned, he could make sure people paid the right amount. It also helped him keep control, as he knew which lords were powerful and how much land they had.</a:t>
            </a:r>
          </a:p>
          <a:p>
            <a:r>
              <a:rPr lang="en-US" sz="1200"/>
              <a:t>One big discovery was that the Church owned </a:t>
            </a:r>
            <a:r>
              <a:rPr lang="en-US" sz="1200" b="1"/>
              <a:t>20% of the land</a:t>
            </a:r>
            <a:r>
              <a:rPr lang="en-US" sz="1200"/>
              <a:t>— nearly a quarter of the whole country!</a:t>
            </a:r>
          </a:p>
          <a:p>
            <a:r>
              <a:rPr lang="en-US" sz="1200"/>
              <a:t>Today, the Domesday Book is super helpful for historians. It’s like a snapshot of medieval England, showing what life was like almost 1,000 years ago. It’s one of the oldest and most detailed records we have!</a:t>
            </a:r>
          </a:p>
        </p:txBody>
      </p:sp>
      <p:sp>
        <p:nvSpPr>
          <p:cNvPr id="7" name="TextBox 6">
            <a:extLst>
              <a:ext uri="{FF2B5EF4-FFF2-40B4-BE49-F238E27FC236}">
                <a16:creationId xmlns:a16="http://schemas.microsoft.com/office/drawing/2014/main" id="{96711237-141A-12F1-5563-D10DCAA58335}"/>
              </a:ext>
            </a:extLst>
          </p:cNvPr>
          <p:cNvSpPr txBox="1"/>
          <p:nvPr/>
        </p:nvSpPr>
        <p:spPr>
          <a:xfrm>
            <a:off x="292100" y="3285826"/>
            <a:ext cx="6438900" cy="1384995"/>
          </a:xfrm>
          <a:prstGeom prst="rect">
            <a:avLst/>
          </a:prstGeom>
          <a:noFill/>
        </p:spPr>
        <p:txBody>
          <a:bodyPr wrap="square" lIns="91440" tIns="45720" rIns="91440" bIns="45720" rtlCol="0" anchor="t">
            <a:spAutoFit/>
          </a:bodyPr>
          <a:lstStyle/>
          <a:p>
            <a:r>
              <a:rPr lang="en-US" sz="1200">
                <a:solidFill>
                  <a:srgbClr val="FF0000"/>
                </a:solidFill>
              </a:rPr>
              <a:t>Can you answer the following questions to practice what you know?</a:t>
            </a:r>
          </a:p>
          <a:p>
            <a:endParaRPr lang="en-US" sz="1200"/>
          </a:p>
          <a:p>
            <a:pPr marL="228600" indent="-228600">
              <a:buAutoNum type="arabicPeriod"/>
            </a:pPr>
            <a:r>
              <a:rPr lang="en-US" sz="1200"/>
              <a:t>What four things did William do to consolidate his power? </a:t>
            </a:r>
          </a:p>
          <a:p>
            <a:pPr marL="228600" indent="-228600">
              <a:buAutoNum type="arabicPeriod"/>
            </a:pPr>
            <a:r>
              <a:rPr lang="en-US" sz="1200"/>
              <a:t>Why was building castles so important for his plan?</a:t>
            </a:r>
          </a:p>
          <a:p>
            <a:pPr marL="228600" indent="-228600">
              <a:buAutoNum type="arabicPeriod"/>
            </a:pPr>
            <a:r>
              <a:rPr lang="en-US" sz="1200"/>
              <a:t>What does the word 'consolidate' mean?</a:t>
            </a:r>
          </a:p>
          <a:p>
            <a:pPr marL="228600" indent="-228600">
              <a:buAutoNum type="arabicPeriod"/>
            </a:pPr>
            <a:r>
              <a:rPr lang="en-US" sz="1200"/>
              <a:t>What happened when William 'Harried the North'? </a:t>
            </a:r>
          </a:p>
          <a:p>
            <a:pPr marL="228600" indent="-228600">
              <a:buAutoNum type="arabicPeriod"/>
            </a:pPr>
            <a:endParaRPr lang="en-GB" sz="1200"/>
          </a:p>
        </p:txBody>
      </p:sp>
      <p:pic>
        <p:nvPicPr>
          <p:cNvPr id="8" name="Picture 7">
            <a:extLst>
              <a:ext uri="{FF2B5EF4-FFF2-40B4-BE49-F238E27FC236}">
                <a16:creationId xmlns:a16="http://schemas.microsoft.com/office/drawing/2014/main" id="{40A3A3F9-6E4D-852E-4388-B398963361C4}"/>
              </a:ext>
            </a:extLst>
          </p:cNvPr>
          <p:cNvPicPr>
            <a:picLocks noChangeAspect="1"/>
          </p:cNvPicPr>
          <p:nvPr/>
        </p:nvPicPr>
        <p:blipFill>
          <a:blip r:embed="rId2"/>
          <a:stretch>
            <a:fillRect/>
          </a:stretch>
        </p:blipFill>
        <p:spPr>
          <a:xfrm>
            <a:off x="5053062" y="3122613"/>
            <a:ext cx="1317526" cy="1506538"/>
          </a:xfrm>
          <a:prstGeom prst="rect">
            <a:avLst/>
          </a:prstGeom>
        </p:spPr>
      </p:pic>
      <p:pic>
        <p:nvPicPr>
          <p:cNvPr id="9" name="Picture 8">
            <a:extLst>
              <a:ext uri="{FF2B5EF4-FFF2-40B4-BE49-F238E27FC236}">
                <a16:creationId xmlns:a16="http://schemas.microsoft.com/office/drawing/2014/main" id="{793337FE-0D5A-515A-274F-6502399927F6}"/>
              </a:ext>
            </a:extLst>
          </p:cNvPr>
          <p:cNvPicPr>
            <a:picLocks noChangeAspect="1"/>
          </p:cNvPicPr>
          <p:nvPr/>
        </p:nvPicPr>
        <p:blipFill>
          <a:blip r:embed="rId3"/>
          <a:stretch>
            <a:fillRect/>
          </a:stretch>
        </p:blipFill>
        <p:spPr>
          <a:xfrm>
            <a:off x="612774" y="4752974"/>
            <a:ext cx="5546725" cy="6400067"/>
          </a:xfrm>
          <a:prstGeom prst="rect">
            <a:avLst/>
          </a:prstGeom>
        </p:spPr>
      </p:pic>
      <p:pic>
        <p:nvPicPr>
          <p:cNvPr id="10" name="Picture 9">
            <a:extLst>
              <a:ext uri="{FF2B5EF4-FFF2-40B4-BE49-F238E27FC236}">
                <a16:creationId xmlns:a16="http://schemas.microsoft.com/office/drawing/2014/main" id="{68F4F5EF-5669-04B4-F8CC-04C1F42361B7}"/>
              </a:ext>
            </a:extLst>
          </p:cNvPr>
          <p:cNvPicPr>
            <a:picLocks noChangeAspect="1"/>
          </p:cNvPicPr>
          <p:nvPr/>
        </p:nvPicPr>
        <p:blipFill>
          <a:blip r:embed="rId4"/>
          <a:stretch>
            <a:fillRect/>
          </a:stretch>
        </p:blipFill>
        <p:spPr>
          <a:xfrm>
            <a:off x="392646" y="4629151"/>
            <a:ext cx="865707" cy="871804"/>
          </a:xfrm>
          <a:prstGeom prst="rect">
            <a:avLst/>
          </a:prstGeom>
        </p:spPr>
      </p:pic>
    </p:spTree>
    <p:extLst>
      <p:ext uri="{BB962C8B-B14F-4D97-AF65-F5344CB8AC3E}">
        <p14:creationId xmlns:p14="http://schemas.microsoft.com/office/powerpoint/2010/main" val="313148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258978-9406-C508-0575-D435B9C5A3C1}"/>
              </a:ext>
            </a:extLst>
          </p:cNvPr>
          <p:cNvSpPr/>
          <p:nvPr/>
        </p:nvSpPr>
        <p:spPr>
          <a:xfrm>
            <a:off x="247650" y="146050"/>
            <a:ext cx="6254750" cy="431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Key terms </a:t>
            </a:r>
            <a:endParaRPr lang="en-GB"/>
          </a:p>
        </p:txBody>
      </p:sp>
      <p:sp>
        <p:nvSpPr>
          <p:cNvPr id="5" name="TextBox 4">
            <a:extLst>
              <a:ext uri="{FF2B5EF4-FFF2-40B4-BE49-F238E27FC236}">
                <a16:creationId xmlns:a16="http://schemas.microsoft.com/office/drawing/2014/main" id="{6806E16A-E545-E025-3766-EB40630332E6}"/>
              </a:ext>
            </a:extLst>
          </p:cNvPr>
          <p:cNvSpPr txBox="1"/>
          <p:nvPr/>
        </p:nvSpPr>
        <p:spPr>
          <a:xfrm>
            <a:off x="304800" y="781050"/>
            <a:ext cx="6197600" cy="4431983"/>
          </a:xfrm>
          <a:prstGeom prst="rect">
            <a:avLst/>
          </a:prstGeom>
          <a:noFill/>
        </p:spPr>
        <p:txBody>
          <a:bodyPr wrap="square" rtlCol="0">
            <a:spAutoFit/>
          </a:bodyPr>
          <a:lstStyle/>
          <a:p>
            <a:r>
              <a:rPr lang="en-US"/>
              <a:t>Change – when something becomes different over time </a:t>
            </a:r>
          </a:p>
          <a:p>
            <a:r>
              <a:rPr lang="en-US"/>
              <a:t>Continuity – when something stays the same </a:t>
            </a:r>
          </a:p>
          <a:p>
            <a:r>
              <a:rPr lang="en-US"/>
              <a:t>Consequence – what happens as a result of something</a:t>
            </a:r>
          </a:p>
          <a:p>
            <a:r>
              <a:rPr lang="en-US"/>
              <a:t>Cause – what starts something off.</a:t>
            </a:r>
          </a:p>
          <a:p>
            <a:endParaRPr lang="en-US"/>
          </a:p>
          <a:p>
            <a:r>
              <a:rPr lang="en-US" sz="1200"/>
              <a:t>These key words are really important to your exam so you need to make sure you understand them. Let have a think of some simple ideas to start with when we can use them.</a:t>
            </a:r>
          </a:p>
          <a:p>
            <a:r>
              <a:rPr lang="en-US" sz="1200"/>
              <a:t>Significant – the change from being an okay historian to an amazing historian was </a:t>
            </a:r>
            <a:r>
              <a:rPr lang="en-US" sz="1200" b="1"/>
              <a:t>SIGNIFICANT</a:t>
            </a:r>
          </a:p>
          <a:p>
            <a:r>
              <a:rPr lang="en-US" sz="1200"/>
              <a:t>Change – as you get older you will </a:t>
            </a:r>
            <a:r>
              <a:rPr lang="en-US" sz="1200" b="1"/>
              <a:t>CHANGE</a:t>
            </a:r>
            <a:r>
              <a:rPr lang="en-US" sz="1200"/>
              <a:t> classes </a:t>
            </a:r>
          </a:p>
          <a:p>
            <a:r>
              <a:rPr lang="en-US" sz="1200"/>
              <a:t>Continuity – Through school you will </a:t>
            </a:r>
            <a:r>
              <a:rPr lang="en-US" sz="1200" b="1"/>
              <a:t>CONTINUE</a:t>
            </a:r>
            <a:r>
              <a:rPr lang="en-US" sz="1200"/>
              <a:t> to live with your family</a:t>
            </a:r>
          </a:p>
          <a:p>
            <a:r>
              <a:rPr lang="en-US" sz="1200"/>
              <a:t>Consequence – Studying your history guide will </a:t>
            </a:r>
            <a:r>
              <a:rPr lang="en-US" sz="1200" b="1"/>
              <a:t>CONSEQUENTLY</a:t>
            </a:r>
            <a:r>
              <a:rPr lang="en-US" sz="1200"/>
              <a:t> get you AMAZING grades</a:t>
            </a:r>
          </a:p>
          <a:p>
            <a:r>
              <a:rPr lang="en-US" sz="1200"/>
              <a:t>Cause – Revisions will</a:t>
            </a:r>
            <a:r>
              <a:rPr lang="en-US" sz="1200" b="1"/>
              <a:t> CAUSE </a:t>
            </a:r>
            <a:r>
              <a:rPr lang="en-US" sz="1200"/>
              <a:t>you to be more prepared </a:t>
            </a:r>
          </a:p>
          <a:p>
            <a:endParaRPr lang="en-US" sz="1200"/>
          </a:p>
          <a:p>
            <a:r>
              <a:rPr lang="en-US" sz="1600">
                <a:solidFill>
                  <a:srgbClr val="FF0000"/>
                </a:solidFill>
              </a:rPr>
              <a:t>Practice </a:t>
            </a:r>
          </a:p>
          <a:p>
            <a:r>
              <a:rPr lang="en-US" sz="1600">
                <a:solidFill>
                  <a:srgbClr val="FF0000"/>
                </a:solidFill>
              </a:rPr>
              <a:t>Read the following statements do they show Cause, continuity, change or consequence </a:t>
            </a:r>
          </a:p>
          <a:p>
            <a:endParaRPr lang="en-US" sz="1200"/>
          </a:p>
          <a:p>
            <a:endParaRPr lang="en-GB" sz="1200"/>
          </a:p>
        </p:txBody>
      </p:sp>
      <p:sp>
        <p:nvSpPr>
          <p:cNvPr id="6" name="Rectangle 1">
            <a:extLst>
              <a:ext uri="{FF2B5EF4-FFF2-40B4-BE49-F238E27FC236}">
                <a16:creationId xmlns:a16="http://schemas.microsoft.com/office/drawing/2014/main" id="{706443FA-3A13-F228-8DF9-3DA79EA4069D}"/>
              </a:ext>
            </a:extLst>
          </p:cNvPr>
          <p:cNvSpPr>
            <a:spLocks noChangeArrowheads="1"/>
          </p:cNvSpPr>
          <p:nvPr/>
        </p:nvSpPr>
        <p:spPr bwMode="auto">
          <a:xfrm>
            <a:off x="247650" y="4362331"/>
            <a:ext cx="630555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Edward the Confessor’s death in 1066 caused a fight for the throne, leading William to invade England.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William won the Battle of Hastings because Harold Godwinson’s army was tired from fighting another battle.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After becoming king, William replaced Anglo-Saxon lords with Norman lords to make sure they stayed loyal to him.</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He built castles, like the Tower of London, to protect his soldiers and show his power over England.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The feudal system was created by William to organize land and make sure people stayed loyal to him.</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The Domesday Book was written in 1086 so William could see who owned land and collect the right amount of taxes.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Rebellions in the north led William to destroy villages and crops during the Harrying of the North, leaving people starving.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The Church kept its power under William and owned 25% of the land in England.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William’s rule brought Norman customs, but some Anglo-Saxon traditions, like farming and local laws, stayed the same.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William’s changes to England, like the feudal system and Norman castles, shaped the country for hundreds of years. </a:t>
            </a:r>
          </a:p>
        </p:txBody>
      </p:sp>
      <p:pic>
        <p:nvPicPr>
          <p:cNvPr id="7" name="Picture 6">
            <a:extLst>
              <a:ext uri="{FF2B5EF4-FFF2-40B4-BE49-F238E27FC236}">
                <a16:creationId xmlns:a16="http://schemas.microsoft.com/office/drawing/2014/main" id="{BC49DF53-49AC-94EB-4B3F-416DA260664C}"/>
              </a:ext>
            </a:extLst>
          </p:cNvPr>
          <p:cNvPicPr>
            <a:picLocks noChangeAspect="1"/>
          </p:cNvPicPr>
          <p:nvPr/>
        </p:nvPicPr>
        <p:blipFill>
          <a:blip r:embed="rId2"/>
          <a:stretch>
            <a:fillRect/>
          </a:stretch>
        </p:blipFill>
        <p:spPr>
          <a:xfrm>
            <a:off x="1212850" y="10004425"/>
            <a:ext cx="4324350" cy="1863725"/>
          </a:xfrm>
          <a:prstGeom prst="rect">
            <a:avLst/>
          </a:prstGeom>
        </p:spPr>
      </p:pic>
      <p:pic>
        <p:nvPicPr>
          <p:cNvPr id="8" name="Picture 7">
            <a:extLst>
              <a:ext uri="{FF2B5EF4-FFF2-40B4-BE49-F238E27FC236}">
                <a16:creationId xmlns:a16="http://schemas.microsoft.com/office/drawing/2014/main" id="{7979DC09-2C21-768B-6CD8-E17C265D8D5B}"/>
              </a:ext>
            </a:extLst>
          </p:cNvPr>
          <p:cNvPicPr>
            <a:picLocks noChangeAspect="1"/>
          </p:cNvPicPr>
          <p:nvPr/>
        </p:nvPicPr>
        <p:blipFill>
          <a:blip r:embed="rId3"/>
          <a:stretch>
            <a:fillRect/>
          </a:stretch>
        </p:blipFill>
        <p:spPr>
          <a:xfrm>
            <a:off x="5923496" y="3750276"/>
            <a:ext cx="865707" cy="871804"/>
          </a:xfrm>
          <a:prstGeom prst="rect">
            <a:avLst/>
          </a:prstGeom>
        </p:spPr>
      </p:pic>
    </p:spTree>
    <p:extLst>
      <p:ext uri="{BB962C8B-B14F-4D97-AF65-F5344CB8AC3E}">
        <p14:creationId xmlns:p14="http://schemas.microsoft.com/office/powerpoint/2010/main" val="44672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7D80CB-8275-2F51-9BEC-72693523A71F}"/>
              </a:ext>
            </a:extLst>
          </p:cNvPr>
          <p:cNvSpPr/>
          <p:nvPr/>
        </p:nvSpPr>
        <p:spPr>
          <a:xfrm>
            <a:off x="336550" y="146050"/>
            <a:ext cx="6038850" cy="50165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Is that Primary or Secondary sourcing? </a:t>
            </a:r>
            <a:endParaRPr lang="en-GB"/>
          </a:p>
        </p:txBody>
      </p:sp>
      <p:sp>
        <p:nvSpPr>
          <p:cNvPr id="6" name="TextBox 5">
            <a:extLst>
              <a:ext uri="{FF2B5EF4-FFF2-40B4-BE49-F238E27FC236}">
                <a16:creationId xmlns:a16="http://schemas.microsoft.com/office/drawing/2014/main" id="{D2DAC7EF-22AA-3F33-EE23-E6CECE24A3D0}"/>
              </a:ext>
            </a:extLst>
          </p:cNvPr>
          <p:cNvSpPr txBox="1"/>
          <p:nvPr/>
        </p:nvSpPr>
        <p:spPr>
          <a:xfrm>
            <a:off x="165100" y="908605"/>
            <a:ext cx="3429000" cy="1569660"/>
          </a:xfrm>
          <a:prstGeom prst="rect">
            <a:avLst/>
          </a:prstGeom>
          <a:noFill/>
        </p:spPr>
        <p:txBody>
          <a:bodyPr wrap="square">
            <a:spAutoFit/>
          </a:bodyPr>
          <a:lstStyle/>
          <a:p>
            <a:r>
              <a:rPr lang="en-US" sz="1200"/>
              <a:t>Primary Source: A primary source is a piece of information that was created during the time you're studying. It’s like a first-hand account of an event. For example, if you read a diary written by a soldier during World War II, that’s a primary source because it’s from someone who lived through it. Other examples include letters, photographs, or official documents.</a:t>
            </a:r>
            <a:endParaRPr lang="en-GB" sz="1200"/>
          </a:p>
        </p:txBody>
      </p:sp>
      <p:sp>
        <p:nvSpPr>
          <p:cNvPr id="8" name="TextBox 7">
            <a:extLst>
              <a:ext uri="{FF2B5EF4-FFF2-40B4-BE49-F238E27FC236}">
                <a16:creationId xmlns:a16="http://schemas.microsoft.com/office/drawing/2014/main" id="{972FF821-6A4F-EB9A-BF71-F27BEB48A055}"/>
              </a:ext>
            </a:extLst>
          </p:cNvPr>
          <p:cNvSpPr txBox="1"/>
          <p:nvPr/>
        </p:nvSpPr>
        <p:spPr>
          <a:xfrm>
            <a:off x="3651250" y="908605"/>
            <a:ext cx="3041650" cy="2123658"/>
          </a:xfrm>
          <a:prstGeom prst="rect">
            <a:avLst/>
          </a:prstGeom>
          <a:noFill/>
        </p:spPr>
        <p:txBody>
          <a:bodyPr wrap="square">
            <a:spAutoFit/>
          </a:bodyPr>
          <a:lstStyle/>
          <a:p>
            <a:r>
              <a:rPr lang="en-US" sz="1200"/>
              <a:t>Secondary Source: A secondary source is something that was created later on, after the event happened, by someone who wasn't directly involved. It’s like a report or story about the event, not the event itself. For example, a history book that explains what happened in World War II is a secondary source because the author wasn’t there. Other examples include articles, documentaries, or essays written about a topic.</a:t>
            </a:r>
            <a:endParaRPr lang="en-GB" sz="1200"/>
          </a:p>
        </p:txBody>
      </p:sp>
      <p:sp>
        <p:nvSpPr>
          <p:cNvPr id="9" name="TextBox 8">
            <a:extLst>
              <a:ext uri="{FF2B5EF4-FFF2-40B4-BE49-F238E27FC236}">
                <a16:creationId xmlns:a16="http://schemas.microsoft.com/office/drawing/2014/main" id="{558D1864-0787-3E72-51F9-82783F38CDC0}"/>
              </a:ext>
            </a:extLst>
          </p:cNvPr>
          <p:cNvSpPr txBox="1"/>
          <p:nvPr/>
        </p:nvSpPr>
        <p:spPr>
          <a:xfrm>
            <a:off x="257175" y="2808814"/>
            <a:ext cx="6343650" cy="646331"/>
          </a:xfrm>
          <a:prstGeom prst="rect">
            <a:avLst/>
          </a:prstGeom>
          <a:noFill/>
        </p:spPr>
        <p:txBody>
          <a:bodyPr wrap="square" lIns="91440" tIns="45720" rIns="91440" bIns="45720" rtlCol="0" anchor="t">
            <a:spAutoFit/>
          </a:bodyPr>
          <a:lstStyle/>
          <a:p>
            <a:r>
              <a:rPr lang="en-US" sz="1200"/>
              <a:t>Practice the questions below: </a:t>
            </a:r>
          </a:p>
          <a:p>
            <a:endParaRPr lang="en-US" sz="1200"/>
          </a:p>
          <a:p>
            <a:endParaRPr lang="en-GB" sz="1200"/>
          </a:p>
        </p:txBody>
      </p:sp>
      <p:sp>
        <p:nvSpPr>
          <p:cNvPr id="10" name="Rectangle 1">
            <a:extLst>
              <a:ext uri="{FF2B5EF4-FFF2-40B4-BE49-F238E27FC236}">
                <a16:creationId xmlns:a16="http://schemas.microsoft.com/office/drawing/2014/main" id="{93D7FB3D-E36E-2892-09D1-F4011BF2D014}"/>
              </a:ext>
            </a:extLst>
          </p:cNvPr>
          <p:cNvSpPr>
            <a:spLocks noChangeArrowheads="1"/>
          </p:cNvSpPr>
          <p:nvPr/>
        </p:nvSpPr>
        <p:spPr bwMode="auto">
          <a:xfrm>
            <a:off x="390525" y="3020605"/>
            <a:ext cx="607695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What is the difference between a primary source and a secondary source?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If you were reading a letter written by a soldier during World War I, would that be a primary or secondary source? Why?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Is a history textbook a primary source or a secondary source? Explain your answer.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Why might historians prefer to use primary sources when studying a particular event?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Can an interview with a famous person from the past be considered a primary source? Why or why not?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If you are looking at a photograph of a battle from the 1800s, what type of source is 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Is a newspaper article written the day after a major event a primary or secondary source?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How can secondary sources help historians understand primary sources better?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Why would a biography about a famous leader be a secondary source and not a primary source?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If you were studying the ancient Egyptian pyramids, which would be a primary source: an ancient stone tablet or a modern article? </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200">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altLang="en-US" sz="1200" b="0" i="0" u="none" strike="noStrike" cap="none" normalizeH="0" baseline="0">
                <a:ln>
                  <a:noFill/>
                </a:ln>
                <a:solidFill>
                  <a:srgbClr val="FF0000"/>
                </a:solidFill>
                <a:effectLst/>
                <a:latin typeface="Arial" panose="020B0604020202020204" pitchFamily="34" charset="0"/>
              </a:rPr>
              <a:t>Can you use your sources? </a:t>
            </a:r>
          </a:p>
          <a:p>
            <a:pPr marL="0" marR="0" lvl="0" indent="0" algn="l" defTabSz="914400" rtl="0" eaLnBrk="0" fontAlgn="base" latinLnBrk="0" hangingPunct="0">
              <a:lnSpc>
                <a:spcPct val="100000"/>
              </a:lnSpc>
              <a:spcBef>
                <a:spcPct val="0"/>
              </a:spcBef>
              <a:spcAft>
                <a:spcPct val="0"/>
              </a:spcAft>
              <a:buClrTx/>
              <a:buSzTx/>
              <a:tabLst/>
            </a:pPr>
            <a:r>
              <a:rPr lang="en-US" altLang="en-US" sz="1200">
                <a:latin typeface="Arial" panose="020B0604020202020204" pitchFamily="34" charset="0"/>
              </a:rPr>
              <a:t>Read the following source </a:t>
            </a:r>
            <a:endParaRPr kumimoji="0" lang="en-US" altLang="en-US" sz="1200" b="0" i="0" u="none" strike="noStrike" cap="none" normalizeH="0" baseline="0">
              <a:ln>
                <a:noFill/>
              </a:ln>
              <a:solidFill>
                <a:schemeClr val="tx1"/>
              </a:solidFill>
              <a:effectLst/>
              <a:latin typeface="Arial" panose="020B0604020202020204" pitchFamily="34" charset="0"/>
            </a:endParaRPr>
          </a:p>
          <a:p>
            <a:r>
              <a:rPr lang="en-US" sz="1200" b="1"/>
              <a:t>The Black Death</a:t>
            </a:r>
          </a:p>
          <a:p>
            <a:endParaRPr lang="en-US" sz="1200"/>
          </a:p>
          <a:p>
            <a:r>
              <a:rPr lang="en-US" sz="1200"/>
              <a:t>The Black Death was a deadly disease that spread across Europe in the 14th century, killing millions of people. It was caused by bacteria carried by fleas that lived on rats. The disease spread quickly through trade routes and crowded cities. People who caught the Black Death often got a high fever and painful, swollen lumps in their bodies. There was no cure, and many believed it was a punishment from God. The Black Death changed the course of history by causing huge population loss, economic problems, and social changes.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5134D957-2282-F341-1F8A-7AC05CC9BFAA}"/>
              </a:ext>
            </a:extLst>
          </p:cNvPr>
          <p:cNvSpPr>
            <a:spLocks noChangeArrowheads="1"/>
          </p:cNvSpPr>
          <p:nvPr/>
        </p:nvSpPr>
        <p:spPr bwMode="auto">
          <a:xfrm>
            <a:off x="322785" y="8135391"/>
            <a:ext cx="413491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What caused the Black Death?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How did the Black Death spread across Europe?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What were some of the symptoms of the Black Death?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Why did people think the Black Death happened?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How did the Black Death affect the population of Europe?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a:ln>
                  <a:noFill/>
                </a:ln>
                <a:solidFill>
                  <a:schemeClr val="tx1"/>
                </a:solidFill>
                <a:effectLst/>
                <a:latin typeface="Arial" panose="020B0604020202020204" pitchFamily="34" charset="0"/>
              </a:rPr>
              <a:t>In what way did the Black Death change history? </a:t>
            </a:r>
          </a:p>
        </p:txBody>
      </p:sp>
      <p:pic>
        <p:nvPicPr>
          <p:cNvPr id="13" name="Picture 12">
            <a:extLst>
              <a:ext uri="{FF2B5EF4-FFF2-40B4-BE49-F238E27FC236}">
                <a16:creationId xmlns:a16="http://schemas.microsoft.com/office/drawing/2014/main" id="{DD2AAC2A-F4E1-ED41-774F-5F3C104B679E}"/>
              </a:ext>
            </a:extLst>
          </p:cNvPr>
          <p:cNvPicPr>
            <a:picLocks noChangeAspect="1"/>
          </p:cNvPicPr>
          <p:nvPr/>
        </p:nvPicPr>
        <p:blipFill>
          <a:blip r:embed="rId2"/>
          <a:stretch>
            <a:fillRect/>
          </a:stretch>
        </p:blipFill>
        <p:spPr>
          <a:xfrm>
            <a:off x="4525440" y="8281441"/>
            <a:ext cx="2228850" cy="2571750"/>
          </a:xfrm>
          <a:prstGeom prst="rect">
            <a:avLst/>
          </a:prstGeom>
        </p:spPr>
      </p:pic>
      <p:pic>
        <p:nvPicPr>
          <p:cNvPr id="14" name="Picture 13">
            <a:extLst>
              <a:ext uri="{FF2B5EF4-FFF2-40B4-BE49-F238E27FC236}">
                <a16:creationId xmlns:a16="http://schemas.microsoft.com/office/drawing/2014/main" id="{7B434561-4761-94E2-E2B3-D1F314CF8DD4}"/>
              </a:ext>
            </a:extLst>
          </p:cNvPr>
          <p:cNvPicPr>
            <a:picLocks noChangeAspect="1"/>
          </p:cNvPicPr>
          <p:nvPr/>
        </p:nvPicPr>
        <p:blipFill>
          <a:blip r:embed="rId3"/>
          <a:stretch>
            <a:fillRect/>
          </a:stretch>
        </p:blipFill>
        <p:spPr>
          <a:xfrm>
            <a:off x="484711" y="9745363"/>
            <a:ext cx="3695700" cy="2215655"/>
          </a:xfrm>
          <a:prstGeom prst="rect">
            <a:avLst/>
          </a:prstGeom>
        </p:spPr>
      </p:pic>
      <p:pic>
        <p:nvPicPr>
          <p:cNvPr id="15" name="Picture 14">
            <a:extLst>
              <a:ext uri="{FF2B5EF4-FFF2-40B4-BE49-F238E27FC236}">
                <a16:creationId xmlns:a16="http://schemas.microsoft.com/office/drawing/2014/main" id="{3000277A-DF6A-0251-533F-F86059ABF09C}"/>
              </a:ext>
            </a:extLst>
          </p:cNvPr>
          <p:cNvPicPr>
            <a:picLocks noChangeAspect="1"/>
          </p:cNvPicPr>
          <p:nvPr/>
        </p:nvPicPr>
        <p:blipFill>
          <a:blip r:embed="rId4"/>
          <a:stretch>
            <a:fillRect/>
          </a:stretch>
        </p:blipFill>
        <p:spPr>
          <a:xfrm>
            <a:off x="257175" y="9745363"/>
            <a:ext cx="867343" cy="873408"/>
          </a:xfrm>
          <a:prstGeom prst="rect">
            <a:avLst/>
          </a:prstGeom>
        </p:spPr>
      </p:pic>
      <p:pic>
        <p:nvPicPr>
          <p:cNvPr id="16" name="Picture 15">
            <a:extLst>
              <a:ext uri="{FF2B5EF4-FFF2-40B4-BE49-F238E27FC236}">
                <a16:creationId xmlns:a16="http://schemas.microsoft.com/office/drawing/2014/main" id="{224E6DD1-AE5D-CFA4-CF82-F82555BFC54C}"/>
              </a:ext>
            </a:extLst>
          </p:cNvPr>
          <p:cNvPicPr>
            <a:picLocks noChangeAspect="1"/>
          </p:cNvPicPr>
          <p:nvPr/>
        </p:nvPicPr>
        <p:blipFill>
          <a:blip r:embed="rId5"/>
          <a:stretch>
            <a:fillRect/>
          </a:stretch>
        </p:blipFill>
        <p:spPr>
          <a:xfrm>
            <a:off x="2773897" y="2268251"/>
            <a:ext cx="865707" cy="871804"/>
          </a:xfrm>
          <a:prstGeom prst="rect">
            <a:avLst/>
          </a:prstGeom>
        </p:spPr>
      </p:pic>
    </p:spTree>
    <p:extLst>
      <p:ext uri="{BB962C8B-B14F-4D97-AF65-F5344CB8AC3E}">
        <p14:creationId xmlns:p14="http://schemas.microsoft.com/office/powerpoint/2010/main" val="3534607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3673CA-B61E-E54B-3615-BFD81FE8D584}"/>
              </a:ext>
            </a:extLst>
          </p:cNvPr>
          <p:cNvSpPr/>
          <p:nvPr/>
        </p:nvSpPr>
        <p:spPr>
          <a:xfrm>
            <a:off x="247650" y="146050"/>
            <a:ext cx="6254750" cy="4318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GCSE Pod KS3 Revision Links</a:t>
            </a:r>
          </a:p>
        </p:txBody>
      </p:sp>
      <p:sp>
        <p:nvSpPr>
          <p:cNvPr id="7" name="Flowchart: Sequential Access Storage 6">
            <a:extLst>
              <a:ext uri="{FF2B5EF4-FFF2-40B4-BE49-F238E27FC236}">
                <a16:creationId xmlns:a16="http://schemas.microsoft.com/office/drawing/2014/main" id="{E6CFDE2A-457E-BD9D-CA67-EE5B9E8FDB9C}"/>
              </a:ext>
            </a:extLst>
          </p:cNvPr>
          <p:cNvSpPr/>
          <p:nvPr/>
        </p:nvSpPr>
        <p:spPr>
          <a:xfrm>
            <a:off x="2803028" y="10855023"/>
            <a:ext cx="1800898" cy="1190927"/>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Change under the Normans</a:t>
            </a:r>
          </a:p>
        </p:txBody>
      </p:sp>
      <p:sp>
        <p:nvSpPr>
          <p:cNvPr id="10" name="Flowchart: Sequential Access Storage 9">
            <a:extLst>
              <a:ext uri="{FF2B5EF4-FFF2-40B4-BE49-F238E27FC236}">
                <a16:creationId xmlns:a16="http://schemas.microsoft.com/office/drawing/2014/main" id="{104586EA-7AC8-956D-DB96-0EBAC7E99424}"/>
              </a:ext>
            </a:extLst>
          </p:cNvPr>
          <p:cNvSpPr/>
          <p:nvPr/>
        </p:nvSpPr>
        <p:spPr>
          <a:xfrm flipH="1">
            <a:off x="2571750" y="1181906"/>
            <a:ext cx="2006424" cy="1389189"/>
          </a:xfrm>
          <a:prstGeom prst="flowChartMagneticTap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William Takes Control</a:t>
            </a:r>
          </a:p>
        </p:txBody>
      </p:sp>
      <p:pic>
        <p:nvPicPr>
          <p:cNvPr id="2" name="Picture 1">
            <a:extLst>
              <a:ext uri="{FF2B5EF4-FFF2-40B4-BE49-F238E27FC236}">
                <a16:creationId xmlns:a16="http://schemas.microsoft.com/office/drawing/2014/main" id="{6F7008F9-765A-62A0-FD6D-3D96A4251159}"/>
              </a:ext>
            </a:extLst>
          </p:cNvPr>
          <p:cNvPicPr>
            <a:picLocks noChangeAspect="1"/>
          </p:cNvPicPr>
          <p:nvPr/>
        </p:nvPicPr>
        <p:blipFill>
          <a:blip r:embed="rId2"/>
          <a:stretch>
            <a:fillRect/>
          </a:stretch>
        </p:blipFill>
        <p:spPr>
          <a:xfrm>
            <a:off x="543949" y="3629428"/>
            <a:ext cx="3010924" cy="2254252"/>
          </a:xfrm>
          <a:prstGeom prst="rect">
            <a:avLst/>
          </a:prstGeom>
        </p:spPr>
      </p:pic>
      <p:pic>
        <p:nvPicPr>
          <p:cNvPr id="4" name="Picture 3">
            <a:extLst>
              <a:ext uri="{FF2B5EF4-FFF2-40B4-BE49-F238E27FC236}">
                <a16:creationId xmlns:a16="http://schemas.microsoft.com/office/drawing/2014/main" id="{21945521-9BEA-D94C-AE28-747AAC2F6582}"/>
              </a:ext>
            </a:extLst>
          </p:cNvPr>
          <p:cNvPicPr>
            <a:picLocks noChangeAspect="1"/>
          </p:cNvPicPr>
          <p:nvPr/>
        </p:nvPicPr>
        <p:blipFill>
          <a:blip r:embed="rId3"/>
          <a:stretch>
            <a:fillRect/>
          </a:stretch>
        </p:blipFill>
        <p:spPr>
          <a:xfrm>
            <a:off x="3850506" y="6373512"/>
            <a:ext cx="2651894" cy="3059878"/>
          </a:xfrm>
          <a:prstGeom prst="rect">
            <a:avLst/>
          </a:prstGeom>
        </p:spPr>
      </p:pic>
      <p:pic>
        <p:nvPicPr>
          <p:cNvPr id="13" name="Picture 12" descr="A qr code on a white background&#10;&#10;AI-generated content may be incorrect.">
            <a:extLst>
              <a:ext uri="{FF2B5EF4-FFF2-40B4-BE49-F238E27FC236}">
                <a16:creationId xmlns:a16="http://schemas.microsoft.com/office/drawing/2014/main" id="{65988A2F-0D03-9984-82AE-1413F67D5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50" y="577850"/>
            <a:ext cx="2324100" cy="2324100"/>
          </a:xfrm>
          <a:prstGeom prst="rect">
            <a:avLst/>
          </a:prstGeom>
        </p:spPr>
      </p:pic>
      <p:pic>
        <p:nvPicPr>
          <p:cNvPr id="14" name="Picture 13">
            <a:extLst>
              <a:ext uri="{FF2B5EF4-FFF2-40B4-BE49-F238E27FC236}">
                <a16:creationId xmlns:a16="http://schemas.microsoft.com/office/drawing/2014/main" id="{D9AED8ED-ADC1-1A27-6B95-2D85FCC639EC}"/>
              </a:ext>
            </a:extLst>
          </p:cNvPr>
          <p:cNvPicPr>
            <a:picLocks noChangeAspect="1"/>
          </p:cNvPicPr>
          <p:nvPr/>
        </p:nvPicPr>
        <p:blipFill>
          <a:blip r:embed="rId5"/>
          <a:stretch>
            <a:fillRect/>
          </a:stretch>
        </p:blipFill>
        <p:spPr>
          <a:xfrm>
            <a:off x="4201194" y="3510643"/>
            <a:ext cx="2373037" cy="2373037"/>
          </a:xfrm>
          <a:prstGeom prst="rect">
            <a:avLst/>
          </a:prstGeom>
        </p:spPr>
      </p:pic>
      <p:pic>
        <p:nvPicPr>
          <p:cNvPr id="16" name="Picture 15" descr="A qr code on a white background&#10;&#10;AI-generated content may be incorrect.">
            <a:extLst>
              <a:ext uri="{FF2B5EF4-FFF2-40B4-BE49-F238E27FC236}">
                <a16:creationId xmlns:a16="http://schemas.microsoft.com/office/drawing/2014/main" id="{678CF873-5DCB-590A-A572-6FD42F0D41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50" y="7175700"/>
            <a:ext cx="2522144" cy="2522144"/>
          </a:xfrm>
          <a:prstGeom prst="rect">
            <a:avLst/>
          </a:prstGeom>
        </p:spPr>
      </p:pic>
      <p:pic>
        <p:nvPicPr>
          <p:cNvPr id="18" name="Picture 17" descr="A qr code on a white background&#10;&#10;AI-generated content may be incorrect.">
            <a:extLst>
              <a:ext uri="{FF2B5EF4-FFF2-40B4-BE49-F238E27FC236}">
                <a16:creationId xmlns:a16="http://schemas.microsoft.com/office/drawing/2014/main" id="{852523CB-1252-037D-19B6-C3881F9542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3926" y="9923223"/>
            <a:ext cx="2254074" cy="2254074"/>
          </a:xfrm>
          <a:prstGeom prst="rect">
            <a:avLst/>
          </a:prstGeom>
        </p:spPr>
      </p:pic>
    </p:spTree>
    <p:extLst>
      <p:ext uri="{BB962C8B-B14F-4D97-AF65-F5344CB8AC3E}">
        <p14:creationId xmlns:p14="http://schemas.microsoft.com/office/powerpoint/2010/main" val="26751372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2281</Words>
  <Application>Microsoft Office PowerPoint</Application>
  <PresentationFormat>Widescreen</PresentationFormat>
  <Paragraphs>115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Mistral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Collinson</dc:creator>
  <cp:lastModifiedBy>Alexa Forte</cp:lastModifiedBy>
  <cp:revision>35</cp:revision>
  <dcterms:created xsi:type="dcterms:W3CDTF">2025-01-23T08:08:12Z</dcterms:created>
  <dcterms:modified xsi:type="dcterms:W3CDTF">2026-01-08T04:58:59Z</dcterms:modified>
</cp:coreProperties>
</file>