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22624-6BF2-A38B-50A9-0B9E84B921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B0C917-24A5-EAE0-F913-785F00DEA6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409CA-D216-14F9-1EE5-D55665ABA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9BFF-250C-4F0C-8EFE-8444C94143D3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442CB-E5C3-9F68-BB0A-D9600B78E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BF66E-6931-2BDC-82A8-EA10612F4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C9E0-F34C-4D23-B1B6-ABA0FC5C22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13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814CB-9170-FAC2-F253-8E6D181F2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E36E94-7668-C187-7C70-E51CC068A5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592B2E-3F15-91B3-FA72-21FEF8A1E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9BFF-250C-4F0C-8EFE-8444C94143D3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AE6600-C0D5-7475-9FAD-0224ACCD1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A90D0-6773-20A0-3F49-29B335244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C9E0-F34C-4D23-B1B6-ABA0FC5C22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50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B75A2F-3A69-120D-139E-7475BC417C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C76D41-CDC9-13C2-3628-9665ECDC45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D75F3-E068-293C-44F5-C44068997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9BFF-250C-4F0C-8EFE-8444C94143D3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6D900-139C-07E3-A851-C5B54D202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26B25-A7CC-4F9F-9994-F32BEED36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C9E0-F34C-4D23-B1B6-ABA0FC5C22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202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0C50F-E7C8-5FB7-05A5-4C6F796D3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8113C-1A69-1D72-ACFB-4B5ADF11F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05555E-9887-D888-EEC0-C7D27F140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9BFF-250C-4F0C-8EFE-8444C94143D3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FEA5E-7A54-66BD-781D-50CCF0EE4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2A92F-B274-B65B-EEFC-168C8A6C7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C9E0-F34C-4D23-B1B6-ABA0FC5C22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185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9833E-6E85-5909-348E-78643320A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FA7A8E-2069-5BFC-1FB4-04D3C15E5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42E1F-A1CD-A30E-D79D-55C39B53A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9BFF-250C-4F0C-8EFE-8444C94143D3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76D1A-F68E-E973-7CA9-7305AA586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C4B8-2E62-97F7-18F3-CDB3BD4DD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C9E0-F34C-4D23-B1B6-ABA0FC5C22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395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C9B94-5158-B801-2475-9EAF87720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6C856-AB28-1F5D-8DBB-26E54BF3E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C9F374-0975-9993-E3F4-DFE562ACB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EC6667-6D08-D9ED-C150-6E96D0EB8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9BFF-250C-4F0C-8EFE-8444C94143D3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26AA7C-B5D3-30E6-1069-865AD2C51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E0338A-42CC-2003-13DE-D5B2F64A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C9E0-F34C-4D23-B1B6-ABA0FC5C22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677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44471-1EB8-800F-7764-3FE422772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973F0-5029-9C85-880B-92FCBB402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E22DEE-F739-2E89-AE30-A7BCD64D59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79E4F1-6FB7-4A36-C45A-B9215EF687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0EE121-4647-73FE-C1F2-FD346E62DA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C8C02C-9C80-38DD-3C5C-24289520D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9BFF-250C-4F0C-8EFE-8444C94143D3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0D7D07-1BEA-A7A8-9845-2A3822DEC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39B70D-E076-F09E-C3B4-07AD9EEE5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C9E0-F34C-4D23-B1B6-ABA0FC5C22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298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8A46E-BB13-38B2-6B92-11C674691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97C7B3-3C32-A731-C07F-EB8051027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9BFF-250C-4F0C-8EFE-8444C94143D3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8492C1-10BB-E356-9FE3-12BEA3AD4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B82FCA-C626-D634-3DBB-E4D8746D0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C9E0-F34C-4D23-B1B6-ABA0FC5C22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590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FF8FE9-2EED-6F3F-0009-A9E0114D3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9BFF-250C-4F0C-8EFE-8444C94143D3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996DDF-30C1-EB0F-1456-48367F88C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E0422-52E4-714D-556C-AC46F2D9A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C9E0-F34C-4D23-B1B6-ABA0FC5C22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369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C26B0-87D0-0146-1933-4CF140EC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9E173-11C0-F9C9-292F-668F6CD19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CEF6B4-8805-3277-8D9E-E4A2138F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82B8F-4321-81C9-A63C-0BAEA7D34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9BFF-250C-4F0C-8EFE-8444C94143D3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8FFECB-3567-7999-5A9A-17FB8E6F3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2D389E-6CE0-FCB6-09F1-B7D0412D7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C9E0-F34C-4D23-B1B6-ABA0FC5C22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841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4E44F-7959-803A-3888-D294DB9B4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C30E99-6450-75F0-11DA-A2A58D2E1C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587FDA-DD90-2568-3745-247E5B14FB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8BD58F-539C-FBBE-FE29-F1BA6D4C6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9BFF-250C-4F0C-8EFE-8444C94143D3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C53E0D-78E6-9F24-523B-558399789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D3A38F-5F86-487D-655E-20DEF02F2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C9E0-F34C-4D23-B1B6-ABA0FC5C22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963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DE1B01-D914-1B1F-8851-1D821A24B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5C678-381B-FEC3-6E75-3BBDE7767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66C3F-F4BB-594A-5A27-42D2EA44B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E09BFF-250C-4F0C-8EFE-8444C94143D3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06568-37B6-D434-57EC-0CAEFD1CCD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EECF0-BB30-95FD-28ED-6C1745CCE3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BFC9E0-F34C-4D23-B1B6-ABA0FC5C22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22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9FF95-353D-C91B-F92A-527B99E6F2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7056"/>
            <a:ext cx="9144000" cy="80619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Task 2 - EXTENDED ARM - 2 lesson task</a:t>
            </a:r>
            <a:endParaRPr lang="en-GB" sz="4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0517AA-4039-E28F-4532-AE55398D3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164" y="3034675"/>
            <a:ext cx="7252854" cy="1930194"/>
          </a:xfrm>
        </p:spPr>
        <p:txBody>
          <a:bodyPr/>
          <a:lstStyle/>
          <a:p>
            <a:pPr algn="l"/>
            <a:r>
              <a:rPr lang="en-US" b="0" i="0" dirty="0">
                <a:solidFill>
                  <a:srgbClr val="67914D"/>
                </a:solidFill>
                <a:effectLst/>
                <a:latin typeface="Lato" panose="020F0502020204030203" pitchFamily="34" charset="0"/>
              </a:rPr>
              <a:t>You will need a </a:t>
            </a:r>
            <a:r>
              <a:rPr lang="en-US" b="1" i="0" dirty="0">
                <a:solidFill>
                  <a:srgbClr val="67914D"/>
                </a:solidFill>
                <a:effectLst/>
                <a:latin typeface="Lato" panose="020F0502020204030203" pitchFamily="34" charset="0"/>
              </a:rPr>
              <a:t>pencil, sellotape/masking tape and a long stick</a:t>
            </a:r>
            <a:r>
              <a:rPr lang="en-US" b="0" i="0" dirty="0">
                <a:solidFill>
                  <a:srgbClr val="67914D"/>
                </a:solidFill>
                <a:effectLst/>
                <a:latin typeface="Lato" panose="020F0502020204030203" pitchFamily="34" charset="0"/>
              </a:rPr>
              <a:t> - this could be a piece of garden bamboo</a:t>
            </a:r>
            <a:r>
              <a:rPr lang="en-US" dirty="0">
                <a:solidFill>
                  <a:srgbClr val="67914D"/>
                </a:solidFill>
                <a:latin typeface="Lato" panose="020F0502020204030203" pitchFamily="34" charset="0"/>
              </a:rPr>
              <a:t>. </a:t>
            </a:r>
            <a:r>
              <a:rPr lang="en-US" b="0" i="0" dirty="0">
                <a:solidFill>
                  <a:srgbClr val="67914D"/>
                </a:solidFill>
                <a:effectLst/>
                <a:latin typeface="Lato" panose="020F0502020204030203" pitchFamily="34" charset="0"/>
              </a:rPr>
              <a:t>Tape the pencil to the end of your long stick like the pictures below...making sure that it is secure.</a:t>
            </a:r>
          </a:p>
          <a:p>
            <a:pPr algn="l"/>
            <a:r>
              <a:rPr lang="en-US" dirty="0">
                <a:solidFill>
                  <a:srgbClr val="67914D"/>
                </a:solidFill>
                <a:latin typeface="Lato" panose="020F0502020204030203" pitchFamily="34" charset="0"/>
              </a:rPr>
              <a:t>A piece of A3 paper.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F1419D-AAB8-D986-BA7F-9AEC4D5E6865}"/>
              </a:ext>
            </a:extLst>
          </p:cNvPr>
          <p:cNvSpPr txBox="1"/>
          <p:nvPr/>
        </p:nvSpPr>
        <p:spPr>
          <a:xfrm>
            <a:off x="270164" y="1380154"/>
            <a:ext cx="67956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dirty="0">
                <a:solidFill>
                  <a:srgbClr val="444444"/>
                </a:solidFill>
                <a:effectLst/>
                <a:latin typeface="Lato" panose="020F0502020204030203" pitchFamily="34" charset="0"/>
              </a:rPr>
              <a:t>An extended arm drawing involves having your media (pencil, charcoal, pen </a:t>
            </a:r>
            <a:r>
              <a:rPr lang="en-US" sz="2400" b="1" i="0" dirty="0" err="1">
                <a:solidFill>
                  <a:srgbClr val="444444"/>
                </a:solidFill>
                <a:effectLst/>
                <a:latin typeface="Lato" panose="020F0502020204030203" pitchFamily="34" charset="0"/>
              </a:rPr>
              <a:t>etc</a:t>
            </a:r>
            <a:r>
              <a:rPr lang="en-US" sz="2400" b="1" i="0" dirty="0">
                <a:solidFill>
                  <a:srgbClr val="444444"/>
                </a:solidFill>
                <a:effectLst/>
                <a:latin typeface="Lato" panose="020F0502020204030203" pitchFamily="34" charset="0"/>
              </a:rPr>
              <a:t>) attached to the end of a stick. This creates a challenge and helps to develop your control.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2F9B4B-F194-F8A8-54D3-F3805F57F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8764" y="4217723"/>
            <a:ext cx="3262745" cy="24470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94636F-DE43-BD16-E71F-788FB3132F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5" t="33920" r="72109" b="281"/>
          <a:stretch/>
        </p:blipFill>
        <p:spPr>
          <a:xfrm>
            <a:off x="8698075" y="1323173"/>
            <a:ext cx="1990099" cy="263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46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B92D1-76C2-6AAE-E21D-4EBC78056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058" y="570403"/>
            <a:ext cx="7025640" cy="651568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Attach your pencil/pen/charcoal securely to the stick using masking tape. Ensure that it is secure and doesn’t wobble.</a:t>
            </a:r>
            <a:endParaRPr lang="en-GB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041E78-E92E-A6C6-71E8-09ED09128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226" y="1373392"/>
            <a:ext cx="6875548" cy="515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6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4C24F-66FA-D87D-A7BB-2F4AA0776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18" y="1149465"/>
            <a:ext cx="10515600" cy="593408"/>
          </a:xfrm>
        </p:spPr>
        <p:txBody>
          <a:bodyPr>
            <a:normAutofit fontScale="90000"/>
          </a:bodyPr>
          <a:lstStyle/>
          <a:p>
            <a:r>
              <a:rPr lang="en-US" b="1" i="0" dirty="0">
                <a:solidFill>
                  <a:srgbClr val="444444"/>
                </a:solidFill>
                <a:effectLst/>
                <a:latin typeface="Lato" panose="020F0502020204030203" pitchFamily="34" charset="0"/>
              </a:rPr>
              <a:t>Extended arm drawings</a:t>
            </a:r>
            <a:br>
              <a:rPr lang="en-US" b="1" i="0" dirty="0">
                <a:solidFill>
                  <a:srgbClr val="444444"/>
                </a:solidFill>
                <a:effectLst/>
                <a:latin typeface="Lato" panose="020F0502020204030203" pitchFamily="34" charset="0"/>
              </a:rPr>
            </a:br>
            <a:br>
              <a:rPr lang="en-US" b="1" i="0" dirty="0">
                <a:solidFill>
                  <a:srgbClr val="444444"/>
                </a:solidFill>
                <a:effectLst/>
                <a:latin typeface="Lato" panose="020F0502020204030203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AE5A5-6C34-8D36-B5B1-2AD285B67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227" y="1478106"/>
            <a:ext cx="10515600" cy="59340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C711C7-1BFA-D2F4-D576-006445296582}"/>
              </a:ext>
            </a:extLst>
          </p:cNvPr>
          <p:cNvSpPr txBox="1"/>
          <p:nvPr/>
        </p:nvSpPr>
        <p:spPr>
          <a:xfrm>
            <a:off x="665018" y="2553970"/>
            <a:ext cx="614726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444444"/>
                </a:solidFill>
                <a:effectLst/>
                <a:latin typeface="Lato" panose="020F0502020204030203" pitchFamily="34" charset="0"/>
              </a:rPr>
              <a:t>Part 1 - Extended Drawing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  <a:latin typeface="Lato" panose="020F0502020204030203" pitchFamily="34" charset="0"/>
              </a:rPr>
              <a:t>Select </a:t>
            </a:r>
            <a:r>
              <a:rPr lang="en-US" b="1" i="0" dirty="0">
                <a:solidFill>
                  <a:srgbClr val="444444"/>
                </a:solidFill>
                <a:effectLst/>
                <a:latin typeface="Lato" panose="020F0502020204030203" pitchFamily="34" charset="0"/>
              </a:rPr>
              <a:t>3 different objects to draw</a:t>
            </a:r>
            <a:r>
              <a:rPr lang="en-US" b="0" i="0" dirty="0">
                <a:solidFill>
                  <a:srgbClr val="444444"/>
                </a:solidFill>
                <a:effectLst/>
                <a:latin typeface="Lato" panose="020F0502020204030203" pitchFamily="34" charset="0"/>
              </a:rPr>
              <a:t> from your selection, they should be an organic form vegetables fruits or natural objects like shells, stones, seeds or flowers. 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444444"/>
              </a:solidFill>
              <a:effectLst/>
              <a:latin typeface="Lato" panose="020F050202020403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  <a:latin typeface="Lato" panose="020F0502020204030203" pitchFamily="34" charset="0"/>
              </a:rPr>
              <a:t>Using a pencil attached to a stick with masking tape, produce </a:t>
            </a:r>
            <a:r>
              <a:rPr lang="en-US" b="1" i="0" dirty="0">
                <a:solidFill>
                  <a:srgbClr val="444444"/>
                </a:solidFill>
                <a:effectLst/>
                <a:latin typeface="Lato" panose="020F0502020204030203" pitchFamily="34" charset="0"/>
              </a:rPr>
              <a:t>3 observational drawings</a:t>
            </a:r>
            <a:r>
              <a:rPr lang="en-US" b="0" i="0" dirty="0">
                <a:solidFill>
                  <a:srgbClr val="444444"/>
                </a:solidFill>
                <a:effectLst/>
                <a:latin typeface="Lato" panose="020F0502020204030203" pitchFamily="34" charset="0"/>
              </a:rPr>
              <a:t> on A3 paper ( this could be two pieces of A4 paper taped together)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444444"/>
              </a:solidFill>
              <a:effectLst/>
              <a:latin typeface="Lato" panose="020F050202020403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  <a:latin typeface="Lato" panose="020F0502020204030203" pitchFamily="34" charset="0"/>
              </a:rPr>
              <a:t>Concentrate on shape, form, proportion and scale. You may work with your paper on the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Lato" panose="020F0502020204030203" pitchFamily="34" charset="0"/>
              </a:rPr>
              <a:t>wal</a:t>
            </a:r>
            <a:r>
              <a:rPr lang="en-US" b="0" i="0" dirty="0">
                <a:solidFill>
                  <a:srgbClr val="444444"/>
                </a:solidFill>
                <a:effectLst/>
                <a:latin typeface="Lato" panose="020F0502020204030203" pitchFamily="34" charset="0"/>
              </a:rPr>
              <a:t> on the floor, stick it with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Lato" panose="020F0502020204030203" pitchFamily="34" charset="0"/>
              </a:rPr>
              <a:t>blu</a:t>
            </a:r>
            <a:r>
              <a:rPr lang="en-US" b="0" i="0" dirty="0">
                <a:solidFill>
                  <a:srgbClr val="444444"/>
                </a:solidFill>
                <a:effectLst/>
                <a:latin typeface="Lato" panose="020F0502020204030203" pitchFamily="34" charset="0"/>
              </a:rPr>
              <a:t>-tack or tape to stop it from moving.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A78AE4-A4EA-0F27-555F-9A40191DC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982" y="2717657"/>
            <a:ext cx="1996678" cy="26622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EF531C-F746-8933-F69E-AE7DCB9AE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5987" y="146988"/>
            <a:ext cx="2703051" cy="20303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AB688D-FED6-6639-E6E3-696E781B9E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7612" y="4690293"/>
            <a:ext cx="2694291" cy="20207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3F1F4D-8EEB-C98E-312F-F2B57A2C0D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5987" y="2505975"/>
            <a:ext cx="2703051" cy="202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138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4A5DCE-363F-C7F7-AE4A-7BFBC7E72072}"/>
              </a:ext>
            </a:extLst>
          </p:cNvPr>
          <p:cNvSpPr txBox="1"/>
          <p:nvPr/>
        </p:nvSpPr>
        <p:spPr>
          <a:xfrm>
            <a:off x="369917" y="339312"/>
            <a:ext cx="1099081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Part 2 - GO BIG</a:t>
            </a:r>
          </a:p>
          <a:p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Now using a larger piece of paper at least A2 in size, create a large-scale extended arm drawing. </a:t>
            </a:r>
          </a:p>
          <a:p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 can work with your paper on the floor or stick it to the wall.</a:t>
            </a:r>
          </a:p>
          <a:p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Concentrate on shape, form, proportion and scale. </a:t>
            </a:r>
            <a:endParaRPr lang="en-GB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2147CE-ADBF-6CB6-27A9-4D5277692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548" y="2954882"/>
            <a:ext cx="4210050" cy="3162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EAB7F9-D4A5-219C-42DA-053F32769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9431" y="2370637"/>
            <a:ext cx="2927293" cy="43307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C1A3E1-FDCD-7C67-1620-C10A43E6DA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55" t="33920" r="72109" b="281"/>
          <a:stretch/>
        </p:blipFill>
        <p:spPr>
          <a:xfrm>
            <a:off x="969810" y="2757055"/>
            <a:ext cx="2979905" cy="394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16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276</Words>
  <Application>Microsoft Office PowerPoint</Application>
  <PresentationFormat>Widescreen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Lato</vt:lpstr>
      <vt:lpstr>Office Theme</vt:lpstr>
      <vt:lpstr>Task 2 - EXTENDED ARM - 2 lesson task</vt:lpstr>
      <vt:lpstr>PowerPoint Presentation</vt:lpstr>
      <vt:lpstr>Extended arm drawings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Gemma Barlow</dc:creator>
  <cp:lastModifiedBy>Gemma Barlow</cp:lastModifiedBy>
  <cp:revision>3</cp:revision>
  <dcterms:created xsi:type="dcterms:W3CDTF">2024-08-26T11:07:12Z</dcterms:created>
  <dcterms:modified xsi:type="dcterms:W3CDTF">2024-09-25T08:17:31Z</dcterms:modified>
</cp:coreProperties>
</file>