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94" r:id="rId3"/>
    <p:sldId id="275" r:id="rId4"/>
    <p:sldId id="258" r:id="rId5"/>
    <p:sldId id="274" r:id="rId6"/>
    <p:sldId id="259" r:id="rId7"/>
    <p:sldId id="260" r:id="rId8"/>
    <p:sldId id="262" r:id="rId9"/>
    <p:sldId id="276" r:id="rId10"/>
    <p:sldId id="277" r:id="rId11"/>
    <p:sldId id="264" r:id="rId12"/>
    <p:sldId id="265" r:id="rId13"/>
    <p:sldId id="278" r:id="rId14"/>
    <p:sldId id="279" r:id="rId15"/>
    <p:sldId id="280" r:id="rId16"/>
    <p:sldId id="281" r:id="rId17"/>
    <p:sldId id="282" r:id="rId18"/>
    <p:sldId id="283" r:id="rId19"/>
    <p:sldId id="284" r:id="rId20"/>
    <p:sldId id="285" r:id="rId21"/>
    <p:sldId id="286" r:id="rId22"/>
    <p:sldId id="287" r:id="rId23"/>
    <p:sldId id="270" r:id="rId24"/>
    <p:sldId id="271" r:id="rId25"/>
    <p:sldId id="290" r:id="rId26"/>
    <p:sldId id="288" r:id="rId27"/>
    <p:sldId id="289" r:id="rId28"/>
    <p:sldId id="293" r:id="rId29"/>
    <p:sldId id="29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376"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ia Al Bataineh" userId="9e927eeb-db82-4aa5-ab3d-37ff2b293de8" providerId="ADAL" clId="{3A3C39D5-40F9-46F8-ADE5-33207A5DD53E}"/>
    <pc:docChg chg="custSel addSld modSld">
      <pc:chgData name="Rania Al Bataineh" userId="9e927eeb-db82-4aa5-ab3d-37ff2b293de8" providerId="ADAL" clId="{3A3C39D5-40F9-46F8-ADE5-33207A5DD53E}" dt="2024-05-07T10:45:53.799" v="13" actId="20577"/>
      <pc:docMkLst>
        <pc:docMk/>
      </pc:docMkLst>
      <pc:sldChg chg="modSp">
        <pc:chgData name="Rania Al Bataineh" userId="9e927eeb-db82-4aa5-ab3d-37ff2b293de8" providerId="ADAL" clId="{3A3C39D5-40F9-46F8-ADE5-33207A5DD53E}" dt="2024-05-07T10:45:53.799" v="13" actId="20577"/>
        <pc:sldMkLst>
          <pc:docMk/>
          <pc:sldMk cId="3714407718" sldId="257"/>
        </pc:sldMkLst>
      </pc:sldChg>
      <pc:sldChg chg="modSp mod">
        <pc:chgData name="Rania Al Bataineh" userId="9e927eeb-db82-4aa5-ab3d-37ff2b293de8" providerId="ADAL" clId="{3A3C39D5-40F9-46F8-ADE5-33207A5DD53E}" dt="2024-05-01T18:13:26.579" v="4" actId="20577"/>
        <pc:sldMkLst>
          <pc:docMk/>
          <pc:sldMk cId="4098182711" sldId="264"/>
        </pc:sldMkLst>
      </pc:sldChg>
      <pc:sldChg chg="modSp">
        <pc:chgData name="Rania Al Bataineh" userId="9e927eeb-db82-4aa5-ab3d-37ff2b293de8" providerId="ADAL" clId="{3A3C39D5-40F9-46F8-ADE5-33207A5DD53E}" dt="2024-05-01T18:38:13.480" v="9"/>
        <pc:sldMkLst>
          <pc:docMk/>
          <pc:sldMk cId="3188144203" sldId="275"/>
        </pc:sldMkLst>
      </pc:sldChg>
      <pc:sldChg chg="delSp modSp new mod">
        <pc:chgData name="Rania Al Bataineh" userId="9e927eeb-db82-4aa5-ab3d-37ff2b293de8" providerId="ADAL" clId="{3A3C39D5-40F9-46F8-ADE5-33207A5DD53E}" dt="2024-05-01T18:37:51.673" v="8" actId="478"/>
        <pc:sldMkLst>
          <pc:docMk/>
          <pc:sldMk cId="1881024771" sldId="294"/>
        </pc:sldMkLst>
      </pc:sldChg>
    </pc:docChg>
  </pc:docChgLst>
  <pc:docChgLst>
    <pc:chgData name="Rania Al Bataineh" userId="9e927eeb-db82-4aa5-ab3d-37ff2b293de8" providerId="ADAL" clId="{A4DC135A-F5E9-4E60-A43D-1F404D95167E}"/>
    <pc:docChg chg="modSld">
      <pc:chgData name="Rania Al Bataineh" userId="9e927eeb-db82-4aa5-ab3d-37ff2b293de8" providerId="ADAL" clId="{A4DC135A-F5E9-4E60-A43D-1F404D95167E}" dt="2025-04-24T06:14:19.472" v="1" actId="1076"/>
      <pc:docMkLst>
        <pc:docMk/>
      </pc:docMkLst>
      <pc:sldChg chg="modSp mod">
        <pc:chgData name="Rania Al Bataineh" userId="9e927eeb-db82-4aa5-ab3d-37ff2b293de8" providerId="ADAL" clId="{A4DC135A-F5E9-4E60-A43D-1F404D95167E}" dt="2025-04-24T06:14:19.472" v="1" actId="1076"/>
        <pc:sldMkLst>
          <pc:docMk/>
          <pc:sldMk cId="3168882243" sldId="262"/>
        </pc:sldMkLst>
        <pc:picChg chg="mod">
          <ac:chgData name="Rania Al Bataineh" userId="9e927eeb-db82-4aa5-ab3d-37ff2b293de8" providerId="ADAL" clId="{A4DC135A-F5E9-4E60-A43D-1F404D95167E}" dt="2025-04-24T06:14:19.472" v="1" actId="1076"/>
          <ac:picMkLst>
            <pc:docMk/>
            <pc:sldMk cId="3168882243" sldId="262"/>
            <ac:picMk id="8" creationId="{D19AADBA-5FC3-4198-B3A1-616B903D4DD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CF26FC-C02E-4A1D-AAB7-C950DD20DE7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12026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CF26FC-C02E-4A1D-AAB7-C950DD20DE77}"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225781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CF26FC-C02E-4A1D-AAB7-C950DD20DE7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394107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CF26FC-C02E-4A1D-AAB7-C950DD20DE7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97870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CF26FC-C02E-4A1D-AAB7-C950DD20DE7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2321416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CF26FC-C02E-4A1D-AAB7-C950DD20DE77}" type="datetimeFigureOut">
              <a:rPr lang="en-US" smtClean="0"/>
              <a:t>4/24/2025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2115313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CF26FC-C02E-4A1D-AAB7-C950DD20DE77}" type="datetimeFigureOut">
              <a:rPr lang="en-US" smtClean="0"/>
              <a:t>4/24/2025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2498156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CF26FC-C02E-4A1D-AAB7-C950DD20DE7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834231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CF26FC-C02E-4A1D-AAB7-C950DD20DE7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283653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7CF26FC-C02E-4A1D-AAB7-C950DD20DE7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342403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CF26FC-C02E-4A1D-AAB7-C950DD20DE7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406878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CF26FC-C02E-4A1D-AAB7-C950DD20DE77}"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8140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CF26FC-C02E-4A1D-AAB7-C950DD20DE77}" type="datetimeFigureOut">
              <a:rPr lang="en-US" smtClean="0"/>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221886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7CF26FC-C02E-4A1D-AAB7-C950DD20DE77}" type="datetimeFigureOut">
              <a:rPr lang="en-US" smtClean="0"/>
              <a:t>4/24/2025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37812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7CF26FC-C02E-4A1D-AAB7-C950DD20DE77}" type="datetimeFigureOut">
              <a:rPr lang="en-US" smtClean="0"/>
              <a:t>4/24/2025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54801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7CF26FC-C02E-4A1D-AAB7-C950DD20DE77}" type="datetimeFigureOut">
              <a:rPr lang="en-US" smtClean="0"/>
              <a:t>4/24/2025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252144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CF26FC-C02E-4A1D-AAB7-C950DD20DE77}"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2E4D2-6743-48BD-B835-C8CDAF300E1A}" type="slidenum">
              <a:rPr lang="en-US" smtClean="0"/>
              <a:t>‹#›</a:t>
            </a:fld>
            <a:endParaRPr lang="en-US"/>
          </a:p>
        </p:txBody>
      </p:sp>
    </p:spTree>
    <p:extLst>
      <p:ext uri="{BB962C8B-B14F-4D97-AF65-F5344CB8AC3E}">
        <p14:creationId xmlns:p14="http://schemas.microsoft.com/office/powerpoint/2010/main" val="204779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7CF26FC-C02E-4A1D-AAB7-C950DD20DE77}" type="datetimeFigureOut">
              <a:rPr lang="en-US" smtClean="0"/>
              <a:t>4/24/2025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2B2E4D2-6743-48BD-B835-C8CDAF300E1A}" type="slidenum">
              <a:rPr lang="en-US" smtClean="0"/>
              <a:t>‹#›</a:t>
            </a:fld>
            <a:endParaRPr lang="en-US"/>
          </a:p>
        </p:txBody>
      </p:sp>
    </p:spTree>
    <p:extLst>
      <p:ext uri="{BB962C8B-B14F-4D97-AF65-F5344CB8AC3E}">
        <p14:creationId xmlns:p14="http://schemas.microsoft.com/office/powerpoint/2010/main" val="163322458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u39lM8fjHfw"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4700" y="609600"/>
            <a:ext cx="10604500" cy="17780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r-AE" sz="8000" b="1" dirty="0">
                <a:solidFill>
                  <a:schemeClr val="bg1"/>
                </a:solidFill>
              </a:rPr>
              <a:t>الصف الثامن</a:t>
            </a:r>
            <a:endParaRPr lang="en-US" sz="8000" b="1" dirty="0">
              <a:solidFill>
                <a:schemeClr val="bg1"/>
              </a:solidFill>
            </a:endParaRPr>
          </a:p>
        </p:txBody>
      </p:sp>
      <p:sp>
        <p:nvSpPr>
          <p:cNvPr id="5" name="Content Placeholder 2"/>
          <p:cNvSpPr txBox="1">
            <a:spLocks/>
          </p:cNvSpPr>
          <p:nvPr/>
        </p:nvSpPr>
        <p:spPr>
          <a:xfrm>
            <a:off x="774700" y="2476500"/>
            <a:ext cx="10604500" cy="3759200"/>
          </a:xfrm>
          <a:prstGeom prst="rect">
            <a:avLst/>
          </a:prstGeom>
        </p:spPr>
        <p:style>
          <a:lnRef idx="1">
            <a:schemeClr val="accent5"/>
          </a:lnRef>
          <a:fillRef idx="1003">
            <a:schemeClr val="dk1"/>
          </a:fillRef>
          <a:effectRef idx="2">
            <a:schemeClr val="accent5"/>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ar-AE" sz="7200" b="1" dirty="0">
                <a:solidFill>
                  <a:srgbClr val="FF0000"/>
                </a:solidFill>
              </a:rPr>
              <a:t>الوحدة الأولى :-</a:t>
            </a:r>
          </a:p>
          <a:p>
            <a:pPr marL="0" indent="0" algn="ctr">
              <a:buNone/>
            </a:pPr>
            <a:r>
              <a:rPr lang="ar-AE" sz="7200" b="1" dirty="0">
                <a:solidFill>
                  <a:schemeClr val="tx1">
                    <a:lumMod val="95000"/>
                    <a:lumOff val="5000"/>
                  </a:schemeClr>
                </a:solidFill>
              </a:rPr>
              <a:t>الإمارات والعالم الحديث</a:t>
            </a:r>
          </a:p>
          <a:p>
            <a:pPr marL="0" indent="0" algn="ctr">
              <a:buFont typeface="Arial" panose="020B0604020202020204" pitchFamily="34" charset="0"/>
              <a:buNone/>
            </a:pPr>
            <a:endParaRPr lang="ar-AE" sz="7200" b="1" i="1" dirty="0">
              <a:solidFill>
                <a:schemeClr val="tx1">
                  <a:lumMod val="95000"/>
                  <a:lumOff val="5000"/>
                </a:schemeClr>
              </a:solidFill>
            </a:endParaRPr>
          </a:p>
          <a:p>
            <a:pPr marL="0" indent="0" algn="ctr">
              <a:buFont typeface="Arial" panose="020B0604020202020204" pitchFamily="34" charset="0"/>
              <a:buNone/>
            </a:pPr>
            <a:endParaRPr lang="ar-AE" sz="7200" b="1" i="1" dirty="0">
              <a:solidFill>
                <a:schemeClr val="tx1">
                  <a:lumMod val="95000"/>
                  <a:lumOff val="5000"/>
                </a:schemeClr>
              </a:solidFill>
            </a:endParaRPr>
          </a:p>
          <a:p>
            <a:pPr marL="0" indent="0" algn="ctr">
              <a:buFont typeface="Arial" panose="020B0604020202020204" pitchFamily="34" charset="0"/>
              <a:buNone/>
            </a:pPr>
            <a:endParaRPr lang="en-US" sz="7200" b="1" i="1" dirty="0">
              <a:solidFill>
                <a:schemeClr val="tx1">
                  <a:lumMod val="95000"/>
                  <a:lumOff val="5000"/>
                </a:schemeClr>
              </a:solidFill>
            </a:endParaRPr>
          </a:p>
        </p:txBody>
      </p:sp>
    </p:spTree>
    <p:extLst>
      <p:ext uri="{BB962C8B-B14F-4D97-AF65-F5344CB8AC3E}">
        <p14:creationId xmlns:p14="http://schemas.microsoft.com/office/powerpoint/2010/main" val="371440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168ABA-FE96-40EB-8467-3377A4185B12}"/>
              </a:ext>
            </a:extLst>
          </p:cNvPr>
          <p:cNvPicPr>
            <a:picLocks noChangeAspect="1"/>
          </p:cNvPicPr>
          <p:nvPr/>
        </p:nvPicPr>
        <p:blipFill>
          <a:blip r:embed="rId2"/>
          <a:stretch>
            <a:fillRect/>
          </a:stretch>
        </p:blipFill>
        <p:spPr>
          <a:xfrm>
            <a:off x="519953" y="412377"/>
            <a:ext cx="11385176" cy="60780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2442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7390" y="0"/>
            <a:ext cx="4320988" cy="1196042"/>
          </a:xfrm>
        </p:spPr>
        <p:style>
          <a:lnRef idx="2">
            <a:schemeClr val="accent2"/>
          </a:lnRef>
          <a:fillRef idx="1">
            <a:schemeClr val="lt1"/>
          </a:fillRef>
          <a:effectRef idx="0">
            <a:schemeClr val="accent2"/>
          </a:effectRef>
          <a:fontRef idx="minor">
            <a:schemeClr val="dk1"/>
          </a:fontRef>
        </p:style>
        <p:txBody>
          <a:bodyPr>
            <a:noAutofit/>
          </a:bodyPr>
          <a:lstStyle/>
          <a:p>
            <a:pPr algn="ctr"/>
            <a:r>
              <a:rPr lang="ar-AE" sz="8000" b="1" dirty="0"/>
              <a:t>السهول</a:t>
            </a:r>
            <a:endParaRPr lang="en-US" sz="8000" b="1" dirty="0"/>
          </a:p>
        </p:txBody>
      </p:sp>
      <p:sp>
        <p:nvSpPr>
          <p:cNvPr id="3" name="Content Placeholder 2"/>
          <p:cNvSpPr>
            <a:spLocks noGrp="1"/>
          </p:cNvSpPr>
          <p:nvPr>
            <p:ph idx="1"/>
          </p:nvPr>
        </p:nvSpPr>
        <p:spPr>
          <a:xfrm>
            <a:off x="948766" y="1323788"/>
            <a:ext cx="10604500" cy="5406466"/>
          </a:xfrm>
        </p:spPr>
        <p:style>
          <a:lnRef idx="0">
            <a:scrgbClr r="0" g="0" b="0"/>
          </a:lnRef>
          <a:fillRef idx="1003">
            <a:schemeClr val="dk2"/>
          </a:fillRef>
          <a:effectRef idx="0">
            <a:scrgbClr r="0" g="0" b="0"/>
          </a:effectRef>
          <a:fontRef idx="major"/>
        </p:style>
        <p:txBody>
          <a:bodyPr>
            <a:normAutofit/>
          </a:bodyPr>
          <a:lstStyle/>
          <a:p>
            <a:pPr marL="0" indent="0" algn="ctr">
              <a:buNone/>
            </a:pPr>
            <a:r>
              <a:rPr lang="ar-AE" sz="3200" b="1" dirty="0">
                <a:highlight>
                  <a:srgbClr val="0000FF"/>
                </a:highlight>
              </a:rPr>
              <a:t>تنقسم السهول في امريكا اللاتينية الي قسمين :-</a:t>
            </a:r>
            <a:endParaRPr lang="ar-AE" sz="3200" b="1" dirty="0">
              <a:highlight>
                <a:srgbClr val="0000FF"/>
              </a:highlight>
              <a:latin typeface="Calibri" panose="020F0502020204030204" pitchFamily="34" charset="0"/>
              <a:cs typeface="Calibri" panose="020F0502020204030204" pitchFamily="34" charset="0"/>
            </a:endParaRPr>
          </a:p>
          <a:p>
            <a:pPr marL="0" indent="0" algn="ctr">
              <a:buNone/>
            </a:pPr>
            <a:r>
              <a:rPr lang="ar-AE" sz="4000" b="1" dirty="0">
                <a:solidFill>
                  <a:srgbClr val="0070C0"/>
                </a:solidFill>
                <a:highlight>
                  <a:srgbClr val="00FFFF"/>
                </a:highlight>
                <a:latin typeface="Calibri" panose="020F0502020204030204" pitchFamily="34" charset="0"/>
                <a:cs typeface="Calibri" panose="020F0502020204030204" pitchFamily="34" charset="0"/>
              </a:rPr>
              <a:t>السهول الفيضية :</a:t>
            </a:r>
          </a:p>
          <a:p>
            <a:pPr marL="0" indent="0" algn="ctr">
              <a:buNone/>
            </a:pPr>
            <a:r>
              <a:rPr lang="ar-AE" sz="4000" b="1" dirty="0">
                <a:highlight>
                  <a:srgbClr val="FF0000"/>
                </a:highlight>
                <a:latin typeface="Calibri" panose="020F0502020204030204" pitchFamily="34" charset="0"/>
                <a:cs typeface="Calibri" panose="020F0502020204030204" pitchFamily="34" charset="0"/>
              </a:rPr>
              <a:t>سهول حوض الأمازون                     سهل اللانوس      </a:t>
            </a:r>
          </a:p>
          <a:p>
            <a:pPr marL="0" indent="0" algn="ctr">
              <a:buNone/>
            </a:pPr>
            <a:r>
              <a:rPr lang="ar-AE" sz="4000" b="1" dirty="0">
                <a:highlight>
                  <a:srgbClr val="FF0000"/>
                </a:highlight>
                <a:latin typeface="Calibri" panose="020F0502020204030204" pitchFamily="34" charset="0"/>
                <a:cs typeface="Calibri" panose="020F0502020204030204" pitchFamily="34" charset="0"/>
              </a:rPr>
              <a:t>سهل البمباس                        سهل السلفاس</a:t>
            </a:r>
          </a:p>
          <a:p>
            <a:pPr marL="0" indent="0" algn="ctr">
              <a:buNone/>
            </a:pPr>
            <a:r>
              <a:rPr lang="ar-AE" sz="4000" b="1" dirty="0">
                <a:solidFill>
                  <a:srgbClr val="0070C0"/>
                </a:solidFill>
                <a:highlight>
                  <a:srgbClr val="00FFFF"/>
                </a:highlight>
                <a:latin typeface="Calibri" panose="020F0502020204030204" pitchFamily="34" charset="0"/>
                <a:cs typeface="Calibri" panose="020F0502020204030204" pitchFamily="34" charset="0"/>
              </a:rPr>
              <a:t>السهول الساحلية :</a:t>
            </a:r>
          </a:p>
          <a:p>
            <a:pPr marL="0" indent="0" algn="ctr">
              <a:buNone/>
            </a:pPr>
            <a:r>
              <a:rPr lang="ar-AE" sz="4000" b="1" dirty="0">
                <a:highlight>
                  <a:srgbClr val="FF0000"/>
                </a:highlight>
                <a:latin typeface="Calibri" panose="020F0502020204030204" pitchFamily="34" charset="0"/>
                <a:cs typeface="Calibri" panose="020F0502020204030204" pitchFamily="34" charset="0"/>
              </a:rPr>
              <a:t>تتميز بأنها قليلة التعاريج                     كثرة الخلجان والاخوار</a:t>
            </a:r>
          </a:p>
          <a:p>
            <a:pPr marL="0" indent="0" algn="ctr">
              <a:buNone/>
            </a:pPr>
            <a:r>
              <a:rPr lang="ar-AE" sz="4000" b="1" dirty="0">
                <a:highlight>
                  <a:srgbClr val="FF0000"/>
                </a:highlight>
                <a:latin typeface="Calibri" panose="020F0502020204030204" pitchFamily="34" charset="0"/>
                <a:cs typeface="Calibri" panose="020F0502020204030204" pitchFamily="34" charset="0"/>
              </a:rPr>
              <a:t>قلة المواقع المناسبة لانشاء المؤاني الطبيعية</a:t>
            </a:r>
          </a:p>
        </p:txBody>
      </p:sp>
    </p:spTree>
    <p:extLst>
      <p:ext uri="{BB962C8B-B14F-4D97-AF65-F5344CB8AC3E}">
        <p14:creationId xmlns:p14="http://schemas.microsoft.com/office/powerpoint/2010/main" val="4098182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5285" y="112806"/>
            <a:ext cx="4306047" cy="1095188"/>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a:r>
              <a:rPr lang="ar-AE" sz="7200" b="1" dirty="0">
                <a:latin typeface="Calibri" panose="020F0502020204030204" pitchFamily="34" charset="0"/>
                <a:cs typeface="Calibri" panose="020F0502020204030204" pitchFamily="34" charset="0"/>
              </a:rPr>
              <a:t>المناخ</a:t>
            </a:r>
            <a:endParaRPr lang="en-US" sz="72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12800" y="1389529"/>
            <a:ext cx="10566400" cy="4808071"/>
          </a:xfrm>
        </p:spPr>
        <p:style>
          <a:lnRef idx="0">
            <a:scrgbClr r="0" g="0" b="0"/>
          </a:lnRef>
          <a:fillRef idx="1003">
            <a:schemeClr val="dk2"/>
          </a:fillRef>
          <a:effectRef idx="0">
            <a:scrgbClr r="0" g="0" b="0"/>
          </a:effectRef>
          <a:fontRef idx="major"/>
        </p:style>
        <p:txBody>
          <a:bodyPr>
            <a:normAutofit/>
          </a:bodyPr>
          <a:lstStyle/>
          <a:p>
            <a:pPr marL="0" indent="0" algn="ctr">
              <a:buNone/>
            </a:pPr>
            <a:r>
              <a:rPr lang="ar-AE" sz="3600" b="1" dirty="0"/>
              <a:t>تتعدد النماذج المناخية بالقارة بسبب مساحتها الكبيرة ومرور 3 دوائر عرض رئيسية بها بالاضافة الى ارتفاع ارضيها واختلاف التضاريس بها فضلا عن تأثير الرياح والتيارات البحرية .</a:t>
            </a:r>
          </a:p>
          <a:p>
            <a:pPr marL="0" indent="0" algn="ctr">
              <a:buNone/>
            </a:pPr>
            <a:endParaRPr lang="ar-AE" sz="3600" b="1" dirty="0"/>
          </a:p>
          <a:p>
            <a:pPr marL="0" indent="0" algn="ctr">
              <a:buNone/>
            </a:pPr>
            <a:r>
              <a:rPr lang="ar-AE" sz="3600" b="1" dirty="0"/>
              <a:t>العوامل المؤثرة في مناخ قارة أمريكا اللاتينية </a:t>
            </a:r>
            <a:endParaRPr lang="en-US" sz="3600" b="1" dirty="0"/>
          </a:p>
        </p:txBody>
      </p:sp>
      <p:sp>
        <p:nvSpPr>
          <p:cNvPr id="4" name="Cloud Callout 3"/>
          <p:cNvSpPr/>
          <p:nvPr/>
        </p:nvSpPr>
        <p:spPr>
          <a:xfrm>
            <a:off x="8715023" y="4470400"/>
            <a:ext cx="2054577" cy="11176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AE" sz="2400" b="1" i="1" dirty="0"/>
              <a:t>الموقع الجغرافي</a:t>
            </a:r>
            <a:endParaRPr lang="en-US" sz="2400" b="1" i="1" dirty="0"/>
          </a:p>
        </p:txBody>
      </p:sp>
      <p:sp>
        <p:nvSpPr>
          <p:cNvPr id="5" name="Cloud Callout 4"/>
          <p:cNvSpPr/>
          <p:nvPr/>
        </p:nvSpPr>
        <p:spPr>
          <a:xfrm>
            <a:off x="6163732" y="4470400"/>
            <a:ext cx="2054577" cy="11176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AE" sz="2400" b="1" i="1" dirty="0"/>
              <a:t>أشكال السطح</a:t>
            </a:r>
            <a:endParaRPr lang="en-US" sz="2400" b="1" i="1" dirty="0"/>
          </a:p>
        </p:txBody>
      </p:sp>
      <p:sp>
        <p:nvSpPr>
          <p:cNvPr id="6" name="Cloud Callout 5"/>
          <p:cNvSpPr/>
          <p:nvPr/>
        </p:nvSpPr>
        <p:spPr>
          <a:xfrm>
            <a:off x="3612441" y="4490158"/>
            <a:ext cx="2054577" cy="11176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AE" sz="2400" b="1" i="1" dirty="0"/>
              <a:t>التيارات البحرية </a:t>
            </a:r>
            <a:endParaRPr lang="en-US" sz="2400" b="1" i="1" dirty="0"/>
          </a:p>
        </p:txBody>
      </p:sp>
      <p:sp>
        <p:nvSpPr>
          <p:cNvPr id="7" name="Cloud Callout 6"/>
          <p:cNvSpPr/>
          <p:nvPr/>
        </p:nvSpPr>
        <p:spPr>
          <a:xfrm>
            <a:off x="1061150" y="4490158"/>
            <a:ext cx="2054577" cy="11176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AE" sz="2000" b="1" i="1" dirty="0"/>
              <a:t>توزيع اليابس والماء</a:t>
            </a:r>
            <a:endParaRPr lang="en-US" sz="2000" b="1" i="1" dirty="0"/>
          </a:p>
        </p:txBody>
      </p:sp>
    </p:spTree>
    <p:extLst>
      <p:ext uri="{BB962C8B-B14F-4D97-AF65-F5344CB8AC3E}">
        <p14:creationId xmlns:p14="http://schemas.microsoft.com/office/powerpoint/2010/main" val="3698351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36150D-B347-4038-9F1A-EE64D60D0D23}"/>
              </a:ext>
            </a:extLst>
          </p:cNvPr>
          <p:cNvPicPr>
            <a:picLocks noChangeAspect="1"/>
          </p:cNvPicPr>
          <p:nvPr/>
        </p:nvPicPr>
        <p:blipFill>
          <a:blip r:embed="rId2"/>
          <a:stretch>
            <a:fillRect/>
          </a:stretch>
        </p:blipFill>
        <p:spPr>
          <a:xfrm>
            <a:off x="430306" y="286872"/>
            <a:ext cx="11456894" cy="6338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50206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C2F2F-5F05-4B3D-AB44-EAAF6D354AEF}"/>
              </a:ext>
            </a:extLst>
          </p:cNvPr>
          <p:cNvPicPr>
            <a:picLocks noChangeAspect="1"/>
          </p:cNvPicPr>
          <p:nvPr/>
        </p:nvPicPr>
        <p:blipFill>
          <a:blip r:embed="rId2"/>
          <a:stretch>
            <a:fillRect/>
          </a:stretch>
        </p:blipFill>
        <p:spPr>
          <a:xfrm>
            <a:off x="434788" y="475130"/>
            <a:ext cx="11322423" cy="6104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 name="Straight Connector 3">
            <a:extLst>
              <a:ext uri="{FF2B5EF4-FFF2-40B4-BE49-F238E27FC236}">
                <a16:creationId xmlns:a16="http://schemas.microsoft.com/office/drawing/2014/main" id="{CC92466B-2811-459B-84D5-E8F7476BE059}"/>
              </a:ext>
            </a:extLst>
          </p:cNvPr>
          <p:cNvCxnSpPr/>
          <p:nvPr/>
        </p:nvCxnSpPr>
        <p:spPr>
          <a:xfrm flipH="1">
            <a:off x="1246094" y="3334871"/>
            <a:ext cx="2635624" cy="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0C1ADAA0-F57F-42CE-A5BB-75E30897F3C8}"/>
              </a:ext>
            </a:extLst>
          </p:cNvPr>
          <p:cNvCxnSpPr>
            <a:cxnSpLocks/>
          </p:cNvCxnSpPr>
          <p:nvPr/>
        </p:nvCxnSpPr>
        <p:spPr>
          <a:xfrm flipH="1">
            <a:off x="2483224" y="3783106"/>
            <a:ext cx="8722658"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38420E9B-5A2D-45F6-860B-6E5B03C2E008}"/>
              </a:ext>
            </a:extLst>
          </p:cNvPr>
          <p:cNvCxnSpPr/>
          <p:nvPr/>
        </p:nvCxnSpPr>
        <p:spPr>
          <a:xfrm flipH="1">
            <a:off x="1775012" y="4150659"/>
            <a:ext cx="7664823" cy="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8ADC93BD-2CD4-4AC2-936A-A6C5D91F7015}"/>
              </a:ext>
            </a:extLst>
          </p:cNvPr>
          <p:cNvCxnSpPr>
            <a:cxnSpLocks/>
          </p:cNvCxnSpPr>
          <p:nvPr/>
        </p:nvCxnSpPr>
        <p:spPr>
          <a:xfrm flipH="1">
            <a:off x="6929718" y="4607859"/>
            <a:ext cx="4276164"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098C245E-1F04-4895-9FFE-8B61025CECBF}"/>
              </a:ext>
            </a:extLst>
          </p:cNvPr>
          <p:cNvCxnSpPr/>
          <p:nvPr/>
        </p:nvCxnSpPr>
        <p:spPr>
          <a:xfrm flipH="1">
            <a:off x="4007224" y="6275294"/>
            <a:ext cx="4769223"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35444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EA2798-9BF4-47FF-BB65-29942BFF6DD6}"/>
              </a:ext>
            </a:extLst>
          </p:cNvPr>
          <p:cNvPicPr>
            <a:picLocks noChangeAspect="1"/>
          </p:cNvPicPr>
          <p:nvPr/>
        </p:nvPicPr>
        <p:blipFill>
          <a:blip r:embed="rId2"/>
          <a:stretch>
            <a:fillRect/>
          </a:stretch>
        </p:blipFill>
        <p:spPr>
          <a:xfrm>
            <a:off x="744071" y="475238"/>
            <a:ext cx="10986765" cy="4051937"/>
          </a:xfrm>
          <a:prstGeom prst="rect">
            <a:avLst/>
          </a:prstGeom>
        </p:spPr>
      </p:pic>
      <p:pic>
        <p:nvPicPr>
          <p:cNvPr id="5" name="Picture 4">
            <a:extLst>
              <a:ext uri="{FF2B5EF4-FFF2-40B4-BE49-F238E27FC236}">
                <a16:creationId xmlns:a16="http://schemas.microsoft.com/office/drawing/2014/main" id="{833DF6C3-76E4-4897-A1E5-F32866FFD3CA}"/>
              </a:ext>
            </a:extLst>
          </p:cNvPr>
          <p:cNvPicPr>
            <a:picLocks noChangeAspect="1"/>
          </p:cNvPicPr>
          <p:nvPr/>
        </p:nvPicPr>
        <p:blipFill>
          <a:blip r:embed="rId3"/>
          <a:stretch>
            <a:fillRect/>
          </a:stretch>
        </p:blipFill>
        <p:spPr>
          <a:xfrm>
            <a:off x="744071" y="4653884"/>
            <a:ext cx="11049519" cy="1728877"/>
          </a:xfrm>
          <a:prstGeom prst="rect">
            <a:avLst/>
          </a:prstGeom>
        </p:spPr>
      </p:pic>
      <p:cxnSp>
        <p:nvCxnSpPr>
          <p:cNvPr id="7" name="Straight Connector 6">
            <a:extLst>
              <a:ext uri="{FF2B5EF4-FFF2-40B4-BE49-F238E27FC236}">
                <a16:creationId xmlns:a16="http://schemas.microsoft.com/office/drawing/2014/main" id="{2083BF61-3337-42D7-929A-0544AAEF35E7}"/>
              </a:ext>
            </a:extLst>
          </p:cNvPr>
          <p:cNvCxnSpPr>
            <a:cxnSpLocks/>
          </p:cNvCxnSpPr>
          <p:nvPr/>
        </p:nvCxnSpPr>
        <p:spPr>
          <a:xfrm flipH="1">
            <a:off x="9547412" y="2070847"/>
            <a:ext cx="2034989"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653BC49C-449D-4216-BA7F-77067DE86F6F}"/>
              </a:ext>
            </a:extLst>
          </p:cNvPr>
          <p:cNvCxnSpPr/>
          <p:nvPr/>
        </p:nvCxnSpPr>
        <p:spPr>
          <a:xfrm flipH="1">
            <a:off x="6526306" y="4123765"/>
            <a:ext cx="1882588"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20BE0E2D-A10A-49D6-B0BE-0F782F2D74B5}"/>
              </a:ext>
            </a:extLst>
          </p:cNvPr>
          <p:cNvCxnSpPr/>
          <p:nvPr/>
        </p:nvCxnSpPr>
        <p:spPr>
          <a:xfrm flipH="1">
            <a:off x="4365812" y="5558118"/>
            <a:ext cx="697454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07138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63C184-D68E-425E-94CE-C7814A47D95B}"/>
              </a:ext>
            </a:extLst>
          </p:cNvPr>
          <p:cNvPicPr>
            <a:picLocks noChangeAspect="1"/>
          </p:cNvPicPr>
          <p:nvPr/>
        </p:nvPicPr>
        <p:blipFill>
          <a:blip r:embed="rId2"/>
          <a:stretch>
            <a:fillRect/>
          </a:stretch>
        </p:blipFill>
        <p:spPr>
          <a:xfrm>
            <a:off x="708211" y="555812"/>
            <a:ext cx="10972799" cy="5960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36281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5388A4-3B74-4E54-A936-9F027D6AD3DD}"/>
              </a:ext>
            </a:extLst>
          </p:cNvPr>
          <p:cNvPicPr>
            <a:picLocks noChangeAspect="1"/>
          </p:cNvPicPr>
          <p:nvPr/>
        </p:nvPicPr>
        <p:blipFill>
          <a:blip r:embed="rId2"/>
          <a:stretch>
            <a:fillRect/>
          </a:stretch>
        </p:blipFill>
        <p:spPr>
          <a:xfrm>
            <a:off x="412376" y="394448"/>
            <a:ext cx="11295530" cy="5898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0642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3EBFDA-9B94-4FC6-BE48-D49EEA3158B3}"/>
              </a:ext>
            </a:extLst>
          </p:cNvPr>
          <p:cNvPicPr>
            <a:picLocks noChangeAspect="1"/>
          </p:cNvPicPr>
          <p:nvPr/>
        </p:nvPicPr>
        <p:blipFill>
          <a:blip r:embed="rId2"/>
          <a:stretch>
            <a:fillRect/>
          </a:stretch>
        </p:blipFill>
        <p:spPr>
          <a:xfrm>
            <a:off x="349624" y="367553"/>
            <a:ext cx="11304494" cy="6176682"/>
          </a:xfrm>
          <a:prstGeom prst="rect">
            <a:avLst/>
          </a:prstGeom>
        </p:spPr>
      </p:pic>
      <p:pic>
        <p:nvPicPr>
          <p:cNvPr id="5" name="Picture 4">
            <a:extLst>
              <a:ext uri="{FF2B5EF4-FFF2-40B4-BE49-F238E27FC236}">
                <a16:creationId xmlns:a16="http://schemas.microsoft.com/office/drawing/2014/main" id="{4CB2F822-713B-4410-B9C4-8695B605EC54}"/>
              </a:ext>
            </a:extLst>
          </p:cNvPr>
          <p:cNvPicPr>
            <a:picLocks noChangeAspect="1"/>
          </p:cNvPicPr>
          <p:nvPr/>
        </p:nvPicPr>
        <p:blipFill>
          <a:blip r:embed="rId3"/>
          <a:stretch>
            <a:fillRect/>
          </a:stretch>
        </p:blipFill>
        <p:spPr>
          <a:xfrm>
            <a:off x="349624" y="367553"/>
            <a:ext cx="6087035" cy="647756"/>
          </a:xfrm>
          <a:prstGeom prst="rect">
            <a:avLst/>
          </a:prstGeom>
        </p:spPr>
      </p:pic>
    </p:spTree>
    <p:extLst>
      <p:ext uri="{BB962C8B-B14F-4D97-AF65-F5344CB8AC3E}">
        <p14:creationId xmlns:p14="http://schemas.microsoft.com/office/powerpoint/2010/main" val="4233964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9ACE54-41DA-49F4-90E6-E55FC723AD8B}"/>
              </a:ext>
            </a:extLst>
          </p:cNvPr>
          <p:cNvPicPr>
            <a:picLocks noChangeAspect="1"/>
          </p:cNvPicPr>
          <p:nvPr/>
        </p:nvPicPr>
        <p:blipFill>
          <a:blip r:embed="rId2"/>
          <a:stretch>
            <a:fillRect/>
          </a:stretch>
        </p:blipFill>
        <p:spPr>
          <a:xfrm>
            <a:off x="143435" y="97404"/>
            <a:ext cx="11969282" cy="2574078"/>
          </a:xfrm>
          <a:prstGeom prst="rect">
            <a:avLst/>
          </a:prstGeom>
        </p:spPr>
      </p:pic>
      <p:pic>
        <p:nvPicPr>
          <p:cNvPr id="3" name="Picture 2">
            <a:extLst>
              <a:ext uri="{FF2B5EF4-FFF2-40B4-BE49-F238E27FC236}">
                <a16:creationId xmlns:a16="http://schemas.microsoft.com/office/drawing/2014/main" id="{7398C0DB-5558-4DDD-A313-01A2E3DCB43E}"/>
              </a:ext>
            </a:extLst>
          </p:cNvPr>
          <p:cNvPicPr>
            <a:picLocks noChangeAspect="1"/>
          </p:cNvPicPr>
          <p:nvPr/>
        </p:nvPicPr>
        <p:blipFill>
          <a:blip r:embed="rId3"/>
          <a:stretch>
            <a:fillRect/>
          </a:stretch>
        </p:blipFill>
        <p:spPr>
          <a:xfrm>
            <a:off x="143435" y="2720788"/>
            <a:ext cx="11860305" cy="4039808"/>
          </a:xfrm>
          <a:prstGeom prst="rect">
            <a:avLst/>
          </a:prstGeom>
        </p:spPr>
      </p:pic>
    </p:spTree>
    <p:extLst>
      <p:ext uri="{BB962C8B-B14F-4D97-AF65-F5344CB8AC3E}">
        <p14:creationId xmlns:p14="http://schemas.microsoft.com/office/powerpoint/2010/main" val="2633794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2B3ED-0A20-B14F-A99C-B37202ECC8F2}"/>
              </a:ext>
            </a:extLst>
          </p:cNvPr>
          <p:cNvSpPr>
            <a:spLocks noGrp="1"/>
          </p:cNvSpPr>
          <p:nvPr>
            <p:ph type="title"/>
          </p:nvPr>
        </p:nvSpPr>
        <p:spPr/>
        <p:txBody>
          <a:bodyPr/>
          <a:lstStyle/>
          <a:p>
            <a:r>
              <a:rPr lang="en-GB" dirty="0"/>
              <a:t>https://www.youtube.com/watch?v=u39lM8fjHfw</a:t>
            </a:r>
          </a:p>
        </p:txBody>
      </p:sp>
    </p:spTree>
    <p:extLst>
      <p:ext uri="{BB962C8B-B14F-4D97-AF65-F5344CB8AC3E}">
        <p14:creationId xmlns:p14="http://schemas.microsoft.com/office/powerpoint/2010/main" val="1881024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ED22BB-C5DF-4CF1-9A5B-899E8E8510D9}"/>
              </a:ext>
            </a:extLst>
          </p:cNvPr>
          <p:cNvPicPr>
            <a:picLocks noChangeAspect="1"/>
          </p:cNvPicPr>
          <p:nvPr/>
        </p:nvPicPr>
        <p:blipFill>
          <a:blip r:embed="rId2"/>
          <a:stretch>
            <a:fillRect/>
          </a:stretch>
        </p:blipFill>
        <p:spPr>
          <a:xfrm>
            <a:off x="340659" y="341797"/>
            <a:ext cx="11525548" cy="6301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73505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F3B0C-40A1-4B56-995A-0B3F753C7ADC}"/>
              </a:ext>
            </a:extLst>
          </p:cNvPr>
          <p:cNvPicPr>
            <a:picLocks noChangeAspect="1"/>
          </p:cNvPicPr>
          <p:nvPr/>
        </p:nvPicPr>
        <p:blipFill>
          <a:blip r:embed="rId2"/>
          <a:stretch>
            <a:fillRect/>
          </a:stretch>
        </p:blipFill>
        <p:spPr>
          <a:xfrm>
            <a:off x="295836" y="277962"/>
            <a:ext cx="11645208" cy="6257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2810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31725C-4DF8-4BEC-B944-193C5CAB615B}"/>
              </a:ext>
            </a:extLst>
          </p:cNvPr>
          <p:cNvPicPr>
            <a:picLocks noChangeAspect="1"/>
          </p:cNvPicPr>
          <p:nvPr/>
        </p:nvPicPr>
        <p:blipFill>
          <a:blip r:embed="rId2"/>
          <a:stretch>
            <a:fillRect/>
          </a:stretch>
        </p:blipFill>
        <p:spPr>
          <a:xfrm>
            <a:off x="259976" y="352628"/>
            <a:ext cx="11722969" cy="6245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19B0721D-E1CB-45A1-926E-E5C792BF7B1A}"/>
              </a:ext>
            </a:extLst>
          </p:cNvPr>
          <p:cNvPicPr>
            <a:picLocks noChangeAspect="1"/>
          </p:cNvPicPr>
          <p:nvPr/>
        </p:nvPicPr>
        <p:blipFill>
          <a:blip r:embed="rId3"/>
          <a:stretch>
            <a:fillRect/>
          </a:stretch>
        </p:blipFill>
        <p:spPr>
          <a:xfrm>
            <a:off x="468513" y="2994212"/>
            <a:ext cx="2720576" cy="1128281"/>
          </a:xfrm>
          <a:prstGeom prst="rect">
            <a:avLst/>
          </a:prstGeom>
        </p:spPr>
      </p:pic>
    </p:spTree>
    <p:extLst>
      <p:ext uri="{BB962C8B-B14F-4D97-AF65-F5344CB8AC3E}">
        <p14:creationId xmlns:p14="http://schemas.microsoft.com/office/powerpoint/2010/main" val="220668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412" y="1156447"/>
            <a:ext cx="11403106" cy="5432612"/>
          </a:xfrm>
        </p:spPr>
        <p:style>
          <a:lnRef idx="0">
            <a:scrgbClr r="0" g="0" b="0"/>
          </a:lnRef>
          <a:fillRef idx="1003">
            <a:schemeClr val="dk2"/>
          </a:fillRef>
          <a:effectRef idx="0">
            <a:scrgbClr r="0" g="0" b="0"/>
          </a:effectRef>
          <a:fontRef idx="major"/>
        </p:style>
        <p:txBody>
          <a:bodyPr>
            <a:noAutofit/>
          </a:bodyPr>
          <a:lstStyle/>
          <a:p>
            <a:pPr marL="0" indent="0" algn="ctr">
              <a:buNone/>
            </a:pPr>
            <a:r>
              <a:rPr lang="ar-AE" sz="4400" b="1" dirty="0">
                <a:ln w="9525">
                  <a:solidFill>
                    <a:schemeClr val="bg1"/>
                  </a:solidFill>
                  <a:prstDash val="solid"/>
                </a:ln>
                <a:effectLst>
                  <a:outerShdw blurRad="12700" dist="38100" dir="2700000" algn="tl" rotWithShape="0">
                    <a:schemeClr val="bg1">
                      <a:lumMod val="50000"/>
                    </a:schemeClr>
                  </a:outerShdw>
                </a:effectLst>
              </a:rPr>
              <a:t>جمهورية البرازيل أكبر دولة في أمريكا الاتينية من حيث عدد السكان والمساحة والمرتبة الخامسة عالمياً من حيث المساحة . مناخها دافئ الي حار ويسقط عليها كميات كبيرة من الأمطار وذلك جعلها بلداً زراعياً ويعتبر إقتصادها من أقوي 20 اقتصاداً في العالم وهى من أسرع الاقتصادات نمواً في العالم حتى 2010م.</a:t>
            </a:r>
          </a:p>
          <a:p>
            <a:pPr marL="0" indent="0" algn="ctr">
              <a:buNone/>
            </a:pPr>
            <a:r>
              <a:rPr lang="ar-AE" sz="4400" b="1" dirty="0">
                <a:ln w="9525">
                  <a:solidFill>
                    <a:schemeClr val="bg1"/>
                  </a:solidFill>
                  <a:prstDash val="solid"/>
                </a:ln>
                <a:effectLst>
                  <a:outerShdw blurRad="12700" dist="38100" dir="2700000" algn="tl" rotWithShape="0">
                    <a:schemeClr val="bg1">
                      <a:lumMod val="50000"/>
                    </a:schemeClr>
                  </a:outerShdw>
                </a:effectLst>
              </a:rPr>
              <a:t>رغم من البعد بين دولة الإمارات والبرازيل الا ان هناك علاقات دبلوماسية بين البلدين منذ عام 1976م.</a:t>
            </a:r>
          </a:p>
          <a:p>
            <a:pPr marL="0" indent="0" algn="ctr">
              <a:buNone/>
            </a:pPr>
            <a:endParaRPr lang="en-US" sz="3200" b="1" i="1" dirty="0"/>
          </a:p>
        </p:txBody>
      </p:sp>
      <p:sp>
        <p:nvSpPr>
          <p:cNvPr id="4" name="TextBox 3">
            <a:extLst>
              <a:ext uri="{FF2B5EF4-FFF2-40B4-BE49-F238E27FC236}">
                <a16:creationId xmlns:a16="http://schemas.microsoft.com/office/drawing/2014/main" id="{0385262E-2F0B-4BF5-8983-9E7CAB4EB8DE}"/>
              </a:ext>
            </a:extLst>
          </p:cNvPr>
          <p:cNvSpPr txBox="1"/>
          <p:nvPr/>
        </p:nvSpPr>
        <p:spPr>
          <a:xfrm>
            <a:off x="2339788" y="268941"/>
            <a:ext cx="7987553"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ar-AE" sz="4400" b="1" dirty="0"/>
              <a:t>العلاقات الإماراتية ــــ البرازيلية</a:t>
            </a:r>
            <a:endParaRPr lang="en-AE" sz="4400" b="1" dirty="0"/>
          </a:p>
        </p:txBody>
      </p:sp>
    </p:spTree>
    <p:extLst>
      <p:ext uri="{BB962C8B-B14F-4D97-AF65-F5344CB8AC3E}">
        <p14:creationId xmlns:p14="http://schemas.microsoft.com/office/powerpoint/2010/main" val="2749910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59A974-F1BC-49D7-BA72-705C64765536}"/>
              </a:ext>
            </a:extLst>
          </p:cNvPr>
          <p:cNvPicPr>
            <a:picLocks noChangeAspect="1"/>
          </p:cNvPicPr>
          <p:nvPr/>
        </p:nvPicPr>
        <p:blipFill>
          <a:blip r:embed="rId2"/>
          <a:stretch>
            <a:fillRect/>
          </a:stretch>
        </p:blipFill>
        <p:spPr>
          <a:xfrm>
            <a:off x="394447" y="349624"/>
            <a:ext cx="11456894" cy="6221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66043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0690FD-9145-45AA-A20B-967DFEB27F4C}"/>
              </a:ext>
            </a:extLst>
          </p:cNvPr>
          <p:cNvPicPr>
            <a:picLocks noChangeAspect="1"/>
          </p:cNvPicPr>
          <p:nvPr/>
        </p:nvPicPr>
        <p:blipFill>
          <a:blip r:embed="rId2"/>
          <a:stretch>
            <a:fillRect/>
          </a:stretch>
        </p:blipFill>
        <p:spPr>
          <a:xfrm>
            <a:off x="735107" y="244480"/>
            <a:ext cx="11304444" cy="1127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7BE6ADB9-0C3D-4C94-AB91-B48BDC4C93A9}"/>
              </a:ext>
            </a:extLst>
          </p:cNvPr>
          <p:cNvPicPr>
            <a:picLocks noChangeAspect="1"/>
          </p:cNvPicPr>
          <p:nvPr/>
        </p:nvPicPr>
        <p:blipFill>
          <a:blip r:embed="rId3"/>
          <a:stretch>
            <a:fillRect/>
          </a:stretch>
        </p:blipFill>
        <p:spPr>
          <a:xfrm>
            <a:off x="7503459" y="1640207"/>
            <a:ext cx="4401669" cy="47516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37A15F7D-0B33-4C26-8E58-312C3086A7CA}"/>
              </a:ext>
            </a:extLst>
          </p:cNvPr>
          <p:cNvPicPr>
            <a:picLocks noChangeAspect="1"/>
          </p:cNvPicPr>
          <p:nvPr/>
        </p:nvPicPr>
        <p:blipFill>
          <a:blip r:embed="rId4"/>
          <a:stretch>
            <a:fillRect/>
          </a:stretch>
        </p:blipFill>
        <p:spPr>
          <a:xfrm>
            <a:off x="806824" y="1640207"/>
            <a:ext cx="6051176" cy="4850240"/>
          </a:xfrm>
          <a:prstGeom prst="rect">
            <a:avLst/>
          </a:prstGeom>
        </p:spPr>
      </p:pic>
    </p:spTree>
    <p:extLst>
      <p:ext uri="{BB962C8B-B14F-4D97-AF65-F5344CB8AC3E}">
        <p14:creationId xmlns:p14="http://schemas.microsoft.com/office/powerpoint/2010/main" val="348555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7643DF-20E2-4D19-B8E2-5F206BF5FB39}"/>
              </a:ext>
            </a:extLst>
          </p:cNvPr>
          <p:cNvPicPr>
            <a:picLocks noChangeAspect="1"/>
          </p:cNvPicPr>
          <p:nvPr/>
        </p:nvPicPr>
        <p:blipFill>
          <a:blip r:embed="rId2"/>
          <a:stretch>
            <a:fillRect/>
          </a:stretch>
        </p:blipFill>
        <p:spPr>
          <a:xfrm>
            <a:off x="286871" y="251012"/>
            <a:ext cx="11663081" cy="6338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7678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240BD6-D9E1-4245-8FCB-E8FE1DDF782D}"/>
              </a:ext>
            </a:extLst>
          </p:cNvPr>
          <p:cNvPicPr>
            <a:picLocks noChangeAspect="1"/>
          </p:cNvPicPr>
          <p:nvPr/>
        </p:nvPicPr>
        <p:blipFill>
          <a:blip r:embed="rId2"/>
          <a:stretch>
            <a:fillRect/>
          </a:stretch>
        </p:blipFill>
        <p:spPr>
          <a:xfrm>
            <a:off x="618565" y="537882"/>
            <a:ext cx="10999694" cy="5728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1826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4FE3F0-FC2C-4BB1-B141-618B3353F552}"/>
              </a:ext>
            </a:extLst>
          </p:cNvPr>
          <p:cNvPicPr>
            <a:picLocks noChangeAspect="1"/>
          </p:cNvPicPr>
          <p:nvPr/>
        </p:nvPicPr>
        <p:blipFill>
          <a:blip r:embed="rId2"/>
          <a:stretch>
            <a:fillRect/>
          </a:stretch>
        </p:blipFill>
        <p:spPr>
          <a:xfrm>
            <a:off x="363070" y="0"/>
            <a:ext cx="11806517" cy="6526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2E87FE5D-C33A-481C-902E-CFBFC5EA5C90}"/>
              </a:ext>
            </a:extLst>
          </p:cNvPr>
          <p:cNvPicPr>
            <a:picLocks noChangeAspect="1"/>
          </p:cNvPicPr>
          <p:nvPr/>
        </p:nvPicPr>
        <p:blipFill>
          <a:blip r:embed="rId3"/>
          <a:stretch>
            <a:fillRect/>
          </a:stretch>
        </p:blipFill>
        <p:spPr>
          <a:xfrm>
            <a:off x="977151" y="1714445"/>
            <a:ext cx="10578353" cy="1295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4AD3D321-8608-4282-8EC2-6CC983C6715A}"/>
              </a:ext>
            </a:extLst>
          </p:cNvPr>
          <p:cNvPicPr>
            <a:picLocks noChangeAspect="1"/>
          </p:cNvPicPr>
          <p:nvPr/>
        </p:nvPicPr>
        <p:blipFill>
          <a:blip r:embed="rId4"/>
          <a:stretch>
            <a:fillRect/>
          </a:stretch>
        </p:blipFill>
        <p:spPr>
          <a:xfrm>
            <a:off x="2635624" y="3525316"/>
            <a:ext cx="8238563" cy="1028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8A409016-2ABE-4132-9D83-FBE662ECF9E7}"/>
              </a:ext>
            </a:extLst>
          </p:cNvPr>
          <p:cNvPicPr>
            <a:picLocks noChangeAspect="1"/>
          </p:cNvPicPr>
          <p:nvPr/>
        </p:nvPicPr>
        <p:blipFill>
          <a:blip r:embed="rId5"/>
          <a:stretch>
            <a:fillRect/>
          </a:stretch>
        </p:blipFill>
        <p:spPr>
          <a:xfrm>
            <a:off x="8301318" y="5483235"/>
            <a:ext cx="3402105" cy="624894"/>
          </a:xfrm>
          <a:prstGeom prst="rect">
            <a:avLst/>
          </a:prstGeom>
        </p:spPr>
      </p:pic>
      <p:pic>
        <p:nvPicPr>
          <p:cNvPr id="6" name="Picture 5">
            <a:extLst>
              <a:ext uri="{FF2B5EF4-FFF2-40B4-BE49-F238E27FC236}">
                <a16:creationId xmlns:a16="http://schemas.microsoft.com/office/drawing/2014/main" id="{84A85D8A-69ED-4518-929F-7DD478EB75CF}"/>
              </a:ext>
            </a:extLst>
          </p:cNvPr>
          <p:cNvPicPr>
            <a:picLocks noChangeAspect="1"/>
          </p:cNvPicPr>
          <p:nvPr/>
        </p:nvPicPr>
        <p:blipFill>
          <a:blip r:embed="rId6"/>
          <a:stretch>
            <a:fillRect/>
          </a:stretch>
        </p:blipFill>
        <p:spPr>
          <a:xfrm>
            <a:off x="1532965" y="5357494"/>
            <a:ext cx="6696635" cy="876376"/>
          </a:xfrm>
          <a:prstGeom prst="rect">
            <a:avLst/>
          </a:prstGeom>
        </p:spPr>
      </p:pic>
    </p:spTree>
    <p:extLst>
      <p:ext uri="{BB962C8B-B14F-4D97-AF65-F5344CB8AC3E}">
        <p14:creationId xmlns:p14="http://schemas.microsoft.com/office/powerpoint/2010/main" val="2841420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27BBA2-8ACE-4EA4-A230-B899B2AE2128}"/>
              </a:ext>
            </a:extLst>
          </p:cNvPr>
          <p:cNvPicPr>
            <a:picLocks noChangeAspect="1"/>
          </p:cNvPicPr>
          <p:nvPr/>
        </p:nvPicPr>
        <p:blipFill>
          <a:blip r:embed="rId2"/>
          <a:stretch>
            <a:fillRect/>
          </a:stretch>
        </p:blipFill>
        <p:spPr>
          <a:xfrm>
            <a:off x="1030941" y="681318"/>
            <a:ext cx="10614212" cy="3290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89BFD2B0-773C-421D-AAE4-C6DD2EC8156B}"/>
              </a:ext>
            </a:extLst>
          </p:cNvPr>
          <p:cNvPicPr>
            <a:picLocks noChangeAspect="1"/>
          </p:cNvPicPr>
          <p:nvPr/>
        </p:nvPicPr>
        <p:blipFill>
          <a:blip r:embed="rId3"/>
          <a:stretch>
            <a:fillRect/>
          </a:stretch>
        </p:blipFill>
        <p:spPr>
          <a:xfrm>
            <a:off x="1102660" y="4057140"/>
            <a:ext cx="10542494" cy="2397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0843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E0181D6F-2FF1-46F5-BC27-C87EC70FECC4}"/>
              </a:ext>
            </a:extLst>
          </p:cNvPr>
          <p:cNvPicPr>
            <a:picLocks noChangeAspect="1"/>
          </p:cNvPicPr>
          <p:nvPr/>
        </p:nvPicPr>
        <p:blipFill>
          <a:blip r:embed="rId3"/>
          <a:stretch>
            <a:fillRect/>
          </a:stretch>
        </p:blipFill>
        <p:spPr>
          <a:xfrm>
            <a:off x="434788" y="1595717"/>
            <a:ext cx="11322424" cy="4993341"/>
          </a:xfrm>
          <a:prstGeom prst="rect">
            <a:avLst/>
          </a:prstGeom>
        </p:spPr>
      </p:pic>
      <p:sp>
        <p:nvSpPr>
          <p:cNvPr id="5" name="Title 1">
            <a:extLst>
              <a:ext uri="{FF2B5EF4-FFF2-40B4-BE49-F238E27FC236}">
                <a16:creationId xmlns:a16="http://schemas.microsoft.com/office/drawing/2014/main" id="{6EECF592-5A0A-483F-B6C1-F92862AEE00F}"/>
              </a:ext>
            </a:extLst>
          </p:cNvPr>
          <p:cNvSpPr txBox="1">
            <a:spLocks/>
          </p:cNvSpPr>
          <p:nvPr/>
        </p:nvSpPr>
        <p:spPr>
          <a:xfrm>
            <a:off x="3397622" y="197225"/>
            <a:ext cx="5136777" cy="1284941"/>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rmAutofit fontScale="85000" lnSpcReduction="20000"/>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br>
              <a:rPr lang="ar-AE" b="1" i="1" dirty="0"/>
            </a:br>
            <a:r>
              <a:rPr lang="ar-AE" b="1" dirty="0"/>
              <a:t>أمريكا اللاتينية</a:t>
            </a:r>
            <a:endParaRPr lang="en-US" b="1" dirty="0"/>
          </a:p>
        </p:txBody>
      </p:sp>
    </p:spTree>
    <p:extLst>
      <p:ext uri="{BB962C8B-B14F-4D97-AF65-F5344CB8AC3E}">
        <p14:creationId xmlns:p14="http://schemas.microsoft.com/office/powerpoint/2010/main" val="318814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609600"/>
            <a:ext cx="10680700" cy="177800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ar-AE" b="1" dirty="0"/>
              <a:t>الدرس الثاني :-</a:t>
            </a:r>
            <a:br>
              <a:rPr lang="ar-AE" b="1" dirty="0"/>
            </a:br>
            <a:r>
              <a:rPr lang="ar-AE" b="1" dirty="0"/>
              <a:t>أمريكا اللاتينية.</a:t>
            </a:r>
            <a:endParaRPr lang="en-US" b="1" dirty="0"/>
          </a:p>
        </p:txBody>
      </p:sp>
      <p:sp>
        <p:nvSpPr>
          <p:cNvPr id="3" name="Content Placeholder 2"/>
          <p:cNvSpPr>
            <a:spLocks noGrp="1"/>
          </p:cNvSpPr>
          <p:nvPr>
            <p:ph idx="1"/>
          </p:nvPr>
        </p:nvSpPr>
        <p:spPr>
          <a:xfrm>
            <a:off x="749300" y="2556932"/>
            <a:ext cx="10680700" cy="3627968"/>
          </a:xfrm>
        </p:spPr>
        <p:style>
          <a:lnRef idx="0">
            <a:scrgbClr r="0" g="0" b="0"/>
          </a:lnRef>
          <a:fillRef idx="1003">
            <a:schemeClr val="lt1"/>
          </a:fillRef>
          <a:effectRef idx="0">
            <a:scrgbClr r="0" g="0" b="0"/>
          </a:effectRef>
          <a:fontRef idx="major"/>
        </p:style>
        <p:txBody>
          <a:bodyPr>
            <a:normAutofit/>
          </a:bodyPr>
          <a:lstStyle/>
          <a:p>
            <a:pPr marL="0" indent="0" algn="ctr">
              <a:buNone/>
            </a:pPr>
            <a:r>
              <a:rPr lang="ar-AE" sz="4800" b="1" dirty="0">
                <a:solidFill>
                  <a:schemeClr val="accent1"/>
                </a:solidFill>
              </a:rPr>
              <a:t>نواتج التعلم:-</a:t>
            </a:r>
          </a:p>
          <a:p>
            <a:pPr marL="0" indent="0" algn="ctr">
              <a:buNone/>
            </a:pPr>
            <a:r>
              <a:rPr lang="ar-AE" sz="3200" b="1" dirty="0">
                <a:solidFill>
                  <a:schemeClr val="accent5">
                    <a:lumMod val="50000"/>
                  </a:schemeClr>
                </a:solidFill>
              </a:rPr>
              <a:t>1 تحديد السمات الطبيعية لقارة أمريكا اللاتينية.</a:t>
            </a:r>
          </a:p>
          <a:p>
            <a:pPr marL="0" indent="0" algn="ctr">
              <a:buNone/>
            </a:pPr>
            <a:r>
              <a:rPr lang="ar-AE" sz="3200" b="1" dirty="0">
                <a:solidFill>
                  <a:schemeClr val="accent5">
                    <a:lumMod val="50000"/>
                  </a:schemeClr>
                </a:solidFill>
              </a:rPr>
              <a:t>2 استنتاج السمات البشرية لسكان قارة أمريكا اللاتينية.</a:t>
            </a:r>
          </a:p>
          <a:p>
            <a:pPr marL="0" indent="0" algn="ctr">
              <a:buNone/>
            </a:pPr>
            <a:r>
              <a:rPr lang="ar-AE" sz="3200" b="1" dirty="0">
                <a:solidFill>
                  <a:schemeClr val="accent5">
                    <a:lumMod val="50000"/>
                  </a:schemeClr>
                </a:solidFill>
              </a:rPr>
              <a:t>3 معرفة أوجه التعاون بين دولة الإمارات العربية المتحدة والبرازيل في المجالات كافة .</a:t>
            </a:r>
          </a:p>
          <a:p>
            <a:pPr marL="0" indent="0" algn="ctr">
              <a:buNone/>
            </a:pPr>
            <a:endParaRPr lang="ar-AE" sz="3200" b="1" i="1" dirty="0"/>
          </a:p>
        </p:txBody>
      </p:sp>
    </p:spTree>
    <p:extLst>
      <p:ext uri="{BB962C8B-B14F-4D97-AF65-F5344CB8AC3E}">
        <p14:creationId xmlns:p14="http://schemas.microsoft.com/office/powerpoint/2010/main" val="2361364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54B022-ADD3-434D-82E2-E9B6E6ED5292}"/>
              </a:ext>
            </a:extLst>
          </p:cNvPr>
          <p:cNvPicPr>
            <a:picLocks noChangeAspect="1"/>
          </p:cNvPicPr>
          <p:nvPr/>
        </p:nvPicPr>
        <p:blipFill>
          <a:blip r:embed="rId2"/>
          <a:stretch>
            <a:fillRect/>
          </a:stretch>
        </p:blipFill>
        <p:spPr>
          <a:xfrm>
            <a:off x="555812" y="932330"/>
            <a:ext cx="11447930" cy="5369859"/>
          </a:xfrm>
          <a:prstGeom prst="rect">
            <a:avLst/>
          </a:prstGeom>
        </p:spPr>
      </p:pic>
    </p:spTree>
    <p:extLst>
      <p:ext uri="{BB962C8B-B14F-4D97-AF65-F5344CB8AC3E}">
        <p14:creationId xmlns:p14="http://schemas.microsoft.com/office/powerpoint/2010/main" val="156514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9" y="749300"/>
            <a:ext cx="10668000" cy="17272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ar-AE" sz="5400" b="1" dirty="0"/>
              <a:t>السمات الطبيعية لقارة أمريكا اللاتينية</a:t>
            </a:r>
            <a:br>
              <a:rPr lang="ar-AE" sz="5400" b="1" dirty="0"/>
            </a:br>
            <a:r>
              <a:rPr lang="ar-AE" sz="5400" b="1" dirty="0"/>
              <a:t>الموقع والخصائص العامة </a:t>
            </a:r>
            <a:endParaRPr lang="en-US" sz="5400" b="1" dirty="0"/>
          </a:p>
        </p:txBody>
      </p:sp>
      <p:sp>
        <p:nvSpPr>
          <p:cNvPr id="3" name="Content Placeholder 2"/>
          <p:cNvSpPr>
            <a:spLocks noGrp="1"/>
          </p:cNvSpPr>
          <p:nvPr>
            <p:ph idx="1"/>
          </p:nvPr>
        </p:nvSpPr>
        <p:spPr>
          <a:xfrm>
            <a:off x="762000" y="2476500"/>
            <a:ext cx="10668000" cy="3721100"/>
          </a:xfrm>
        </p:spPr>
        <p:style>
          <a:lnRef idx="0">
            <a:scrgbClr r="0" g="0" b="0"/>
          </a:lnRef>
          <a:fillRef idx="1003">
            <a:schemeClr val="dk2"/>
          </a:fillRef>
          <a:effectRef idx="0">
            <a:scrgbClr r="0" g="0" b="0"/>
          </a:effectRef>
          <a:fontRef idx="major"/>
        </p:style>
        <p:txBody>
          <a:bodyPr>
            <a:normAutofit/>
          </a:bodyPr>
          <a:lstStyle/>
          <a:p>
            <a:pPr marL="0" indent="0" algn="ctr">
              <a:buNone/>
            </a:pPr>
            <a:r>
              <a:rPr lang="ar-AE" sz="3200" b="1" i="1" dirty="0"/>
              <a:t>قارة أمريكا اللاتينية إحدى قارات العالم الجديد.</a:t>
            </a:r>
          </a:p>
          <a:p>
            <a:pPr marL="0" indent="0" algn="ctr">
              <a:buNone/>
            </a:pPr>
            <a:r>
              <a:rPr lang="ar-AE" sz="3200" b="1" i="1" dirty="0"/>
              <a:t>تقع فى نصف الكرة الغربي وتمتد فى نصف الكرة الشمالى والجنوبي.</a:t>
            </a:r>
          </a:p>
          <a:p>
            <a:pPr marL="0" indent="0" algn="ctr">
              <a:buNone/>
            </a:pPr>
            <a:r>
              <a:rPr lang="ar-AE" sz="3200" b="1" i="1" dirty="0"/>
              <a:t>تبلغ مساحتها   21.069.501 كم مربع  حيث تضم كلا </a:t>
            </a:r>
            <a:r>
              <a:rPr lang="ar-AE" sz="3200" b="1" dirty="0">
                <a:solidFill>
                  <a:srgbClr val="002060"/>
                </a:solidFill>
              </a:rPr>
              <a:t>من المكسيك وأمريكا الوسطي أمريكا الجنوبية وجزر الهند الغربية .</a:t>
            </a:r>
          </a:p>
          <a:p>
            <a:pPr marL="0" indent="0" algn="ctr">
              <a:buNone/>
            </a:pPr>
            <a:r>
              <a:rPr lang="ar-AE" sz="3200" b="1" i="1" dirty="0"/>
              <a:t>تمتد بين دائرتى عرض 32 شمالاً و56 جنوباً.</a:t>
            </a:r>
          </a:p>
        </p:txBody>
      </p:sp>
    </p:spTree>
    <p:extLst>
      <p:ext uri="{BB962C8B-B14F-4D97-AF65-F5344CB8AC3E}">
        <p14:creationId xmlns:p14="http://schemas.microsoft.com/office/powerpoint/2010/main" val="377198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3170" y="124013"/>
            <a:ext cx="4120030" cy="1005541"/>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ar-AE" sz="6600" b="1" dirty="0"/>
              <a:t>النشاط الاول</a:t>
            </a:r>
            <a:endParaRPr lang="en-US" sz="6600" b="1" dirty="0"/>
          </a:p>
        </p:txBody>
      </p:sp>
      <p:sp>
        <p:nvSpPr>
          <p:cNvPr id="3" name="Content Placeholder 2"/>
          <p:cNvSpPr>
            <a:spLocks noGrp="1"/>
          </p:cNvSpPr>
          <p:nvPr>
            <p:ph idx="1"/>
          </p:nvPr>
        </p:nvSpPr>
        <p:spPr>
          <a:xfrm>
            <a:off x="295836" y="1264024"/>
            <a:ext cx="11743764" cy="5316069"/>
          </a:xfrm>
        </p:spPr>
        <p:style>
          <a:lnRef idx="0">
            <a:scrgbClr r="0" g="0" b="0"/>
          </a:lnRef>
          <a:fillRef idx="1003">
            <a:schemeClr val="dk2"/>
          </a:fillRef>
          <a:effectRef idx="0">
            <a:scrgbClr r="0" g="0" b="0"/>
          </a:effectRef>
          <a:fontRef idx="major"/>
        </p:style>
        <p:txBody>
          <a:bodyPr>
            <a:noAutofit/>
          </a:bodyPr>
          <a:lstStyle/>
          <a:p>
            <a:pPr marL="0" indent="0" algn="r">
              <a:buNone/>
            </a:pPr>
            <a:r>
              <a:rPr lang="ar-AE" sz="2400" b="1" dirty="0"/>
              <a:t>اسجل أسماء المسطحات المائية التى تشرف عليها قارة أمريكا</a:t>
            </a:r>
          </a:p>
          <a:p>
            <a:pPr marL="0" indent="0" algn="r">
              <a:buNone/>
            </a:pPr>
            <a:r>
              <a:rPr lang="ar-AE" sz="2400" b="1" dirty="0"/>
              <a:t> اللاتينة من الجهات التالية :</a:t>
            </a:r>
          </a:p>
          <a:p>
            <a:pPr marL="0" indent="0" algn="r">
              <a:buNone/>
            </a:pPr>
            <a:r>
              <a:rPr lang="ar-AE" sz="2400" b="1" dirty="0"/>
              <a:t>الشرق </a:t>
            </a:r>
            <a:r>
              <a:rPr lang="ar-AE" sz="2400" b="1" dirty="0">
                <a:solidFill>
                  <a:srgbClr val="FFFF00"/>
                </a:solidFill>
              </a:rPr>
              <a:t>المحيط الأطلنطي</a:t>
            </a:r>
            <a:endParaRPr lang="ar-AE" sz="2400" b="1" dirty="0"/>
          </a:p>
          <a:p>
            <a:pPr marL="0" indent="0" algn="r">
              <a:buNone/>
            </a:pPr>
            <a:r>
              <a:rPr lang="ar-AE" sz="2400" b="1" dirty="0"/>
              <a:t>الغرب </a:t>
            </a:r>
            <a:r>
              <a:rPr lang="ar-AE" sz="2400" b="1" dirty="0">
                <a:solidFill>
                  <a:srgbClr val="FFFF00"/>
                </a:solidFill>
              </a:rPr>
              <a:t>المحيط الهادي</a:t>
            </a:r>
          </a:p>
          <a:p>
            <a:pPr marL="0" indent="0" algn="r">
              <a:buNone/>
            </a:pPr>
            <a:r>
              <a:rPr lang="ar-AE" sz="2400" b="1" dirty="0"/>
              <a:t>الشمال </a:t>
            </a:r>
            <a:r>
              <a:rPr lang="ar-AE" sz="2400" b="1" dirty="0">
                <a:solidFill>
                  <a:srgbClr val="FFFF00"/>
                </a:solidFill>
              </a:rPr>
              <a:t>البحر الكاريبي </a:t>
            </a:r>
          </a:p>
          <a:p>
            <a:pPr marL="0" indent="0" algn="r">
              <a:buNone/>
            </a:pPr>
            <a:r>
              <a:rPr lang="ar-AE" sz="2400" b="1" dirty="0"/>
              <a:t>أسمى دوائر العرض الرئيسية التى تمر بقارة أمريكا اللاتينية:</a:t>
            </a:r>
          </a:p>
          <a:p>
            <a:pPr marL="0" indent="0" algn="r">
              <a:buNone/>
            </a:pPr>
            <a:r>
              <a:rPr lang="ar-AE" sz="2400" b="1" dirty="0">
                <a:solidFill>
                  <a:srgbClr val="FFFF00"/>
                </a:solidFill>
              </a:rPr>
              <a:t>مدار السرطان</a:t>
            </a:r>
          </a:p>
          <a:p>
            <a:pPr marL="0" indent="0" algn="r">
              <a:buNone/>
            </a:pPr>
            <a:r>
              <a:rPr lang="ar-AE" sz="2400" b="1" dirty="0">
                <a:solidFill>
                  <a:srgbClr val="FFFF00"/>
                </a:solidFill>
              </a:rPr>
              <a:t>خط الاستواء</a:t>
            </a:r>
          </a:p>
          <a:p>
            <a:pPr marL="0" indent="0" algn="r">
              <a:buNone/>
            </a:pPr>
            <a:r>
              <a:rPr lang="ar-AE" sz="2400" b="1" dirty="0">
                <a:solidFill>
                  <a:srgbClr val="FFFF00"/>
                </a:solidFill>
              </a:rPr>
              <a:t>مدار الجدي</a:t>
            </a:r>
          </a:p>
          <a:p>
            <a:pPr marL="0" indent="0" algn="r">
              <a:buNone/>
            </a:pPr>
            <a:r>
              <a:rPr lang="ar-AE" sz="2400" b="1" dirty="0"/>
              <a:t>احسب عدد دوائر العرض التي تمتد عليها قارة أمريكا اللاتينية</a:t>
            </a:r>
            <a:r>
              <a:rPr lang="ar-AE" sz="2400" b="1" dirty="0">
                <a:solidFill>
                  <a:srgbClr val="FFFF00"/>
                </a:solidFill>
              </a:rPr>
              <a:t>.</a:t>
            </a:r>
          </a:p>
          <a:p>
            <a:pPr marL="0" indent="0" algn="r">
              <a:buNone/>
            </a:pPr>
            <a:r>
              <a:rPr lang="ar-AE" sz="2400" b="1" dirty="0">
                <a:solidFill>
                  <a:srgbClr val="FFFF00"/>
                </a:solidFill>
              </a:rPr>
              <a:t>32+56=88 دائرة عرض </a:t>
            </a:r>
          </a:p>
        </p:txBody>
      </p:sp>
      <p:pic>
        <p:nvPicPr>
          <p:cNvPr id="4" name="Picture 3">
            <a:extLst>
              <a:ext uri="{FF2B5EF4-FFF2-40B4-BE49-F238E27FC236}">
                <a16:creationId xmlns:a16="http://schemas.microsoft.com/office/drawing/2014/main" id="{37FBF838-A07E-418F-AF19-9D2C6B4376E7}"/>
              </a:ext>
            </a:extLst>
          </p:cNvPr>
          <p:cNvPicPr>
            <a:picLocks noChangeAspect="1"/>
          </p:cNvPicPr>
          <p:nvPr/>
        </p:nvPicPr>
        <p:blipFill>
          <a:blip r:embed="rId2"/>
          <a:stretch>
            <a:fillRect/>
          </a:stretch>
        </p:blipFill>
        <p:spPr>
          <a:xfrm>
            <a:off x="439271" y="1396279"/>
            <a:ext cx="5163669" cy="5316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A2A3D451-EA2D-4308-8408-00AFF0EE737A}"/>
              </a:ext>
            </a:extLst>
          </p:cNvPr>
          <p:cNvSpPr/>
          <p:nvPr/>
        </p:nvSpPr>
        <p:spPr>
          <a:xfrm>
            <a:off x="519953" y="442117"/>
            <a:ext cx="5428878"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r"/>
            <a:r>
              <a:rPr lang="ar-AE" sz="4400" b="1" dirty="0"/>
              <a:t>أقرأ الخريطة وأجب:-</a:t>
            </a:r>
          </a:p>
        </p:txBody>
      </p:sp>
    </p:spTree>
    <p:extLst>
      <p:ext uri="{BB962C8B-B14F-4D97-AF65-F5344CB8AC3E}">
        <p14:creationId xmlns:p14="http://schemas.microsoft.com/office/powerpoint/2010/main" val="102605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717" y="93382"/>
            <a:ext cx="5048624" cy="1170641"/>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ar-AE" sz="7200" b="1" dirty="0"/>
              <a:t>أشكال التضاريس</a:t>
            </a:r>
            <a:endParaRPr lang="en-US" sz="7200" b="1" dirty="0"/>
          </a:p>
        </p:txBody>
      </p:sp>
      <p:pic>
        <p:nvPicPr>
          <p:cNvPr id="8" name="Picture 7">
            <a:extLst>
              <a:ext uri="{FF2B5EF4-FFF2-40B4-BE49-F238E27FC236}">
                <a16:creationId xmlns:a16="http://schemas.microsoft.com/office/drawing/2014/main" id="{D19AADBA-5FC3-4198-B3A1-616B903D4DD5}"/>
              </a:ext>
            </a:extLst>
          </p:cNvPr>
          <p:cNvPicPr>
            <a:picLocks noChangeAspect="1"/>
          </p:cNvPicPr>
          <p:nvPr/>
        </p:nvPicPr>
        <p:blipFill>
          <a:blip r:embed="rId2"/>
          <a:stretch>
            <a:fillRect/>
          </a:stretch>
        </p:blipFill>
        <p:spPr>
          <a:xfrm>
            <a:off x="285856" y="-119586"/>
            <a:ext cx="11743764" cy="6977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68882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AF76FB-96AF-47DB-8563-FDFD09506899}"/>
              </a:ext>
            </a:extLst>
          </p:cNvPr>
          <p:cNvPicPr>
            <a:picLocks noChangeAspect="1"/>
          </p:cNvPicPr>
          <p:nvPr/>
        </p:nvPicPr>
        <p:blipFill>
          <a:blip r:embed="rId2"/>
          <a:stretch>
            <a:fillRect/>
          </a:stretch>
        </p:blipFill>
        <p:spPr>
          <a:xfrm>
            <a:off x="493060" y="376518"/>
            <a:ext cx="11277600" cy="6320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77041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1766</TotalTime>
  <Words>337</Words>
  <Application>Microsoft Office PowerPoint</Application>
  <PresentationFormat>Widescreen</PresentationFormat>
  <Paragraphs>49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 3</vt:lpstr>
      <vt:lpstr>Ion</vt:lpstr>
      <vt:lpstr>PowerPoint Presentation</vt:lpstr>
      <vt:lpstr>https://www.youtube.com/watch?v=u39lM8fjHfw</vt:lpstr>
      <vt:lpstr>PowerPoint Presentation</vt:lpstr>
      <vt:lpstr>الدرس الثاني :- أمريكا اللاتينية.</vt:lpstr>
      <vt:lpstr>PowerPoint Presentation</vt:lpstr>
      <vt:lpstr>السمات الطبيعية لقارة أمريكا اللاتينية الموقع والخصائص العامة </vt:lpstr>
      <vt:lpstr>النشاط الاول</vt:lpstr>
      <vt:lpstr>أشكال التضاريس</vt:lpstr>
      <vt:lpstr>PowerPoint Presentation</vt:lpstr>
      <vt:lpstr>PowerPoint Presentation</vt:lpstr>
      <vt:lpstr>السهول</vt:lpstr>
      <vt:lpstr>المناخ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مدرسة دار العلوم الخاصة  قسم الدراسات الإجتماعية إعداد/ أحمد حسن</dc:title>
  <dc:creator>ahmed hassan</dc:creator>
  <cp:lastModifiedBy>Rania Al Bataineh</cp:lastModifiedBy>
  <cp:revision>43</cp:revision>
  <dcterms:created xsi:type="dcterms:W3CDTF">2020-04-11T05:14:41Z</dcterms:created>
  <dcterms:modified xsi:type="dcterms:W3CDTF">2025-04-24T06:14:28Z</dcterms:modified>
</cp:coreProperties>
</file>