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b416a94371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b416a94371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b416a9437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b416a9437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2b416a94371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2b416a94371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b416a94371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b416a94371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67325" y="96700"/>
            <a:ext cx="9021900" cy="303600"/>
          </a:xfrm>
          <a:prstGeom prst="rect">
            <a:avLst/>
          </a:prstGeom>
          <a:solidFill>
            <a:srgbClr val="8E7CC3"/>
          </a:solidFill>
          <a:ln cap="flat" cmpd="sng" w="19050">
            <a:solidFill>
              <a:srgbClr val="8E7CC3"/>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GB" sz="1200"/>
              <a:t>IGCSE GEOGRAPHY 0460: 1.2 MIGRATION</a:t>
            </a:r>
            <a:endParaRPr b="1" sz="1200"/>
          </a:p>
          <a:p>
            <a:pPr indent="0" lvl="0" marL="0" rtl="0" algn="ctr">
              <a:spcBef>
                <a:spcPts val="0"/>
              </a:spcBef>
              <a:spcAft>
                <a:spcPts val="0"/>
              </a:spcAft>
              <a:buNone/>
            </a:pPr>
            <a:r>
              <a:t/>
            </a:r>
            <a:endParaRPr b="1" sz="1200"/>
          </a:p>
          <a:p>
            <a:pPr indent="0" lvl="0" marL="0" rtl="0" algn="ctr">
              <a:spcBef>
                <a:spcPts val="0"/>
              </a:spcBef>
              <a:spcAft>
                <a:spcPts val="0"/>
              </a:spcAft>
              <a:buNone/>
            </a:pPr>
            <a:r>
              <a:t/>
            </a:r>
            <a:endParaRPr b="1" sz="1200"/>
          </a:p>
        </p:txBody>
      </p:sp>
      <p:pic>
        <p:nvPicPr>
          <p:cNvPr id="55" name="Google Shape;55;p13"/>
          <p:cNvPicPr preferRelativeResize="0"/>
          <p:nvPr/>
        </p:nvPicPr>
        <p:blipFill>
          <a:blip r:embed="rId3">
            <a:alphaModFix/>
          </a:blip>
          <a:stretch>
            <a:fillRect/>
          </a:stretch>
        </p:blipFill>
        <p:spPr>
          <a:xfrm>
            <a:off x="152400" y="552700"/>
            <a:ext cx="8421449" cy="29845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nvSpPr>
        <p:spPr>
          <a:xfrm>
            <a:off x="67325" y="96700"/>
            <a:ext cx="9021900" cy="303600"/>
          </a:xfrm>
          <a:prstGeom prst="rect">
            <a:avLst/>
          </a:prstGeom>
          <a:solidFill>
            <a:srgbClr val="8E7CC3"/>
          </a:solidFill>
          <a:ln cap="flat" cmpd="sng" w="19050">
            <a:solidFill>
              <a:srgbClr val="8E7CC3"/>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GB" sz="1200"/>
              <a:t>IGCSE GEOGRAPHY 0460: 1.2 MIGRATION</a:t>
            </a:r>
            <a:endParaRPr b="1" sz="1200"/>
          </a:p>
          <a:p>
            <a:pPr indent="0" lvl="0" marL="0" rtl="0" algn="ctr">
              <a:spcBef>
                <a:spcPts val="0"/>
              </a:spcBef>
              <a:spcAft>
                <a:spcPts val="0"/>
              </a:spcAft>
              <a:buNone/>
            </a:pPr>
            <a:r>
              <a:t/>
            </a:r>
            <a:endParaRPr b="1" sz="1200"/>
          </a:p>
          <a:p>
            <a:pPr indent="0" lvl="0" marL="0" rtl="0" algn="ctr">
              <a:spcBef>
                <a:spcPts val="0"/>
              </a:spcBef>
              <a:spcAft>
                <a:spcPts val="0"/>
              </a:spcAft>
              <a:buNone/>
            </a:pPr>
            <a:r>
              <a:t/>
            </a:r>
            <a:endParaRPr b="1" sz="1200"/>
          </a:p>
        </p:txBody>
      </p:sp>
      <p:sp>
        <p:nvSpPr>
          <p:cNvPr id="61" name="Google Shape;61;p14"/>
          <p:cNvSpPr txBox="1"/>
          <p:nvPr/>
        </p:nvSpPr>
        <p:spPr>
          <a:xfrm>
            <a:off x="61050" y="469150"/>
            <a:ext cx="9021900" cy="354000"/>
          </a:xfrm>
          <a:prstGeom prst="rect">
            <a:avLst/>
          </a:prstGeom>
          <a:noFill/>
          <a:ln cap="flat" cmpd="sng" w="19050">
            <a:solidFill>
              <a:srgbClr val="8E7CC3"/>
            </a:solidFill>
            <a:prstDash val="solid"/>
            <a:round/>
            <a:headEnd len="sm" w="sm" type="none"/>
            <a:tailEnd len="sm" w="sm" type="none"/>
          </a:ln>
        </p:spPr>
        <p:txBody>
          <a:bodyPr anchorCtr="0" anchor="t" bIns="91425" lIns="91425" spcFirstLastPara="1" rIns="91425" wrap="square" tIns="91425">
            <a:spAutoFit/>
          </a:bodyPr>
          <a:lstStyle/>
          <a:p>
            <a:pPr indent="0" lvl="0" marL="0" rtl="0" algn="l">
              <a:lnSpc>
                <a:spcPct val="115000"/>
              </a:lnSpc>
              <a:spcBef>
                <a:spcPts val="0"/>
              </a:spcBef>
              <a:spcAft>
                <a:spcPts val="1200"/>
              </a:spcAft>
              <a:buNone/>
            </a:pPr>
            <a:r>
              <a:rPr lang="en-GB" sz="1100">
                <a:solidFill>
                  <a:srgbClr val="323232"/>
                </a:solidFill>
                <a:highlight>
                  <a:srgbClr val="FFFFFF"/>
                </a:highlight>
              </a:rPr>
              <a:t>Migration is the movement of people across an official boundary; internationally or nationally, with the intention of permanent place of residence</a:t>
            </a:r>
            <a:endParaRPr sz="1100">
              <a:solidFill>
                <a:srgbClr val="323232"/>
              </a:solidFill>
              <a:highlight>
                <a:srgbClr val="FFFFFF"/>
              </a:highlight>
            </a:endParaRPr>
          </a:p>
        </p:txBody>
      </p:sp>
      <p:pic>
        <p:nvPicPr>
          <p:cNvPr id="62" name="Google Shape;62;p14"/>
          <p:cNvPicPr preferRelativeResize="0"/>
          <p:nvPr/>
        </p:nvPicPr>
        <p:blipFill rotWithShape="1">
          <a:blip r:embed="rId3">
            <a:alphaModFix/>
          </a:blip>
          <a:srcRect b="0" l="4680" r="0" t="0"/>
          <a:stretch/>
        </p:blipFill>
        <p:spPr>
          <a:xfrm>
            <a:off x="61025" y="892000"/>
            <a:ext cx="3943350" cy="3228975"/>
          </a:xfrm>
          <a:prstGeom prst="rect">
            <a:avLst/>
          </a:prstGeom>
          <a:noFill/>
          <a:ln cap="flat" cmpd="sng" w="19050">
            <a:solidFill>
              <a:srgbClr val="8E7CC3"/>
            </a:solidFill>
            <a:prstDash val="solid"/>
            <a:round/>
            <a:headEnd len="sm" w="sm" type="none"/>
            <a:tailEnd len="sm" w="sm" type="none"/>
          </a:ln>
        </p:spPr>
      </p:pic>
      <p:pic>
        <p:nvPicPr>
          <p:cNvPr id="63" name="Google Shape;63;p14"/>
          <p:cNvPicPr preferRelativeResize="0"/>
          <p:nvPr/>
        </p:nvPicPr>
        <p:blipFill>
          <a:blip r:embed="rId4">
            <a:alphaModFix/>
          </a:blip>
          <a:stretch>
            <a:fillRect/>
          </a:stretch>
        </p:blipFill>
        <p:spPr>
          <a:xfrm>
            <a:off x="4083400" y="1521475"/>
            <a:ext cx="4993250" cy="2599500"/>
          </a:xfrm>
          <a:prstGeom prst="rect">
            <a:avLst/>
          </a:prstGeom>
          <a:noFill/>
          <a:ln cap="flat" cmpd="sng" w="19050">
            <a:solidFill>
              <a:srgbClr val="8E7CC3"/>
            </a:solidFill>
            <a:prstDash val="solid"/>
            <a:round/>
            <a:headEnd len="sm" w="sm" type="none"/>
            <a:tailEnd len="sm" w="sm" type="none"/>
          </a:ln>
        </p:spPr>
      </p:pic>
      <p:sp>
        <p:nvSpPr>
          <p:cNvPr id="64" name="Google Shape;64;p14"/>
          <p:cNvSpPr txBox="1"/>
          <p:nvPr/>
        </p:nvSpPr>
        <p:spPr>
          <a:xfrm>
            <a:off x="4083475" y="892000"/>
            <a:ext cx="4999500" cy="548700"/>
          </a:xfrm>
          <a:prstGeom prst="rect">
            <a:avLst/>
          </a:prstGeom>
          <a:noFill/>
          <a:ln cap="flat" cmpd="sng" w="19050">
            <a:solidFill>
              <a:srgbClr val="8E7CC3"/>
            </a:solidFill>
            <a:prstDash val="solid"/>
            <a:round/>
            <a:headEnd len="sm" w="sm" type="none"/>
            <a:tailEnd len="sm" w="sm" type="none"/>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GB" sz="1100">
                <a:solidFill>
                  <a:srgbClr val="323232"/>
                </a:solidFill>
                <a:highlight>
                  <a:srgbClr val="FFFFFF"/>
                </a:highlight>
              </a:rPr>
              <a:t>Immigration</a:t>
            </a:r>
            <a:r>
              <a:rPr lang="en-GB" sz="1100">
                <a:solidFill>
                  <a:srgbClr val="323232"/>
                </a:solidFill>
                <a:highlight>
                  <a:srgbClr val="FFFFFF"/>
                </a:highlight>
              </a:rPr>
              <a:t> is the inward movement of people into a country</a:t>
            </a:r>
            <a:endParaRPr sz="1100">
              <a:solidFill>
                <a:srgbClr val="323232"/>
              </a:solidFill>
              <a:highlight>
                <a:srgbClr val="FFFFFF"/>
              </a:highlight>
            </a:endParaRPr>
          </a:p>
          <a:p>
            <a:pPr indent="0" lvl="0" marL="0" rtl="0" algn="l">
              <a:lnSpc>
                <a:spcPct val="115000"/>
              </a:lnSpc>
              <a:spcBef>
                <a:spcPts val="0"/>
              </a:spcBef>
              <a:spcAft>
                <a:spcPts val="0"/>
              </a:spcAft>
              <a:buNone/>
            </a:pPr>
            <a:r>
              <a:rPr b="1" lang="en-GB" sz="1100">
                <a:solidFill>
                  <a:srgbClr val="323232"/>
                </a:solidFill>
                <a:highlight>
                  <a:srgbClr val="FFFFFF"/>
                </a:highlight>
              </a:rPr>
              <a:t>Emigration</a:t>
            </a:r>
            <a:r>
              <a:rPr lang="en-GB" sz="1100">
                <a:solidFill>
                  <a:srgbClr val="323232"/>
                </a:solidFill>
                <a:highlight>
                  <a:srgbClr val="FFFFFF"/>
                </a:highlight>
              </a:rPr>
              <a:t> is the outward movement of people out of a country</a:t>
            </a:r>
            <a:endParaRPr sz="1100">
              <a:solidFill>
                <a:srgbClr val="323232"/>
              </a:solidFill>
              <a:highlight>
                <a:srgbClr val="FFFFFF"/>
              </a:highlight>
            </a:endParaRPr>
          </a:p>
        </p:txBody>
      </p:sp>
      <p:sp>
        <p:nvSpPr>
          <p:cNvPr id="65" name="Google Shape;65;p14"/>
          <p:cNvSpPr txBox="1"/>
          <p:nvPr/>
        </p:nvSpPr>
        <p:spPr>
          <a:xfrm>
            <a:off x="67325" y="4238750"/>
            <a:ext cx="9021900" cy="777600"/>
          </a:xfrm>
          <a:prstGeom prst="rect">
            <a:avLst/>
          </a:prstGeom>
          <a:noFill/>
          <a:ln cap="flat" cmpd="sng" w="19050">
            <a:solidFill>
              <a:srgbClr val="8E7CC3"/>
            </a:solidFill>
            <a:prstDash val="solid"/>
            <a:round/>
            <a:headEnd len="sm" w="sm" type="none"/>
            <a:tailEnd len="sm" w="sm" type="none"/>
          </a:ln>
        </p:spPr>
        <p:txBody>
          <a:bodyPr anchorCtr="0" anchor="t" bIns="91425" lIns="91425" spcFirstLastPara="1" rIns="91425" wrap="square" tIns="91425">
            <a:spAutoFit/>
          </a:bodyPr>
          <a:lstStyle/>
          <a:p>
            <a:pPr indent="0" lvl="0" marL="0" rtl="0" algn="l">
              <a:lnSpc>
                <a:spcPct val="120000"/>
              </a:lnSpc>
              <a:spcBef>
                <a:spcPts val="1200"/>
              </a:spcBef>
              <a:spcAft>
                <a:spcPts val="0"/>
              </a:spcAft>
              <a:buNone/>
            </a:pPr>
            <a:r>
              <a:rPr b="1" lang="en-GB" sz="1100">
                <a:solidFill>
                  <a:srgbClr val="323232"/>
                </a:solidFill>
                <a:highlight>
                  <a:srgbClr val="FFFFFF"/>
                </a:highlight>
              </a:rPr>
              <a:t>Barriers to migration </a:t>
            </a:r>
            <a:endParaRPr sz="1100">
              <a:solidFill>
                <a:srgbClr val="323232"/>
              </a:solidFill>
              <a:highlight>
                <a:srgbClr val="FFFFFF"/>
              </a:highlight>
            </a:endParaRPr>
          </a:p>
          <a:p>
            <a:pPr indent="0" lvl="0" marL="0" rtl="0" algn="l">
              <a:lnSpc>
                <a:spcPct val="115000"/>
              </a:lnSpc>
              <a:spcBef>
                <a:spcPts val="200"/>
              </a:spcBef>
              <a:spcAft>
                <a:spcPts val="1200"/>
              </a:spcAft>
              <a:buNone/>
            </a:pPr>
            <a:r>
              <a:rPr lang="en-GB" sz="1100">
                <a:solidFill>
                  <a:srgbClr val="323232"/>
                </a:solidFill>
                <a:highlight>
                  <a:srgbClr val="FFFFFF"/>
                </a:highlight>
              </a:rPr>
              <a:t>Barriers to migration include personal factors like financial costs, emotional ties, and leaving one's culture and country, while immigration laws pose legal challenges, and national barriers involve distance, physical dangers, and being prevented from leaving a country.</a:t>
            </a:r>
            <a:endParaRPr sz="1100">
              <a:solidFill>
                <a:srgbClr val="323232"/>
              </a:solidFill>
              <a:highlight>
                <a:srgbClr val="FFFFFF"/>
              </a:highligh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5"/>
          <p:cNvSpPr txBox="1"/>
          <p:nvPr/>
        </p:nvSpPr>
        <p:spPr>
          <a:xfrm>
            <a:off x="61050" y="72250"/>
            <a:ext cx="9021900" cy="303600"/>
          </a:xfrm>
          <a:prstGeom prst="rect">
            <a:avLst/>
          </a:prstGeom>
          <a:solidFill>
            <a:srgbClr val="8E7CC3"/>
          </a:solidFill>
          <a:ln cap="flat" cmpd="sng" w="19050">
            <a:solidFill>
              <a:srgbClr val="8E7CC3"/>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GB" sz="1200"/>
              <a:t>IGCSE GEOGRAPHY 0460: 1.2 Migration</a:t>
            </a:r>
            <a:endParaRPr b="1" sz="1200"/>
          </a:p>
          <a:p>
            <a:pPr indent="0" lvl="0" marL="0" rtl="0" algn="ctr">
              <a:spcBef>
                <a:spcPts val="0"/>
              </a:spcBef>
              <a:spcAft>
                <a:spcPts val="0"/>
              </a:spcAft>
              <a:buNone/>
            </a:pPr>
            <a:r>
              <a:t/>
            </a:r>
            <a:endParaRPr b="1" sz="1200"/>
          </a:p>
          <a:p>
            <a:pPr indent="0" lvl="0" marL="0" rtl="0" algn="ctr">
              <a:spcBef>
                <a:spcPts val="0"/>
              </a:spcBef>
              <a:spcAft>
                <a:spcPts val="0"/>
              </a:spcAft>
              <a:buNone/>
            </a:pPr>
            <a:r>
              <a:t/>
            </a:r>
            <a:endParaRPr b="1" sz="1200"/>
          </a:p>
        </p:txBody>
      </p:sp>
      <p:sp>
        <p:nvSpPr>
          <p:cNvPr id="71" name="Google Shape;71;p15"/>
          <p:cNvSpPr txBox="1"/>
          <p:nvPr/>
        </p:nvSpPr>
        <p:spPr>
          <a:xfrm>
            <a:off x="130900" y="493350"/>
            <a:ext cx="2926200" cy="3962100"/>
          </a:xfrm>
          <a:prstGeom prst="rect">
            <a:avLst/>
          </a:prstGeom>
          <a:noFill/>
          <a:ln cap="flat" cmpd="sng" w="19050">
            <a:solidFill>
              <a:srgbClr val="8E7CC3"/>
            </a:solidFill>
            <a:prstDash val="solid"/>
            <a:round/>
            <a:headEnd len="sm" w="sm" type="none"/>
            <a:tailEnd len="sm" w="sm" type="none"/>
          </a:ln>
        </p:spPr>
        <p:txBody>
          <a:bodyPr anchorCtr="0" anchor="t" bIns="91425" lIns="91425" spcFirstLastPara="1" rIns="91425" wrap="square" tIns="91425">
            <a:spAutoFit/>
          </a:bodyPr>
          <a:lstStyle/>
          <a:p>
            <a:pPr indent="0" lvl="0" marL="0" rtl="0" algn="l">
              <a:lnSpc>
                <a:spcPct val="110000"/>
              </a:lnSpc>
              <a:spcBef>
                <a:spcPts val="2000"/>
              </a:spcBef>
              <a:spcAft>
                <a:spcPts val="0"/>
              </a:spcAft>
              <a:buClr>
                <a:schemeClr val="dk1"/>
              </a:buClr>
              <a:buSzPts val="1100"/>
              <a:buFont typeface="Arial"/>
              <a:buNone/>
            </a:pPr>
            <a:r>
              <a:rPr b="1" lang="en-GB" sz="1100">
                <a:solidFill>
                  <a:schemeClr val="dk1"/>
                </a:solidFill>
                <a:highlight>
                  <a:srgbClr val="FFFFFF"/>
                </a:highlight>
              </a:rPr>
              <a:t>Positive impacts on the destination location</a:t>
            </a:r>
            <a:endParaRPr b="1" sz="1100">
              <a:solidFill>
                <a:schemeClr val="dk1"/>
              </a:solidFill>
              <a:highlight>
                <a:srgbClr val="FFFFFF"/>
              </a:highlight>
            </a:endParaRPr>
          </a:p>
          <a:p>
            <a:pPr indent="0" lvl="0" marL="0" rtl="0" algn="l">
              <a:lnSpc>
                <a:spcPct val="100000"/>
              </a:lnSpc>
              <a:spcBef>
                <a:spcPts val="600"/>
              </a:spcBef>
              <a:spcAft>
                <a:spcPts val="0"/>
              </a:spcAft>
              <a:buNone/>
            </a:pPr>
            <a:r>
              <a:rPr lang="en-GB" sz="1100">
                <a:solidFill>
                  <a:schemeClr val="dk1"/>
                </a:solidFill>
                <a:highlight>
                  <a:srgbClr val="FFFFFF"/>
                </a:highlight>
              </a:rPr>
              <a:t>1. Workers will work for low wages and are prepared to do jobs that local people do not want.2. Skills gaps are filled.</a:t>
            </a:r>
            <a:endParaRPr sz="1100">
              <a:solidFill>
                <a:schemeClr val="dk1"/>
              </a:solidFill>
              <a:highlight>
                <a:srgbClr val="FFFFFF"/>
              </a:highlight>
            </a:endParaRPr>
          </a:p>
          <a:p>
            <a:pPr indent="0" lvl="0" marL="0" rtl="0" algn="l">
              <a:lnSpc>
                <a:spcPct val="100000"/>
              </a:lnSpc>
              <a:spcBef>
                <a:spcPts val="0"/>
              </a:spcBef>
              <a:spcAft>
                <a:spcPts val="0"/>
              </a:spcAft>
              <a:buNone/>
            </a:pPr>
            <a:r>
              <a:rPr lang="en-GB" sz="1100">
                <a:solidFill>
                  <a:schemeClr val="dk1"/>
                </a:solidFill>
                <a:highlight>
                  <a:srgbClr val="FFFFFF"/>
                </a:highlight>
              </a:rPr>
              <a:t>3. Boost to the local economy.</a:t>
            </a:r>
            <a:endParaRPr sz="1100">
              <a:solidFill>
                <a:schemeClr val="dk1"/>
              </a:solidFill>
              <a:highlight>
                <a:srgbClr val="FFFFFF"/>
              </a:highlight>
            </a:endParaRPr>
          </a:p>
          <a:p>
            <a:pPr indent="0" lvl="0" marL="0" rtl="0" algn="l">
              <a:lnSpc>
                <a:spcPct val="100000"/>
              </a:lnSpc>
              <a:spcBef>
                <a:spcPts val="0"/>
              </a:spcBef>
              <a:spcAft>
                <a:spcPts val="0"/>
              </a:spcAft>
              <a:buNone/>
            </a:pPr>
            <a:r>
              <a:rPr lang="en-GB" sz="1100">
                <a:solidFill>
                  <a:schemeClr val="dk1"/>
                </a:solidFill>
                <a:highlight>
                  <a:srgbClr val="FFFFFF"/>
                </a:highlight>
              </a:rPr>
              <a:t>4. Government tax revenues increase.</a:t>
            </a:r>
            <a:endParaRPr sz="1100">
              <a:solidFill>
                <a:schemeClr val="dk1"/>
              </a:solidFill>
              <a:highlight>
                <a:srgbClr val="FFFFFF"/>
              </a:highlight>
            </a:endParaRPr>
          </a:p>
          <a:p>
            <a:pPr indent="0" lvl="0" marL="0" rtl="0" algn="l">
              <a:lnSpc>
                <a:spcPct val="100000"/>
              </a:lnSpc>
              <a:spcBef>
                <a:spcPts val="0"/>
              </a:spcBef>
              <a:spcAft>
                <a:spcPts val="0"/>
              </a:spcAft>
              <a:buNone/>
            </a:pPr>
            <a:r>
              <a:rPr lang="en-GB" sz="1100">
                <a:solidFill>
                  <a:schemeClr val="dk1"/>
                </a:solidFill>
                <a:highlight>
                  <a:srgbClr val="FFFFFF"/>
                </a:highlight>
              </a:rPr>
              <a:t>5. Public services can benefit from an influx of qualified staff, e.g. doctors and nurses.</a:t>
            </a:r>
            <a:endParaRPr sz="1100">
              <a:solidFill>
                <a:schemeClr val="dk1"/>
              </a:solidFill>
              <a:highlight>
                <a:srgbClr val="FFFFFF"/>
              </a:highlight>
            </a:endParaRPr>
          </a:p>
          <a:p>
            <a:pPr indent="0" lvl="0" marL="0" rtl="0" algn="l">
              <a:lnSpc>
                <a:spcPct val="100000"/>
              </a:lnSpc>
              <a:spcBef>
                <a:spcPts val="0"/>
              </a:spcBef>
              <a:spcAft>
                <a:spcPts val="0"/>
              </a:spcAft>
              <a:buNone/>
            </a:pPr>
            <a:r>
              <a:rPr lang="en-GB" sz="1100">
                <a:solidFill>
                  <a:schemeClr val="dk1"/>
                </a:solidFill>
                <a:highlight>
                  <a:srgbClr val="FFFFFF"/>
                </a:highlight>
              </a:rPr>
              <a:t>6. Increased cultural diversity.</a:t>
            </a:r>
            <a:endParaRPr sz="1100">
              <a:solidFill>
                <a:schemeClr val="dk1"/>
              </a:solidFill>
              <a:highlight>
                <a:srgbClr val="FFFFFF"/>
              </a:highlight>
            </a:endParaRPr>
          </a:p>
          <a:p>
            <a:pPr indent="0" lvl="0" marL="0" rtl="0" algn="l">
              <a:lnSpc>
                <a:spcPct val="100000"/>
              </a:lnSpc>
              <a:spcBef>
                <a:spcPts val="0"/>
              </a:spcBef>
              <a:spcAft>
                <a:spcPts val="0"/>
              </a:spcAft>
              <a:buNone/>
            </a:pPr>
            <a:r>
              <a:t/>
            </a:r>
            <a:endParaRPr sz="1100">
              <a:solidFill>
                <a:schemeClr val="dk1"/>
              </a:solidFill>
              <a:highlight>
                <a:srgbClr val="FFFFFF"/>
              </a:highlight>
            </a:endParaRPr>
          </a:p>
          <a:p>
            <a:pPr indent="0" lvl="0" marL="0" rtl="0" algn="l">
              <a:lnSpc>
                <a:spcPct val="110000"/>
              </a:lnSpc>
              <a:spcBef>
                <a:spcPts val="0"/>
              </a:spcBef>
              <a:spcAft>
                <a:spcPts val="0"/>
              </a:spcAft>
              <a:buClr>
                <a:schemeClr val="dk1"/>
              </a:buClr>
              <a:buSzPts val="1100"/>
              <a:buFont typeface="Arial"/>
              <a:buNone/>
            </a:pPr>
            <a:r>
              <a:rPr b="1" lang="en-GB" sz="1100">
                <a:solidFill>
                  <a:schemeClr val="dk1"/>
                </a:solidFill>
                <a:highlight>
                  <a:srgbClr val="FFFFFF"/>
                </a:highlight>
              </a:rPr>
              <a:t>Negative impacts on the destination location</a:t>
            </a:r>
            <a:endParaRPr b="1" sz="1100">
              <a:solidFill>
                <a:schemeClr val="dk1"/>
              </a:solidFill>
              <a:highlight>
                <a:srgbClr val="FFFFFF"/>
              </a:highlight>
            </a:endParaRPr>
          </a:p>
          <a:p>
            <a:pPr indent="0" lvl="0" marL="0" rtl="0" algn="l">
              <a:lnSpc>
                <a:spcPct val="100000"/>
              </a:lnSpc>
              <a:spcBef>
                <a:spcPts val="600"/>
              </a:spcBef>
              <a:spcAft>
                <a:spcPts val="0"/>
              </a:spcAft>
              <a:buNone/>
            </a:pPr>
            <a:r>
              <a:rPr lang="en-GB" sz="1100">
                <a:solidFill>
                  <a:schemeClr val="dk1"/>
                </a:solidFill>
                <a:highlight>
                  <a:srgbClr val="FFFFFF"/>
                </a:highlight>
              </a:rPr>
              <a:t>1. Pressure on public services such as schools, housing, and healthcare</a:t>
            </a:r>
            <a:endParaRPr sz="1100">
              <a:solidFill>
                <a:schemeClr val="dk1"/>
              </a:solidFill>
              <a:highlight>
                <a:srgbClr val="FFFFFF"/>
              </a:highlight>
            </a:endParaRPr>
          </a:p>
          <a:p>
            <a:pPr indent="0" lvl="0" marL="0" rtl="0" algn="l">
              <a:lnSpc>
                <a:spcPct val="100000"/>
              </a:lnSpc>
              <a:spcBef>
                <a:spcPts val="0"/>
              </a:spcBef>
              <a:spcAft>
                <a:spcPts val="0"/>
              </a:spcAft>
              <a:buNone/>
            </a:pPr>
            <a:r>
              <a:rPr lang="en-GB" sz="1100">
                <a:solidFill>
                  <a:schemeClr val="dk1"/>
                </a:solidFill>
                <a:highlight>
                  <a:srgbClr val="FFFFFF"/>
                </a:highlight>
              </a:rPr>
              <a:t>2. Overcrowding</a:t>
            </a:r>
            <a:endParaRPr sz="1100">
              <a:solidFill>
                <a:schemeClr val="dk1"/>
              </a:solidFill>
              <a:highlight>
                <a:srgbClr val="FFFFFF"/>
              </a:highlight>
            </a:endParaRPr>
          </a:p>
          <a:p>
            <a:pPr indent="0" lvl="0" marL="0" rtl="0" algn="l">
              <a:lnSpc>
                <a:spcPct val="100000"/>
              </a:lnSpc>
              <a:spcBef>
                <a:spcPts val="0"/>
              </a:spcBef>
              <a:spcAft>
                <a:spcPts val="0"/>
              </a:spcAft>
              <a:buNone/>
            </a:pPr>
            <a:r>
              <a:rPr lang="en-GB" sz="1100">
                <a:solidFill>
                  <a:schemeClr val="dk1"/>
                </a:solidFill>
                <a:highlight>
                  <a:srgbClr val="FFFFFF"/>
                </a:highlight>
              </a:rPr>
              <a:t>3. Language and cultural barriers can exist</a:t>
            </a:r>
            <a:endParaRPr sz="1100">
              <a:solidFill>
                <a:schemeClr val="dk1"/>
              </a:solidFill>
              <a:highlight>
                <a:srgbClr val="FFFFFF"/>
              </a:highlight>
            </a:endParaRPr>
          </a:p>
          <a:p>
            <a:pPr indent="0" lvl="0" marL="0" rtl="0" algn="l">
              <a:lnSpc>
                <a:spcPct val="100000"/>
              </a:lnSpc>
              <a:spcBef>
                <a:spcPts val="0"/>
              </a:spcBef>
              <a:spcAft>
                <a:spcPts val="0"/>
              </a:spcAft>
              <a:buNone/>
            </a:pPr>
            <a:r>
              <a:rPr lang="en-GB" sz="1100">
                <a:solidFill>
                  <a:schemeClr val="dk1"/>
                </a:solidFill>
                <a:highlight>
                  <a:srgbClr val="FFFFFF"/>
                </a:highlight>
              </a:rPr>
              <a:t>4. Increased pressure on natural resources</a:t>
            </a:r>
            <a:endParaRPr sz="1100">
              <a:solidFill>
                <a:schemeClr val="dk1"/>
              </a:solidFill>
              <a:highlight>
                <a:srgbClr val="FFFFFF"/>
              </a:highlight>
            </a:endParaRPr>
          </a:p>
          <a:p>
            <a:pPr indent="0" lvl="0" marL="0" rtl="0" algn="l">
              <a:lnSpc>
                <a:spcPct val="100000"/>
              </a:lnSpc>
              <a:spcBef>
                <a:spcPts val="0"/>
              </a:spcBef>
              <a:spcAft>
                <a:spcPts val="0"/>
              </a:spcAft>
              <a:buNone/>
            </a:pPr>
            <a:r>
              <a:rPr lang="en-GB" sz="1100">
                <a:solidFill>
                  <a:schemeClr val="dk1"/>
                </a:solidFill>
                <a:highlight>
                  <a:srgbClr val="FFFFFF"/>
                </a:highlight>
              </a:rPr>
              <a:t>5. Racial tensions and discrimination</a:t>
            </a:r>
            <a:endParaRPr sz="1100">
              <a:solidFill>
                <a:schemeClr val="dk1"/>
              </a:solidFill>
              <a:highlight>
                <a:srgbClr val="FFFFFF"/>
              </a:highlight>
            </a:endParaRPr>
          </a:p>
          <a:p>
            <a:pPr indent="0" lvl="0" marL="0" rtl="0" algn="l">
              <a:lnSpc>
                <a:spcPct val="100000"/>
              </a:lnSpc>
              <a:spcBef>
                <a:spcPts val="0"/>
              </a:spcBef>
              <a:spcAft>
                <a:spcPts val="0"/>
              </a:spcAft>
              <a:buNone/>
            </a:pPr>
            <a:r>
              <a:rPr lang="en-GB" sz="1100">
                <a:solidFill>
                  <a:schemeClr val="dk1"/>
                </a:solidFill>
                <a:highlight>
                  <a:srgbClr val="FFFFFF"/>
                </a:highlight>
              </a:rPr>
              <a:t>6. Local people can miss out on jobs due to increased competition from migrants.</a:t>
            </a:r>
            <a:endParaRPr sz="1100">
              <a:solidFill>
                <a:schemeClr val="dk1"/>
              </a:solidFill>
            </a:endParaRPr>
          </a:p>
        </p:txBody>
      </p:sp>
      <p:sp>
        <p:nvSpPr>
          <p:cNvPr id="72" name="Google Shape;72;p15"/>
          <p:cNvSpPr txBox="1"/>
          <p:nvPr/>
        </p:nvSpPr>
        <p:spPr>
          <a:xfrm>
            <a:off x="3224163" y="493350"/>
            <a:ext cx="3101400" cy="4376400"/>
          </a:xfrm>
          <a:prstGeom prst="rect">
            <a:avLst/>
          </a:prstGeom>
          <a:noFill/>
          <a:ln cap="flat" cmpd="sng" w="19050">
            <a:solidFill>
              <a:srgbClr val="8E7CC3"/>
            </a:solidFill>
            <a:prstDash val="solid"/>
            <a:round/>
            <a:headEnd len="sm" w="sm" type="none"/>
            <a:tailEnd len="sm" w="sm" type="none"/>
          </a:ln>
        </p:spPr>
        <p:txBody>
          <a:bodyPr anchorCtr="0" anchor="t" bIns="91425" lIns="91425" spcFirstLastPara="1" rIns="91425" wrap="square" tIns="91425">
            <a:spAutoFit/>
          </a:bodyPr>
          <a:lstStyle/>
          <a:p>
            <a:pPr indent="0" lvl="0" marL="0" rtl="0" algn="l">
              <a:lnSpc>
                <a:spcPct val="100000"/>
              </a:lnSpc>
              <a:spcBef>
                <a:spcPts val="1000"/>
              </a:spcBef>
              <a:spcAft>
                <a:spcPts val="0"/>
              </a:spcAft>
              <a:buNone/>
            </a:pPr>
            <a:r>
              <a:rPr b="1" lang="en-GB" sz="1100">
                <a:solidFill>
                  <a:schemeClr val="dk1"/>
                </a:solidFill>
                <a:highlight>
                  <a:srgbClr val="FFFFFF"/>
                </a:highlight>
              </a:rPr>
              <a:t>Positive impacts on the origin location</a:t>
            </a:r>
            <a:endParaRPr b="1" sz="1100">
              <a:solidFill>
                <a:schemeClr val="dk1"/>
              </a:solidFill>
              <a:highlight>
                <a:srgbClr val="FFFFFF"/>
              </a:highlight>
            </a:endParaRPr>
          </a:p>
          <a:p>
            <a:pPr indent="0" lvl="0" marL="0" rtl="0" algn="l">
              <a:lnSpc>
                <a:spcPct val="100000"/>
              </a:lnSpc>
              <a:spcBef>
                <a:spcPts val="1000"/>
              </a:spcBef>
              <a:spcAft>
                <a:spcPts val="0"/>
              </a:spcAft>
              <a:buNone/>
            </a:pPr>
            <a:r>
              <a:rPr lang="en-GB" sz="1100">
                <a:solidFill>
                  <a:schemeClr val="dk1"/>
                </a:solidFill>
                <a:highlight>
                  <a:srgbClr val="FFFFFF"/>
                </a:highlight>
              </a:rPr>
              <a:t>1. Unemployment can reduce as there is less competition for jobs.</a:t>
            </a:r>
            <a:endParaRPr sz="1100">
              <a:solidFill>
                <a:schemeClr val="dk1"/>
              </a:solidFill>
              <a:highlight>
                <a:srgbClr val="FFFFFF"/>
              </a:highlight>
            </a:endParaRPr>
          </a:p>
          <a:p>
            <a:pPr indent="0" lvl="0" marL="0" rtl="0" algn="l">
              <a:lnSpc>
                <a:spcPct val="100000"/>
              </a:lnSpc>
              <a:spcBef>
                <a:spcPts val="0"/>
              </a:spcBef>
              <a:spcAft>
                <a:spcPts val="0"/>
              </a:spcAft>
              <a:buNone/>
            </a:pPr>
            <a:r>
              <a:rPr lang="en-GB" sz="1100">
                <a:solidFill>
                  <a:schemeClr val="dk1"/>
                </a:solidFill>
                <a:highlight>
                  <a:srgbClr val="FFFFFF"/>
                </a:highlight>
              </a:rPr>
              <a:t>2. Less pressure on natural resources, including food and water.</a:t>
            </a:r>
            <a:endParaRPr sz="1100">
              <a:solidFill>
                <a:schemeClr val="dk1"/>
              </a:solidFill>
              <a:highlight>
                <a:srgbClr val="FFFFFF"/>
              </a:highlight>
            </a:endParaRPr>
          </a:p>
          <a:p>
            <a:pPr indent="0" lvl="0" marL="0" rtl="0" algn="l">
              <a:lnSpc>
                <a:spcPct val="100000"/>
              </a:lnSpc>
              <a:spcBef>
                <a:spcPts val="0"/>
              </a:spcBef>
              <a:spcAft>
                <a:spcPts val="0"/>
              </a:spcAft>
              <a:buNone/>
            </a:pPr>
            <a:r>
              <a:rPr lang="en-GB" sz="1100">
                <a:solidFill>
                  <a:schemeClr val="dk1"/>
                </a:solidFill>
                <a:highlight>
                  <a:srgbClr val="FFFFFF"/>
                </a:highlight>
              </a:rPr>
              <a:t>3. When migrants return, they bring new skills and knowledge.</a:t>
            </a:r>
            <a:endParaRPr sz="1100">
              <a:solidFill>
                <a:schemeClr val="dk1"/>
              </a:solidFill>
              <a:highlight>
                <a:srgbClr val="FFFFFF"/>
              </a:highlight>
            </a:endParaRPr>
          </a:p>
          <a:p>
            <a:pPr indent="0" lvl="0" marL="0" rtl="0" algn="l">
              <a:lnSpc>
                <a:spcPct val="100000"/>
              </a:lnSpc>
              <a:spcBef>
                <a:spcPts val="0"/>
              </a:spcBef>
              <a:spcAft>
                <a:spcPts val="0"/>
              </a:spcAft>
              <a:buNone/>
            </a:pPr>
            <a:r>
              <a:rPr lang="en-GB" sz="1100">
                <a:solidFill>
                  <a:schemeClr val="dk1"/>
                </a:solidFill>
                <a:highlight>
                  <a:srgbClr val="FFFFFF"/>
                </a:highlight>
              </a:rPr>
              <a:t>4. There is less pressure on services such as education and healthcare.</a:t>
            </a:r>
            <a:endParaRPr sz="1100">
              <a:solidFill>
                <a:schemeClr val="dk1"/>
              </a:solidFill>
              <a:highlight>
                <a:srgbClr val="FFFFFF"/>
              </a:highlight>
            </a:endParaRPr>
          </a:p>
          <a:p>
            <a:pPr indent="0" lvl="0" marL="0" rtl="0" algn="l">
              <a:lnSpc>
                <a:spcPct val="100000"/>
              </a:lnSpc>
              <a:spcBef>
                <a:spcPts val="0"/>
              </a:spcBef>
              <a:spcAft>
                <a:spcPts val="0"/>
              </a:spcAft>
              <a:buNone/>
            </a:pPr>
            <a:r>
              <a:rPr lang="en-GB" sz="1100">
                <a:solidFill>
                  <a:schemeClr val="dk1"/>
                </a:solidFill>
                <a:highlight>
                  <a:srgbClr val="FFFFFF"/>
                </a:highlight>
              </a:rPr>
              <a:t>5. Money is often sent back to family and friends (known as remittances), boosting the local economy.</a:t>
            </a:r>
            <a:endParaRPr sz="1100">
              <a:solidFill>
                <a:schemeClr val="dk1"/>
              </a:solidFill>
              <a:highlight>
                <a:srgbClr val="FFFFFF"/>
              </a:highlight>
            </a:endParaRPr>
          </a:p>
          <a:p>
            <a:pPr indent="0" lvl="0" marL="0" rtl="0" algn="l">
              <a:lnSpc>
                <a:spcPct val="100000"/>
              </a:lnSpc>
              <a:spcBef>
                <a:spcPts val="0"/>
              </a:spcBef>
              <a:spcAft>
                <a:spcPts val="0"/>
              </a:spcAft>
              <a:buNone/>
            </a:pPr>
            <a:r>
              <a:t/>
            </a:r>
            <a:endParaRPr sz="1100">
              <a:solidFill>
                <a:schemeClr val="dk1"/>
              </a:solidFill>
              <a:highlight>
                <a:srgbClr val="FFFFFF"/>
              </a:highlight>
            </a:endParaRPr>
          </a:p>
          <a:p>
            <a:pPr indent="0" lvl="0" marL="0" rtl="0" algn="l">
              <a:lnSpc>
                <a:spcPct val="100000"/>
              </a:lnSpc>
              <a:spcBef>
                <a:spcPts val="0"/>
              </a:spcBef>
              <a:spcAft>
                <a:spcPts val="0"/>
              </a:spcAft>
              <a:buNone/>
            </a:pPr>
            <a:r>
              <a:rPr b="1" lang="en-GB" sz="1100">
                <a:solidFill>
                  <a:schemeClr val="dk1"/>
                </a:solidFill>
                <a:highlight>
                  <a:srgbClr val="FFFFFF"/>
                </a:highlight>
              </a:rPr>
              <a:t>Negative impacts on the origin location</a:t>
            </a:r>
            <a:endParaRPr b="1" sz="1100">
              <a:solidFill>
                <a:schemeClr val="dk1"/>
              </a:solidFill>
              <a:highlight>
                <a:srgbClr val="FFFFFF"/>
              </a:highlight>
            </a:endParaRPr>
          </a:p>
          <a:p>
            <a:pPr indent="0" lvl="0" marL="0" rtl="0" algn="l">
              <a:lnSpc>
                <a:spcPct val="100000"/>
              </a:lnSpc>
              <a:spcBef>
                <a:spcPts val="0"/>
              </a:spcBef>
              <a:spcAft>
                <a:spcPts val="0"/>
              </a:spcAft>
              <a:buNone/>
            </a:pPr>
            <a:r>
              <a:t/>
            </a:r>
            <a:endParaRPr b="1" sz="1100">
              <a:solidFill>
                <a:schemeClr val="dk1"/>
              </a:solidFill>
              <a:highlight>
                <a:srgbClr val="FFFFFF"/>
              </a:highlight>
            </a:endParaRPr>
          </a:p>
          <a:p>
            <a:pPr indent="0" lvl="0" marL="0" rtl="0" algn="l">
              <a:lnSpc>
                <a:spcPct val="100000"/>
              </a:lnSpc>
              <a:spcBef>
                <a:spcPts val="0"/>
              </a:spcBef>
              <a:spcAft>
                <a:spcPts val="0"/>
              </a:spcAft>
              <a:buNone/>
            </a:pPr>
            <a:r>
              <a:rPr lang="en-GB" sz="1100">
                <a:solidFill>
                  <a:schemeClr val="dk1"/>
                </a:solidFill>
                <a:highlight>
                  <a:srgbClr val="FFFFFF"/>
                </a:highlight>
              </a:rPr>
              <a:t>1. There are fewer people to pay tax.</a:t>
            </a:r>
            <a:endParaRPr sz="1100">
              <a:solidFill>
                <a:schemeClr val="dk1"/>
              </a:solidFill>
              <a:highlight>
                <a:srgbClr val="FFFFFF"/>
              </a:highlight>
            </a:endParaRPr>
          </a:p>
          <a:p>
            <a:pPr indent="0" lvl="0" marL="0" rtl="0" algn="l">
              <a:lnSpc>
                <a:spcPct val="100000"/>
              </a:lnSpc>
              <a:spcBef>
                <a:spcPts val="0"/>
              </a:spcBef>
              <a:spcAft>
                <a:spcPts val="0"/>
              </a:spcAft>
              <a:buNone/>
            </a:pPr>
            <a:r>
              <a:rPr lang="en-GB" sz="1100">
                <a:solidFill>
                  <a:schemeClr val="dk1"/>
                </a:solidFill>
                <a:highlight>
                  <a:srgbClr val="FFFFFF"/>
                </a:highlight>
              </a:rPr>
              <a:t>2. Fewer skilled migrants, as those with skills and education, tend to be the people who migrate. This is also known as brain drain.</a:t>
            </a:r>
            <a:endParaRPr sz="1100">
              <a:solidFill>
                <a:schemeClr val="dk1"/>
              </a:solidFill>
              <a:highlight>
                <a:srgbClr val="FFFFFF"/>
              </a:highlight>
            </a:endParaRPr>
          </a:p>
          <a:p>
            <a:pPr indent="0" lvl="0" marL="0" rtl="0" algn="l">
              <a:lnSpc>
                <a:spcPct val="100000"/>
              </a:lnSpc>
              <a:spcBef>
                <a:spcPts val="0"/>
              </a:spcBef>
              <a:spcAft>
                <a:spcPts val="0"/>
              </a:spcAft>
              <a:buNone/>
            </a:pPr>
            <a:r>
              <a:rPr lang="en-GB" sz="1100">
                <a:solidFill>
                  <a:schemeClr val="dk1"/>
                </a:solidFill>
                <a:highlight>
                  <a:srgbClr val="FFFFFF"/>
                </a:highlight>
              </a:rPr>
              <a:t>3. Brain drain could harm economic development.</a:t>
            </a:r>
            <a:endParaRPr sz="1100">
              <a:solidFill>
                <a:schemeClr val="dk1"/>
              </a:solidFill>
              <a:highlight>
                <a:srgbClr val="FFFFFF"/>
              </a:highlight>
            </a:endParaRPr>
          </a:p>
          <a:p>
            <a:pPr indent="0" lvl="0" marL="0" rtl="0" algn="l">
              <a:lnSpc>
                <a:spcPct val="100000"/>
              </a:lnSpc>
              <a:spcBef>
                <a:spcPts val="0"/>
              </a:spcBef>
              <a:spcAft>
                <a:spcPts val="0"/>
              </a:spcAft>
              <a:buNone/>
            </a:pPr>
            <a:r>
              <a:rPr lang="en-GB" sz="1100">
                <a:solidFill>
                  <a:schemeClr val="dk1"/>
                </a:solidFill>
                <a:highlight>
                  <a:srgbClr val="FFFFFF"/>
                </a:highlight>
              </a:rPr>
              <a:t>4. Borders separate families.</a:t>
            </a:r>
            <a:endParaRPr sz="1100">
              <a:solidFill>
                <a:schemeClr val="dk1"/>
              </a:solidFill>
              <a:highlight>
                <a:srgbClr val="FFFFFF"/>
              </a:highlight>
            </a:endParaRPr>
          </a:p>
          <a:p>
            <a:pPr indent="0" lvl="0" marL="0" rtl="0" algn="l">
              <a:lnSpc>
                <a:spcPct val="100000"/>
              </a:lnSpc>
              <a:spcBef>
                <a:spcPts val="0"/>
              </a:spcBef>
              <a:spcAft>
                <a:spcPts val="0"/>
              </a:spcAft>
              <a:buNone/>
            </a:pPr>
            <a:r>
              <a:rPr lang="en-GB" sz="1100">
                <a:solidFill>
                  <a:schemeClr val="dk1"/>
                </a:solidFill>
                <a:highlight>
                  <a:srgbClr val="FFFFFF"/>
                </a:highlight>
              </a:rPr>
              <a:t>5. There are often gender imbalances, as it is often males who move.</a:t>
            </a:r>
            <a:endParaRPr sz="1100">
              <a:solidFill>
                <a:schemeClr val="dk1"/>
              </a:solidFill>
              <a:highlight>
                <a:srgbClr val="FFFFFF"/>
              </a:highlight>
            </a:endParaRPr>
          </a:p>
        </p:txBody>
      </p:sp>
      <p:sp>
        <p:nvSpPr>
          <p:cNvPr id="73" name="Google Shape;73;p15"/>
          <p:cNvSpPr txBox="1"/>
          <p:nvPr/>
        </p:nvSpPr>
        <p:spPr>
          <a:xfrm>
            <a:off x="6496850" y="493350"/>
            <a:ext cx="2535300" cy="3894300"/>
          </a:xfrm>
          <a:prstGeom prst="rect">
            <a:avLst/>
          </a:prstGeom>
          <a:noFill/>
          <a:ln cap="flat" cmpd="sng" w="19050">
            <a:solidFill>
              <a:srgbClr val="8E7CC3"/>
            </a:solidFill>
            <a:prstDash val="solid"/>
            <a:round/>
            <a:headEnd len="sm" w="sm" type="none"/>
            <a:tailEnd len="sm" w="sm" type="none"/>
          </a:ln>
        </p:spPr>
        <p:txBody>
          <a:bodyPr anchorCtr="0" anchor="t" bIns="91425" lIns="91425" spcFirstLastPara="1" rIns="91425" wrap="square" tIns="91425">
            <a:spAutoFit/>
          </a:bodyPr>
          <a:lstStyle/>
          <a:p>
            <a:pPr indent="0" lvl="0" marL="0" rtl="0" algn="l">
              <a:lnSpc>
                <a:spcPct val="100000"/>
              </a:lnSpc>
              <a:spcBef>
                <a:spcPts val="2000"/>
              </a:spcBef>
              <a:spcAft>
                <a:spcPts val="0"/>
              </a:spcAft>
              <a:buNone/>
            </a:pPr>
            <a:r>
              <a:rPr b="1" lang="en-GB" sz="1100">
                <a:solidFill>
                  <a:schemeClr val="dk1"/>
                </a:solidFill>
              </a:rPr>
              <a:t>Positive impacts of migration on migrants</a:t>
            </a:r>
            <a:endParaRPr b="1" sz="1100">
              <a:solidFill>
                <a:schemeClr val="dk1"/>
              </a:solidFill>
            </a:endParaRPr>
          </a:p>
          <a:p>
            <a:pPr indent="0" lvl="0" marL="0" rtl="0" algn="l">
              <a:lnSpc>
                <a:spcPct val="100000"/>
              </a:lnSpc>
              <a:spcBef>
                <a:spcPts val="600"/>
              </a:spcBef>
              <a:spcAft>
                <a:spcPts val="0"/>
              </a:spcAft>
              <a:buNone/>
            </a:pPr>
            <a:r>
              <a:rPr lang="en-GB" sz="1100">
                <a:solidFill>
                  <a:schemeClr val="dk1"/>
                </a:solidFill>
              </a:rPr>
              <a:t>1. The opportunity to get a better job.</a:t>
            </a:r>
            <a:endParaRPr sz="1100">
              <a:solidFill>
                <a:schemeClr val="dk1"/>
              </a:solidFill>
            </a:endParaRPr>
          </a:p>
          <a:p>
            <a:pPr indent="0" lvl="0" marL="0" rtl="0" algn="l">
              <a:lnSpc>
                <a:spcPct val="100000"/>
              </a:lnSpc>
              <a:spcBef>
                <a:spcPts val="0"/>
              </a:spcBef>
              <a:spcAft>
                <a:spcPts val="0"/>
              </a:spcAft>
              <a:buNone/>
            </a:pPr>
            <a:r>
              <a:rPr lang="en-GB" sz="1100">
                <a:solidFill>
                  <a:schemeClr val="dk1"/>
                </a:solidFill>
              </a:rPr>
              <a:t>2. Improved quality of life.</a:t>
            </a:r>
            <a:endParaRPr sz="1100">
              <a:solidFill>
                <a:schemeClr val="dk1"/>
              </a:solidFill>
            </a:endParaRPr>
          </a:p>
          <a:p>
            <a:pPr indent="0" lvl="0" marL="0" rtl="0" algn="l">
              <a:lnSpc>
                <a:spcPct val="100000"/>
              </a:lnSpc>
              <a:spcBef>
                <a:spcPts val="0"/>
              </a:spcBef>
              <a:spcAft>
                <a:spcPts val="0"/>
              </a:spcAft>
              <a:buNone/>
            </a:pPr>
            <a:r>
              <a:rPr lang="en-GB" sz="1100">
                <a:solidFill>
                  <a:schemeClr val="dk1"/>
                </a:solidFill>
              </a:rPr>
              <a:t>3. Safety from conflict.</a:t>
            </a:r>
            <a:endParaRPr sz="1100">
              <a:solidFill>
                <a:schemeClr val="dk1"/>
              </a:solidFill>
            </a:endParaRPr>
          </a:p>
          <a:p>
            <a:pPr indent="0" lvl="0" marL="0" rtl="0" algn="l">
              <a:lnSpc>
                <a:spcPct val="100000"/>
              </a:lnSpc>
              <a:spcBef>
                <a:spcPts val="0"/>
              </a:spcBef>
              <a:spcAft>
                <a:spcPts val="0"/>
              </a:spcAft>
              <a:buNone/>
            </a:pPr>
            <a:r>
              <a:rPr lang="en-GB" sz="1100">
                <a:solidFill>
                  <a:schemeClr val="dk1"/>
                </a:solidFill>
              </a:rPr>
              <a:t>4. The opportunity for a better education</a:t>
            </a:r>
            <a:endParaRPr sz="1100">
              <a:solidFill>
                <a:schemeClr val="dk1"/>
              </a:solidFill>
            </a:endParaRPr>
          </a:p>
          <a:p>
            <a:pPr indent="0" lvl="0" marL="0" rtl="0" algn="l">
              <a:lnSpc>
                <a:spcPct val="100000"/>
              </a:lnSpc>
              <a:spcBef>
                <a:spcPts val="0"/>
              </a:spcBef>
              <a:spcAft>
                <a:spcPts val="0"/>
              </a:spcAft>
              <a:buNone/>
            </a:pPr>
            <a:r>
              <a:t/>
            </a:r>
            <a:endParaRPr sz="1100">
              <a:solidFill>
                <a:schemeClr val="dk1"/>
              </a:solidFill>
            </a:endParaRPr>
          </a:p>
          <a:p>
            <a:pPr indent="0" lvl="0" marL="0" rtl="0" algn="l">
              <a:lnSpc>
                <a:spcPct val="100000"/>
              </a:lnSpc>
              <a:spcBef>
                <a:spcPts val="0"/>
              </a:spcBef>
              <a:spcAft>
                <a:spcPts val="0"/>
              </a:spcAft>
              <a:buNone/>
            </a:pPr>
            <a:r>
              <a:rPr b="1" lang="en-GB" sz="1100">
                <a:solidFill>
                  <a:schemeClr val="dk1"/>
                </a:solidFill>
              </a:rPr>
              <a:t>Negative impacts of migration on migrants</a:t>
            </a:r>
            <a:endParaRPr b="1" sz="1100">
              <a:solidFill>
                <a:schemeClr val="dk1"/>
              </a:solidFill>
            </a:endParaRPr>
          </a:p>
          <a:p>
            <a:pPr indent="0" lvl="0" marL="0" rtl="0" algn="l">
              <a:lnSpc>
                <a:spcPct val="100000"/>
              </a:lnSpc>
              <a:spcBef>
                <a:spcPts val="600"/>
              </a:spcBef>
              <a:spcAft>
                <a:spcPts val="0"/>
              </a:spcAft>
              <a:buNone/>
            </a:pPr>
            <a:r>
              <a:rPr lang="en-GB" sz="1100">
                <a:solidFill>
                  <a:schemeClr val="dk1"/>
                </a:solidFill>
              </a:rPr>
              <a:t>1. Migrants may run out of money.</a:t>
            </a:r>
            <a:endParaRPr sz="1100">
              <a:solidFill>
                <a:schemeClr val="dk1"/>
              </a:solidFill>
            </a:endParaRPr>
          </a:p>
          <a:p>
            <a:pPr indent="0" lvl="0" marL="0" rtl="0" algn="l">
              <a:lnSpc>
                <a:spcPct val="100000"/>
              </a:lnSpc>
              <a:spcBef>
                <a:spcPts val="0"/>
              </a:spcBef>
              <a:spcAft>
                <a:spcPts val="0"/>
              </a:spcAft>
              <a:buNone/>
            </a:pPr>
            <a:r>
              <a:rPr lang="en-GB" sz="1100">
                <a:solidFill>
                  <a:schemeClr val="dk1"/>
                </a:solidFill>
              </a:rPr>
              <a:t>2. Issues communicating due to language barriers.</a:t>
            </a:r>
            <a:endParaRPr sz="1100">
              <a:solidFill>
                <a:schemeClr val="dk1"/>
              </a:solidFill>
            </a:endParaRPr>
          </a:p>
          <a:p>
            <a:pPr indent="0" lvl="0" marL="0" rtl="0" algn="l">
              <a:lnSpc>
                <a:spcPct val="100000"/>
              </a:lnSpc>
              <a:spcBef>
                <a:spcPts val="0"/>
              </a:spcBef>
              <a:spcAft>
                <a:spcPts val="0"/>
              </a:spcAft>
              <a:buNone/>
            </a:pPr>
            <a:r>
              <a:rPr lang="en-GB" sz="1100">
                <a:solidFill>
                  <a:schemeClr val="dk1"/>
                </a:solidFill>
              </a:rPr>
              <a:t>3. Issues securing accommodation or housing on arrival.</a:t>
            </a:r>
            <a:endParaRPr sz="1100">
              <a:solidFill>
                <a:schemeClr val="dk1"/>
              </a:solidFill>
            </a:endParaRPr>
          </a:p>
          <a:p>
            <a:pPr indent="0" lvl="0" marL="0" rtl="0" algn="l">
              <a:lnSpc>
                <a:spcPct val="100000"/>
              </a:lnSpc>
              <a:spcBef>
                <a:spcPts val="0"/>
              </a:spcBef>
              <a:spcAft>
                <a:spcPts val="0"/>
              </a:spcAft>
              <a:buNone/>
            </a:pPr>
            <a:r>
              <a:rPr lang="en-GB" sz="1100">
                <a:solidFill>
                  <a:schemeClr val="dk1"/>
                </a:solidFill>
              </a:rPr>
              <a:t>4. Illness due to not being able to access healthcare</a:t>
            </a:r>
            <a:endParaRPr sz="1100">
              <a:solidFill>
                <a:schemeClr val="dk1"/>
              </a:solidFill>
            </a:endParaRPr>
          </a:p>
          <a:p>
            <a:pPr indent="0" lvl="0" marL="0" rtl="0" algn="l">
              <a:lnSpc>
                <a:spcPct val="100000"/>
              </a:lnSpc>
              <a:spcBef>
                <a:spcPts val="0"/>
              </a:spcBef>
              <a:spcAft>
                <a:spcPts val="0"/>
              </a:spcAft>
              <a:buNone/>
            </a:pPr>
            <a:r>
              <a:rPr lang="en-GB" sz="1100">
                <a:solidFill>
                  <a:schemeClr val="dk1"/>
                </a:solidFill>
              </a:rPr>
              <a:t>5. Migrants can be exploited - low wages, long hours and harsh working conditions </a:t>
            </a:r>
            <a:endParaRPr sz="1100">
              <a:solidFill>
                <a:schemeClr val="dk1"/>
              </a:solidFill>
            </a:endParaRPr>
          </a:p>
          <a:p>
            <a:pPr indent="0" lvl="0" marL="0" rtl="0" algn="l">
              <a:lnSpc>
                <a:spcPct val="100000"/>
              </a:lnSpc>
              <a:spcBef>
                <a:spcPts val="0"/>
              </a:spcBef>
              <a:spcAft>
                <a:spcPts val="0"/>
              </a:spcAft>
              <a:buNone/>
            </a:pPr>
            <a:r>
              <a:rPr lang="en-GB" sz="1100">
                <a:solidFill>
                  <a:schemeClr val="dk1"/>
                </a:solidFill>
              </a:rPr>
              <a:t>6. Migrants may experience racism.</a:t>
            </a:r>
            <a:endParaRPr sz="11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6"/>
          <p:cNvSpPr txBox="1"/>
          <p:nvPr/>
        </p:nvSpPr>
        <p:spPr>
          <a:xfrm>
            <a:off x="67325" y="96700"/>
            <a:ext cx="9021900" cy="303600"/>
          </a:xfrm>
          <a:prstGeom prst="rect">
            <a:avLst/>
          </a:prstGeom>
          <a:solidFill>
            <a:srgbClr val="8E7CC3"/>
          </a:solidFill>
          <a:ln cap="flat" cmpd="sng" w="19050">
            <a:solidFill>
              <a:srgbClr val="8E7CC3"/>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GB" sz="1200"/>
              <a:t>IGCSE GEOGRAPHY 0460: 1.2 Migration</a:t>
            </a:r>
            <a:endParaRPr b="1" sz="1200"/>
          </a:p>
          <a:p>
            <a:pPr indent="0" lvl="0" marL="0" rtl="0" algn="ctr">
              <a:spcBef>
                <a:spcPts val="0"/>
              </a:spcBef>
              <a:spcAft>
                <a:spcPts val="0"/>
              </a:spcAft>
              <a:buNone/>
            </a:pPr>
            <a:r>
              <a:t/>
            </a:r>
            <a:endParaRPr b="1" sz="1200"/>
          </a:p>
          <a:p>
            <a:pPr indent="0" lvl="0" marL="0" rtl="0" algn="ctr">
              <a:spcBef>
                <a:spcPts val="0"/>
              </a:spcBef>
              <a:spcAft>
                <a:spcPts val="0"/>
              </a:spcAft>
              <a:buNone/>
            </a:pPr>
            <a:r>
              <a:t/>
            </a:r>
            <a:endParaRPr b="1" sz="1200"/>
          </a:p>
        </p:txBody>
      </p:sp>
      <p:sp>
        <p:nvSpPr>
          <p:cNvPr id="79" name="Google Shape;79;p16"/>
          <p:cNvSpPr txBox="1"/>
          <p:nvPr/>
        </p:nvSpPr>
        <p:spPr>
          <a:xfrm>
            <a:off x="67325" y="471400"/>
            <a:ext cx="9021900" cy="354000"/>
          </a:xfrm>
          <a:prstGeom prst="rect">
            <a:avLst/>
          </a:prstGeom>
          <a:noFill/>
          <a:ln cap="flat" cmpd="sng" w="19050">
            <a:solidFill>
              <a:srgbClr val="8E7CC3"/>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GB" sz="1100"/>
              <a:t>CASE STUDY: MEXICO TO USA MIGRATION </a:t>
            </a:r>
            <a:endParaRPr b="1" sz="1100"/>
          </a:p>
        </p:txBody>
      </p:sp>
      <p:pic>
        <p:nvPicPr>
          <p:cNvPr id="80" name="Google Shape;80;p16"/>
          <p:cNvPicPr preferRelativeResize="0"/>
          <p:nvPr/>
        </p:nvPicPr>
        <p:blipFill rotWithShape="1">
          <a:blip r:embed="rId3">
            <a:alphaModFix/>
          </a:blip>
          <a:srcRect b="3165" l="1574" r="0" t="20736"/>
          <a:stretch/>
        </p:blipFill>
        <p:spPr>
          <a:xfrm>
            <a:off x="1573400" y="953100"/>
            <a:ext cx="7515825" cy="4043075"/>
          </a:xfrm>
          <a:prstGeom prst="rect">
            <a:avLst/>
          </a:prstGeom>
          <a:noFill/>
          <a:ln cap="flat" cmpd="sng" w="19050">
            <a:solidFill>
              <a:srgbClr val="8E7CC3"/>
            </a:solidFill>
            <a:prstDash val="solid"/>
            <a:round/>
            <a:headEnd len="sm" w="sm" type="none"/>
            <a:tailEnd len="sm" w="sm" type="none"/>
          </a:ln>
        </p:spPr>
      </p:pic>
      <p:sp>
        <p:nvSpPr>
          <p:cNvPr id="81" name="Google Shape;81;p16"/>
          <p:cNvSpPr txBox="1"/>
          <p:nvPr/>
        </p:nvSpPr>
        <p:spPr>
          <a:xfrm>
            <a:off x="67325" y="952200"/>
            <a:ext cx="1432800" cy="2495700"/>
          </a:xfrm>
          <a:prstGeom prst="rect">
            <a:avLst/>
          </a:prstGeom>
          <a:noFill/>
          <a:ln cap="flat" cmpd="sng" w="19050">
            <a:solidFill>
              <a:srgbClr val="8E7CC3"/>
            </a:solidFill>
            <a:prstDash val="solid"/>
            <a:round/>
            <a:headEnd len="sm" w="sm" type="none"/>
            <a:tailEnd len="sm" w="sm" type="none"/>
          </a:ln>
        </p:spPr>
        <p:txBody>
          <a:bodyPr anchorCtr="0" anchor="t" bIns="91425" lIns="91425" spcFirstLastPara="1" rIns="91425" wrap="square" tIns="91425">
            <a:spAutoFit/>
          </a:bodyPr>
          <a:lstStyle/>
          <a:p>
            <a:pPr indent="0" lvl="0" marL="0" rtl="0" algn="l">
              <a:lnSpc>
                <a:spcPct val="115000"/>
              </a:lnSpc>
              <a:spcBef>
                <a:spcPts val="0"/>
              </a:spcBef>
              <a:spcAft>
                <a:spcPts val="2000"/>
              </a:spcAft>
              <a:buNone/>
            </a:pPr>
            <a:r>
              <a:rPr b="1" lang="en-GB" sz="1100">
                <a:solidFill>
                  <a:schemeClr val="dk1"/>
                </a:solidFill>
                <a:highlight>
                  <a:srgbClr val="FFFFFF"/>
                </a:highlight>
              </a:rPr>
              <a:t>Context: </a:t>
            </a:r>
            <a:r>
              <a:rPr lang="en-GB" sz="1100">
                <a:solidFill>
                  <a:schemeClr val="dk1"/>
                </a:solidFill>
                <a:highlight>
                  <a:srgbClr val="FFFFFF"/>
                </a:highlight>
              </a:rPr>
              <a:t>According to the U.S. Department of Homeland Security, Mexico is the country of origin for the largest numbers of illegal immigrants in the USA with 6,570,000 migrants, which is 57% of all illegal migrants.</a:t>
            </a:r>
            <a:endParaRPr sz="1100">
              <a:solidFill>
                <a:schemeClr val="dk1"/>
              </a:solidFill>
              <a:highlight>
                <a:srgbClr val="FFFFFF"/>
              </a:highlight>
            </a:endParaRPr>
          </a:p>
        </p:txBody>
      </p:sp>
      <p:pic>
        <p:nvPicPr>
          <p:cNvPr id="82" name="Google Shape;82;p16"/>
          <p:cNvPicPr preferRelativeResize="0"/>
          <p:nvPr/>
        </p:nvPicPr>
        <p:blipFill rotWithShape="1">
          <a:blip r:embed="rId4">
            <a:alphaModFix/>
          </a:blip>
          <a:srcRect b="0" l="0" r="37554" t="16701"/>
          <a:stretch/>
        </p:blipFill>
        <p:spPr>
          <a:xfrm>
            <a:off x="67325" y="3574700"/>
            <a:ext cx="1432800" cy="1421475"/>
          </a:xfrm>
          <a:prstGeom prst="rect">
            <a:avLst/>
          </a:prstGeom>
          <a:noFill/>
          <a:ln cap="flat" cmpd="sng" w="19050">
            <a:solidFill>
              <a:srgbClr val="8E7CC3"/>
            </a:solidFill>
            <a:prstDash val="solid"/>
            <a:round/>
            <a:headEnd len="sm" w="sm" type="none"/>
            <a:tailEnd len="sm" w="sm" type="none"/>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