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4"/>
  </p:sldMasterIdLst>
  <p:notesMasterIdLst>
    <p:notesMasterId r:id="rId10"/>
  </p:notesMasterIdLst>
  <p:sldIdLst>
    <p:sldId id="269" r:id="rId5"/>
    <p:sldId id="293" r:id="rId6"/>
    <p:sldId id="1309" r:id="rId7"/>
    <p:sldId id="510" r:id="rId8"/>
    <p:sldId id="31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FF"/>
    <a:srgbClr val="FF66FF"/>
    <a:srgbClr val="3399FF"/>
    <a:srgbClr val="CC0099"/>
    <a:srgbClr val="FF99CC"/>
    <a:srgbClr val="FF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5A3695-D255-4B52-971E-37057970DE9A}" v="1" dt="2024-05-09T06:39:56.6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eira Zouar" userId="f09ab134-2f62-46c1-84d4-3ddad0cef1cb" providerId="ADAL" clId="{105A3695-D255-4B52-971E-37057970DE9A}"/>
    <pc:docChg chg="addSld delSld modSld sldOrd">
      <pc:chgData name="Kheira Zouar" userId="f09ab134-2f62-46c1-84d4-3ddad0cef1cb" providerId="ADAL" clId="{105A3695-D255-4B52-971E-37057970DE9A}" dt="2024-05-14T08:28:34.266" v="6"/>
      <pc:docMkLst>
        <pc:docMk/>
      </pc:docMkLst>
      <pc:sldChg chg="ord">
        <pc:chgData name="Kheira Zouar" userId="f09ab134-2f62-46c1-84d4-3ddad0cef1cb" providerId="ADAL" clId="{105A3695-D255-4B52-971E-37057970DE9A}" dt="2024-05-14T08:28:34.266" v="6"/>
        <pc:sldMkLst>
          <pc:docMk/>
          <pc:sldMk cId="3406758259" sldId="293"/>
        </pc:sldMkLst>
      </pc:sldChg>
      <pc:sldChg chg="new del">
        <pc:chgData name="Kheira Zouar" userId="f09ab134-2f62-46c1-84d4-3ddad0cef1cb" providerId="ADAL" clId="{105A3695-D255-4B52-971E-37057970DE9A}" dt="2024-05-09T06:40:01.432" v="4" actId="47"/>
        <pc:sldMkLst>
          <pc:docMk/>
          <pc:sldMk cId="2902221277" sldId="511"/>
        </pc:sldMkLst>
      </pc:sldChg>
      <pc:sldChg chg="new del">
        <pc:chgData name="Kheira Zouar" userId="f09ab134-2f62-46c1-84d4-3ddad0cef1cb" providerId="ADAL" clId="{105A3695-D255-4B52-971E-37057970DE9A}" dt="2024-05-09T06:39:58.429" v="3" actId="47"/>
        <pc:sldMkLst>
          <pc:docMk/>
          <pc:sldMk cId="1685610268" sldId="512"/>
        </pc:sldMkLst>
      </pc:sldChg>
      <pc:sldChg chg="add">
        <pc:chgData name="Kheira Zouar" userId="f09ab134-2f62-46c1-84d4-3ddad0cef1cb" providerId="ADAL" clId="{105A3695-D255-4B52-971E-37057970DE9A}" dt="2024-05-09T06:39:56.668" v="2"/>
        <pc:sldMkLst>
          <pc:docMk/>
          <pc:sldMk cId="2156819839" sldId="130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51BC7-BFD8-4D44-884D-207854471E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D2C2EB2-A7B2-48BA-9B75-99E57092BE55}">
      <dgm:prSet custT="1"/>
      <dgm:spPr/>
      <dgm:t>
        <a:bodyPr/>
        <a:lstStyle/>
        <a:p>
          <a:pPr algn="r">
            <a:lnSpc>
              <a:spcPct val="200000"/>
            </a:lnSpc>
          </a:pPr>
          <a:r>
            <a:rPr lang="ar-AE" sz="2800" b="0" dirty="0">
              <a:latin typeface="Calibri" panose="020F0502020204030204" pitchFamily="34" charset="0"/>
              <a:cs typeface="Calibri" panose="020F0502020204030204" pitchFamily="34" charset="0"/>
            </a:rPr>
            <a:t>ناتج التعلم :سأكون قادرا في نهاية الحصة على كتابة استجابة إبداعية مترابطة الأفكار متعلّقة برواية الأمير الصّغير.</a:t>
          </a:r>
          <a:endParaRPr lang="en-US" sz="2800" b="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1610EA9F-CD74-4745-92E2-921F7D60948F}" type="parTrans" cxnId="{E45C627A-A0B9-44BF-B0E6-4778998C6089}">
      <dgm:prSet/>
      <dgm:spPr/>
      <dgm:t>
        <a:bodyPr/>
        <a:lstStyle/>
        <a:p>
          <a:endParaRPr lang="en-US"/>
        </a:p>
      </dgm:t>
    </dgm:pt>
    <dgm:pt modelId="{41F9571B-4112-4652-886E-8223DD4A1B8F}" type="sibTrans" cxnId="{E45C627A-A0B9-44BF-B0E6-4778998C6089}">
      <dgm:prSet/>
      <dgm:spPr/>
      <dgm:t>
        <a:bodyPr/>
        <a:lstStyle/>
        <a:p>
          <a:endParaRPr lang="en-US"/>
        </a:p>
      </dgm:t>
    </dgm:pt>
    <dgm:pt modelId="{20CBD173-0F31-4464-8478-357FC4DAB14B}" type="pres">
      <dgm:prSet presAssocID="{7D451BC7-BFD8-4D44-884D-207854471E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51006D6-28B7-46F1-BC7C-BBAEAB68BC1A}" type="pres">
      <dgm:prSet presAssocID="{1D2C2EB2-A7B2-48BA-9B75-99E57092BE55}" presName="hierRoot1" presStyleCnt="0"/>
      <dgm:spPr/>
    </dgm:pt>
    <dgm:pt modelId="{331B8958-6D55-4F37-9380-F4DB63988E6B}" type="pres">
      <dgm:prSet presAssocID="{1D2C2EB2-A7B2-48BA-9B75-99E57092BE55}" presName="composite" presStyleCnt="0"/>
      <dgm:spPr/>
    </dgm:pt>
    <dgm:pt modelId="{C49F39D9-252D-4C13-B801-29175EEE3F0E}" type="pres">
      <dgm:prSet presAssocID="{1D2C2EB2-A7B2-48BA-9B75-99E57092BE55}" presName="background" presStyleLbl="node0" presStyleIdx="0" presStyleCnt="1"/>
      <dgm:spPr/>
    </dgm:pt>
    <dgm:pt modelId="{A11EE111-5501-4F0C-A007-E05386DA6A73}" type="pres">
      <dgm:prSet presAssocID="{1D2C2EB2-A7B2-48BA-9B75-99E57092BE55}" presName="text" presStyleLbl="fgAcc0" presStyleIdx="0" presStyleCnt="1" custScaleX="160476" custLinFactNeighborX="-177" custLinFactNeighborY="-6851">
        <dgm:presLayoutVars>
          <dgm:chPref val="3"/>
        </dgm:presLayoutVars>
      </dgm:prSet>
      <dgm:spPr/>
    </dgm:pt>
    <dgm:pt modelId="{E138DB8F-BC28-432E-843E-FA95333B541D}" type="pres">
      <dgm:prSet presAssocID="{1D2C2EB2-A7B2-48BA-9B75-99E57092BE55}" presName="hierChild2" presStyleCnt="0"/>
      <dgm:spPr/>
    </dgm:pt>
  </dgm:ptLst>
  <dgm:cxnLst>
    <dgm:cxn modelId="{2799FA3B-F749-4C9E-92FC-F6A1007A7728}" type="presOf" srcId="{1D2C2EB2-A7B2-48BA-9B75-99E57092BE55}" destId="{A11EE111-5501-4F0C-A007-E05386DA6A73}" srcOrd="0" destOrd="0" presId="urn:microsoft.com/office/officeart/2005/8/layout/hierarchy1"/>
    <dgm:cxn modelId="{E45C627A-A0B9-44BF-B0E6-4778998C6089}" srcId="{7D451BC7-BFD8-4D44-884D-207854471E01}" destId="{1D2C2EB2-A7B2-48BA-9B75-99E57092BE55}" srcOrd="0" destOrd="0" parTransId="{1610EA9F-CD74-4745-92E2-921F7D60948F}" sibTransId="{41F9571B-4112-4652-886E-8223DD4A1B8F}"/>
    <dgm:cxn modelId="{FE662991-7DEA-4943-9256-49E57FFCE45D}" type="presOf" srcId="{7D451BC7-BFD8-4D44-884D-207854471E01}" destId="{20CBD173-0F31-4464-8478-357FC4DAB14B}" srcOrd="0" destOrd="0" presId="urn:microsoft.com/office/officeart/2005/8/layout/hierarchy1"/>
    <dgm:cxn modelId="{D6F58519-9B35-4086-BD67-335CB474AB4E}" type="presParOf" srcId="{20CBD173-0F31-4464-8478-357FC4DAB14B}" destId="{251006D6-28B7-46F1-BC7C-BBAEAB68BC1A}" srcOrd="0" destOrd="0" presId="urn:microsoft.com/office/officeart/2005/8/layout/hierarchy1"/>
    <dgm:cxn modelId="{0FB8BDE8-5D3B-4152-896A-A71DDCCDE643}" type="presParOf" srcId="{251006D6-28B7-46F1-BC7C-BBAEAB68BC1A}" destId="{331B8958-6D55-4F37-9380-F4DB63988E6B}" srcOrd="0" destOrd="0" presId="urn:microsoft.com/office/officeart/2005/8/layout/hierarchy1"/>
    <dgm:cxn modelId="{52EA039F-6054-46A1-84A1-E5FCD9A8E1DE}" type="presParOf" srcId="{331B8958-6D55-4F37-9380-F4DB63988E6B}" destId="{C49F39D9-252D-4C13-B801-29175EEE3F0E}" srcOrd="0" destOrd="0" presId="urn:microsoft.com/office/officeart/2005/8/layout/hierarchy1"/>
    <dgm:cxn modelId="{6835AB3D-B8A9-4799-8336-FB2B44AA4498}" type="presParOf" srcId="{331B8958-6D55-4F37-9380-F4DB63988E6B}" destId="{A11EE111-5501-4F0C-A007-E05386DA6A73}" srcOrd="1" destOrd="0" presId="urn:microsoft.com/office/officeart/2005/8/layout/hierarchy1"/>
    <dgm:cxn modelId="{1E83192D-E27F-49A5-AC08-621575C184F4}" type="presParOf" srcId="{251006D6-28B7-46F1-BC7C-BBAEAB68BC1A}" destId="{E138DB8F-BC28-432E-843E-FA95333B541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9F39D9-252D-4C13-B801-29175EEE3F0E}">
      <dsp:nvSpPr>
        <dsp:cNvPr id="0" name=""/>
        <dsp:cNvSpPr/>
      </dsp:nvSpPr>
      <dsp:spPr>
        <a:xfrm>
          <a:off x="74703" y="-177145"/>
          <a:ext cx="6583517" cy="26050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1EE111-5501-4F0C-A007-E05386DA6A73}">
      <dsp:nvSpPr>
        <dsp:cNvPr id="0" name=""/>
        <dsp:cNvSpPr/>
      </dsp:nvSpPr>
      <dsp:spPr>
        <a:xfrm>
          <a:off x="530536" y="255895"/>
          <a:ext cx="6583517" cy="26050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r" defTabSz="12446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AE" sz="2800" b="0" kern="1200" dirty="0">
              <a:latin typeface="Calibri" panose="020F0502020204030204" pitchFamily="34" charset="0"/>
              <a:cs typeface="Calibri" panose="020F0502020204030204" pitchFamily="34" charset="0"/>
            </a:rPr>
            <a:t>ناتج التعلم :سأكون قادرا في نهاية الحصة على كتابة استجابة إبداعية مترابطة الأفكار متعلّقة برواية الأمير الصّغير.</a:t>
          </a:r>
          <a:endParaRPr lang="en-US" sz="2800" b="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06836" y="332195"/>
        <a:ext cx="6430917" cy="24524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5B5483-B92C-4337-AA2A-F36A417FD585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89E2B-8F08-4868-A268-FDFEEFA99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89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89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764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062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26809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92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213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555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271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976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5881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123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28D3EBF-8735-4F1B-9467-6E62A48BF040}" type="datetimeFigureOut">
              <a:rPr lang="ar-SA" smtClean="0"/>
              <a:t>07/11/1445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61116D-1785-427E-BE9C-EA9DCF9ECFFB}" type="slidenum">
              <a:rPr lang="ar-SA" smtClean="0"/>
              <a:t>‹#›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4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8020B02-BACF-414D-BBFA-A3B63369CDC6}"/>
              </a:ext>
            </a:extLst>
          </p:cNvPr>
          <p:cNvSpPr txBox="1">
            <a:spLocks/>
          </p:cNvSpPr>
          <p:nvPr/>
        </p:nvSpPr>
        <p:spPr>
          <a:xfrm>
            <a:off x="2267744" y="2162743"/>
            <a:ext cx="6696744" cy="17907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5000"/>
              </a:lnSpc>
              <a:spcAft>
                <a:spcPts val="600"/>
              </a:spcAft>
            </a:pPr>
            <a:r>
              <a:rPr lang="en-US" sz="8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الاستجابة </a:t>
            </a:r>
            <a:r>
              <a:rPr lang="en-US" sz="8000" cap="all" spc="-5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</a:t>
            </a:r>
            <a:r>
              <a:rPr lang="ar-AE" sz="8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r>
              <a:rPr lang="en-US" sz="8000" cap="all" spc="-5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بداعية</a:t>
            </a:r>
          </a:p>
        </p:txBody>
      </p:sp>
      <p:pic>
        <p:nvPicPr>
          <p:cNvPr id="4" name="Content Placeholder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F6572C4F-BDEB-4448-A5A7-500BB856EF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742" y="1772816"/>
            <a:ext cx="2359018" cy="4316926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303" y="4343400"/>
            <a:ext cx="422708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508703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AE1AF813-2D2F-4B78-9216-388AF161ED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1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47181D2-95D5-4439-9BDF-14D4FDC7B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AE"/>
          </a:p>
        </p:txBody>
      </p:sp>
      <p:graphicFrame>
        <p:nvGraphicFramePr>
          <p:cNvPr id="16" name="Content Placeholder 2">
            <a:extLst>
              <a:ext uri="{FF2B5EF4-FFF2-40B4-BE49-F238E27FC236}">
                <a16:creationId xmlns:a16="http://schemas.microsoft.com/office/drawing/2014/main" id="{EF38E07B-6A18-4D06-9645-63AB440FC1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5807581"/>
              </p:ext>
            </p:extLst>
          </p:nvPr>
        </p:nvGraphicFramePr>
        <p:xfrm>
          <a:off x="1088231" y="2340435"/>
          <a:ext cx="7203281" cy="3040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6758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8">
            <a:extLst>
              <a:ext uri="{FF2B5EF4-FFF2-40B4-BE49-F238E27FC236}">
                <a16:creationId xmlns:a16="http://schemas.microsoft.com/office/drawing/2014/main" id="{1BCB24C0-0140-4974-A6DE-5FDE08EF5211}"/>
              </a:ext>
            </a:extLst>
          </p:cNvPr>
          <p:cNvSpPr/>
          <p:nvPr/>
        </p:nvSpPr>
        <p:spPr>
          <a:xfrm>
            <a:off x="5012626" y="1238259"/>
            <a:ext cx="2971440" cy="513639"/>
          </a:xfrm>
          <a:prstGeom prst="roundRect">
            <a:avLst/>
          </a:prstGeom>
          <a:solidFill>
            <a:srgbClr val="0033CC"/>
          </a:solidFill>
          <a:ln w="1905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ar-AE" sz="36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التهيئة الحافزة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1B345C-4E5B-4619-B407-CD4A815680A7}"/>
              </a:ext>
            </a:extLst>
          </p:cNvPr>
          <p:cNvSpPr/>
          <p:nvPr/>
        </p:nvSpPr>
        <p:spPr>
          <a:xfrm>
            <a:off x="2700866" y="3325986"/>
            <a:ext cx="575734" cy="685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F3DC7D-A5A0-47B3-9E60-7BF36D2BE6FF}"/>
              </a:ext>
            </a:extLst>
          </p:cNvPr>
          <p:cNvSpPr txBox="1"/>
          <p:nvPr/>
        </p:nvSpPr>
        <p:spPr>
          <a:xfrm>
            <a:off x="4851399" y="2829697"/>
            <a:ext cx="3132667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AE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أجب عن </a:t>
            </a:r>
            <a:r>
              <a:rPr lang="ar-AE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الصور المتداخلة</a:t>
            </a:r>
            <a:r>
              <a:rPr lang="ar-AE" sz="3000" b="1" u="sng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  <a:p>
            <a:pPr algn="ctr" rtl="1"/>
            <a:r>
              <a:rPr lang="ar-AE" sz="3000" b="1" dirty="0">
                <a:solidFill>
                  <a:srgbClr val="FF0000"/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( كم شكلاً في الصورة )</a:t>
            </a:r>
            <a:r>
              <a:rPr lang="ar-AE" sz="3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.</a:t>
            </a:r>
            <a:endParaRPr lang="en-US" sz="3000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2050" name="Picture 2" descr="حل لغز كم وجه في الصورة">
            <a:extLst>
              <a:ext uri="{FF2B5EF4-FFF2-40B4-BE49-F238E27FC236}">
                <a16:creationId xmlns:a16="http://schemas.microsoft.com/office/drawing/2014/main" id="{4970A4A1-ABD1-41EE-8856-C97393286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4783667" cy="51435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938DB1B5-F626-4E9C-A85E-BD951E4A718C}"/>
              </a:ext>
            </a:extLst>
          </p:cNvPr>
          <p:cNvGrpSpPr/>
          <p:nvPr/>
        </p:nvGrpSpPr>
        <p:grpSpPr>
          <a:xfrm>
            <a:off x="8163071" y="1947425"/>
            <a:ext cx="738373" cy="3121438"/>
            <a:chOff x="7946408" y="1295400"/>
            <a:chExt cx="1051256" cy="308264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8F62BCE-E42A-4E88-B4BB-C82D32102CE0}"/>
                </a:ext>
              </a:extLst>
            </p:cNvPr>
            <p:cNvSpPr txBox="1"/>
            <p:nvPr/>
          </p:nvSpPr>
          <p:spPr>
            <a:xfrm>
              <a:off x="7946408" y="1295400"/>
              <a:ext cx="1051256" cy="364742"/>
            </a:xfrm>
            <a:prstGeom prst="rect">
              <a:avLst/>
            </a:prstGeom>
            <a:solidFill>
              <a:srgbClr val="00B050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 dirty="0">
                  <a:latin typeface="Calibri" panose="020F0502020204030204" pitchFamily="34" charset="0"/>
                  <a:cs typeface="Calibri" panose="020F0502020204030204" pitchFamily="34" charset="0"/>
                </a:rPr>
                <a:t>أبدع</a:t>
              </a:r>
              <a:endParaRPr lang="ar-EG" sz="135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051D7D3-3721-4F63-858C-F5395B2BA65B}"/>
                </a:ext>
              </a:extLst>
            </p:cNvPr>
            <p:cNvSpPr txBox="1"/>
            <p:nvPr/>
          </p:nvSpPr>
          <p:spPr>
            <a:xfrm>
              <a:off x="7946408" y="1838980"/>
              <a:ext cx="1051256" cy="364742"/>
            </a:xfrm>
            <a:prstGeom prst="rect">
              <a:avLst/>
            </a:prstGeom>
            <a:solidFill>
              <a:srgbClr val="92D050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أقيّم</a:t>
              </a:r>
              <a:endParaRPr lang="ar-EG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0CDD0EA-60F6-48EA-9DE1-6B75BCB02853}"/>
                </a:ext>
              </a:extLst>
            </p:cNvPr>
            <p:cNvSpPr txBox="1"/>
            <p:nvPr/>
          </p:nvSpPr>
          <p:spPr>
            <a:xfrm>
              <a:off x="7946408" y="2382560"/>
              <a:ext cx="1051256" cy="364742"/>
            </a:xfrm>
            <a:prstGeom prst="rect">
              <a:avLst/>
            </a:prstGeom>
            <a:solidFill>
              <a:srgbClr val="FFC000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أحلل</a:t>
              </a:r>
              <a:endParaRPr lang="ar-EG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C09041C-4031-455F-96C7-311BEC6D58C4}"/>
                </a:ext>
              </a:extLst>
            </p:cNvPr>
            <p:cNvSpPr txBox="1"/>
            <p:nvPr/>
          </p:nvSpPr>
          <p:spPr>
            <a:xfrm>
              <a:off x="7946408" y="2926140"/>
              <a:ext cx="1051256" cy="36474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أطب</a:t>
              </a:r>
              <a:r>
                <a:rPr lang="ar-AE">
                  <a:latin typeface="Calibri" panose="020F0502020204030204" pitchFamily="34" charset="0"/>
                  <a:cs typeface="Calibri" panose="020F0502020204030204" pitchFamily="34" charset="0"/>
                </a:rPr>
                <a:t>ّ</a:t>
              </a:r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ق</a:t>
              </a:r>
              <a:endParaRPr lang="ar-EG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924675B-C60C-40B2-A527-AF6B90FFE18D}"/>
                </a:ext>
              </a:extLst>
            </p:cNvPr>
            <p:cNvSpPr txBox="1"/>
            <p:nvPr/>
          </p:nvSpPr>
          <p:spPr>
            <a:xfrm>
              <a:off x="7946408" y="3469720"/>
              <a:ext cx="1051256" cy="364742"/>
            </a:xfrm>
            <a:prstGeom prst="rect">
              <a:avLst/>
            </a:prstGeom>
            <a:solidFill>
              <a:srgbClr val="F53D0B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أفهم</a:t>
              </a:r>
              <a:endParaRPr lang="ar-EG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B27AAD7-C2CB-4D52-917E-334DE4CBADC4}"/>
                </a:ext>
              </a:extLst>
            </p:cNvPr>
            <p:cNvSpPr txBox="1"/>
            <p:nvPr/>
          </p:nvSpPr>
          <p:spPr>
            <a:xfrm>
              <a:off x="7946408" y="4013300"/>
              <a:ext cx="1051256" cy="364742"/>
            </a:xfrm>
            <a:prstGeom prst="rect">
              <a:avLst/>
            </a:prstGeom>
            <a:solidFill>
              <a:srgbClr val="FF0000"/>
            </a:solidFill>
            <a:ln w="28575">
              <a:solidFill>
                <a:schemeClr val="bg1"/>
              </a:solidFill>
            </a:ln>
          </p:spPr>
          <p:txBody>
            <a:bodyPr wrap="square" rtlCol="1">
              <a:spAutoFit/>
            </a:bodyPr>
            <a:lstStyle/>
            <a:p>
              <a:pPr algn="ctr"/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أتذك</a:t>
              </a:r>
              <a:r>
                <a:rPr lang="ar-AE">
                  <a:latin typeface="Calibri" panose="020F0502020204030204" pitchFamily="34" charset="0"/>
                  <a:cs typeface="Calibri" panose="020F0502020204030204" pitchFamily="34" charset="0"/>
                </a:rPr>
                <a:t>ّ</a:t>
              </a:r>
              <a:r>
                <a:rPr lang="ar-EG">
                  <a:latin typeface="Calibri" panose="020F0502020204030204" pitchFamily="34" charset="0"/>
                  <a:cs typeface="Calibri" panose="020F0502020204030204" pitchFamily="34" charset="0"/>
                </a:rPr>
                <a:t>ر</a:t>
              </a:r>
              <a:endParaRPr lang="ar-EG" sz="135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F2D75D1-23E9-41CB-8D27-6606BB63B0F9}"/>
              </a:ext>
            </a:extLst>
          </p:cNvPr>
          <p:cNvCxnSpPr>
            <a:cxnSpLocks/>
          </p:cNvCxnSpPr>
          <p:nvPr/>
        </p:nvCxnSpPr>
        <p:spPr>
          <a:xfrm flipV="1">
            <a:off x="7577668" y="2255961"/>
            <a:ext cx="554564" cy="480889"/>
          </a:xfrm>
          <a:prstGeom prst="straightConnector1">
            <a:avLst/>
          </a:prstGeom>
          <a:ln>
            <a:tailEnd type="triangle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1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53750">
        <p14:prism/>
      </p:transition>
    </mc:Choice>
    <mc:Fallback xmlns="">
      <p:transition spd="slow" advTm="5375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0E1693-FAC7-4C7E-833B-7391DC745C3B}"/>
              </a:ext>
            </a:extLst>
          </p:cNvPr>
          <p:cNvSpPr txBox="1"/>
          <p:nvPr/>
        </p:nvSpPr>
        <p:spPr>
          <a:xfrm>
            <a:off x="4033670" y="840726"/>
            <a:ext cx="4765212" cy="37856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400" b="1" u="sng" dirty="0">
                <a:solidFill>
                  <a:prstClr val="black"/>
                </a:solidFill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المهمة</a:t>
            </a:r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 اكتب استجابة إبداعية لرواية الأمير الصّغير( اختر نمطًا واحدا فقط )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1- كتابة رسالة مع مراعاة عناصر ها . 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2- إضافة شخصية جديدة للرواية.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3- كتابة نهاية جديدة.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4- كتابة حوار  من إبداعك بين شخصيتين من شخصيات الرواية .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5- إضافة عقدة جديدة.</a:t>
            </a:r>
          </a:p>
          <a:p>
            <a:pPr algn="r" rtl="1"/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ar-JO" sz="2400" b="1" dirty="0">
                <a:latin typeface="Calibri Light"/>
                <a:ea typeface="Calibri Light"/>
                <a:cs typeface="Calibri Light"/>
              </a:rPr>
              <a:t>6- اختر فصلًا من فصول الرّواية ثم أضف له أحداثًا جديدة تغير بها نهاية الفصل.</a:t>
            </a:r>
            <a:endParaRPr lang="ar-AE" sz="2400" b="1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8EB24C-2A58-4C00-9EC4-550E76797B0A}"/>
              </a:ext>
            </a:extLst>
          </p:cNvPr>
          <p:cNvSpPr txBox="1"/>
          <p:nvPr/>
        </p:nvSpPr>
        <p:spPr>
          <a:xfrm>
            <a:off x="408219" y="4759418"/>
            <a:ext cx="8352927" cy="1823576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AE" sz="2400" b="1" u="sng" dirty="0">
                <a:solidFill>
                  <a:prstClr val="black"/>
                </a:solidFill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تذكر أن تستخدم ما يلي:</a:t>
            </a:r>
          </a:p>
          <a:p>
            <a:pPr marL="257175" indent="-257175" algn="r" rtl="1">
              <a:buFontTx/>
              <a:buChar char="-"/>
            </a:pPr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أفعالًا مثيرة للاهتمام تبين بها حالة الشخصية مثل: خيّم – ساد ...</a:t>
            </a:r>
          </a:p>
          <a:p>
            <a:pPr marL="257175" indent="-257175" algn="r" rtl="1">
              <a:buFontTx/>
              <a:buChar char="-"/>
            </a:pPr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الأحوال – الصفات- الظروف...</a:t>
            </a:r>
          </a:p>
          <a:p>
            <a:pPr marL="257175" indent="-257175" algn="r" rtl="1">
              <a:buFont typeface="Wingdings" panose="05000000000000000000" pitchFamily="2" charset="2"/>
              <a:buChar char="Ø"/>
            </a:pPr>
            <a:r>
              <a:rPr lang="ar-AE" sz="2400" b="1" dirty="0">
                <a:solidFill>
                  <a:prstClr val="black"/>
                </a:solidFill>
                <a:highlight>
                  <a:srgbClr val="00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التحدي: </a:t>
            </a:r>
            <a:r>
              <a:rPr lang="ar-AE" sz="2400" b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هل يمكنك استخدام التشبيه أو التعبير المجازي؟</a:t>
            </a:r>
          </a:p>
          <a:p>
            <a:endParaRPr lang="ar-AE" sz="1650" b="1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B7859F-BB63-4F47-A440-B543A98EAA53}"/>
              </a:ext>
            </a:extLst>
          </p:cNvPr>
          <p:cNvSpPr/>
          <p:nvPr/>
        </p:nvSpPr>
        <p:spPr>
          <a:xfrm>
            <a:off x="2245439" y="593896"/>
            <a:ext cx="1458158" cy="209701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1600" b="1" u="sng" dirty="0">
                <a:solidFill>
                  <a:schemeClr val="tx1"/>
                </a:solidFill>
              </a:rPr>
              <a:t>عناصر الرسالة </a:t>
            </a:r>
          </a:p>
          <a:p>
            <a:pPr algn="ctr"/>
            <a:r>
              <a:rPr lang="ar-AE" sz="1600" dirty="0">
                <a:solidFill>
                  <a:schemeClr val="tx1"/>
                </a:solidFill>
              </a:rPr>
              <a:t>البسملة – الجهة و التاريخ ، التّحية ،المقدمة ، العرض ، الخاتمة ، المرسِل ، التّوقيع .</a:t>
            </a:r>
            <a:endParaRPr lang="en-GB" sz="1600" dirty="0">
              <a:solidFill>
                <a:schemeClr val="tx1"/>
              </a:solidFill>
            </a:endParaRPr>
          </a:p>
        </p:txBody>
      </p:sp>
      <p:cxnSp>
        <p:nvCxnSpPr>
          <p:cNvPr id="8" name="Connector: Curved 7">
            <a:extLst>
              <a:ext uri="{FF2B5EF4-FFF2-40B4-BE49-F238E27FC236}">
                <a16:creationId xmlns:a16="http://schemas.microsoft.com/office/drawing/2014/main" id="{3BE20F58-F2AA-463D-A07F-FD8450FCC525}"/>
              </a:ext>
            </a:extLst>
          </p:cNvPr>
          <p:cNvCxnSpPr>
            <a:cxnSpLocks/>
          </p:cNvCxnSpPr>
          <p:nvPr/>
        </p:nvCxnSpPr>
        <p:spPr>
          <a:xfrm>
            <a:off x="3702106" y="1981688"/>
            <a:ext cx="1840628" cy="723382"/>
          </a:xfrm>
          <a:prstGeom prst="curvedConnector3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2520C37-A8A4-462D-83C8-BF476D71F735}"/>
              </a:ext>
            </a:extLst>
          </p:cNvPr>
          <p:cNvSpPr/>
          <p:nvPr/>
        </p:nvSpPr>
        <p:spPr>
          <a:xfrm>
            <a:off x="258627" y="1690528"/>
            <a:ext cx="1884286" cy="27420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u="sng" dirty="0">
                <a:solidFill>
                  <a:schemeClr val="tx1"/>
                </a:solidFill>
                <a:latin typeface="+mj-lt"/>
              </a:rPr>
              <a:t>الحوار </a:t>
            </a:r>
          </a:p>
          <a:p>
            <a:pPr algn="ctr"/>
            <a:r>
              <a:rPr lang="ar-AE" dirty="0">
                <a:solidFill>
                  <a:schemeClr val="tx1"/>
                </a:solidFill>
                <a:latin typeface="+mj-lt"/>
              </a:rPr>
              <a:t>ابدأ الحوار بمقدمة تسرد فيها بعض الأحداث ، ثم اكتب حوارا بين شخصين من شخصيات </a:t>
            </a:r>
            <a:r>
              <a:rPr lang="ar-AE">
                <a:solidFill>
                  <a:schemeClr val="tx1"/>
                </a:solidFill>
                <a:latin typeface="+mj-lt"/>
              </a:rPr>
              <a:t>قصة الخبز </a:t>
            </a:r>
            <a:r>
              <a:rPr lang="ar-AE" dirty="0">
                <a:solidFill>
                  <a:schemeClr val="tx1"/>
                </a:solidFill>
                <a:latin typeface="+mj-lt"/>
              </a:rPr>
              <a:t>، ثم اكتب خاتمة لهذا الحوار بسرد بعض الأحداث .</a:t>
            </a:r>
            <a:endParaRPr lang="en-GB" dirty="0">
              <a:solidFill>
                <a:schemeClr val="tx1"/>
              </a:solidFill>
              <a:latin typeface="+mj-lt"/>
            </a:endParaRPr>
          </a:p>
        </p:txBody>
      </p: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1BB7AAA9-1507-4761-B06A-D9353FA3B5B9}"/>
              </a:ext>
            </a:extLst>
          </p:cNvPr>
          <p:cNvCxnSpPr>
            <a:cxnSpLocks/>
          </p:cNvCxnSpPr>
          <p:nvPr/>
        </p:nvCxnSpPr>
        <p:spPr>
          <a:xfrm flipV="1">
            <a:off x="2154427" y="3749898"/>
            <a:ext cx="2057533" cy="355814"/>
          </a:xfrm>
          <a:prstGeom prst="curvedConnector3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DF1995D-2715-4899-AB3B-F21F49797A87}"/>
              </a:ext>
            </a:extLst>
          </p:cNvPr>
          <p:cNvSpPr txBox="1"/>
          <p:nvPr/>
        </p:nvSpPr>
        <p:spPr>
          <a:xfrm>
            <a:off x="408219" y="90859"/>
            <a:ext cx="8568953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AE" sz="2400" b="1" dirty="0">
                <a:solidFill>
                  <a:prstClr val="white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الابداع هو طريقة لجعل الكتابة أكثر إثارة و أن تكتب ما بداخلك بدلًا من التحدث.</a:t>
            </a:r>
            <a:endParaRPr lang="en-GB" sz="2400" b="1" u="sng" dirty="0">
              <a:solidFill>
                <a:prstClr val="white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38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F78A9D5-93B9-4F58-9369-B5057A3E3650}"/>
              </a:ext>
            </a:extLst>
          </p:cNvPr>
          <p:cNvSpPr txBox="1"/>
          <p:nvPr/>
        </p:nvSpPr>
        <p:spPr>
          <a:xfrm>
            <a:off x="6463262" y="2458780"/>
            <a:ext cx="2289779" cy="97022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450"/>
              </a:spcAft>
            </a:pPr>
            <a:r>
              <a:rPr lang="en-US" sz="5400" dirty="0" err="1">
                <a:solidFill>
                  <a:srgbClr val="FF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معايير</a:t>
            </a:r>
            <a:r>
              <a:rPr lang="en-US" sz="5400" dirty="0">
                <a:solidFill>
                  <a:srgbClr val="FF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الكتابة</a:t>
            </a:r>
            <a:r>
              <a:rPr lang="en-US" sz="5400" dirty="0">
                <a:solidFill>
                  <a:srgbClr val="FF0000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 </a:t>
            </a:r>
          </a:p>
        </p:txBody>
      </p:sp>
      <p:graphicFrame>
        <p:nvGraphicFramePr>
          <p:cNvPr id="12" name="Table 7">
            <a:extLst>
              <a:ext uri="{FF2B5EF4-FFF2-40B4-BE49-F238E27FC236}">
                <a16:creationId xmlns:a16="http://schemas.microsoft.com/office/drawing/2014/main" id="{F5022508-0F6E-404B-9C2D-07A8960A8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5964920"/>
              </p:ext>
            </p:extLst>
          </p:nvPr>
        </p:nvGraphicFramePr>
        <p:xfrm>
          <a:off x="390959" y="1844825"/>
          <a:ext cx="6072303" cy="41764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30002">
                  <a:extLst>
                    <a:ext uri="{9D8B030D-6E8A-4147-A177-3AD203B41FA5}">
                      <a16:colId xmlns:a16="http://schemas.microsoft.com/office/drawing/2014/main" val="978827157"/>
                    </a:ext>
                  </a:extLst>
                </a:gridCol>
                <a:gridCol w="746596">
                  <a:extLst>
                    <a:ext uri="{9D8B030D-6E8A-4147-A177-3AD203B41FA5}">
                      <a16:colId xmlns:a16="http://schemas.microsoft.com/office/drawing/2014/main" val="163940657"/>
                    </a:ext>
                  </a:extLst>
                </a:gridCol>
                <a:gridCol w="4595705">
                  <a:extLst>
                    <a:ext uri="{9D8B030D-6E8A-4147-A177-3AD203B41FA5}">
                      <a16:colId xmlns:a16="http://schemas.microsoft.com/office/drawing/2014/main" val="3789545135"/>
                    </a:ext>
                  </a:extLst>
                </a:gridCol>
              </a:tblGrid>
              <a:tr h="596638">
                <a:tc>
                  <a:txBody>
                    <a:bodyPr/>
                    <a:lstStyle/>
                    <a:p>
                      <a:pPr algn="ctr" rtl="1"/>
                      <a:r>
                        <a:rPr lang="ar-AE" sz="1900"/>
                        <a:t>لا</a:t>
                      </a:r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900"/>
                        <a:t>نعم</a:t>
                      </a:r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900" dirty="0"/>
                        <a:t>المعيار</a:t>
                      </a:r>
                      <a:endParaRPr lang="en-GB" sz="1900" dirty="0"/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28376473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 dirty="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وظفت مفردات مناسبة للموضوع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4069288647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كتبت كتابة صحيحة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4094850262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 dirty="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وظفت أدوات الربط توظيفا صحيحا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126812579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 dirty="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وظفت تشبيهات + تعبيرات مجازية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1147808350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 dirty="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وظفت علامات الترقيم توظيفا صحيحا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2803004878"/>
                  </a:ext>
                </a:extLst>
              </a:tr>
              <a:tr h="596638">
                <a:tc>
                  <a:txBody>
                    <a:bodyPr/>
                    <a:lstStyle/>
                    <a:p>
                      <a:pPr algn="r" rtl="1"/>
                      <a:endParaRPr lang="en-GB" sz="1900" dirty="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endParaRPr lang="en-GB" sz="1900"/>
                    </a:p>
                  </a:txBody>
                  <a:tcPr marL="95707" marR="95707" marT="47853" marB="47853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AE" sz="19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سلمت المهمة في الوقت المحدد .</a:t>
                      </a:r>
                      <a:endParaRPr lang="en-GB" sz="19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707" marR="95707" marT="47853" marB="47853"/>
                </a:tc>
                <a:extLst>
                  <a:ext uri="{0D108BD9-81ED-4DB2-BD59-A6C34878D82A}">
                    <a16:rowId xmlns:a16="http://schemas.microsoft.com/office/drawing/2014/main" val="3300536505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91262972-1C37-4F02-9D77-F226F9423E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76" y="3438128"/>
            <a:ext cx="1752151" cy="13798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508A1-1ACB-4B90-BFE8-CDBF8E62647F}"/>
              </a:ext>
            </a:extLst>
          </p:cNvPr>
          <p:cNvSpPr txBox="1"/>
          <p:nvPr/>
        </p:nvSpPr>
        <p:spPr>
          <a:xfrm>
            <a:off x="2483768" y="980728"/>
            <a:ext cx="2313751" cy="6001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AE" sz="3300" dirty="0">
                <a:solidFill>
                  <a:srgbClr val="1F497D">
                    <a:lumMod val="75000"/>
                  </a:srgb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تقييم ذاتي</a:t>
            </a:r>
            <a:endParaRPr lang="en-GB" sz="3300" dirty="0">
              <a:solidFill>
                <a:srgbClr val="1F497D">
                  <a:lumMod val="75000"/>
                </a:srgb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54126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06E4E8C3A25B4C9F01582D17AE4E07" ma:contentTypeVersion="13" ma:contentTypeDescription="Create a new document." ma:contentTypeScope="" ma:versionID="82ad90e6e18ba8389dc6507148d01283">
  <xsd:schema xmlns:xsd="http://www.w3.org/2001/XMLSchema" xmlns:xs="http://www.w3.org/2001/XMLSchema" xmlns:p="http://schemas.microsoft.com/office/2006/metadata/properties" xmlns:ns2="dab27d9a-c6f2-446c-bbf9-eb6d8fb9edef" xmlns:ns3="eebbd330-551b-4a40-a59f-8b23cf48cd38" targetNamespace="http://schemas.microsoft.com/office/2006/metadata/properties" ma:root="true" ma:fieldsID="a5058fc5b3ce2d1baa18410865154bb7" ns2:_="" ns3:_="">
    <xsd:import namespace="dab27d9a-c6f2-446c-bbf9-eb6d8fb9edef"/>
    <xsd:import namespace="eebbd330-551b-4a40-a59f-8b23cf48cd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27d9a-c6f2-446c-bbf9-eb6d8fb9ede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bd330-551b-4a40-a59f-8b23cf48cd3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07A8F6-032D-4916-998E-DF160719FA6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35E6333-0550-432A-BDC7-0C4E3AD265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ab27d9a-c6f2-446c-bbf9-eb6d8fb9edef"/>
    <ds:schemaRef ds:uri="eebbd330-551b-4a40-a59f-8b23cf48cd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D40D3CE-8084-4A09-A195-066244357D7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77</TotalTime>
  <Words>250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Arabic Typesetting</vt:lpstr>
      <vt:lpstr>Calibri</vt:lpstr>
      <vt:lpstr>Calibri Light</vt:lpstr>
      <vt:lpstr>Sakkal Majalla</vt:lpstr>
      <vt:lpstr>Traditional Arabic</vt:lpstr>
      <vt:lpstr>Wingdings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الثلاثاء 22/09/2020</dc:title>
  <dc:creator>Kheira Zouar</dc:creator>
  <cp:lastModifiedBy>Kheira Zouar</cp:lastModifiedBy>
  <cp:revision>7</cp:revision>
  <dcterms:created xsi:type="dcterms:W3CDTF">2020-09-21T17:58:55Z</dcterms:created>
  <dcterms:modified xsi:type="dcterms:W3CDTF">2024-05-14T08:28:39Z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0x0101006506E4E8C3A25B4C9F01582D17AE4E07</vt:lpwstr>
  </property>
</Properties>
</file>