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theme/theme2.xml" ContentType="application/vnd.openxmlformats-officedocument.theme+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handoutMasterIdLst>
    <p:handoutMasterId r:id="rId30"/>
  </p:handoutMasterIdLst>
  <p:sldIdLst>
    <p:sldId id="256" r:id="rId5"/>
    <p:sldId id="257" r:id="rId6"/>
    <p:sldId id="258" r:id="rId7"/>
    <p:sldId id="261" r:id="rId8"/>
    <p:sldId id="271" r:id="rId9"/>
    <p:sldId id="272" r:id="rId10"/>
    <p:sldId id="288" r:id="rId11"/>
    <p:sldId id="274" r:id="rId12"/>
    <p:sldId id="275" r:id="rId13"/>
    <p:sldId id="262" r:id="rId14"/>
    <p:sldId id="263" r:id="rId15"/>
    <p:sldId id="266" r:id="rId16"/>
    <p:sldId id="287" r:id="rId17"/>
    <p:sldId id="265" r:id="rId18"/>
    <p:sldId id="282" r:id="rId19"/>
    <p:sldId id="278" r:id="rId20"/>
    <p:sldId id="283" r:id="rId21"/>
    <p:sldId id="284" r:id="rId22"/>
    <p:sldId id="285" r:id="rId23"/>
    <p:sldId id="281" r:id="rId24"/>
    <p:sldId id="280" r:id="rId25"/>
    <p:sldId id="269" r:id="rId26"/>
    <p:sldId id="270" r:id="rId27"/>
    <p:sldId id="279" r:id="rId28"/>
    <p:sldId id="260"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Museo 100" panose="02000000000000000000" pitchFamily="2" charset="0"/>
      <p:regular r:id="rId35"/>
    </p:embeddedFont>
    <p:embeddedFont>
      <p:font typeface="Museo 500" panose="02000000000000000000" pitchFamily="2" charset="0"/>
      <p:regular r:id="rId36"/>
    </p:embeddedFont>
    <p:embeddedFont>
      <p:font typeface="Museo 700" panose="02000000000000000000" pitchFamily="2" charset="0"/>
      <p:bold r:id="rId37"/>
    </p:embeddedFont>
    <p:embeddedFont>
      <p:font typeface="Museo 900" panose="02000000000000000000" pitchFamily="2"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3" clrIdx="0">
    <p:extLst>
      <p:ext uri="{19B8F6BF-5375-455C-9EA6-DF929625EA0E}">
        <p15:presenceInfo xmlns:p15="http://schemas.microsoft.com/office/powerpoint/2012/main" userId="b5583333cfd3a5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403C"/>
    <a:srgbClr val="2CB7FF"/>
    <a:srgbClr val="FD446D"/>
    <a:srgbClr val="181E3F"/>
    <a:srgbClr val="2980B9"/>
    <a:srgbClr val="E03D1A"/>
    <a:srgbClr val="7FCDFD"/>
    <a:srgbClr val="2BB8FF"/>
    <a:srgbClr val="3498DB"/>
    <a:srgbClr val="064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7449" autoAdjust="0"/>
  </p:normalViewPr>
  <p:slideViewPr>
    <p:cSldViewPr snapToGrid="0">
      <p:cViewPr varScale="1">
        <p:scale>
          <a:sx n="159" d="100"/>
          <a:sy n="159" d="100"/>
        </p:scale>
        <p:origin x="1674" y="1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8" d="100"/>
          <a:sy n="118" d="100"/>
        </p:scale>
        <p:origin x="329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EDDC4CDD-B36F-4F4E-9F22-814E4F9C72D9}"/>
  </pc:docChgLst>
  <pc:docChgLst>
    <pc:chgData name="Andy Gray" userId="3900aca3-aa6e-4813-b4e0-c02f9e48a0aa" providerId="ADAL" clId="{5473F513-6351-4E22-98B9-72ACC0C927D0}"/>
    <pc:docChg chg="modSld">
      <pc:chgData name="Andy Gray" userId="3900aca3-aa6e-4813-b4e0-c02f9e48a0aa" providerId="ADAL" clId="{5473F513-6351-4E22-98B9-72ACC0C927D0}" dt="2019-05-31T09:42:22.858" v="0"/>
      <pc:docMkLst>
        <pc:docMk/>
      </pc:docMkLst>
      <pc:sldChg chg="addSp">
        <pc:chgData name="Andy Gray" userId="3900aca3-aa6e-4813-b4e0-c02f9e48a0aa" providerId="ADAL" clId="{5473F513-6351-4E22-98B9-72ACC0C927D0}" dt="2019-05-31T09:42:22.858" v="0"/>
        <pc:sldMkLst>
          <pc:docMk/>
          <pc:sldMk cId="1268254584" sldId="256"/>
        </pc:sldMkLst>
        <pc:picChg chg="add">
          <ac:chgData name="Andy Gray" userId="3900aca3-aa6e-4813-b4e0-c02f9e48a0aa" providerId="ADAL" clId="{5473F513-6351-4E22-98B9-72ACC0C927D0}" dt="2019-05-31T09:42:22.858" v="0"/>
          <ac:picMkLst>
            <pc:docMk/>
            <pc:sldMk cId="1268254584" sldId="256"/>
            <ac:picMk id="4" creationId="{F1B8D418-25E1-415F-A687-8D5D14004978}"/>
          </ac:picMkLst>
        </pc:picChg>
      </pc:sldChg>
    </pc:docChg>
  </pc:docChgLst>
  <pc:docChgLst>
    <pc:chgData name="Leonora Sheppard" userId="3688f6d8-1f97-408e-a4fe-cc859c551ddb" providerId="ADAL" clId="{88B86DB2-05BB-418F-9413-159B943EF3BC}"/>
  </pc:docChgLst>
  <pc:docChgLst>
    <pc:chgData name="Mike Ross" userId="7954c944-6085-4b08-be0b-82a8f61afa5b" providerId="ADAL" clId="{E0B91738-6DCA-4671-9FAC-E83AD22D0D55}"/>
  </pc:docChgLst>
  <pc:docChgLst>
    <pc:chgData name="Andy Gray" userId="3900aca3-aa6e-4813-b4e0-c02f9e48a0aa" providerId="ADAL" clId="{E3FFDF8F-4D1C-4398-B145-48D6B26FA3FD}"/>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7879565" y="142043"/>
            <a:ext cx="2971800" cy="458788"/>
          </a:xfrm>
          <a:prstGeom prst="rect">
            <a:avLst/>
          </a:prstGeom>
        </p:spPr>
        <p:txBody>
          <a:bodyPr vert="horz" lIns="91440" tIns="45720" rIns="91440" bIns="45720" rtlCol="0"/>
          <a:lstStyle>
            <a:lvl1pPr algn="r">
              <a:defRPr sz="1200"/>
            </a:lvl1pPr>
          </a:lstStyle>
          <a:p>
            <a:fld id="{68996269-3101-49AD-ADBA-42C070CC3F2E}" type="datetimeFigureOut">
              <a:rPr lang="en-US" smtClean="0"/>
              <a:t>5/31/2019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10373E-F660-405A-BC66-417C97D55DB6}" type="slidenum">
              <a:rPr lang="en-US" smtClean="0"/>
              <a:t>‹#›</a:t>
            </a:fld>
            <a:endParaRPr lang="en-US" dirty="0"/>
          </a:p>
        </p:txBody>
      </p:sp>
    </p:spTree>
    <p:extLst>
      <p:ext uri="{BB962C8B-B14F-4D97-AF65-F5344CB8AC3E}">
        <p14:creationId xmlns:p14="http://schemas.microsoft.com/office/powerpoint/2010/main" val="10977166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03T14:47:11.338"/>
    </inkml:context>
    <inkml:brush xml:id="br0">
      <inkml:brushProperty name="width" value="0.05" units="cm"/>
      <inkml:brushProperty name="height" value="0.05" units="cm"/>
    </inkml:brush>
  </inkml:definitions>
  <inkml:trace contextRef="#ctx0" brushRef="#br0">40 0 4642,'0'0'48,"0"0"-112,0 0 0,0 0 48,0 0-64,0 0-368,-40 0-513,40 0-1120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03T15:42:02.500"/>
    </inkml:context>
    <inkml:brush xml:id="br0">
      <inkml:brushProperty name="width" value="0.05" units="cm"/>
      <inkml:brushProperty name="height" value="0.05" units="cm"/>
    </inkml:brush>
  </inkml:definitions>
  <inkml:trace contextRef="#ctx0" brushRef="#br0">0 1 7635,'0'0'305,"0"0"-225,0 0-112,0 0 64,0 0-32,0 0-817,0 0-1312,0 0-2225</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98FE1-A514-4BDF-AE8D-21FDC81921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0" name="Straight Connector 9">
            <a:extLst>
              <a:ext uri="{FF2B5EF4-FFF2-40B4-BE49-F238E27FC236}">
                <a16:creationId xmlns:a16="http://schemas.microsoft.com/office/drawing/2014/main" id="{F568AE6F-B93D-4EE6-86E2-D379C5066AC3}"/>
              </a:ext>
            </a:extLst>
          </p:cNvPr>
          <p:cNvCxnSpPr/>
          <p:nvPr userDrawn="1"/>
        </p:nvCxnSpPr>
        <p:spPr>
          <a:xfrm>
            <a:off x="4559300" y="1905000"/>
            <a:ext cx="0" cy="255176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3">
            <a:extLst>
              <a:ext uri="{FF2B5EF4-FFF2-40B4-BE49-F238E27FC236}">
                <a16:creationId xmlns:a16="http://schemas.microsoft.com/office/drawing/2014/main" id="{54A7C766-E981-44A2-BEEF-1A7955052F8D}"/>
              </a:ext>
            </a:extLst>
          </p:cNvPr>
          <p:cNvSpPr>
            <a:spLocks noGrp="1"/>
          </p:cNvSpPr>
          <p:nvPr>
            <p:ph type="body" sz="quarter" idx="12" hasCustomPrompt="1"/>
          </p:nvPr>
        </p:nvSpPr>
        <p:spPr>
          <a:xfrm>
            <a:off x="1135398" y="4114814"/>
            <a:ext cx="972000" cy="972000"/>
          </a:xfrm>
          <a:prstGeom prst="rect">
            <a:avLst/>
          </a:prstGeom>
          <a:ln w="114300" cmpd="sng">
            <a:solidFill>
              <a:srgbClr val="E7403C"/>
            </a:solidFill>
            <a:miter lim="800000"/>
          </a:ln>
        </p:spPr>
        <p:txBody>
          <a:bodyPr vert="horz" lIns="0" tIns="0" rIns="0" bIns="0" anchor="ctr" anchorCtr="0"/>
          <a:lstStyle>
            <a:lvl1pPr marL="0" indent="0" algn="ctr">
              <a:buNone/>
              <a:defRPr sz="4500" b="1">
                <a:solidFill>
                  <a:srgbClr val="E7403C"/>
                </a:solidFill>
                <a:latin typeface="Arial"/>
                <a:cs typeface="Arial"/>
              </a:defRPr>
            </a:lvl1pPr>
          </a:lstStyle>
          <a:p>
            <a:pPr lvl="0"/>
            <a:r>
              <a:rPr lang="en-US" dirty="0"/>
              <a:t>1</a:t>
            </a:r>
          </a:p>
        </p:txBody>
      </p:sp>
      <p:sp>
        <p:nvSpPr>
          <p:cNvPr id="17" name="Text Placeholder 4">
            <a:extLst>
              <a:ext uri="{FF2B5EF4-FFF2-40B4-BE49-F238E27FC236}">
                <a16:creationId xmlns:a16="http://schemas.microsoft.com/office/drawing/2014/main" id="{360349C3-9EB8-4D6A-91BD-7515772A861A}"/>
              </a:ext>
            </a:extLst>
          </p:cNvPr>
          <p:cNvSpPr txBox="1">
            <a:spLocks/>
          </p:cNvSpPr>
          <p:nvPr userDrawn="1"/>
        </p:nvSpPr>
        <p:spPr>
          <a:xfrm>
            <a:off x="1803400" y="1841231"/>
            <a:ext cx="2651125"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800"/>
              </a:lnSpc>
              <a:spcBef>
                <a:spcPts val="0"/>
              </a:spcBef>
              <a:spcAft>
                <a:spcPts val="0"/>
              </a:spcAft>
              <a:buClrTx/>
              <a:buSzTx/>
              <a:buFont typeface="Arial"/>
              <a:buNone/>
              <a:tabLst/>
              <a:defRPr/>
            </a:pPr>
            <a:r>
              <a:rPr kumimoji="0" lang="en-US" sz="4500" b="1" i="0" u="none" strike="noStrike" kern="0" cap="none" spc="-140" normalizeH="0" baseline="0" noProof="0" dirty="0">
                <a:ln>
                  <a:noFill/>
                </a:ln>
                <a:solidFill>
                  <a:sysClr val="window" lastClr="FFFFFF"/>
                </a:solidFill>
                <a:effectLst/>
                <a:uLnTx/>
                <a:uFillTx/>
                <a:latin typeface="Museo 700" panose="02000000000000000000" pitchFamily="50" charset="0"/>
                <a:ea typeface="+mn-ea"/>
                <a:cs typeface="Arial"/>
              </a:rPr>
              <a:t>Edexcel</a:t>
            </a:r>
          </a:p>
          <a:p>
            <a:pPr marL="0" marR="0" lvl="2" indent="0" algn="l" defTabSz="457200" rtl="0" eaLnBrk="1" fontAlgn="auto" latinLnBrk="0" hangingPunct="1">
              <a:lnSpc>
                <a:spcPts val="4800"/>
              </a:lnSpc>
              <a:spcBef>
                <a:spcPts val="0"/>
              </a:spcBef>
              <a:spcAft>
                <a:spcPts val="0"/>
              </a:spcAft>
              <a:buClrTx/>
              <a:buSzTx/>
              <a:buFont typeface="Arial"/>
              <a:buNone/>
              <a:tabLst/>
              <a:defRPr/>
            </a:pPr>
            <a:r>
              <a:rPr kumimoji="0" lang="en-US" sz="4500" b="0" i="0" u="none" strike="noStrike" kern="1200" cap="none" spc="0" normalizeH="0" baseline="0" noProof="0" dirty="0">
                <a:ln>
                  <a:noFill/>
                </a:ln>
                <a:solidFill>
                  <a:sysClr val="window" lastClr="FFFFFF"/>
                </a:solidFill>
                <a:effectLst/>
                <a:uLnTx/>
                <a:uFillTx/>
                <a:latin typeface="Museo 500" panose="02000000000000000000" pitchFamily="50" charset="0"/>
                <a:ea typeface="+mn-ea"/>
                <a:cs typeface="Arial"/>
              </a:rPr>
              <a:t>GCSE</a:t>
            </a:r>
          </a:p>
          <a:p>
            <a:pPr marL="0" marR="0" lvl="3" indent="0" algn="l" defTabSz="457200" rtl="0" eaLnBrk="1" fontAlgn="auto" latinLnBrk="0" hangingPunct="1">
              <a:lnSpc>
                <a:spcPts val="2600"/>
              </a:lnSpc>
              <a:spcBef>
                <a:spcPts val="18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 100" panose="02000000000000000000" pitchFamily="50" charset="0"/>
                <a:ea typeface="+mn-ea"/>
                <a:cs typeface="Arial"/>
              </a:rPr>
              <a:t>Design and Technology </a:t>
            </a:r>
            <a:r>
              <a:rPr kumimoji="0" lang="en-US" sz="2500" b="0" i="0" u="none" strike="noStrike" kern="1200" cap="none" spc="0" normalizeH="0" baseline="0" noProof="0" dirty="0">
                <a:ln>
                  <a:noFill/>
                </a:ln>
                <a:solidFill>
                  <a:srgbClr val="2CB7FF"/>
                </a:solidFill>
                <a:effectLst/>
                <a:uLnTx/>
                <a:uFillTx/>
                <a:latin typeface="Museo 100" panose="02000000000000000000" pitchFamily="50" charset="0"/>
                <a:ea typeface="+mn-ea"/>
                <a:cs typeface="Arial"/>
              </a:rPr>
              <a:t>1DT0</a:t>
            </a:r>
          </a:p>
        </p:txBody>
      </p:sp>
      <p:sp>
        <p:nvSpPr>
          <p:cNvPr id="19" name="Text Placeholder 2">
            <a:extLst>
              <a:ext uri="{FF2B5EF4-FFF2-40B4-BE49-F238E27FC236}">
                <a16:creationId xmlns:a16="http://schemas.microsoft.com/office/drawing/2014/main" id="{E3BA9581-D986-44E7-917E-3201CA734A72}"/>
              </a:ext>
            </a:extLst>
          </p:cNvPr>
          <p:cNvSpPr>
            <a:spLocks noGrp="1"/>
          </p:cNvSpPr>
          <p:nvPr>
            <p:ph type="body" sz="quarter" idx="11"/>
          </p:nvPr>
        </p:nvSpPr>
        <p:spPr>
          <a:xfrm>
            <a:off x="4800600" y="1866631"/>
            <a:ext cx="2768600" cy="2201863"/>
          </a:xfrm>
          <a:prstGeom prst="rect">
            <a:avLst/>
          </a:prstGeom>
        </p:spPr>
        <p:txBody>
          <a:bodyPr/>
          <a:lstStyle>
            <a:lvl1pPr marL="0" indent="0">
              <a:spcBef>
                <a:spcPts val="1400"/>
              </a:spcBef>
              <a:buNone/>
              <a:defRPr>
                <a:solidFill>
                  <a:schemeClr val="bg1"/>
                </a:solidFill>
              </a:defRPr>
            </a:lvl1pPr>
          </a:lstStyle>
          <a:p>
            <a:r>
              <a:rPr lang="en-US" dirty="0">
                <a:latin typeface="Museo 900" panose="02000000000000000000" pitchFamily="2" charset="0"/>
              </a:rPr>
              <a:t>Industry and enterprise</a:t>
            </a:r>
            <a:br>
              <a:rPr lang="en-US" dirty="0">
                <a:latin typeface="Museo 900" panose="02000000000000000000" pitchFamily="2" charset="0"/>
              </a:rPr>
            </a:br>
            <a:endParaRPr lang="en-US" dirty="0">
              <a:latin typeface="Museo 900" panose="02000000000000000000" pitchFamily="2" charset="0"/>
            </a:endParaRPr>
          </a:p>
          <a:p>
            <a:pPr>
              <a:lnSpc>
                <a:spcPts val="2000"/>
              </a:lnSpc>
              <a:spcBef>
                <a:spcPts val="1200"/>
              </a:spcBef>
            </a:pPr>
            <a:r>
              <a:rPr lang="en-US" sz="2000" dirty="0">
                <a:latin typeface="Museo 100" panose="02000000000000000000" pitchFamily="2" charset="0"/>
              </a:rPr>
              <a:t>Unit 1</a:t>
            </a:r>
            <a:br>
              <a:rPr lang="en-US" sz="2000" dirty="0">
                <a:latin typeface="Museo 100" panose="02000000000000000000" pitchFamily="2" charset="0"/>
              </a:rPr>
            </a:br>
            <a:r>
              <a:rPr lang="en-US" sz="2000" dirty="0">
                <a:latin typeface="Museo 100" panose="02000000000000000000" pitchFamily="2" charset="0"/>
              </a:rPr>
              <a:t>New and emerging technologies</a:t>
            </a:r>
          </a:p>
        </p:txBody>
      </p:sp>
    </p:spTree>
    <p:extLst>
      <p:ext uri="{BB962C8B-B14F-4D97-AF65-F5344CB8AC3E}">
        <p14:creationId xmlns:p14="http://schemas.microsoft.com/office/powerpoint/2010/main" val="218160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CB7FF"/>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65486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90255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7403C"/>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1486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userDrawn="1"/>
            </p14:nvContentPartPr>
            <p14:xfrm>
              <a:off x="2743171" y="4121897"/>
              <a:ext cx="14760" cy="360"/>
            </p14:xfrm>
          </p:contentPart>
        </mc:Choice>
        <mc:Fallback xmlns="">
          <p:pic>
            <p:nvPicPr>
              <p:cNvPr id="3" name="Ink 2"/>
              <p:cNvPicPr/>
              <p:nvPr/>
            </p:nvPicPr>
            <p:blipFill>
              <a:blip r:embed="rId3"/>
              <a:stretch>
                <a:fillRect/>
              </a:stretch>
            </p:blipFill>
            <p:spPr>
              <a:xfrm>
                <a:off x="2739571" y="4117577"/>
                <a:ext cx="22680" cy="9000"/>
              </a:xfrm>
              <a:prstGeom prst="rect">
                <a:avLst/>
              </a:prstGeom>
            </p:spPr>
          </p:pic>
        </mc:Fallback>
      </mc:AlternateContent>
    </p:spTree>
    <p:extLst>
      <p:ext uri="{BB962C8B-B14F-4D97-AF65-F5344CB8AC3E}">
        <p14:creationId xmlns:p14="http://schemas.microsoft.com/office/powerpoint/2010/main" val="99881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543AF7-C1EE-4938-B1CC-8A81ABC6ED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18" b="85038"/>
          <a:stretch/>
        </p:blipFill>
        <p:spPr>
          <a:xfrm>
            <a:off x="0" y="1"/>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20042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CB7FF"/>
                </a:solidFill>
                <a:latin typeface="Arial"/>
                <a:cs typeface="Arial"/>
              </a:defRPr>
            </a:lvl2pPr>
            <a:lvl3pPr marL="723900" indent="-279400">
              <a:lnSpc>
                <a:spcPct val="100000"/>
              </a:lnSpc>
              <a:buFont typeface="Arial"/>
              <a:buChar char="•"/>
              <a:defRPr lang="en-US" sz="2000" kern="1200" baseline="0" dirty="0" smtClean="0">
                <a:solidFill>
                  <a:srgbClr val="E7403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Industry and enterprise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1 New and emerging technologies</a:t>
            </a:r>
          </a:p>
        </p:txBody>
      </p:sp>
      <p:pic>
        <p:nvPicPr>
          <p:cNvPr id="10" name="Picture 9">
            <a:extLst>
              <a:ext uri="{FF2B5EF4-FFF2-40B4-BE49-F238E27FC236}">
                <a16:creationId xmlns:a16="http://schemas.microsoft.com/office/drawing/2014/main" id="{6537F040-A3EE-4A5C-8C23-7A70781CDF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2328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11" name="Picture 10">
            <a:extLst>
              <a:ext uri="{FF2B5EF4-FFF2-40B4-BE49-F238E27FC236}">
                <a16:creationId xmlns:a16="http://schemas.microsoft.com/office/drawing/2014/main" id="{1F458A4C-D062-4395-BC2B-592637920F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518" b="85038"/>
          <a:stretch/>
        </p:blipFill>
        <p:spPr>
          <a:xfrm>
            <a:off x="0" y="1"/>
            <a:ext cx="9144000" cy="6477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CB7FF"/>
                </a:solidFill>
                <a:latin typeface="Arial"/>
                <a:cs typeface="Arial"/>
              </a:defRPr>
            </a:lvl2pPr>
            <a:lvl3pPr marL="723900" indent="-279400">
              <a:lnSpc>
                <a:spcPct val="100000"/>
              </a:lnSpc>
              <a:buFont typeface="Arial"/>
              <a:buChar char="•"/>
              <a:defRPr lang="en-US" sz="2000" kern="1200" baseline="0" dirty="0" smtClean="0">
                <a:solidFill>
                  <a:srgbClr val="E7403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5F10F2E2-D52B-4EC6-BD2E-7A638A86BE0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Industry and enterprise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1 New and emerging technologies</a:t>
            </a:r>
          </a:p>
        </p:txBody>
      </p:sp>
      <p:pic>
        <p:nvPicPr>
          <p:cNvPr id="9" name="Picture 8">
            <a:extLst>
              <a:ext uri="{FF2B5EF4-FFF2-40B4-BE49-F238E27FC236}">
                <a16:creationId xmlns:a16="http://schemas.microsoft.com/office/drawing/2014/main" id="{2BB5F8FA-C517-453D-B2FF-92984556A5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1987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5CEAC6-6E3C-4053-8FB5-C7C904B696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18" b="85038"/>
          <a:stretch/>
        </p:blipFill>
        <p:spPr>
          <a:xfrm>
            <a:off x="0" y="1"/>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CB7FF"/>
                </a:solidFill>
                <a:latin typeface="Arial"/>
                <a:cs typeface="Arial"/>
              </a:defRPr>
            </a:lvl2pPr>
            <a:lvl3pPr marL="723900" indent="-279400">
              <a:lnSpc>
                <a:spcPct val="100000"/>
              </a:lnSpc>
              <a:buFont typeface="Arial"/>
              <a:buChar char="•"/>
              <a:defRPr lang="en-US" sz="2000" kern="1200" baseline="0" dirty="0" smtClean="0">
                <a:solidFill>
                  <a:srgbClr val="FD446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82C7112D-60D4-4FCF-B1FA-F3D415662A7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Industry and enterprise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1 New and emerging technologies</a:t>
            </a:r>
          </a:p>
        </p:txBody>
      </p:sp>
    </p:spTree>
    <p:extLst>
      <p:ext uri="{BB962C8B-B14F-4D97-AF65-F5344CB8AC3E}">
        <p14:creationId xmlns:p14="http://schemas.microsoft.com/office/powerpoint/2010/main" val="408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1E886A25-6016-4A07-8408-5497FAD8691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518" b="85038"/>
          <a:stretch/>
        </p:blipFill>
        <p:spPr>
          <a:xfrm>
            <a:off x="0" y="1"/>
            <a:ext cx="9144000" cy="6477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CB7FF"/>
                </a:solidFill>
                <a:latin typeface="Arial"/>
                <a:cs typeface="Arial"/>
              </a:defRPr>
            </a:lvl2pPr>
            <a:lvl3pPr marL="723900" indent="-279400">
              <a:lnSpc>
                <a:spcPct val="100000"/>
              </a:lnSpc>
              <a:buFont typeface="Arial"/>
              <a:buChar char="•"/>
              <a:defRPr lang="en-US" sz="2000" kern="1200" baseline="0" dirty="0" smtClean="0">
                <a:solidFill>
                  <a:srgbClr val="FD446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D626A6B3-8EB6-445D-B366-3BCA49524B3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Industry and enterprise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1 New and emerging technologies</a:t>
            </a:r>
          </a:p>
        </p:txBody>
      </p:sp>
    </p:spTree>
    <p:extLst>
      <p:ext uri="{BB962C8B-B14F-4D97-AF65-F5344CB8AC3E}">
        <p14:creationId xmlns:p14="http://schemas.microsoft.com/office/powerpoint/2010/main" val="228696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00ADB0-1BA0-499F-80AB-1246FF5F5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18" b="85038"/>
          <a:stretch/>
        </p:blipFill>
        <p:spPr>
          <a:xfrm>
            <a:off x="0" y="1"/>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10" name="TextBox 9">
            <a:extLst>
              <a:ext uri="{FF2B5EF4-FFF2-40B4-BE49-F238E27FC236}">
                <a16:creationId xmlns:a16="http://schemas.microsoft.com/office/drawing/2014/main" id="{2A252CA3-4ADA-4FEB-898D-E36C73C8E80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Industry and enterprise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1 New and emerging technologies</a:t>
            </a:r>
          </a:p>
        </p:txBody>
      </p:sp>
      <p:pic>
        <p:nvPicPr>
          <p:cNvPr id="7" name="Picture 6">
            <a:extLst>
              <a:ext uri="{FF2B5EF4-FFF2-40B4-BE49-F238E27FC236}">
                <a16:creationId xmlns:a16="http://schemas.microsoft.com/office/drawing/2014/main" id="{F768268D-9A0A-4A76-AC40-D04F04C0BC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89510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6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3">
            <a:extLst>
              <a:ext uri="{FF2B5EF4-FFF2-40B4-BE49-F238E27FC236}">
                <a16:creationId xmlns:a16="http://schemas.microsoft.com/office/drawing/2014/main" id="{2780B48C-BEDE-432E-A9FE-ACA0A8C1D81F}"/>
              </a:ext>
            </a:extLst>
          </p:cNvPr>
          <p:cNvSpPr>
            <a:spLocks noGrp="1"/>
          </p:cNvSpPr>
          <p:nvPr>
            <p:ph type="body" sz="quarter" idx="12" hasCustomPrompt="1"/>
          </p:nvPr>
        </p:nvSpPr>
        <p:spPr>
          <a:xfrm>
            <a:off x="1126125" y="4127175"/>
            <a:ext cx="972000" cy="972000"/>
          </a:xfrm>
          <a:prstGeom prst="rect">
            <a:avLst/>
          </a:prstGeom>
          <a:ln w="114300" cmpd="sng">
            <a:solidFill>
              <a:srgbClr val="E03D1A"/>
            </a:solidFill>
            <a:miter lim="800000"/>
          </a:ln>
        </p:spPr>
        <p:txBody>
          <a:bodyPr vert="horz" lIns="0" tIns="0" rIns="0" bIns="0" anchor="ctr" anchorCtr="0"/>
          <a:lstStyle>
            <a:lvl1pPr marL="0" indent="0" algn="ctr">
              <a:buNone/>
              <a:defRPr sz="4500" b="1">
                <a:solidFill>
                  <a:srgbClr val="FD446D"/>
                </a:solidFill>
                <a:latin typeface="Arial"/>
                <a:cs typeface="Arial"/>
              </a:defRPr>
            </a:lvl1pPr>
          </a:lstStyle>
          <a:p>
            <a:pPr lvl="0"/>
            <a:r>
              <a:rPr lang="en-US" dirty="0">
                <a:solidFill>
                  <a:srgbClr val="E03D1A"/>
                </a:solidFill>
              </a:rPr>
              <a:t>1</a:t>
            </a:r>
          </a:p>
        </p:txBody>
      </p:sp>
      <p:sp>
        <p:nvSpPr>
          <p:cNvPr id="8" name="Text Placeholder 2">
            <a:extLst>
              <a:ext uri="{FF2B5EF4-FFF2-40B4-BE49-F238E27FC236}">
                <a16:creationId xmlns:a16="http://schemas.microsoft.com/office/drawing/2014/main" id="{E484E96A-4F10-401C-A9D5-49DD4C09BE43}"/>
              </a:ext>
            </a:extLst>
          </p:cNvPr>
          <p:cNvSpPr>
            <a:spLocks noGrp="1"/>
          </p:cNvSpPr>
          <p:nvPr>
            <p:ph type="body" sz="quarter" idx="11"/>
          </p:nvPr>
        </p:nvSpPr>
        <p:spPr>
          <a:xfrm>
            <a:off x="4800600" y="1841231"/>
            <a:ext cx="2768600" cy="2201863"/>
          </a:xfrm>
          <a:prstGeom prst="rect">
            <a:avLst/>
          </a:prstGeom>
        </p:spPr>
        <p:txBody>
          <a:bodyPr lIns="0"/>
          <a:lstStyle>
            <a:lvl1pPr marL="0" indent="0">
              <a:spcBef>
                <a:spcPts val="1400"/>
              </a:spcBef>
              <a:buNone/>
              <a:defRPr>
                <a:solidFill>
                  <a:schemeClr val="bg1"/>
                </a:solidFill>
              </a:defRPr>
            </a:lvl1pPr>
          </a:lstStyle>
          <a:p>
            <a:pPr>
              <a:lnSpc>
                <a:spcPts val="2600"/>
              </a:lnSpc>
            </a:pPr>
            <a:r>
              <a:rPr lang="en-US" dirty="0">
                <a:latin typeface="Museo 900" panose="02000000000000000000" pitchFamily="2" charset="0"/>
              </a:rPr>
              <a:t>Industry and enterprise</a:t>
            </a:r>
          </a:p>
          <a:p>
            <a:pPr>
              <a:lnSpc>
                <a:spcPts val="2000"/>
              </a:lnSpc>
              <a:spcBef>
                <a:spcPts val="5200"/>
              </a:spcBef>
            </a:pPr>
            <a:r>
              <a:rPr lang="en-US" sz="2000" dirty="0">
                <a:latin typeface="Museo 100" panose="02000000000000000000" pitchFamily="2" charset="0"/>
              </a:rPr>
              <a:t>Unit 1</a:t>
            </a:r>
            <a:br>
              <a:rPr lang="en-US" sz="2000" dirty="0">
                <a:latin typeface="Museo 100" panose="02000000000000000000" pitchFamily="2" charset="0"/>
              </a:rPr>
            </a:br>
            <a:r>
              <a:rPr lang="en-US" sz="2000" dirty="0">
                <a:latin typeface="Museo 100" panose="02000000000000000000" pitchFamily="2" charset="0"/>
              </a:rPr>
              <a:t>New and emerging technologies</a:t>
            </a:r>
          </a:p>
        </p:txBody>
      </p:sp>
      <p:pic>
        <p:nvPicPr>
          <p:cNvPr id="4" name="Picture 3">
            <a:extLst>
              <a:ext uri="{FF2B5EF4-FFF2-40B4-BE49-F238E27FC236}">
                <a16:creationId xmlns:a16="http://schemas.microsoft.com/office/drawing/2014/main" id="{F1B8D418-25E1-415F-A687-8D5D14004978}"/>
              </a:ext>
            </a:extLst>
          </p:cNvPr>
          <p:cNvPicPr/>
          <p:nvPr/>
        </p:nvPicPr>
        <p:blipFill rotWithShape="1">
          <a:blip r:embed="rId2" cstate="print">
            <a:extLst>
              <a:ext uri="{28A0092B-C50C-407E-A947-70E740481C1C}">
                <a14:useLocalDpi xmlns:a14="http://schemas.microsoft.com/office/drawing/2010/main" val="0"/>
              </a:ext>
            </a:extLst>
          </a:blip>
          <a:srcRect l="3656" t="41709" r="55795" b="36792"/>
          <a:stretch/>
        </p:blipFill>
        <p:spPr bwMode="auto">
          <a:xfrm>
            <a:off x="7295446" y="420565"/>
            <a:ext cx="1848554" cy="7576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825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FE5279-AC01-4299-A515-4829F599BD73}"/>
              </a:ext>
            </a:extLst>
          </p:cNvPr>
          <p:cNvSpPr>
            <a:spLocks noGrp="1"/>
          </p:cNvSpPr>
          <p:nvPr>
            <p:ph type="body" sz="quarter" idx="13"/>
          </p:nvPr>
        </p:nvSpPr>
        <p:spPr/>
        <p:txBody>
          <a:bodyPr/>
          <a:lstStyle/>
          <a:p>
            <a:r>
              <a:rPr lang="en-GB" dirty="0"/>
              <a:t>Effect on employment</a:t>
            </a:r>
          </a:p>
        </p:txBody>
      </p:sp>
      <p:sp>
        <p:nvSpPr>
          <p:cNvPr id="3" name="Text Placeholder 2">
            <a:extLst>
              <a:ext uri="{FF2B5EF4-FFF2-40B4-BE49-F238E27FC236}">
                <a16:creationId xmlns:a16="http://schemas.microsoft.com/office/drawing/2014/main" id="{34DD94CC-4713-40C3-AF92-1666C3047BAF}"/>
              </a:ext>
            </a:extLst>
          </p:cNvPr>
          <p:cNvSpPr>
            <a:spLocks noGrp="1"/>
          </p:cNvSpPr>
          <p:nvPr>
            <p:ph type="body" sz="quarter" idx="14"/>
          </p:nvPr>
        </p:nvSpPr>
        <p:spPr/>
        <p:txBody>
          <a:bodyPr/>
          <a:lstStyle/>
          <a:p>
            <a:r>
              <a:rPr lang="en-GB" dirty="0"/>
              <a:t>New technologies, particularly in automation, have increased unemployment of middle-skilled workers such as machine operators and administrators</a:t>
            </a:r>
          </a:p>
          <a:p>
            <a:pPr lvl="1"/>
            <a:r>
              <a:rPr lang="en-GB" dirty="0">
                <a:solidFill>
                  <a:srgbClr val="E7403C"/>
                </a:solidFill>
              </a:rPr>
              <a:t>Where have these mid-skilled workers gone?</a:t>
            </a:r>
          </a:p>
          <a:p>
            <a:pPr lvl="1"/>
            <a:r>
              <a:rPr lang="en-GB" dirty="0">
                <a:solidFill>
                  <a:srgbClr val="E7403C"/>
                </a:solidFill>
              </a:rPr>
              <a:t>How are companies helping staff adapt to change caused </a:t>
            </a:r>
            <a:br>
              <a:rPr lang="en-GB" dirty="0">
                <a:solidFill>
                  <a:srgbClr val="E7403C"/>
                </a:solidFill>
              </a:rPr>
            </a:br>
            <a:r>
              <a:rPr lang="en-GB" dirty="0">
                <a:solidFill>
                  <a:srgbClr val="E7403C"/>
                </a:solidFill>
              </a:rPr>
              <a:t>by technology?</a:t>
            </a:r>
          </a:p>
        </p:txBody>
      </p:sp>
      <p:sp>
        <p:nvSpPr>
          <p:cNvPr id="5" name="Rectangle 4">
            <a:extLst>
              <a:ext uri="{FF2B5EF4-FFF2-40B4-BE49-F238E27FC236}">
                <a16:creationId xmlns:a16="http://schemas.microsoft.com/office/drawing/2014/main" id="{74B7CD6D-8A44-4A91-9BD3-611926F97189}"/>
              </a:ext>
            </a:extLst>
          </p:cNvPr>
          <p:cNvSpPr/>
          <p:nvPr/>
        </p:nvSpPr>
        <p:spPr>
          <a:xfrm>
            <a:off x="1820585" y="5787075"/>
            <a:ext cx="5604619"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Employment shift by sector in the UK 1996 - 2008</a:t>
            </a:r>
          </a:p>
        </p:txBody>
      </p:sp>
      <p:pic>
        <p:nvPicPr>
          <p:cNvPr id="1030" name="Picture 6" descr="C:\Users\desig\AppData\Roaming\PixelMetrics\CaptureWiz\Temp\13.png">
            <a:extLst>
              <a:ext uri="{FF2B5EF4-FFF2-40B4-BE49-F238E27FC236}">
                <a16:creationId xmlns:a16="http://schemas.microsoft.com/office/drawing/2014/main" id="{D03BEBB2-5EF4-4942-A569-78A9EDBA9C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52512" y="4367850"/>
            <a:ext cx="703897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1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9BFC7-351A-49C6-B8E9-4FC42D6A47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2" name="Text Placeholder 1">
            <a:extLst>
              <a:ext uri="{FF2B5EF4-FFF2-40B4-BE49-F238E27FC236}">
                <a16:creationId xmlns:a16="http://schemas.microsoft.com/office/drawing/2014/main" id="{A1FB4732-5324-48A3-80A5-E257A63B84CE}"/>
              </a:ext>
            </a:extLst>
          </p:cNvPr>
          <p:cNvSpPr>
            <a:spLocks noGrp="1"/>
          </p:cNvSpPr>
          <p:nvPr>
            <p:ph type="body" sz="quarter" idx="13"/>
          </p:nvPr>
        </p:nvSpPr>
        <p:spPr/>
        <p:txBody>
          <a:bodyPr/>
          <a:lstStyle/>
          <a:p>
            <a:r>
              <a:rPr lang="en-GB" dirty="0">
                <a:solidFill>
                  <a:schemeClr val="bg1"/>
                </a:solidFill>
              </a:rPr>
              <a:t>Workforce skill sets</a:t>
            </a:r>
          </a:p>
        </p:txBody>
      </p:sp>
      <p:sp>
        <p:nvSpPr>
          <p:cNvPr id="3" name="Text Placeholder 2">
            <a:extLst>
              <a:ext uri="{FF2B5EF4-FFF2-40B4-BE49-F238E27FC236}">
                <a16:creationId xmlns:a16="http://schemas.microsoft.com/office/drawing/2014/main" id="{D545FBF3-C72A-4499-8047-7C266E5E8655}"/>
              </a:ext>
            </a:extLst>
          </p:cNvPr>
          <p:cNvSpPr>
            <a:spLocks noGrp="1"/>
          </p:cNvSpPr>
          <p:nvPr>
            <p:ph type="body" sz="quarter" idx="14"/>
          </p:nvPr>
        </p:nvSpPr>
        <p:spPr/>
        <p:txBody>
          <a:bodyPr/>
          <a:lstStyle/>
          <a:p>
            <a:r>
              <a:rPr lang="en-GB" dirty="0">
                <a:solidFill>
                  <a:schemeClr val="bg1"/>
                </a:solidFill>
              </a:rPr>
              <a:t>London’s Docklands Light Railway was opened in 1987 using driverless trains</a:t>
            </a:r>
          </a:p>
          <a:p>
            <a:r>
              <a:rPr lang="en-GB" dirty="0">
                <a:solidFill>
                  <a:schemeClr val="bg1"/>
                </a:solidFill>
              </a:rPr>
              <a:t>A similar proposal has been put forward for the Tube</a:t>
            </a:r>
          </a:p>
          <a:p>
            <a:pPr lvl="1"/>
            <a:r>
              <a:rPr lang="en-GB" dirty="0">
                <a:solidFill>
                  <a:srgbClr val="064580"/>
                </a:solidFill>
              </a:rPr>
              <a:t>How will this affect the London Underground workforce?</a:t>
            </a:r>
          </a:p>
          <a:p>
            <a:pPr lvl="1"/>
            <a:r>
              <a:rPr lang="en-GB" dirty="0">
                <a:solidFill>
                  <a:srgbClr val="064580"/>
                </a:solidFill>
              </a:rPr>
              <a:t>What new skills may employees require?</a:t>
            </a:r>
          </a:p>
          <a:p>
            <a:pPr lvl="1"/>
            <a:r>
              <a:rPr lang="en-GB" dirty="0">
                <a:solidFill>
                  <a:srgbClr val="064580"/>
                </a:solidFill>
              </a:rPr>
              <a:t>What skills will no longer be required?</a:t>
            </a:r>
          </a:p>
        </p:txBody>
      </p:sp>
    </p:spTree>
    <p:extLst>
      <p:ext uri="{BB962C8B-B14F-4D97-AF65-F5344CB8AC3E}">
        <p14:creationId xmlns:p14="http://schemas.microsoft.com/office/powerpoint/2010/main" val="294098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848EBF-7985-4E12-A185-EBACC9005C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65362" y="2044699"/>
            <a:ext cx="3878638" cy="4813301"/>
          </a:xfrm>
          <a:prstGeom prst="rect">
            <a:avLst/>
          </a:prstGeom>
        </p:spPr>
      </p:pic>
      <p:sp>
        <p:nvSpPr>
          <p:cNvPr id="2" name="Text Placeholder 1">
            <a:extLst>
              <a:ext uri="{FF2B5EF4-FFF2-40B4-BE49-F238E27FC236}">
                <a16:creationId xmlns:a16="http://schemas.microsoft.com/office/drawing/2014/main" id="{585A25D5-2FE9-46F0-8AA9-662719C082D6}"/>
              </a:ext>
            </a:extLst>
          </p:cNvPr>
          <p:cNvSpPr>
            <a:spLocks noGrp="1"/>
          </p:cNvSpPr>
          <p:nvPr>
            <p:ph type="body" sz="quarter" idx="13"/>
          </p:nvPr>
        </p:nvSpPr>
        <p:spPr/>
        <p:txBody>
          <a:bodyPr/>
          <a:lstStyle/>
          <a:p>
            <a:r>
              <a:rPr lang="en-GB" dirty="0"/>
              <a:t>Demographic movement</a:t>
            </a:r>
          </a:p>
        </p:txBody>
      </p:sp>
      <p:sp>
        <p:nvSpPr>
          <p:cNvPr id="3" name="Text Placeholder 2">
            <a:extLst>
              <a:ext uri="{FF2B5EF4-FFF2-40B4-BE49-F238E27FC236}">
                <a16:creationId xmlns:a16="http://schemas.microsoft.com/office/drawing/2014/main" id="{838141AC-0F92-46B7-A831-C137B3C4276E}"/>
              </a:ext>
            </a:extLst>
          </p:cNvPr>
          <p:cNvSpPr>
            <a:spLocks noGrp="1"/>
          </p:cNvSpPr>
          <p:nvPr>
            <p:ph type="body" sz="quarter" idx="14"/>
          </p:nvPr>
        </p:nvSpPr>
        <p:spPr/>
        <p:txBody>
          <a:bodyPr/>
          <a:lstStyle/>
          <a:p>
            <a:r>
              <a:rPr lang="en-GB" dirty="0"/>
              <a:t>Demographics study the growth, structure and movement of human populations</a:t>
            </a:r>
          </a:p>
          <a:p>
            <a:r>
              <a:rPr lang="en-GB" dirty="0"/>
              <a:t>Areas renowned for specialising </a:t>
            </a:r>
            <a:br>
              <a:rPr lang="en-GB" dirty="0"/>
            </a:br>
            <a:r>
              <a:rPr lang="en-GB" dirty="0"/>
              <a:t>in one particular industry, such </a:t>
            </a:r>
            <a:br>
              <a:rPr lang="en-GB" dirty="0"/>
            </a:br>
            <a:r>
              <a:rPr lang="en-GB" dirty="0"/>
              <a:t>as Sheffield steel, or Tyneside </a:t>
            </a:r>
            <a:br>
              <a:rPr lang="en-GB" dirty="0"/>
            </a:br>
            <a:r>
              <a:rPr lang="en-GB" dirty="0"/>
              <a:t>shipbuilding attract workers </a:t>
            </a:r>
            <a:br>
              <a:rPr lang="en-GB" dirty="0"/>
            </a:br>
            <a:r>
              <a:rPr lang="en-GB" dirty="0"/>
              <a:t>with specific skills sets</a:t>
            </a:r>
          </a:p>
          <a:p>
            <a:pPr lvl="1"/>
            <a:r>
              <a:rPr lang="en-GB" dirty="0">
                <a:solidFill>
                  <a:srgbClr val="E7403C"/>
                </a:solidFill>
              </a:rPr>
              <a:t>How might this have changed </a:t>
            </a:r>
            <a:br>
              <a:rPr lang="en-GB" dirty="0">
                <a:solidFill>
                  <a:srgbClr val="E7403C"/>
                </a:solidFill>
              </a:rPr>
            </a:br>
            <a:r>
              <a:rPr lang="en-GB" dirty="0">
                <a:solidFill>
                  <a:srgbClr val="E7403C"/>
                </a:solidFill>
              </a:rPr>
              <a:t>over time as these industries </a:t>
            </a:r>
            <a:br>
              <a:rPr lang="en-GB" dirty="0">
                <a:solidFill>
                  <a:srgbClr val="E7403C"/>
                </a:solidFill>
              </a:rPr>
            </a:br>
            <a:r>
              <a:rPr lang="en-GB" dirty="0">
                <a:solidFill>
                  <a:srgbClr val="E7403C"/>
                </a:solidFill>
              </a:rPr>
              <a:t>became more automated?</a:t>
            </a:r>
          </a:p>
          <a:p>
            <a:pPr lvl="1"/>
            <a:endParaRPr lang="en-GB" dirty="0"/>
          </a:p>
          <a:p>
            <a:pPr lvl="1"/>
            <a:endParaRPr lang="en-GB" dirty="0"/>
          </a:p>
        </p:txBody>
      </p:sp>
    </p:spTree>
    <p:extLst>
      <p:ext uri="{BB962C8B-B14F-4D97-AF65-F5344CB8AC3E}">
        <p14:creationId xmlns:p14="http://schemas.microsoft.com/office/powerpoint/2010/main" val="349355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DFDC9B-F65D-41B8-BA5E-67201F5317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1711" y="1266877"/>
            <a:ext cx="7912289" cy="5369053"/>
          </a:xfrm>
          <a:prstGeom prst="rect">
            <a:avLst/>
          </a:prstGeom>
        </p:spPr>
      </p:pic>
      <p:sp>
        <p:nvSpPr>
          <p:cNvPr id="2" name="Text Placeholder 1">
            <a:extLst>
              <a:ext uri="{FF2B5EF4-FFF2-40B4-BE49-F238E27FC236}">
                <a16:creationId xmlns:a16="http://schemas.microsoft.com/office/drawing/2014/main" id="{5D312BCA-BCBD-4A09-9739-DB67B87D94D4}"/>
              </a:ext>
            </a:extLst>
          </p:cNvPr>
          <p:cNvSpPr>
            <a:spLocks noGrp="1"/>
          </p:cNvSpPr>
          <p:nvPr>
            <p:ph type="body" sz="quarter" idx="13"/>
          </p:nvPr>
        </p:nvSpPr>
        <p:spPr/>
        <p:txBody>
          <a:bodyPr/>
          <a:lstStyle/>
          <a:p>
            <a:r>
              <a:rPr lang="en-GB" dirty="0"/>
              <a:t>International migration</a:t>
            </a:r>
          </a:p>
        </p:txBody>
      </p:sp>
      <p:sp>
        <p:nvSpPr>
          <p:cNvPr id="3" name="Text Placeholder 2">
            <a:extLst>
              <a:ext uri="{FF2B5EF4-FFF2-40B4-BE49-F238E27FC236}">
                <a16:creationId xmlns:a16="http://schemas.microsoft.com/office/drawing/2014/main" id="{96A1A561-EDD9-4F4E-AD48-ECFCE72A5D82}"/>
              </a:ext>
            </a:extLst>
          </p:cNvPr>
          <p:cNvSpPr>
            <a:spLocks noGrp="1"/>
          </p:cNvSpPr>
          <p:nvPr>
            <p:ph type="body" sz="quarter" idx="14"/>
          </p:nvPr>
        </p:nvSpPr>
        <p:spPr>
          <a:xfrm>
            <a:off x="724280" y="1704179"/>
            <a:ext cx="4762120" cy="3453607"/>
          </a:xfrm>
        </p:spPr>
        <p:txBody>
          <a:bodyPr/>
          <a:lstStyle/>
          <a:p>
            <a:r>
              <a:rPr lang="en-GB" dirty="0"/>
              <a:t>Every year hundreds of thousands of people enter or leave the UK with the intention to start a new life</a:t>
            </a:r>
          </a:p>
          <a:p>
            <a:r>
              <a:rPr lang="en-GB" dirty="0"/>
              <a:t>What are the advantages and disadvantages to the UK of people entering and leaving </a:t>
            </a:r>
            <a:br>
              <a:rPr lang="en-GB" dirty="0"/>
            </a:br>
            <a:r>
              <a:rPr lang="en-GB" dirty="0"/>
              <a:t>its borders?</a:t>
            </a:r>
          </a:p>
          <a:p>
            <a:pPr lvl="1"/>
            <a:r>
              <a:rPr lang="en-GB" dirty="0">
                <a:solidFill>
                  <a:srgbClr val="E7403C"/>
                </a:solidFill>
              </a:rPr>
              <a:t>How is the UK workforce affected?</a:t>
            </a:r>
          </a:p>
          <a:p>
            <a:pPr lvl="1"/>
            <a:r>
              <a:rPr lang="en-GB" dirty="0">
                <a:solidFill>
                  <a:srgbClr val="E7403C"/>
                </a:solidFill>
              </a:rPr>
              <a:t>How is society affected?</a:t>
            </a:r>
          </a:p>
          <a:p>
            <a:pPr lvl="1"/>
            <a:endParaRPr lang="en-GB" dirty="0"/>
          </a:p>
        </p:txBody>
      </p:sp>
      <p:pic>
        <p:nvPicPr>
          <p:cNvPr id="5" name="Picture 4">
            <a:extLst>
              <a:ext uri="{FF2B5EF4-FFF2-40B4-BE49-F238E27FC236}">
                <a16:creationId xmlns:a16="http://schemas.microsoft.com/office/drawing/2014/main" id="{55C07A68-F1D1-4CDB-967A-3DECAA6387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45415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521A14-250F-45F4-82B5-CDA0118ABF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71353" y="645025"/>
            <a:ext cx="4072647" cy="6212975"/>
          </a:xfrm>
          <a:prstGeom prst="rect">
            <a:avLst/>
          </a:prstGeom>
        </p:spPr>
      </p:pic>
      <p:sp>
        <p:nvSpPr>
          <p:cNvPr id="2" name="Text Placeholder 1">
            <a:extLst>
              <a:ext uri="{FF2B5EF4-FFF2-40B4-BE49-F238E27FC236}">
                <a16:creationId xmlns:a16="http://schemas.microsoft.com/office/drawing/2014/main" id="{5A7E4E7A-AE77-4B67-8061-D2B631EF3E0C}"/>
              </a:ext>
            </a:extLst>
          </p:cNvPr>
          <p:cNvSpPr>
            <a:spLocks noGrp="1"/>
          </p:cNvSpPr>
          <p:nvPr>
            <p:ph type="body" sz="quarter" idx="13"/>
          </p:nvPr>
        </p:nvSpPr>
        <p:spPr/>
        <p:txBody>
          <a:bodyPr/>
          <a:lstStyle/>
          <a:p>
            <a:r>
              <a:rPr lang="en-GB" dirty="0"/>
              <a:t>Science and </a:t>
            </a:r>
            <a:br>
              <a:rPr lang="en-GB" dirty="0"/>
            </a:br>
            <a:r>
              <a:rPr lang="en-GB" dirty="0"/>
              <a:t>technology parks</a:t>
            </a:r>
          </a:p>
        </p:txBody>
      </p:sp>
      <p:sp>
        <p:nvSpPr>
          <p:cNvPr id="3" name="Text Placeholder 2">
            <a:extLst>
              <a:ext uri="{FF2B5EF4-FFF2-40B4-BE49-F238E27FC236}">
                <a16:creationId xmlns:a16="http://schemas.microsoft.com/office/drawing/2014/main" id="{7ED5DB79-BB22-4961-B163-477C1B06538B}"/>
              </a:ext>
            </a:extLst>
          </p:cNvPr>
          <p:cNvSpPr>
            <a:spLocks noGrp="1"/>
          </p:cNvSpPr>
          <p:nvPr>
            <p:ph type="body" sz="quarter" idx="14"/>
          </p:nvPr>
        </p:nvSpPr>
        <p:spPr>
          <a:xfrm>
            <a:off x="724280" y="2171700"/>
            <a:ext cx="5790820" cy="2986086"/>
          </a:xfrm>
        </p:spPr>
        <p:txBody>
          <a:bodyPr/>
          <a:lstStyle/>
          <a:p>
            <a:r>
              <a:rPr lang="en-GB" dirty="0"/>
              <a:t>Science Parks create a hotbed of local talent, often utilising bright young graduates from top universities</a:t>
            </a:r>
          </a:p>
          <a:p>
            <a:pPr lvl="1"/>
            <a:r>
              <a:rPr lang="en-GB" dirty="0"/>
              <a:t>Cambridge Science Park was set up by Cambridge University in 1970 and </a:t>
            </a:r>
            <a:br>
              <a:rPr lang="en-GB" dirty="0"/>
            </a:br>
            <a:r>
              <a:rPr lang="en-GB" dirty="0"/>
              <a:t>has hosted Toshiba, ARM, Philips </a:t>
            </a:r>
            <a:br>
              <a:rPr lang="en-GB" dirty="0"/>
            </a:br>
            <a:r>
              <a:rPr lang="en-GB" dirty="0"/>
              <a:t>and other leading technology firms</a:t>
            </a:r>
          </a:p>
          <a:p>
            <a:pPr lvl="1"/>
            <a:r>
              <a:rPr lang="en-GB" dirty="0">
                <a:solidFill>
                  <a:srgbClr val="E7403C"/>
                </a:solidFill>
              </a:rPr>
              <a:t>How does this affect </a:t>
            </a:r>
            <a:br>
              <a:rPr lang="en-GB" dirty="0">
                <a:solidFill>
                  <a:srgbClr val="E7403C"/>
                </a:solidFill>
              </a:rPr>
            </a:br>
            <a:r>
              <a:rPr lang="en-GB" dirty="0">
                <a:solidFill>
                  <a:srgbClr val="E7403C"/>
                </a:solidFill>
              </a:rPr>
              <a:t>local unemployment?</a:t>
            </a:r>
          </a:p>
          <a:p>
            <a:pPr lvl="1"/>
            <a:r>
              <a:rPr lang="en-GB" dirty="0">
                <a:solidFill>
                  <a:srgbClr val="E7403C"/>
                </a:solidFill>
              </a:rPr>
              <a:t>How does this affect </a:t>
            </a:r>
            <a:br>
              <a:rPr lang="en-GB" dirty="0">
                <a:solidFill>
                  <a:srgbClr val="E7403C"/>
                </a:solidFill>
              </a:rPr>
            </a:br>
            <a:r>
              <a:rPr lang="en-GB" dirty="0">
                <a:solidFill>
                  <a:srgbClr val="E7403C"/>
                </a:solidFill>
              </a:rPr>
              <a:t>demographic movement?</a:t>
            </a:r>
          </a:p>
        </p:txBody>
      </p:sp>
      <p:pic>
        <p:nvPicPr>
          <p:cNvPr id="5" name="Picture 4">
            <a:extLst>
              <a:ext uri="{FF2B5EF4-FFF2-40B4-BE49-F238E27FC236}">
                <a16:creationId xmlns:a16="http://schemas.microsoft.com/office/drawing/2014/main" id="{BA9683E1-B0A6-4F1D-B627-236940E5E9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32236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C13FAE-BEB6-48CC-B4A3-DD2F80CF29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299"/>
          </a:xfrm>
          <a:prstGeom prst="rect">
            <a:avLst/>
          </a:prstGeom>
        </p:spPr>
      </p:pic>
      <p:sp>
        <p:nvSpPr>
          <p:cNvPr id="2" name="Text Placeholder 1">
            <a:extLst>
              <a:ext uri="{FF2B5EF4-FFF2-40B4-BE49-F238E27FC236}">
                <a16:creationId xmlns:a16="http://schemas.microsoft.com/office/drawing/2014/main" id="{5A7E4E7A-AE77-4B67-8061-D2B631EF3E0C}"/>
              </a:ext>
            </a:extLst>
          </p:cNvPr>
          <p:cNvSpPr>
            <a:spLocks noGrp="1"/>
          </p:cNvSpPr>
          <p:nvPr>
            <p:ph type="body" sz="quarter" idx="13"/>
          </p:nvPr>
        </p:nvSpPr>
        <p:spPr/>
        <p:txBody>
          <a:bodyPr/>
          <a:lstStyle/>
          <a:p>
            <a:r>
              <a:rPr lang="en-GB" dirty="0"/>
              <a:t>Silicon Valley</a:t>
            </a:r>
          </a:p>
        </p:txBody>
      </p:sp>
      <p:sp>
        <p:nvSpPr>
          <p:cNvPr id="3" name="Text Placeholder 2">
            <a:extLst>
              <a:ext uri="{FF2B5EF4-FFF2-40B4-BE49-F238E27FC236}">
                <a16:creationId xmlns:a16="http://schemas.microsoft.com/office/drawing/2014/main" id="{7ED5DB79-BB22-4961-B163-477C1B06538B}"/>
              </a:ext>
            </a:extLst>
          </p:cNvPr>
          <p:cNvSpPr>
            <a:spLocks noGrp="1"/>
          </p:cNvSpPr>
          <p:nvPr>
            <p:ph type="body" sz="quarter" idx="14"/>
          </p:nvPr>
        </p:nvSpPr>
        <p:spPr/>
        <p:txBody>
          <a:bodyPr/>
          <a:lstStyle/>
          <a:p>
            <a:r>
              <a:rPr lang="en-GB" dirty="0"/>
              <a:t>Silicon Valley, near San Francisco, </a:t>
            </a:r>
            <a:r>
              <a:rPr lang="en-GB"/>
              <a:t>USA is one of </a:t>
            </a:r>
            <a:r>
              <a:rPr lang="en-GB" dirty="0"/>
              <a:t>the world’s most influential and attractive Science Park</a:t>
            </a:r>
          </a:p>
          <a:p>
            <a:pPr lvl="1"/>
            <a:r>
              <a:rPr lang="en-GB" dirty="0"/>
              <a:t>Google, Tesla, Apple and Microsoft are all based here</a:t>
            </a:r>
          </a:p>
        </p:txBody>
      </p:sp>
      <p:pic>
        <p:nvPicPr>
          <p:cNvPr id="5" name="Picture 4">
            <a:extLst>
              <a:ext uri="{FF2B5EF4-FFF2-40B4-BE49-F238E27FC236}">
                <a16:creationId xmlns:a16="http://schemas.microsoft.com/office/drawing/2014/main" id="{2495329D-CE43-410E-81A1-349CAB534B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50635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1</a:t>
            </a:r>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to examine the effects of new and emerging technology on industry</a:t>
            </a:r>
          </a:p>
        </p:txBody>
      </p:sp>
    </p:spTree>
    <p:extLst>
      <p:ext uri="{BB962C8B-B14F-4D97-AF65-F5344CB8AC3E}">
        <p14:creationId xmlns:p14="http://schemas.microsoft.com/office/powerpoint/2010/main" val="752391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086655"/>
            <a:ext cx="9144000" cy="3771346"/>
          </a:xfrm>
          <a:prstGeom prst="rect">
            <a:avLst/>
          </a:prstGeom>
        </p:spPr>
      </p:pic>
      <p:sp>
        <p:nvSpPr>
          <p:cNvPr id="2" name="Text Placeholder 1"/>
          <p:cNvSpPr>
            <a:spLocks noGrp="1"/>
          </p:cNvSpPr>
          <p:nvPr>
            <p:ph type="body" sz="quarter" idx="13"/>
          </p:nvPr>
        </p:nvSpPr>
        <p:spPr/>
        <p:txBody>
          <a:bodyPr/>
          <a:lstStyle/>
          <a:p>
            <a:r>
              <a:rPr lang="en-GB" dirty="0"/>
              <a:t>Enterprise</a:t>
            </a:r>
          </a:p>
        </p:txBody>
      </p:sp>
      <p:sp>
        <p:nvSpPr>
          <p:cNvPr id="3" name="Text Placeholder 2"/>
          <p:cNvSpPr>
            <a:spLocks noGrp="1"/>
          </p:cNvSpPr>
          <p:nvPr>
            <p:ph type="body" sz="quarter" idx="14"/>
          </p:nvPr>
        </p:nvSpPr>
        <p:spPr>
          <a:xfrm>
            <a:off x="724280" y="1704179"/>
            <a:ext cx="7797230" cy="3008498"/>
          </a:xfrm>
        </p:spPr>
        <p:txBody>
          <a:bodyPr/>
          <a:lstStyle/>
          <a:p>
            <a:r>
              <a:rPr lang="en-GB" dirty="0"/>
              <a:t>A new invention or idea requires a considerable investment to make it a commercial success</a:t>
            </a:r>
          </a:p>
          <a:p>
            <a:r>
              <a:rPr lang="en-GB" dirty="0"/>
              <a:t>No matter how good an idea is, it can still fail if its development and execution is not right</a:t>
            </a:r>
          </a:p>
          <a:p>
            <a:pPr lvl="1"/>
            <a:r>
              <a:rPr lang="en-GB" dirty="0"/>
              <a:t>A huge industry exists to support </a:t>
            </a:r>
            <a:br>
              <a:rPr lang="en-GB" dirty="0"/>
            </a:br>
            <a:r>
              <a:rPr lang="en-GB" dirty="0"/>
              <a:t>fledgling ideas </a:t>
            </a:r>
            <a:r>
              <a:rPr lang="en-GB"/>
              <a:t>and research, </a:t>
            </a:r>
            <a:br>
              <a:rPr lang="en-GB" dirty="0"/>
            </a:br>
            <a:r>
              <a:rPr lang="en-GB" dirty="0"/>
              <a:t>using new and emerging technology</a:t>
            </a:r>
          </a:p>
        </p:txBody>
      </p:sp>
      <p:pic>
        <p:nvPicPr>
          <p:cNvPr id="7" name="Picture 6">
            <a:extLst>
              <a:ext uri="{FF2B5EF4-FFF2-40B4-BE49-F238E27FC236}">
                <a16:creationId xmlns:a16="http://schemas.microsoft.com/office/drawing/2014/main" id="{92194BE2-5007-49DF-B01A-550DDD7C2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54475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7927" y="1346646"/>
            <a:ext cx="3676073" cy="5511354"/>
          </a:xfrm>
          <a:prstGeom prst="rect">
            <a:avLst/>
          </a:prstGeom>
        </p:spPr>
      </p:pic>
      <p:sp>
        <p:nvSpPr>
          <p:cNvPr id="2" name="Text Placeholder 1"/>
          <p:cNvSpPr>
            <a:spLocks noGrp="1"/>
          </p:cNvSpPr>
          <p:nvPr>
            <p:ph type="body" sz="quarter" idx="13"/>
          </p:nvPr>
        </p:nvSpPr>
        <p:spPr/>
        <p:txBody>
          <a:bodyPr/>
          <a:lstStyle/>
          <a:p>
            <a:r>
              <a:rPr lang="en-GB" dirty="0"/>
              <a:t>New materials and technology</a:t>
            </a:r>
          </a:p>
        </p:txBody>
      </p:sp>
      <p:sp>
        <p:nvSpPr>
          <p:cNvPr id="3" name="Text Placeholder 2"/>
          <p:cNvSpPr>
            <a:spLocks noGrp="1"/>
          </p:cNvSpPr>
          <p:nvPr>
            <p:ph type="body" sz="quarter" idx="14"/>
          </p:nvPr>
        </p:nvSpPr>
        <p:spPr>
          <a:xfrm>
            <a:off x="724279" y="1704179"/>
            <a:ext cx="5501029" cy="3453607"/>
          </a:xfrm>
        </p:spPr>
        <p:txBody>
          <a:bodyPr/>
          <a:lstStyle/>
          <a:p>
            <a:r>
              <a:rPr lang="en-GB" dirty="0"/>
              <a:t>Graphene is a honeycomb lattice carbon structure only one atom thick</a:t>
            </a:r>
          </a:p>
          <a:p>
            <a:r>
              <a:rPr lang="en-GB" dirty="0"/>
              <a:t>It is 200 times stronger than </a:t>
            </a:r>
            <a:br>
              <a:rPr lang="en-GB" dirty="0"/>
            </a:br>
            <a:r>
              <a:rPr lang="en-GB" dirty="0"/>
              <a:t>steel, very flexible, conducts </a:t>
            </a:r>
            <a:br>
              <a:rPr lang="en-GB" dirty="0"/>
            </a:br>
            <a:r>
              <a:rPr lang="en-GB" dirty="0"/>
              <a:t>heat and electricity, and is </a:t>
            </a:r>
            <a:br>
              <a:rPr lang="en-GB" dirty="0"/>
            </a:br>
            <a:r>
              <a:rPr lang="en-GB" dirty="0"/>
              <a:t>almost transparent</a:t>
            </a:r>
          </a:p>
          <a:p>
            <a:pPr lvl="1"/>
            <a:r>
              <a:rPr lang="en-GB" dirty="0"/>
              <a:t>Electronics and energy storage </a:t>
            </a:r>
            <a:br>
              <a:rPr lang="en-GB" dirty="0"/>
            </a:br>
            <a:r>
              <a:rPr lang="en-GB" dirty="0"/>
              <a:t>could be revolutionised</a:t>
            </a:r>
          </a:p>
          <a:p>
            <a:pPr lvl="1"/>
            <a:r>
              <a:rPr lang="en-GB" dirty="0">
                <a:solidFill>
                  <a:srgbClr val="E7403C"/>
                </a:solidFill>
              </a:rPr>
              <a:t>How might a new material affect new technologies?</a:t>
            </a:r>
          </a:p>
        </p:txBody>
      </p:sp>
      <p:pic>
        <p:nvPicPr>
          <p:cNvPr id="6" name="Picture 5">
            <a:extLst>
              <a:ext uri="{FF2B5EF4-FFF2-40B4-BE49-F238E27FC236}">
                <a16:creationId xmlns:a16="http://schemas.microsoft.com/office/drawing/2014/main" id="{4D982E10-E6C7-43C9-93BC-2FA769B7E1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75689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Developing ideas</a:t>
            </a:r>
          </a:p>
        </p:txBody>
      </p:sp>
      <p:sp>
        <p:nvSpPr>
          <p:cNvPr id="3" name="Text Placeholder 2"/>
          <p:cNvSpPr>
            <a:spLocks noGrp="1"/>
          </p:cNvSpPr>
          <p:nvPr>
            <p:ph type="body" sz="quarter" idx="14"/>
          </p:nvPr>
        </p:nvSpPr>
        <p:spPr/>
        <p:txBody>
          <a:bodyPr/>
          <a:lstStyle/>
          <a:p>
            <a:r>
              <a:rPr lang="en-GB" dirty="0"/>
              <a:t>Innovation such as 3D printing has the potential to change product development everywhere</a:t>
            </a:r>
          </a:p>
          <a:p>
            <a:r>
              <a:rPr lang="en-GB" dirty="0"/>
              <a:t>This fuels a cycle of new ideas, new businesses, new jobs and newer ideas</a:t>
            </a:r>
          </a:p>
          <a:p>
            <a:pPr lvl="1"/>
            <a:r>
              <a:rPr lang="en-GB" dirty="0"/>
              <a:t>3D printers can produce solid </a:t>
            </a:r>
            <a:br>
              <a:rPr lang="en-GB" dirty="0"/>
            </a:br>
            <a:r>
              <a:rPr lang="en-GB" dirty="0"/>
              <a:t>objects, intricate hollow artefacts </a:t>
            </a:r>
            <a:br>
              <a:rPr lang="en-GB" dirty="0"/>
            </a:br>
            <a:r>
              <a:rPr lang="en-GB" dirty="0"/>
              <a:t>and moving parts that </a:t>
            </a:r>
            <a:br>
              <a:rPr lang="en-GB" dirty="0"/>
            </a:br>
            <a:r>
              <a:rPr lang="en-GB" dirty="0"/>
              <a:t>actually work</a:t>
            </a:r>
          </a:p>
          <a:p>
            <a:pPr lvl="1"/>
            <a:r>
              <a:rPr lang="en-GB" dirty="0">
                <a:solidFill>
                  <a:srgbClr val="E7403C"/>
                </a:solidFill>
              </a:rPr>
              <a:t>What if 3D printing technology </a:t>
            </a:r>
            <a:br>
              <a:rPr lang="en-GB" dirty="0">
                <a:solidFill>
                  <a:srgbClr val="E7403C"/>
                </a:solidFill>
              </a:rPr>
            </a:br>
            <a:r>
              <a:rPr lang="en-GB" dirty="0">
                <a:solidFill>
                  <a:srgbClr val="E7403C"/>
                </a:solidFill>
              </a:rPr>
              <a:t>became 100 times faster?</a:t>
            </a:r>
          </a:p>
        </p:txBody>
      </p:sp>
      <p:pic>
        <p:nvPicPr>
          <p:cNvPr id="1026" name="Picture 2" descr="C:\Users\desig\AppData\Roaming\PixelMetrics\CaptureWiz\Temp\1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3549" y="3388775"/>
            <a:ext cx="2531269" cy="268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pPr lvl="0"/>
            <a:r>
              <a:rPr lang="en-GB" dirty="0">
                <a:effectLst/>
              </a:rPr>
              <a:t>Apply a breadth of technical knowledge and understanding of the characteristics, advantages </a:t>
            </a:r>
            <a:br>
              <a:rPr lang="en-GB" dirty="0">
                <a:effectLst/>
              </a:rPr>
            </a:br>
            <a:r>
              <a:rPr lang="en-GB" dirty="0">
                <a:effectLst/>
              </a:rPr>
              <a:t>and disadvantages of:</a:t>
            </a:r>
          </a:p>
          <a:p>
            <a:pPr marL="628650"/>
            <a:r>
              <a:rPr lang="en-GB" sz="2000" dirty="0">
                <a:effectLst/>
              </a:rPr>
              <a:t>Industry, including unemployment, workforce skill set, demographic movement, and science and technology parks</a:t>
            </a:r>
          </a:p>
          <a:p>
            <a:pPr marL="628650"/>
            <a:r>
              <a:rPr lang="en-GB" sz="2000" dirty="0">
                <a:effectLst/>
              </a:rPr>
              <a:t>Enterprise, including privately-owned business, </a:t>
            </a:r>
            <a:br>
              <a:rPr lang="en-GB" sz="2000" dirty="0">
                <a:effectLst/>
              </a:rPr>
            </a:br>
            <a:r>
              <a:rPr lang="en-GB" sz="2000" dirty="0">
                <a:effectLst/>
              </a:rPr>
              <a:t>crowd funding, government funding for new business start-ups, and not-for-profit organisations </a:t>
            </a:r>
            <a:endParaRPr lang="en-GB" sz="1500" dirty="0">
              <a:effectLst/>
            </a:endParaRPr>
          </a:p>
          <a:p>
            <a:pPr marL="0" indent="0">
              <a:buNone/>
            </a:pPr>
            <a:endParaRPr lang="en-GB" dirty="0"/>
          </a:p>
        </p:txBody>
      </p:sp>
    </p:spTree>
    <p:extLst>
      <p:ext uri="{BB962C8B-B14F-4D97-AF65-F5344CB8AC3E}">
        <p14:creationId xmlns:p14="http://schemas.microsoft.com/office/powerpoint/2010/main" val="130023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Privately-owned business</a:t>
            </a:r>
          </a:p>
        </p:txBody>
      </p:sp>
      <p:sp>
        <p:nvSpPr>
          <p:cNvPr id="3" name="Text Placeholder 2"/>
          <p:cNvSpPr>
            <a:spLocks noGrp="1"/>
          </p:cNvSpPr>
          <p:nvPr>
            <p:ph type="body" sz="quarter" idx="14"/>
          </p:nvPr>
        </p:nvSpPr>
        <p:spPr>
          <a:xfrm>
            <a:off x="724280" y="1704179"/>
            <a:ext cx="7797230" cy="4717403"/>
          </a:xfrm>
        </p:spPr>
        <p:txBody>
          <a:bodyPr/>
          <a:lstStyle/>
          <a:p>
            <a:r>
              <a:rPr lang="en-GB" dirty="0"/>
              <a:t>Small businesses can use new technology to compete with their larger competitors</a:t>
            </a:r>
          </a:p>
          <a:p>
            <a:pPr lvl="1">
              <a:spcAft>
                <a:spcPts val="1000"/>
              </a:spcAft>
            </a:pPr>
            <a:r>
              <a:rPr lang="en-GB" dirty="0"/>
              <a:t>Computer technology has enabled individual designers to access the leading industry design tools</a:t>
            </a:r>
          </a:p>
          <a:p>
            <a:pPr lvl="1">
              <a:spcAft>
                <a:spcPts val="1000"/>
              </a:spcAft>
            </a:pPr>
            <a:r>
              <a:rPr lang="en-GB" dirty="0"/>
              <a:t>Production technology has meant that new parts can be </a:t>
            </a:r>
            <a:br>
              <a:rPr lang="en-GB" dirty="0"/>
            </a:br>
            <a:r>
              <a:rPr lang="en-GB" dirty="0"/>
              <a:t>made on demand, avoiding the costs of holding stock</a:t>
            </a:r>
          </a:p>
          <a:p>
            <a:pPr lvl="1">
              <a:spcAft>
                <a:spcPts val="1000"/>
              </a:spcAft>
            </a:pPr>
            <a:r>
              <a:rPr lang="en-GB" dirty="0"/>
              <a:t>Communications technology has enabled remote working </a:t>
            </a:r>
            <a:br>
              <a:rPr lang="en-GB" dirty="0"/>
            </a:br>
            <a:r>
              <a:rPr lang="en-GB" dirty="0"/>
              <a:t>so small teams can be formed across the globe</a:t>
            </a:r>
          </a:p>
          <a:p>
            <a:pPr lvl="1">
              <a:spcAft>
                <a:spcPts val="1000"/>
              </a:spcAft>
            </a:pPr>
            <a:r>
              <a:rPr lang="en-GB" dirty="0"/>
              <a:t>Crowd funding provides opportunity for significant start-up investment capital</a:t>
            </a:r>
          </a:p>
          <a:p>
            <a:pPr lvl="1"/>
            <a:endParaRPr lang="en-GB"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580709" y="4818554"/>
              <a:ext cx="360" cy="360"/>
            </p14:xfrm>
          </p:contentPart>
        </mc:Choice>
        <mc:Fallback xmlns="">
          <p:pic>
            <p:nvPicPr>
              <p:cNvPr id="6" name="Ink 5"/>
              <p:cNvPicPr/>
              <p:nvPr/>
            </p:nvPicPr>
            <p:blipFill>
              <a:blip r:embed="rId3"/>
              <a:stretch>
                <a:fillRect/>
              </a:stretch>
            </p:blipFill>
            <p:spPr>
              <a:xfrm>
                <a:off x="-586109" y="4813154"/>
                <a:ext cx="11160" cy="11160"/>
              </a:xfrm>
              <a:prstGeom prst="rect">
                <a:avLst/>
              </a:prstGeom>
            </p:spPr>
          </p:pic>
        </mc:Fallback>
      </mc:AlternateContent>
    </p:spTree>
    <p:extLst>
      <p:ext uri="{BB962C8B-B14F-4D97-AF65-F5344CB8AC3E}">
        <p14:creationId xmlns:p14="http://schemas.microsoft.com/office/powerpoint/2010/main" val="3190221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0F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16182"/>
            <a:ext cx="9144000" cy="5541818"/>
          </a:xfrm>
          <a:prstGeom prst="rect">
            <a:avLst/>
          </a:prstGeom>
        </p:spPr>
      </p:pic>
      <p:sp>
        <p:nvSpPr>
          <p:cNvPr id="2" name="Text Placeholder 1"/>
          <p:cNvSpPr>
            <a:spLocks noGrp="1"/>
          </p:cNvSpPr>
          <p:nvPr>
            <p:ph type="body" sz="quarter" idx="13"/>
          </p:nvPr>
        </p:nvSpPr>
        <p:spPr/>
        <p:txBody>
          <a:bodyPr/>
          <a:lstStyle/>
          <a:p>
            <a:r>
              <a:rPr lang="en-GB" dirty="0"/>
              <a:t>Crowd funding at</a:t>
            </a:r>
          </a:p>
        </p:txBody>
      </p:sp>
      <p:sp>
        <p:nvSpPr>
          <p:cNvPr id="3" name="Text Placeholder 2"/>
          <p:cNvSpPr>
            <a:spLocks noGrp="1"/>
          </p:cNvSpPr>
          <p:nvPr>
            <p:ph type="body" sz="quarter" idx="14"/>
          </p:nvPr>
        </p:nvSpPr>
        <p:spPr/>
        <p:txBody>
          <a:bodyPr/>
          <a:lstStyle/>
          <a:p>
            <a:r>
              <a:rPr lang="en-GB" dirty="0"/>
              <a:t>Crowd funding enables organisations to raise investment from individuals who believe in their idea </a:t>
            </a:r>
          </a:p>
          <a:p>
            <a:pPr lvl="1"/>
            <a:r>
              <a:rPr lang="en-GB" dirty="0"/>
              <a:t>POD Point supply electric vehicle </a:t>
            </a:r>
            <a:br>
              <a:rPr lang="en-GB" dirty="0"/>
            </a:br>
            <a:r>
              <a:rPr lang="en-GB" dirty="0"/>
              <a:t>charging solutions to individuals </a:t>
            </a:r>
            <a:br>
              <a:rPr lang="en-GB" dirty="0"/>
            </a:br>
            <a:r>
              <a:rPr lang="en-GB" dirty="0"/>
              <a:t>and organisations across the UK</a:t>
            </a:r>
          </a:p>
          <a:p>
            <a:pPr lvl="1"/>
            <a:r>
              <a:rPr lang="en-GB" dirty="0"/>
              <a:t>In 2015, they launched an online </a:t>
            </a:r>
            <a:br>
              <a:rPr lang="en-GB" dirty="0"/>
            </a:br>
            <a:r>
              <a:rPr lang="en-GB" dirty="0"/>
              <a:t>crowd funding campaign</a:t>
            </a:r>
          </a:p>
          <a:p>
            <a:pPr lvl="1"/>
            <a:r>
              <a:rPr lang="en-GB" dirty="0"/>
              <a:t>This raised over £1.8m </a:t>
            </a:r>
            <a:br>
              <a:rPr lang="en-GB" dirty="0"/>
            </a:br>
            <a:r>
              <a:rPr lang="en-GB" dirty="0"/>
              <a:t>in investment from 618 individuals</a:t>
            </a:r>
          </a:p>
          <a:p>
            <a:pPr lvl="1"/>
            <a:r>
              <a:rPr lang="en-GB" dirty="0">
                <a:solidFill>
                  <a:srgbClr val="E7403C"/>
                </a:solidFill>
              </a:rPr>
              <a:t>What are the alternatives to </a:t>
            </a:r>
            <a:br>
              <a:rPr lang="en-GB" dirty="0">
                <a:solidFill>
                  <a:srgbClr val="E7403C"/>
                </a:solidFill>
              </a:rPr>
            </a:br>
            <a:r>
              <a:rPr lang="en-GB" dirty="0">
                <a:solidFill>
                  <a:srgbClr val="E7403C"/>
                </a:solidFill>
              </a:rPr>
              <a:t>crowd funded investment?</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8399" y="779059"/>
            <a:ext cx="2505075" cy="750321"/>
          </a:xfrm>
          <a:prstGeom prst="rect">
            <a:avLst/>
          </a:prstGeom>
        </p:spPr>
      </p:pic>
      <p:pic>
        <p:nvPicPr>
          <p:cNvPr id="7" name="Picture 6">
            <a:extLst>
              <a:ext uri="{FF2B5EF4-FFF2-40B4-BE49-F238E27FC236}">
                <a16:creationId xmlns:a16="http://schemas.microsoft.com/office/drawing/2014/main" id="{2A0E588C-649E-4205-ADCC-076539F496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86710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174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78C210-A770-45CD-914F-9E5E5CDF55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7224"/>
            <a:ext cx="9144000" cy="6200775"/>
          </a:xfrm>
          <a:prstGeom prst="rect">
            <a:avLst/>
          </a:prstGeom>
        </p:spPr>
      </p:pic>
      <p:sp>
        <p:nvSpPr>
          <p:cNvPr id="2" name="Text Placeholder 1">
            <a:extLst>
              <a:ext uri="{FF2B5EF4-FFF2-40B4-BE49-F238E27FC236}">
                <a16:creationId xmlns:a16="http://schemas.microsoft.com/office/drawing/2014/main" id="{52BED86E-0199-4284-BF29-E464353021EA}"/>
              </a:ext>
            </a:extLst>
          </p:cNvPr>
          <p:cNvSpPr>
            <a:spLocks noGrp="1"/>
          </p:cNvSpPr>
          <p:nvPr>
            <p:ph type="body" sz="quarter" idx="13"/>
          </p:nvPr>
        </p:nvSpPr>
        <p:spPr/>
        <p:txBody>
          <a:bodyPr/>
          <a:lstStyle/>
          <a:p>
            <a:r>
              <a:rPr lang="en-GB" dirty="0">
                <a:solidFill>
                  <a:schemeClr val="bg1"/>
                </a:solidFill>
              </a:rPr>
              <a:t>Government funding</a:t>
            </a:r>
          </a:p>
        </p:txBody>
      </p:sp>
      <p:sp>
        <p:nvSpPr>
          <p:cNvPr id="3" name="Text Placeholder 2">
            <a:extLst>
              <a:ext uri="{FF2B5EF4-FFF2-40B4-BE49-F238E27FC236}">
                <a16:creationId xmlns:a16="http://schemas.microsoft.com/office/drawing/2014/main" id="{7468C00A-026E-428D-84A2-3EB592049700}"/>
              </a:ext>
            </a:extLst>
          </p:cNvPr>
          <p:cNvSpPr>
            <a:spLocks noGrp="1"/>
          </p:cNvSpPr>
          <p:nvPr>
            <p:ph type="body" sz="quarter" idx="14"/>
          </p:nvPr>
        </p:nvSpPr>
        <p:spPr>
          <a:xfrm>
            <a:off x="724280" y="1704179"/>
            <a:ext cx="4457320" cy="4620421"/>
          </a:xfrm>
        </p:spPr>
        <p:txBody>
          <a:bodyPr/>
          <a:lstStyle/>
          <a:p>
            <a:r>
              <a:rPr lang="en-GB" dirty="0">
                <a:solidFill>
                  <a:schemeClr val="bg1"/>
                </a:solidFill>
              </a:rPr>
              <a:t>New business start-ups can apply for government grants or loans at preferential rates</a:t>
            </a:r>
          </a:p>
          <a:p>
            <a:pPr lvl="1"/>
            <a:r>
              <a:rPr lang="en-GB" dirty="0"/>
              <a:t>Grants do not need to be repaid</a:t>
            </a:r>
          </a:p>
          <a:p>
            <a:r>
              <a:rPr lang="en-GB" dirty="0">
                <a:solidFill>
                  <a:schemeClr val="bg1"/>
                </a:solidFill>
              </a:rPr>
              <a:t>There are hundreds of options but they are </a:t>
            </a:r>
            <a:br>
              <a:rPr lang="en-GB" dirty="0">
                <a:solidFill>
                  <a:schemeClr val="bg1"/>
                </a:solidFill>
              </a:rPr>
            </a:br>
            <a:r>
              <a:rPr lang="en-GB" dirty="0">
                <a:solidFill>
                  <a:schemeClr val="bg1"/>
                </a:solidFill>
              </a:rPr>
              <a:t>very competitive</a:t>
            </a:r>
          </a:p>
          <a:p>
            <a:pPr lvl="1"/>
            <a:r>
              <a:rPr lang="en-GB" dirty="0">
                <a:solidFill>
                  <a:srgbClr val="E7403C"/>
                </a:solidFill>
              </a:rPr>
              <a:t>Why is the UK government </a:t>
            </a:r>
            <a:br>
              <a:rPr lang="en-GB" dirty="0">
                <a:solidFill>
                  <a:srgbClr val="E7403C"/>
                </a:solidFill>
              </a:rPr>
            </a:br>
            <a:r>
              <a:rPr lang="en-GB" dirty="0">
                <a:solidFill>
                  <a:srgbClr val="E7403C"/>
                </a:solidFill>
              </a:rPr>
              <a:t>keen to support businesses </a:t>
            </a:r>
            <a:br>
              <a:rPr lang="en-GB" dirty="0">
                <a:solidFill>
                  <a:srgbClr val="E7403C"/>
                </a:solidFill>
              </a:rPr>
            </a:br>
            <a:r>
              <a:rPr lang="en-GB" dirty="0">
                <a:solidFill>
                  <a:srgbClr val="E7403C"/>
                </a:solidFill>
              </a:rPr>
              <a:t>that focus on innovation?</a:t>
            </a:r>
          </a:p>
        </p:txBody>
      </p:sp>
      <p:pic>
        <p:nvPicPr>
          <p:cNvPr id="5" name="Picture 4">
            <a:extLst>
              <a:ext uri="{FF2B5EF4-FFF2-40B4-BE49-F238E27FC236}">
                <a16:creationId xmlns:a16="http://schemas.microsoft.com/office/drawing/2014/main" id="{C285CDCB-4AC9-465C-9E6E-F7D4806D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96925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248331-1854-4C24-AE41-82A5141A6D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299"/>
          </a:xfrm>
          <a:prstGeom prst="rect">
            <a:avLst/>
          </a:prstGeom>
        </p:spPr>
      </p:pic>
      <p:sp>
        <p:nvSpPr>
          <p:cNvPr id="2" name="Text Placeholder 1">
            <a:extLst>
              <a:ext uri="{FF2B5EF4-FFF2-40B4-BE49-F238E27FC236}">
                <a16:creationId xmlns:a16="http://schemas.microsoft.com/office/drawing/2014/main" id="{99EBE636-2247-4B9A-B027-EF2AB1173346}"/>
              </a:ext>
            </a:extLst>
          </p:cNvPr>
          <p:cNvSpPr>
            <a:spLocks noGrp="1"/>
          </p:cNvSpPr>
          <p:nvPr>
            <p:ph type="body" sz="quarter" idx="13"/>
          </p:nvPr>
        </p:nvSpPr>
        <p:spPr/>
        <p:txBody>
          <a:bodyPr/>
          <a:lstStyle/>
          <a:p>
            <a:r>
              <a:rPr lang="en-GB" dirty="0">
                <a:solidFill>
                  <a:schemeClr val="bg1"/>
                </a:solidFill>
              </a:rPr>
              <a:t>Not-for-profit organisations</a:t>
            </a:r>
          </a:p>
        </p:txBody>
      </p:sp>
      <p:sp>
        <p:nvSpPr>
          <p:cNvPr id="3" name="Text Placeholder 2">
            <a:extLst>
              <a:ext uri="{FF2B5EF4-FFF2-40B4-BE49-F238E27FC236}">
                <a16:creationId xmlns:a16="http://schemas.microsoft.com/office/drawing/2014/main" id="{AA587547-1DF0-4BDB-BC86-01E7B5799A49}"/>
              </a:ext>
            </a:extLst>
          </p:cNvPr>
          <p:cNvSpPr>
            <a:spLocks noGrp="1"/>
          </p:cNvSpPr>
          <p:nvPr>
            <p:ph type="body" sz="quarter" idx="14"/>
          </p:nvPr>
        </p:nvSpPr>
        <p:spPr>
          <a:xfrm>
            <a:off x="724280" y="1704179"/>
            <a:ext cx="4863720" cy="3453607"/>
          </a:xfrm>
        </p:spPr>
        <p:txBody>
          <a:bodyPr/>
          <a:lstStyle/>
          <a:p>
            <a:r>
              <a:rPr lang="en-GB" dirty="0">
                <a:solidFill>
                  <a:schemeClr val="bg1"/>
                </a:solidFill>
              </a:rPr>
              <a:t>Not-for-profit organisations include charities, voluntary groups or social enterprises</a:t>
            </a:r>
          </a:p>
          <a:p>
            <a:r>
              <a:rPr lang="en-GB" dirty="0">
                <a:solidFill>
                  <a:schemeClr val="bg1"/>
                </a:solidFill>
              </a:rPr>
              <a:t>They do not make private profit for directors, members or shareholders</a:t>
            </a:r>
          </a:p>
          <a:p>
            <a:pPr lvl="1"/>
            <a:r>
              <a:rPr lang="en-GB" dirty="0"/>
              <a:t>Charitable groups are often run by a committee of volunteers</a:t>
            </a:r>
          </a:p>
          <a:p>
            <a:pPr lvl="1"/>
            <a:r>
              <a:rPr lang="en-GB" dirty="0"/>
              <a:t>A social enterprise reinvests profits back into the local community, often buying raw materials from the </a:t>
            </a:r>
            <a:br>
              <a:rPr lang="en-GB" dirty="0"/>
            </a:br>
            <a:r>
              <a:rPr lang="en-GB" dirty="0"/>
              <a:t>same community</a:t>
            </a:r>
          </a:p>
        </p:txBody>
      </p:sp>
      <p:pic>
        <p:nvPicPr>
          <p:cNvPr id="6" name="Picture 5">
            <a:extLst>
              <a:ext uri="{FF2B5EF4-FFF2-40B4-BE49-F238E27FC236}">
                <a16:creationId xmlns:a16="http://schemas.microsoft.com/office/drawing/2014/main" id="{11CCE291-FC91-4ED6-ACA7-8C757FDF47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286588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Impact on enterprise</a:t>
            </a:r>
          </a:p>
        </p:txBody>
      </p:sp>
      <p:sp>
        <p:nvSpPr>
          <p:cNvPr id="3" name="Text Placeholder 2"/>
          <p:cNvSpPr>
            <a:spLocks noGrp="1"/>
          </p:cNvSpPr>
          <p:nvPr>
            <p:ph type="body" sz="quarter" idx="14"/>
          </p:nvPr>
        </p:nvSpPr>
        <p:spPr/>
        <p:txBody>
          <a:bodyPr/>
          <a:lstStyle/>
          <a:p>
            <a:r>
              <a:rPr lang="en-GB" dirty="0"/>
              <a:t>Complete </a:t>
            </a:r>
            <a:r>
              <a:rPr lang="en-GB" b="1" dirty="0"/>
              <a:t>Task 2</a:t>
            </a:r>
            <a:r>
              <a:rPr lang="en-GB" dirty="0"/>
              <a:t> </a:t>
            </a:r>
            <a:r>
              <a:rPr lang="en-GB"/>
              <a:t>on your </a:t>
            </a:r>
            <a:r>
              <a:rPr lang="en-GB" dirty="0"/>
              <a:t>Worksheet</a:t>
            </a:r>
          </a:p>
        </p:txBody>
      </p:sp>
    </p:spTree>
    <p:extLst>
      <p:ext uri="{BB962C8B-B14F-4D97-AF65-F5344CB8AC3E}">
        <p14:creationId xmlns:p14="http://schemas.microsoft.com/office/powerpoint/2010/main" val="802418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2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Old technology</a:t>
            </a:r>
          </a:p>
        </p:txBody>
      </p:sp>
      <p:sp>
        <p:nvSpPr>
          <p:cNvPr id="3" name="Text Placeholder 2"/>
          <p:cNvSpPr>
            <a:spLocks noGrp="1"/>
          </p:cNvSpPr>
          <p:nvPr>
            <p:ph type="body" sz="quarter" idx="14"/>
          </p:nvPr>
        </p:nvSpPr>
        <p:spPr/>
        <p:txBody>
          <a:bodyPr/>
          <a:lstStyle/>
          <a:p>
            <a:r>
              <a:rPr lang="en-GB" dirty="0"/>
              <a:t>Early man began to invent tools to aid everyday life</a:t>
            </a:r>
          </a:p>
          <a:p>
            <a:r>
              <a:rPr lang="en-GB" dirty="0"/>
              <a:t>Even in the Stone Age, ‘modern’ technology changed the way people lived</a:t>
            </a:r>
          </a:p>
          <a:p>
            <a:pPr lvl="1"/>
            <a:r>
              <a:rPr lang="en-GB" dirty="0">
                <a:solidFill>
                  <a:srgbClr val="E7403C"/>
                </a:solidFill>
              </a:rPr>
              <a:t>How would new tools such as simple stone axes and knives have affected the lives of prehistoric people?</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717470" y="1288597"/>
            <a:ext cx="1810849" cy="7495497"/>
          </a:xfrm>
          <a:prstGeom prst="rect">
            <a:avLst/>
          </a:prstGeom>
        </p:spPr>
      </p:pic>
    </p:spTree>
    <p:extLst>
      <p:ext uri="{BB962C8B-B14F-4D97-AF65-F5344CB8AC3E}">
        <p14:creationId xmlns:p14="http://schemas.microsoft.com/office/powerpoint/2010/main" val="16998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Embracing change</a:t>
            </a:r>
          </a:p>
        </p:txBody>
      </p:sp>
      <p:sp>
        <p:nvSpPr>
          <p:cNvPr id="3" name="Text Placeholder 2"/>
          <p:cNvSpPr>
            <a:spLocks noGrp="1"/>
          </p:cNvSpPr>
          <p:nvPr>
            <p:ph type="body" sz="quarter" idx="14"/>
          </p:nvPr>
        </p:nvSpPr>
        <p:spPr/>
        <p:txBody>
          <a:bodyPr/>
          <a:lstStyle/>
          <a:p>
            <a:r>
              <a:rPr lang="en-GB" dirty="0"/>
              <a:t>Technologists over the millennia have embraced change, refined ideas and developed new ideas</a:t>
            </a:r>
          </a:p>
        </p:txBody>
      </p:sp>
      <p:pic>
        <p:nvPicPr>
          <p:cNvPr id="14" name="Picture 2" descr="C:\Users\desig\AppData\Roaming\PixelMetrics\CaptureWiz\Temp\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484" y="2605175"/>
            <a:ext cx="8085465" cy="364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0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industrial revolution c.1780</a:t>
            </a:r>
          </a:p>
        </p:txBody>
      </p:sp>
      <p:sp>
        <p:nvSpPr>
          <p:cNvPr id="3" name="Text Placeholder 2"/>
          <p:cNvSpPr>
            <a:spLocks noGrp="1"/>
          </p:cNvSpPr>
          <p:nvPr>
            <p:ph type="body" sz="quarter" idx="14"/>
          </p:nvPr>
        </p:nvSpPr>
        <p:spPr/>
        <p:txBody>
          <a:bodyPr/>
          <a:lstStyle/>
          <a:p>
            <a:r>
              <a:rPr lang="en-GB" dirty="0"/>
              <a:t>The late 1700s saw the invention of steam powered machines and early automation</a:t>
            </a:r>
          </a:p>
          <a:p>
            <a:pPr lvl="1"/>
            <a:r>
              <a:rPr lang="en-GB" dirty="0"/>
              <a:t>This was the start of a social </a:t>
            </a:r>
            <a:br>
              <a:rPr lang="en-GB" dirty="0"/>
            </a:br>
            <a:r>
              <a:rPr lang="en-GB" dirty="0"/>
              <a:t>and economic change that </a:t>
            </a:r>
            <a:br>
              <a:rPr lang="en-GB" dirty="0"/>
            </a:br>
            <a:r>
              <a:rPr lang="en-GB" dirty="0"/>
              <a:t>began to improve living </a:t>
            </a:r>
            <a:br>
              <a:rPr lang="en-GB" dirty="0"/>
            </a:br>
            <a:r>
              <a:rPr lang="en-GB" dirty="0"/>
              <a:t>standards for the masses </a:t>
            </a:r>
          </a:p>
          <a:p>
            <a:pPr lvl="1"/>
            <a:r>
              <a:rPr lang="en-GB" dirty="0"/>
              <a:t>This came through </a:t>
            </a:r>
            <a:br>
              <a:rPr lang="en-GB" dirty="0"/>
            </a:br>
            <a:r>
              <a:rPr lang="en-GB" dirty="0"/>
              <a:t>employment, movement of </a:t>
            </a:r>
            <a:br>
              <a:rPr lang="en-GB" dirty="0"/>
            </a:br>
            <a:r>
              <a:rPr lang="en-GB" dirty="0"/>
              <a:t>people and goods, mills, </a:t>
            </a:r>
            <a:br>
              <a:rPr lang="en-GB" dirty="0"/>
            </a:br>
            <a:r>
              <a:rPr lang="en-GB" dirty="0"/>
              <a:t>mines and agriculture</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14374" y="2613890"/>
            <a:ext cx="3417979" cy="2892136"/>
          </a:xfrm>
          <a:prstGeom prst="rect">
            <a:avLst/>
          </a:prstGeom>
        </p:spPr>
      </p:pic>
    </p:spTree>
    <p:extLst>
      <p:ext uri="{BB962C8B-B14F-4D97-AF65-F5344CB8AC3E}">
        <p14:creationId xmlns:p14="http://schemas.microsoft.com/office/powerpoint/2010/main" val="28725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3907"/>
            <a:ext cx="9144000" cy="6204857"/>
          </a:xfrm>
          <a:prstGeom prst="rect">
            <a:avLst/>
          </a:prstGeom>
        </p:spPr>
      </p:pic>
      <p:sp>
        <p:nvSpPr>
          <p:cNvPr id="2" name="Text Placeholder 1"/>
          <p:cNvSpPr>
            <a:spLocks noGrp="1"/>
          </p:cNvSpPr>
          <p:nvPr>
            <p:ph type="body" sz="quarter" idx="13"/>
          </p:nvPr>
        </p:nvSpPr>
        <p:spPr/>
        <p:txBody>
          <a:bodyPr/>
          <a:lstStyle/>
          <a:p>
            <a:r>
              <a:rPr lang="en-GB" dirty="0"/>
              <a:t>The digital revolution c.1940</a:t>
            </a:r>
          </a:p>
        </p:txBody>
      </p:sp>
      <p:sp>
        <p:nvSpPr>
          <p:cNvPr id="3" name="Text Placeholder 2"/>
          <p:cNvSpPr>
            <a:spLocks noGrp="1"/>
          </p:cNvSpPr>
          <p:nvPr>
            <p:ph type="body" sz="quarter" idx="14"/>
          </p:nvPr>
        </p:nvSpPr>
        <p:spPr>
          <a:xfrm>
            <a:off x="724279" y="1704179"/>
            <a:ext cx="4155833" cy="4247588"/>
          </a:xfrm>
        </p:spPr>
        <p:txBody>
          <a:bodyPr/>
          <a:lstStyle/>
          <a:p>
            <a:r>
              <a:rPr lang="en-GB" dirty="0"/>
              <a:t>The computer has enabled huge change in industry</a:t>
            </a:r>
          </a:p>
          <a:p>
            <a:r>
              <a:rPr lang="en-GB" dirty="0"/>
              <a:t>How have computerisation and the Internet affected:</a:t>
            </a:r>
          </a:p>
          <a:p>
            <a:pPr lvl="1">
              <a:spcAft>
                <a:spcPts val="1400"/>
              </a:spcAft>
            </a:pPr>
            <a:r>
              <a:rPr lang="en-GB" dirty="0">
                <a:solidFill>
                  <a:srgbClr val="E7403C"/>
                </a:solidFill>
              </a:rPr>
              <a:t>Globalisation?</a:t>
            </a:r>
          </a:p>
          <a:p>
            <a:pPr lvl="1">
              <a:spcAft>
                <a:spcPts val="1400"/>
              </a:spcAft>
            </a:pPr>
            <a:r>
              <a:rPr lang="en-GB" dirty="0">
                <a:solidFill>
                  <a:srgbClr val="E7403C"/>
                </a:solidFill>
              </a:rPr>
              <a:t>Communications?</a:t>
            </a:r>
          </a:p>
          <a:p>
            <a:pPr lvl="1">
              <a:spcAft>
                <a:spcPts val="1400"/>
              </a:spcAft>
            </a:pPr>
            <a:r>
              <a:rPr lang="en-GB" dirty="0">
                <a:solidFill>
                  <a:srgbClr val="E7403C"/>
                </a:solidFill>
              </a:rPr>
              <a:t>Productivity?</a:t>
            </a:r>
          </a:p>
          <a:p>
            <a:pPr lvl="1">
              <a:spcAft>
                <a:spcPts val="1400"/>
              </a:spcAft>
            </a:pPr>
            <a:r>
              <a:rPr lang="en-GB" dirty="0">
                <a:solidFill>
                  <a:srgbClr val="E7403C"/>
                </a:solidFill>
              </a:rPr>
              <a:t>Accuracy?</a:t>
            </a:r>
          </a:p>
          <a:p>
            <a:pPr lvl="1">
              <a:spcAft>
                <a:spcPts val="1400"/>
              </a:spcAft>
            </a:pPr>
            <a:r>
              <a:rPr lang="en-GB" dirty="0">
                <a:solidFill>
                  <a:srgbClr val="E7403C"/>
                </a:solidFill>
              </a:rPr>
              <a:t>Processing speed?</a:t>
            </a:r>
          </a:p>
        </p:txBody>
      </p:sp>
      <p:pic>
        <p:nvPicPr>
          <p:cNvPr id="7" name="Picture 6">
            <a:extLst>
              <a:ext uri="{FF2B5EF4-FFF2-40B4-BE49-F238E27FC236}">
                <a16:creationId xmlns:a16="http://schemas.microsoft.com/office/drawing/2014/main" id="{0F844755-AD24-4DF2-B78C-4B3D20C677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4627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60DD58-C294-4248-8F7D-79F700868E75}"/>
              </a:ext>
            </a:extLst>
          </p:cNvPr>
          <p:cNvPicPr>
            <a:picLocks noChangeAspect="1"/>
          </p:cNvPicPr>
          <p:nvPr/>
        </p:nvPicPr>
        <p:blipFill rotWithShape="1">
          <a:blip r:embed="rId2">
            <a:extLst>
              <a:ext uri="{28A0092B-C50C-407E-A947-70E740481C1C}">
                <a14:useLocalDpi xmlns:a14="http://schemas.microsoft.com/office/drawing/2010/main" val="0"/>
              </a:ext>
            </a:extLst>
          </a:blip>
          <a:srcRect l="2740" t="1" r="14218" b="15381"/>
          <a:stretch/>
        </p:blipFill>
        <p:spPr>
          <a:xfrm>
            <a:off x="-17598" y="634273"/>
            <a:ext cx="9161598" cy="6223728"/>
          </a:xfrm>
          <a:prstGeom prst="rect">
            <a:avLst/>
          </a:prstGeom>
        </p:spPr>
      </p:pic>
      <p:sp>
        <p:nvSpPr>
          <p:cNvPr id="2" name="Text Placeholder 1"/>
          <p:cNvSpPr>
            <a:spLocks noGrp="1"/>
          </p:cNvSpPr>
          <p:nvPr>
            <p:ph type="body" sz="quarter" idx="13"/>
          </p:nvPr>
        </p:nvSpPr>
        <p:spPr/>
        <p:txBody>
          <a:bodyPr/>
          <a:lstStyle/>
          <a:p>
            <a:r>
              <a:rPr lang="en-GB" dirty="0"/>
              <a:t>The latest technology</a:t>
            </a:r>
          </a:p>
        </p:txBody>
      </p:sp>
      <p:sp>
        <p:nvSpPr>
          <p:cNvPr id="3" name="Text Placeholder 2"/>
          <p:cNvSpPr>
            <a:spLocks noGrp="1"/>
          </p:cNvSpPr>
          <p:nvPr>
            <p:ph type="body" sz="quarter" idx="14"/>
          </p:nvPr>
        </p:nvSpPr>
        <p:spPr>
          <a:xfrm>
            <a:off x="724279" y="1704179"/>
            <a:ext cx="7884011" cy="3453607"/>
          </a:xfrm>
        </p:spPr>
        <p:txBody>
          <a:bodyPr/>
          <a:lstStyle/>
          <a:p>
            <a:r>
              <a:rPr lang="en-GB" dirty="0"/>
              <a:t>How have developments in technology </a:t>
            </a:r>
            <a:br>
              <a:rPr lang="en-GB" dirty="0"/>
            </a:br>
            <a:r>
              <a:rPr lang="en-GB" dirty="0"/>
              <a:t>impacted the tools and equipment </a:t>
            </a:r>
            <a:br>
              <a:rPr lang="en-GB" dirty="0"/>
            </a:br>
            <a:r>
              <a:rPr lang="en-GB" dirty="0"/>
              <a:t>used in industry and enterprise?</a:t>
            </a:r>
          </a:p>
          <a:p>
            <a:pPr lvl="1"/>
            <a:r>
              <a:rPr lang="en-GB" dirty="0">
                <a:solidFill>
                  <a:srgbClr val="E7403C"/>
                </a:solidFill>
              </a:rPr>
              <a:t>How have these new tools contributed </a:t>
            </a:r>
            <a:br>
              <a:rPr lang="en-GB" dirty="0">
                <a:solidFill>
                  <a:srgbClr val="E7403C"/>
                </a:solidFill>
              </a:rPr>
            </a:br>
            <a:r>
              <a:rPr lang="en-GB" dirty="0">
                <a:solidFill>
                  <a:srgbClr val="E7403C"/>
                </a:solidFill>
              </a:rPr>
              <a:t>to manufacturing?</a:t>
            </a:r>
          </a:p>
        </p:txBody>
      </p:sp>
      <p:pic>
        <p:nvPicPr>
          <p:cNvPr id="7" name="Picture 6">
            <a:extLst>
              <a:ext uri="{FF2B5EF4-FFF2-40B4-BE49-F238E27FC236}">
                <a16:creationId xmlns:a16="http://schemas.microsoft.com/office/drawing/2014/main" id="{04A25587-63AE-42BC-8323-77C7ADE671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76755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91245" y="2875238"/>
            <a:ext cx="4360244" cy="3873021"/>
          </a:xfrm>
          <a:prstGeom prst="rect">
            <a:avLst/>
          </a:prstGeom>
        </p:spPr>
      </p:pic>
      <p:sp>
        <p:nvSpPr>
          <p:cNvPr id="2" name="Text Placeholder 1"/>
          <p:cNvSpPr>
            <a:spLocks noGrp="1"/>
          </p:cNvSpPr>
          <p:nvPr>
            <p:ph type="body" sz="quarter" idx="13"/>
          </p:nvPr>
        </p:nvSpPr>
        <p:spPr/>
        <p:txBody>
          <a:bodyPr/>
          <a:lstStyle/>
          <a:p>
            <a:r>
              <a:rPr lang="en-GB" dirty="0"/>
              <a:t>Automation</a:t>
            </a:r>
          </a:p>
        </p:txBody>
      </p:sp>
      <p:sp>
        <p:nvSpPr>
          <p:cNvPr id="3" name="Text Placeholder 2"/>
          <p:cNvSpPr>
            <a:spLocks noGrp="1"/>
          </p:cNvSpPr>
          <p:nvPr>
            <p:ph type="body" sz="quarter" idx="14"/>
          </p:nvPr>
        </p:nvSpPr>
        <p:spPr/>
        <p:txBody>
          <a:bodyPr/>
          <a:lstStyle/>
          <a:p>
            <a:r>
              <a:rPr lang="en-GB" dirty="0"/>
              <a:t>Robotic automation of manufacturing processes offers significantly greater consistency, accuracy, reliability and productivity than human workers</a:t>
            </a:r>
          </a:p>
          <a:p>
            <a:pPr lvl="1"/>
            <a:r>
              <a:rPr lang="en-GB" dirty="0">
                <a:solidFill>
                  <a:srgbClr val="E7403C"/>
                </a:solidFill>
              </a:rPr>
              <a:t>What kinds of job are </a:t>
            </a:r>
            <a:br>
              <a:rPr lang="en-GB" dirty="0">
                <a:solidFill>
                  <a:srgbClr val="E7403C"/>
                </a:solidFill>
              </a:rPr>
            </a:br>
            <a:r>
              <a:rPr lang="en-GB" dirty="0">
                <a:solidFill>
                  <a:srgbClr val="E7403C"/>
                </a:solidFill>
              </a:rPr>
              <a:t>robots good at doing?</a:t>
            </a:r>
          </a:p>
          <a:p>
            <a:pPr lvl="1"/>
            <a:r>
              <a:rPr lang="en-GB" dirty="0">
                <a:solidFill>
                  <a:srgbClr val="E7403C"/>
                </a:solidFill>
              </a:rPr>
              <a:t>What are the benefits of using </a:t>
            </a:r>
            <a:br>
              <a:rPr lang="en-GB" dirty="0">
                <a:solidFill>
                  <a:srgbClr val="E7403C"/>
                </a:solidFill>
              </a:rPr>
            </a:br>
            <a:r>
              <a:rPr lang="en-GB" dirty="0">
                <a:solidFill>
                  <a:srgbClr val="E7403C"/>
                </a:solidFill>
              </a:rPr>
              <a:t>robots in the manufacture of goods?</a:t>
            </a:r>
          </a:p>
          <a:p>
            <a:pPr lvl="1"/>
            <a:r>
              <a:rPr lang="en-GB" dirty="0">
                <a:solidFill>
                  <a:srgbClr val="E7403C"/>
                </a:solidFill>
              </a:rPr>
              <a:t>How have human jobs </a:t>
            </a:r>
            <a:br>
              <a:rPr lang="en-GB" dirty="0">
                <a:solidFill>
                  <a:srgbClr val="E7403C"/>
                </a:solidFill>
              </a:rPr>
            </a:br>
            <a:r>
              <a:rPr lang="en-GB" dirty="0">
                <a:solidFill>
                  <a:srgbClr val="E7403C"/>
                </a:solidFill>
              </a:rPr>
              <a:t>been replaced by robots?</a:t>
            </a:r>
          </a:p>
          <a:p>
            <a:pPr lvl="1"/>
            <a:r>
              <a:rPr lang="en-GB" dirty="0">
                <a:solidFill>
                  <a:srgbClr val="E7403C"/>
                </a:solidFill>
              </a:rPr>
              <a:t>How have job roles changed?</a:t>
            </a:r>
          </a:p>
          <a:p>
            <a:pPr lvl="1"/>
            <a:r>
              <a:rPr lang="en-GB" dirty="0">
                <a:solidFill>
                  <a:srgbClr val="E7403C"/>
                </a:solidFill>
              </a:rPr>
              <a:t>How have jobs been created?</a:t>
            </a:r>
          </a:p>
          <a:p>
            <a:endParaRPr lang="en-GB" dirty="0"/>
          </a:p>
          <a:p>
            <a:endParaRPr lang="en-GB" dirty="0"/>
          </a:p>
        </p:txBody>
      </p:sp>
      <p:sp>
        <p:nvSpPr>
          <p:cNvPr id="4" name="Rectangle 3"/>
          <p:cNvSpPr/>
          <p:nvPr/>
        </p:nvSpPr>
        <p:spPr>
          <a:xfrm>
            <a:off x="7850981" y="6400800"/>
            <a:ext cx="90011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AB3CD12-E891-4FC8-B781-F2C3C59E3E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83715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Organisation of the workplace</a:t>
            </a:r>
          </a:p>
        </p:txBody>
      </p:sp>
      <p:sp>
        <p:nvSpPr>
          <p:cNvPr id="3" name="Text Placeholder 2"/>
          <p:cNvSpPr>
            <a:spLocks noGrp="1"/>
          </p:cNvSpPr>
          <p:nvPr>
            <p:ph type="body" sz="quarter" idx="14"/>
          </p:nvPr>
        </p:nvSpPr>
        <p:spPr/>
        <p:txBody>
          <a:bodyPr/>
          <a:lstStyle/>
          <a:p>
            <a:r>
              <a:rPr lang="en-GB" dirty="0"/>
              <a:t>New and emerging technologies have influenced change in:</a:t>
            </a:r>
          </a:p>
          <a:p>
            <a:pPr lvl="1"/>
            <a:r>
              <a:rPr lang="en-GB" dirty="0"/>
              <a:t>Personnel, job roles and hierarchical structure </a:t>
            </a:r>
          </a:p>
          <a:p>
            <a:pPr lvl="1"/>
            <a:r>
              <a:rPr lang="en-GB" dirty="0"/>
              <a:t>Physical space and layout of the workplace</a:t>
            </a:r>
          </a:p>
          <a:p>
            <a:pPr lvl="1"/>
            <a:r>
              <a:rPr lang="en-GB" dirty="0"/>
              <a:t>Systems, processes and workflow</a:t>
            </a:r>
          </a:p>
          <a:p>
            <a:endParaRPr lang="en-GB" dirty="0"/>
          </a:p>
        </p:txBody>
      </p:sp>
    </p:spTree>
    <p:extLst>
      <p:ext uri="{BB962C8B-B14F-4D97-AF65-F5344CB8AC3E}">
        <p14:creationId xmlns:p14="http://schemas.microsoft.com/office/powerpoint/2010/main" val="2679231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483de9a-2ba1-4959-88bb-f3451e19ec44" xsi:nil="true"/>
    <_ip_UnifiedCompliancePolicyProperties xmlns="http://schemas.microsoft.com/sharepoint/v3" xsi:nil="true"/>
    <lcf76f155ced4ddcb4097134ff3c332f xmlns="df668d58-cf24-47fc-8a4e-31b453aaa72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654C50E327D94891FA12F2EE905218" ma:contentTypeVersion="20" ma:contentTypeDescription="Create a new document." ma:contentTypeScope="" ma:versionID="19d6b4a5ee7e1e761efe10a65b7cf903">
  <xsd:schema xmlns:xsd="http://www.w3.org/2001/XMLSchema" xmlns:xs="http://www.w3.org/2001/XMLSchema" xmlns:p="http://schemas.microsoft.com/office/2006/metadata/properties" xmlns:ns1="http://schemas.microsoft.com/sharepoint/v3" xmlns:ns2="df668d58-cf24-47fc-8a4e-31b453aaa727" xmlns:ns3="e483de9a-2ba1-4959-88bb-f3451e19ec44" targetNamespace="http://schemas.microsoft.com/office/2006/metadata/properties" ma:root="true" ma:fieldsID="a9ec2758b36791324d38d520d4328ac8" ns1:_="" ns2:_="" ns3:_="">
    <xsd:import namespace="http://schemas.microsoft.com/sharepoint/v3"/>
    <xsd:import namespace="df668d58-cf24-47fc-8a4e-31b453aaa727"/>
    <xsd:import namespace="e483de9a-2ba1-4959-88bb-f3451e19ec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668d58-cf24-47fc-8a4e-31b453aaa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83de9a-2ba1-4959-88bb-f3451e19ec4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3b8994-6283-48d3-80c3-4f6989f14e23}" ma:internalName="TaxCatchAll" ma:showField="CatchAllData" ma:web="e483de9a-2ba1-4959-88bb-f3451e19ec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F564BB-4B23-42F5-A72B-D41ACFD708A7}">
  <ds:schemaRefs>
    <ds:schemaRef ds:uri="http://purl.org/dc/terms/"/>
    <ds:schemaRef ds:uri="http://schemas.microsoft.com/office/2006/documentManagement/typ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ef05dc5-97a2-498b-bf7c-bd189143a1ff"/>
    <ds:schemaRef ds:uri="http://www.w3.org/XML/1998/namespace"/>
  </ds:schemaRefs>
</ds:datastoreItem>
</file>

<file path=customXml/itemProps2.xml><?xml version="1.0" encoding="utf-8"?>
<ds:datastoreItem xmlns:ds="http://schemas.openxmlformats.org/officeDocument/2006/customXml" ds:itemID="{DE4310DA-C187-41DE-B0B2-C1F0E3CB223C}">
  <ds:schemaRefs>
    <ds:schemaRef ds:uri="http://schemas.microsoft.com/sharepoint/v3/contenttype/forms"/>
  </ds:schemaRefs>
</ds:datastoreItem>
</file>

<file path=customXml/itemProps3.xml><?xml version="1.0" encoding="utf-8"?>
<ds:datastoreItem xmlns:ds="http://schemas.openxmlformats.org/officeDocument/2006/customXml" ds:itemID="{CEDA97FE-95DB-48FF-B6B7-AA18DDC73542}"/>
</file>

<file path=docProps/app.xml><?xml version="1.0" encoding="utf-8"?>
<Properties xmlns="http://schemas.openxmlformats.org/officeDocument/2006/extended-properties" xmlns:vt="http://schemas.openxmlformats.org/officeDocument/2006/docPropsVTypes">
  <TotalTime>9594</TotalTime>
  <Words>642</Words>
  <Application>Microsoft Office PowerPoint</Application>
  <PresentationFormat>On-screen Show (4:3)</PresentationFormat>
  <Paragraphs>108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Museo 500</vt:lpstr>
      <vt:lpstr>Museo 100</vt:lpstr>
      <vt:lpstr>Calibri</vt:lpstr>
      <vt:lpstr>Museo 700</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Andy Gray</cp:lastModifiedBy>
  <cp:revision>225</cp:revision>
  <cp:lastPrinted>2017-01-13T09:31:21Z</cp:lastPrinted>
  <dcterms:created xsi:type="dcterms:W3CDTF">2016-09-28T14:39:23Z</dcterms:created>
  <dcterms:modified xsi:type="dcterms:W3CDTF">2019-05-31T09:42:34Z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0x010100E9654C50E327D94891FA12F2EE905218</vt:lpwstr>
  </property>
</Properties>
</file>