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54262D-7F25-4EE8-A578-E8818CA6C501}">
  <a:tblStyle styleId="{A154262D-7F25-4EE8-A578-E8818CA6C5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slide" Target="slides/slide5.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0ccfe48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0ccfe48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b1d68632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b1d68632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1d7c3e58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1d7c3e58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1d7c3e586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1d7c3e586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1d7c3e5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1d7c3e5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png"/><Relationship Id="rId11" Type="http://schemas.openxmlformats.org/officeDocument/2006/relationships/image" Target="../media/image3.png"/><Relationship Id="rId10" Type="http://schemas.openxmlformats.org/officeDocument/2006/relationships/image" Target="../media/image8.png"/><Relationship Id="rId12" Type="http://schemas.openxmlformats.org/officeDocument/2006/relationships/image" Target="../media/image6.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5" name="Google Shape;55;p13"/>
          <p:cNvSpPr txBox="1"/>
          <p:nvPr/>
        </p:nvSpPr>
        <p:spPr>
          <a:xfrm>
            <a:off x="103650" y="77250"/>
            <a:ext cx="8986800" cy="305400"/>
          </a:xfrm>
          <a:prstGeom prst="rect">
            <a:avLst/>
          </a:prstGeom>
          <a:solidFill>
            <a:srgbClr val="D9D2E9"/>
          </a:solid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3.4 TOURISM </a:t>
            </a:r>
            <a:endParaRPr b="1" sz="1100"/>
          </a:p>
        </p:txBody>
      </p:sp>
      <p:pic>
        <p:nvPicPr>
          <p:cNvPr id="56" name="Google Shape;56;p13"/>
          <p:cNvPicPr preferRelativeResize="0"/>
          <p:nvPr/>
        </p:nvPicPr>
        <p:blipFill>
          <a:blip r:embed="rId3">
            <a:alphaModFix/>
          </a:blip>
          <a:stretch>
            <a:fillRect/>
          </a:stretch>
        </p:blipFill>
        <p:spPr>
          <a:xfrm>
            <a:off x="152400" y="560400"/>
            <a:ext cx="8440125" cy="376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4848650" y="478725"/>
            <a:ext cx="4203300" cy="45882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3" name="Google Shape;63;p14"/>
          <p:cNvSpPr txBox="1"/>
          <p:nvPr/>
        </p:nvSpPr>
        <p:spPr>
          <a:xfrm>
            <a:off x="46125" y="77250"/>
            <a:ext cx="9005700" cy="305400"/>
          </a:xfrm>
          <a:prstGeom prst="rect">
            <a:avLst/>
          </a:prstGeom>
          <a:solidFill>
            <a:srgbClr val="D9D2E9"/>
          </a:solid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3.4 TOURISM </a:t>
            </a:r>
            <a:endParaRPr b="1" sz="1100"/>
          </a:p>
        </p:txBody>
      </p:sp>
      <p:sp>
        <p:nvSpPr>
          <p:cNvPr id="64" name="Google Shape;64;p14"/>
          <p:cNvSpPr txBox="1"/>
          <p:nvPr/>
        </p:nvSpPr>
        <p:spPr>
          <a:xfrm>
            <a:off x="30050" y="1440350"/>
            <a:ext cx="4630200" cy="44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Reasons for Growth</a:t>
            </a:r>
            <a:r>
              <a:rPr lang="en-GB"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GB" sz="1000">
                <a:solidFill>
                  <a:schemeClr val="dk1"/>
                </a:solidFill>
              </a:rPr>
              <a:t>Increased Income:</a:t>
            </a:r>
            <a:r>
              <a:rPr lang="en-GB" sz="1000">
                <a:solidFill>
                  <a:schemeClr val="dk1"/>
                </a:solidFill>
              </a:rPr>
              <a:t> Growing wages and job opportunities, especially in countries like China, result in higher disposable income, enabling more spending on holidays.</a:t>
            </a:r>
            <a:endParaRPr sz="10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GB" sz="1000">
                <a:solidFill>
                  <a:schemeClr val="dk1"/>
                </a:solidFill>
              </a:rPr>
              <a:t>Accessible Air Travel:</a:t>
            </a:r>
            <a:r>
              <a:rPr lang="en-GB" sz="1000">
                <a:solidFill>
                  <a:schemeClr val="dk1"/>
                </a:solidFill>
              </a:rPr>
              <a:t> Diverse airline options, larger planes, and budget carriers reduce flying costs, making travel more affordable.</a:t>
            </a:r>
            <a:endParaRPr sz="1000">
              <a:solidFill>
                <a:schemeClr val="dk1"/>
              </a:solidFill>
            </a:endParaRPr>
          </a:p>
          <a:p>
            <a:pPr indent="0" lvl="0" marL="457200" rtl="0" algn="l">
              <a:lnSpc>
                <a:spcPct val="115000"/>
              </a:lnSpc>
              <a:spcBef>
                <a:spcPts val="0"/>
              </a:spcBef>
              <a:spcAft>
                <a:spcPts val="0"/>
              </a:spcAft>
              <a:buNone/>
            </a:pPr>
            <a:r>
              <a:t/>
            </a:r>
            <a:endParaRPr b="1"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GB" sz="1000">
                <a:solidFill>
                  <a:schemeClr val="dk1"/>
                </a:solidFill>
              </a:rPr>
              <a:t>Online Booking:</a:t>
            </a:r>
            <a:r>
              <a:rPr lang="en-GB" sz="1000">
                <a:solidFill>
                  <a:schemeClr val="dk1"/>
                </a:solidFill>
              </a:rPr>
              <a:t> The internet allows direct flight and holiday booking, enabling cost comparisons and eliminating the need for traditional travel agencies. </a:t>
            </a:r>
            <a:r>
              <a:rPr lang="en-GB" sz="1000">
                <a:solidFill>
                  <a:schemeClr val="dk1"/>
                </a:solidFill>
                <a:highlight>
                  <a:srgbClr val="FFFFFF"/>
                </a:highlight>
              </a:rPr>
              <a:t>internet, social media etc. bring awareness of foreign destinations, booking of last-minute holidays </a:t>
            </a:r>
            <a:endParaRPr sz="10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GB" sz="1000">
                <a:solidFill>
                  <a:schemeClr val="dk1"/>
                </a:solidFill>
              </a:rPr>
              <a:t>Extended Leisure Time: </a:t>
            </a:r>
            <a:r>
              <a:rPr lang="en-GB" sz="1000">
                <a:solidFill>
                  <a:schemeClr val="dk1"/>
                </a:solidFill>
              </a:rPr>
              <a:t>Longer holidays, weekends, and reduced travel time, combined with longer life expectancy, encourage exploration, especially among retirees in the "grey market" for travel.</a:t>
            </a:r>
            <a:endParaRPr sz="10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GB" sz="1000">
                <a:solidFill>
                  <a:schemeClr val="dk1"/>
                </a:solidFill>
                <a:highlight>
                  <a:srgbClr val="FFFFFF"/>
                </a:highlight>
              </a:rPr>
              <a:t>Built attractions: </a:t>
            </a:r>
            <a:r>
              <a:rPr lang="en-GB" sz="1000">
                <a:solidFill>
                  <a:schemeClr val="dk1"/>
                </a:solidFill>
                <a:highlight>
                  <a:srgbClr val="FFFFFF"/>
                </a:highlight>
              </a:rPr>
              <a:t>such as theme and water parks. E.g. Global Village, Dubai. Attractions such as music festivals, sporting events etc</a:t>
            </a:r>
            <a:endParaRPr sz="1000">
              <a:solidFill>
                <a:schemeClr val="dk1"/>
              </a:solidFill>
              <a:highlight>
                <a:srgbClr val="FFFFFF"/>
              </a:highlight>
            </a:endParaRPr>
          </a:p>
          <a:p>
            <a:pPr indent="0" lvl="0" marL="457200" rtl="0" algn="l">
              <a:lnSpc>
                <a:spcPct val="115000"/>
              </a:lnSpc>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65" name="Google Shape;65;p14"/>
          <p:cNvSpPr txBox="1"/>
          <p:nvPr/>
        </p:nvSpPr>
        <p:spPr>
          <a:xfrm>
            <a:off x="5208650" y="427600"/>
            <a:ext cx="3843300" cy="3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Human Attractions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l">
              <a:spcBef>
                <a:spcPts val="0"/>
              </a:spcBef>
              <a:spcAft>
                <a:spcPts val="0"/>
              </a:spcAft>
              <a:buNone/>
            </a:pPr>
            <a:r>
              <a:t/>
            </a:r>
            <a:endParaRPr b="1" sz="1000">
              <a:solidFill>
                <a:schemeClr val="dk1"/>
              </a:solidFill>
            </a:endParaRPr>
          </a:p>
        </p:txBody>
      </p:sp>
      <p:sp>
        <p:nvSpPr>
          <p:cNvPr id="66" name="Google Shape;66;p14"/>
          <p:cNvSpPr txBox="1"/>
          <p:nvPr/>
        </p:nvSpPr>
        <p:spPr>
          <a:xfrm>
            <a:off x="15000" y="434350"/>
            <a:ext cx="4484100" cy="95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000">
                <a:solidFill>
                  <a:schemeClr val="dk1"/>
                </a:solidFill>
                <a:highlight>
                  <a:srgbClr val="FFFFFF"/>
                </a:highlight>
              </a:rPr>
              <a:t>Tourism is when a person travels to another destination for more than 24 hrs but less than one year</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Domestic tourism - own country</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International  tourism - another country</a:t>
            </a:r>
            <a:endParaRPr sz="1000">
              <a:solidFill>
                <a:schemeClr val="dk1"/>
              </a:solidFill>
              <a:highlight>
                <a:srgbClr val="FFFFFF"/>
              </a:highlight>
            </a:endParaRPr>
          </a:p>
        </p:txBody>
      </p:sp>
      <p:sp>
        <p:nvSpPr>
          <p:cNvPr id="67" name="Google Shape;67;p14"/>
          <p:cNvSpPr txBox="1"/>
          <p:nvPr/>
        </p:nvSpPr>
        <p:spPr>
          <a:xfrm>
            <a:off x="4768200" y="791450"/>
            <a:ext cx="18525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rPr>
              <a:t>Historical Sites:</a:t>
            </a:r>
            <a:endParaRPr b="1"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Great Wall of China</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Machu Picchu, Peru</a:t>
            </a:r>
            <a:endParaRPr sz="1800">
              <a:solidFill>
                <a:schemeClr val="dk2"/>
              </a:solidFill>
            </a:endParaRPr>
          </a:p>
        </p:txBody>
      </p:sp>
      <p:sp>
        <p:nvSpPr>
          <p:cNvPr id="68" name="Google Shape;68;p14"/>
          <p:cNvSpPr txBox="1"/>
          <p:nvPr/>
        </p:nvSpPr>
        <p:spPr>
          <a:xfrm>
            <a:off x="4768200" y="1535850"/>
            <a:ext cx="19626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dk1"/>
                </a:solidFill>
              </a:rPr>
              <a:t>Entertainment Districts:</a:t>
            </a:r>
            <a:endParaRPr b="1"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Times Square, USA</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Tokyo Disneyland, Japan</a:t>
            </a:r>
            <a:endParaRPr sz="1000">
              <a:solidFill>
                <a:schemeClr val="dk1"/>
              </a:solidFill>
            </a:endParaRPr>
          </a:p>
        </p:txBody>
      </p:sp>
      <p:sp>
        <p:nvSpPr>
          <p:cNvPr id="69" name="Google Shape;69;p14"/>
          <p:cNvSpPr txBox="1"/>
          <p:nvPr/>
        </p:nvSpPr>
        <p:spPr>
          <a:xfrm>
            <a:off x="4848650" y="2361325"/>
            <a:ext cx="20253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dk1"/>
                </a:solidFill>
              </a:rPr>
              <a:t>Architectural Marvels:</a:t>
            </a:r>
            <a:endParaRPr b="1" sz="1000">
              <a:solidFill>
                <a:schemeClr val="dk1"/>
              </a:solidFill>
            </a:endParaRPr>
          </a:p>
          <a:p>
            <a:pPr indent="-292100" lvl="0" marL="457200" rtl="0" algn="l">
              <a:lnSpc>
                <a:spcPct val="115000"/>
              </a:lnSpc>
              <a:spcBef>
                <a:spcPts val="0"/>
              </a:spcBef>
              <a:spcAft>
                <a:spcPts val="0"/>
              </a:spcAft>
              <a:buClr>
                <a:schemeClr val="dk1"/>
              </a:buClr>
              <a:buSzPts val="1000"/>
              <a:buFont typeface="Roboto"/>
              <a:buChar char="●"/>
            </a:pPr>
            <a:r>
              <a:rPr lang="en-GB" sz="1000">
                <a:solidFill>
                  <a:schemeClr val="dk1"/>
                </a:solidFill>
              </a:rPr>
              <a:t>Eiffel Tower, France</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Roboto"/>
              <a:buChar char="●"/>
            </a:pPr>
            <a:r>
              <a:rPr lang="en-GB" sz="1000">
                <a:solidFill>
                  <a:schemeClr val="dk1"/>
                </a:solidFill>
              </a:rPr>
              <a:t>Taj Mahal, India</a:t>
            </a:r>
            <a:endParaRPr sz="1800">
              <a:solidFill>
                <a:schemeClr val="dk2"/>
              </a:solidFill>
            </a:endParaRPr>
          </a:p>
        </p:txBody>
      </p:sp>
      <p:sp>
        <p:nvSpPr>
          <p:cNvPr id="70" name="Google Shape;70;p14"/>
          <p:cNvSpPr txBox="1"/>
          <p:nvPr/>
        </p:nvSpPr>
        <p:spPr>
          <a:xfrm>
            <a:off x="5208650" y="2973250"/>
            <a:ext cx="3843300" cy="3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Physical</a:t>
            </a:r>
            <a:r>
              <a:rPr b="1" lang="en-GB" sz="1000">
                <a:solidFill>
                  <a:schemeClr val="dk1"/>
                </a:solidFill>
              </a:rPr>
              <a:t> A</a:t>
            </a:r>
            <a:r>
              <a:rPr b="1" lang="en-GB" sz="1000">
                <a:solidFill>
                  <a:schemeClr val="dk1"/>
                </a:solidFill>
              </a:rPr>
              <a:t>ttractions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l">
              <a:spcBef>
                <a:spcPts val="0"/>
              </a:spcBef>
              <a:spcAft>
                <a:spcPts val="0"/>
              </a:spcAft>
              <a:buNone/>
            </a:pPr>
            <a:r>
              <a:t/>
            </a:r>
            <a:endParaRPr b="1" sz="1000">
              <a:solidFill>
                <a:schemeClr val="dk1"/>
              </a:solidFill>
            </a:endParaRPr>
          </a:p>
        </p:txBody>
      </p:sp>
      <p:sp>
        <p:nvSpPr>
          <p:cNvPr id="71" name="Google Shape;71;p14"/>
          <p:cNvSpPr txBox="1"/>
          <p:nvPr/>
        </p:nvSpPr>
        <p:spPr>
          <a:xfrm>
            <a:off x="4848650" y="3209000"/>
            <a:ext cx="20253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000">
                <a:solidFill>
                  <a:schemeClr val="dk1"/>
                </a:solidFill>
              </a:rPr>
              <a:t>Natural Wonders:</a:t>
            </a:r>
            <a:endParaRPr b="1"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Grand Canyon, USA</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Victoria Falls, Zambia/Zimbabwe</a:t>
            </a:r>
            <a:endParaRPr sz="1000">
              <a:solidFill>
                <a:schemeClr val="dk1"/>
              </a:solidFill>
            </a:endParaRPr>
          </a:p>
        </p:txBody>
      </p:sp>
      <p:sp>
        <p:nvSpPr>
          <p:cNvPr id="72" name="Google Shape;72;p14"/>
          <p:cNvSpPr txBox="1"/>
          <p:nvPr/>
        </p:nvSpPr>
        <p:spPr>
          <a:xfrm>
            <a:off x="4848650" y="4045100"/>
            <a:ext cx="2078400" cy="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dk1"/>
                </a:solidFill>
              </a:rPr>
              <a:t>Beaches and Islands:</a:t>
            </a:r>
            <a:endParaRPr b="1"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Maldives</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Bora Bora, French Polynesia</a:t>
            </a:r>
            <a:endParaRPr sz="1000">
              <a:solidFill>
                <a:schemeClr val="dk1"/>
              </a:solidFill>
            </a:endParaRPr>
          </a:p>
        </p:txBody>
      </p:sp>
      <p:sp>
        <p:nvSpPr>
          <p:cNvPr id="73" name="Google Shape;73;p14"/>
          <p:cNvSpPr/>
          <p:nvPr/>
        </p:nvSpPr>
        <p:spPr>
          <a:xfrm>
            <a:off x="46125" y="452900"/>
            <a:ext cx="4722000" cy="9543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4"/>
          <p:cNvSpPr/>
          <p:nvPr/>
        </p:nvSpPr>
        <p:spPr>
          <a:xfrm>
            <a:off x="46125" y="1477450"/>
            <a:ext cx="4722000" cy="35829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5" name="Google Shape;75;p14"/>
          <p:cNvPicPr preferRelativeResize="0"/>
          <p:nvPr/>
        </p:nvPicPr>
        <p:blipFill>
          <a:blip r:embed="rId3">
            <a:alphaModFix/>
          </a:blip>
          <a:stretch>
            <a:fillRect/>
          </a:stretch>
        </p:blipFill>
        <p:spPr>
          <a:xfrm>
            <a:off x="6687315" y="1543569"/>
            <a:ext cx="1068472" cy="677256"/>
          </a:xfrm>
          <a:prstGeom prst="rect">
            <a:avLst/>
          </a:prstGeom>
          <a:noFill/>
          <a:ln>
            <a:noFill/>
          </a:ln>
        </p:spPr>
      </p:pic>
      <p:pic>
        <p:nvPicPr>
          <p:cNvPr id="76" name="Google Shape;76;p14"/>
          <p:cNvPicPr preferRelativeResize="0"/>
          <p:nvPr/>
        </p:nvPicPr>
        <p:blipFill>
          <a:blip r:embed="rId4">
            <a:alphaModFix/>
          </a:blip>
          <a:stretch>
            <a:fillRect/>
          </a:stretch>
        </p:blipFill>
        <p:spPr>
          <a:xfrm>
            <a:off x="7822400" y="1535850"/>
            <a:ext cx="1068475" cy="692700"/>
          </a:xfrm>
          <a:prstGeom prst="rect">
            <a:avLst/>
          </a:prstGeom>
          <a:noFill/>
          <a:ln>
            <a:noFill/>
          </a:ln>
        </p:spPr>
      </p:pic>
      <p:pic>
        <p:nvPicPr>
          <p:cNvPr id="77" name="Google Shape;77;p14"/>
          <p:cNvPicPr preferRelativeResize="0"/>
          <p:nvPr/>
        </p:nvPicPr>
        <p:blipFill>
          <a:blip r:embed="rId5">
            <a:alphaModFix/>
          </a:blip>
          <a:stretch>
            <a:fillRect/>
          </a:stretch>
        </p:blipFill>
        <p:spPr>
          <a:xfrm>
            <a:off x="6687313" y="2283138"/>
            <a:ext cx="1068475" cy="627800"/>
          </a:xfrm>
          <a:prstGeom prst="rect">
            <a:avLst/>
          </a:prstGeom>
          <a:noFill/>
          <a:ln>
            <a:noFill/>
          </a:ln>
        </p:spPr>
      </p:pic>
      <p:pic>
        <p:nvPicPr>
          <p:cNvPr id="78" name="Google Shape;78;p14"/>
          <p:cNvPicPr preferRelativeResize="0"/>
          <p:nvPr/>
        </p:nvPicPr>
        <p:blipFill>
          <a:blip r:embed="rId6">
            <a:alphaModFix/>
          </a:blip>
          <a:stretch>
            <a:fillRect/>
          </a:stretch>
        </p:blipFill>
        <p:spPr>
          <a:xfrm>
            <a:off x="7822400" y="2287000"/>
            <a:ext cx="1068475" cy="627800"/>
          </a:xfrm>
          <a:prstGeom prst="rect">
            <a:avLst/>
          </a:prstGeom>
          <a:noFill/>
          <a:ln>
            <a:noFill/>
          </a:ln>
        </p:spPr>
      </p:pic>
      <p:pic>
        <p:nvPicPr>
          <p:cNvPr id="79" name="Google Shape;79;p14"/>
          <p:cNvPicPr preferRelativeResize="0"/>
          <p:nvPr/>
        </p:nvPicPr>
        <p:blipFill>
          <a:blip r:embed="rId7">
            <a:alphaModFix/>
          </a:blip>
          <a:stretch>
            <a:fillRect/>
          </a:stretch>
        </p:blipFill>
        <p:spPr>
          <a:xfrm>
            <a:off x="6687313" y="3347975"/>
            <a:ext cx="1068475" cy="627800"/>
          </a:xfrm>
          <a:prstGeom prst="rect">
            <a:avLst/>
          </a:prstGeom>
          <a:noFill/>
          <a:ln>
            <a:noFill/>
          </a:ln>
        </p:spPr>
      </p:pic>
      <p:pic>
        <p:nvPicPr>
          <p:cNvPr id="80" name="Google Shape;80;p14"/>
          <p:cNvPicPr preferRelativeResize="0"/>
          <p:nvPr/>
        </p:nvPicPr>
        <p:blipFill rotWithShape="1">
          <a:blip r:embed="rId8">
            <a:alphaModFix/>
          </a:blip>
          <a:srcRect b="0" l="23640" r="0" t="0"/>
          <a:stretch/>
        </p:blipFill>
        <p:spPr>
          <a:xfrm>
            <a:off x="7822400" y="3332450"/>
            <a:ext cx="1068475" cy="677250"/>
          </a:xfrm>
          <a:prstGeom prst="rect">
            <a:avLst/>
          </a:prstGeom>
          <a:noFill/>
          <a:ln>
            <a:noFill/>
          </a:ln>
        </p:spPr>
      </p:pic>
      <p:pic>
        <p:nvPicPr>
          <p:cNvPr id="81" name="Google Shape;81;p14"/>
          <p:cNvPicPr preferRelativeResize="0"/>
          <p:nvPr/>
        </p:nvPicPr>
        <p:blipFill>
          <a:blip r:embed="rId9">
            <a:alphaModFix/>
          </a:blip>
          <a:stretch>
            <a:fillRect/>
          </a:stretch>
        </p:blipFill>
        <p:spPr>
          <a:xfrm>
            <a:off x="6687313" y="4045100"/>
            <a:ext cx="1068475" cy="685950"/>
          </a:xfrm>
          <a:prstGeom prst="rect">
            <a:avLst/>
          </a:prstGeom>
          <a:noFill/>
          <a:ln>
            <a:noFill/>
          </a:ln>
        </p:spPr>
      </p:pic>
      <p:pic>
        <p:nvPicPr>
          <p:cNvPr id="82" name="Google Shape;82;p14"/>
          <p:cNvPicPr preferRelativeResize="0"/>
          <p:nvPr/>
        </p:nvPicPr>
        <p:blipFill>
          <a:blip r:embed="rId10">
            <a:alphaModFix/>
          </a:blip>
          <a:stretch>
            <a:fillRect/>
          </a:stretch>
        </p:blipFill>
        <p:spPr>
          <a:xfrm>
            <a:off x="7822400" y="4063500"/>
            <a:ext cx="1068475" cy="685950"/>
          </a:xfrm>
          <a:prstGeom prst="rect">
            <a:avLst/>
          </a:prstGeom>
          <a:noFill/>
          <a:ln>
            <a:noFill/>
          </a:ln>
        </p:spPr>
      </p:pic>
      <p:pic>
        <p:nvPicPr>
          <p:cNvPr id="83" name="Google Shape;83;p14"/>
          <p:cNvPicPr preferRelativeResize="0"/>
          <p:nvPr/>
        </p:nvPicPr>
        <p:blipFill>
          <a:blip r:embed="rId11">
            <a:alphaModFix/>
          </a:blip>
          <a:stretch>
            <a:fillRect/>
          </a:stretch>
        </p:blipFill>
        <p:spPr>
          <a:xfrm>
            <a:off x="6687313" y="791450"/>
            <a:ext cx="1068472" cy="685945"/>
          </a:xfrm>
          <a:prstGeom prst="rect">
            <a:avLst/>
          </a:prstGeom>
          <a:noFill/>
          <a:ln>
            <a:noFill/>
          </a:ln>
        </p:spPr>
      </p:pic>
      <p:pic>
        <p:nvPicPr>
          <p:cNvPr id="84" name="Google Shape;84;p14"/>
          <p:cNvPicPr preferRelativeResize="0"/>
          <p:nvPr/>
        </p:nvPicPr>
        <p:blipFill>
          <a:blip r:embed="rId12">
            <a:alphaModFix/>
          </a:blip>
          <a:stretch>
            <a:fillRect/>
          </a:stretch>
        </p:blipFill>
        <p:spPr>
          <a:xfrm>
            <a:off x="7822400" y="791450"/>
            <a:ext cx="1068475" cy="68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0" name="Google Shape;90;p15"/>
          <p:cNvSpPr txBox="1"/>
          <p:nvPr/>
        </p:nvSpPr>
        <p:spPr>
          <a:xfrm>
            <a:off x="30050" y="77250"/>
            <a:ext cx="9047700" cy="305400"/>
          </a:xfrm>
          <a:prstGeom prst="rect">
            <a:avLst/>
          </a:prstGeom>
          <a:solidFill>
            <a:srgbClr val="D9D2E9"/>
          </a:solid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3.4 TOURISM </a:t>
            </a:r>
            <a:endParaRPr b="1" sz="1100"/>
          </a:p>
        </p:txBody>
      </p:sp>
      <p:graphicFrame>
        <p:nvGraphicFramePr>
          <p:cNvPr id="91" name="Google Shape;91;p15"/>
          <p:cNvGraphicFramePr/>
          <p:nvPr/>
        </p:nvGraphicFramePr>
        <p:xfrm>
          <a:off x="30050" y="461125"/>
          <a:ext cx="3000000" cy="3000000"/>
        </p:xfrm>
        <a:graphic>
          <a:graphicData uri="http://schemas.openxmlformats.org/drawingml/2006/table">
            <a:tbl>
              <a:tblPr>
                <a:noFill/>
                <a:tableStyleId>{A154262D-7F25-4EE8-A578-E8818CA6C501}</a:tableStyleId>
              </a:tblPr>
              <a:tblGrid>
                <a:gridCol w="1838050"/>
                <a:gridCol w="1524800"/>
              </a:tblGrid>
              <a:tr h="381000">
                <a:tc gridSpan="2">
                  <a:txBody>
                    <a:bodyPr/>
                    <a:lstStyle/>
                    <a:p>
                      <a:pPr indent="0" lvl="0" marL="0" rtl="0" algn="ctr">
                        <a:spcBef>
                          <a:spcPts val="0"/>
                        </a:spcBef>
                        <a:spcAft>
                          <a:spcPts val="0"/>
                        </a:spcAft>
                        <a:buNone/>
                      </a:pPr>
                      <a:r>
                        <a:rPr b="1" lang="en-GB" sz="1000">
                          <a:solidFill>
                            <a:schemeClr val="dk1"/>
                          </a:solidFill>
                        </a:rPr>
                        <a:t>Social impacts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F4CCCC"/>
                    </a:solidFill>
                  </a:tcPr>
                </a:tc>
                <a:tc hMerge="1"/>
              </a:tr>
              <a:tr h="381000">
                <a:tc>
                  <a:txBody>
                    <a:bodyPr/>
                    <a:lstStyle/>
                    <a:p>
                      <a:pPr indent="0" lvl="0" marL="0" rtl="0" algn="ctr">
                        <a:spcBef>
                          <a:spcPts val="0"/>
                        </a:spcBef>
                        <a:spcAft>
                          <a:spcPts val="0"/>
                        </a:spcAft>
                        <a:buNone/>
                      </a:pPr>
                      <a:r>
                        <a:rPr b="1" lang="en-GB" sz="1000">
                          <a:solidFill>
                            <a:schemeClr val="dk1"/>
                          </a:solidFill>
                        </a:rPr>
                        <a:t>Positive</a:t>
                      </a:r>
                      <a:r>
                        <a:rPr b="1" lang="en-GB" sz="1000">
                          <a:solidFill>
                            <a:schemeClr val="dk1"/>
                          </a:solidFill>
                        </a:rPr>
                        <a:t>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GB" sz="1000">
                          <a:solidFill>
                            <a:schemeClr val="dk1"/>
                          </a:solidFill>
                        </a:rPr>
                        <a:t>Negative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None/>
                      </a:pPr>
                      <a:r>
                        <a:rPr lang="en-GB" sz="1000">
                          <a:solidFill>
                            <a:schemeClr val="dk1"/>
                          </a:solidFill>
                        </a:rPr>
                        <a:t>Can help revive local skills and handicrafts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Loss of locally owned land</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000">
                          <a:solidFill>
                            <a:schemeClr val="dk1"/>
                          </a:solidFill>
                        </a:rPr>
                        <a:t>Cultural tourism values people's heritage</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Tourist's behaviour can offend local people (drinking etc.)</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000">
                          <a:solidFill>
                            <a:schemeClr val="dk1"/>
                          </a:solidFill>
                        </a:rPr>
                        <a:t>Brings people together from all over the world</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Tension between locals and tourists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000">
                          <a:solidFill>
                            <a:schemeClr val="dk1"/>
                          </a:solidFill>
                        </a:rPr>
                        <a:t>Can spread the range of social facilities for local people</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Abuse of human rights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000">
                          <a:solidFill>
                            <a:schemeClr val="dk1"/>
                          </a:solidFill>
                        </a:rPr>
                        <a:t>Major international events (Olympics) can have a positive effect locally and nationally - improved infrastructure etc.</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Can erode local language and traditional values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000">
                          <a:solidFill>
                            <a:schemeClr val="dk1"/>
                          </a:solidFill>
                        </a:rPr>
                        <a:t>Ancient sites are brought to global attention helping to appreciate historical legacies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Increase in congestion and traffic in tourist areas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bl>
          </a:graphicData>
        </a:graphic>
      </p:graphicFrame>
      <p:graphicFrame>
        <p:nvGraphicFramePr>
          <p:cNvPr id="92" name="Google Shape;92;p15"/>
          <p:cNvGraphicFramePr/>
          <p:nvPr/>
        </p:nvGraphicFramePr>
        <p:xfrm>
          <a:off x="3484875" y="461125"/>
          <a:ext cx="3000000" cy="3000000"/>
        </p:xfrm>
        <a:graphic>
          <a:graphicData uri="http://schemas.openxmlformats.org/drawingml/2006/table">
            <a:tbl>
              <a:tblPr>
                <a:noFill/>
                <a:tableStyleId>{A154262D-7F25-4EE8-A578-E8818CA6C501}</a:tableStyleId>
              </a:tblPr>
              <a:tblGrid>
                <a:gridCol w="2826400"/>
                <a:gridCol w="2766475"/>
              </a:tblGrid>
              <a:tr h="309425">
                <a:tc gridSpan="2">
                  <a:txBody>
                    <a:bodyPr/>
                    <a:lstStyle/>
                    <a:p>
                      <a:pPr indent="0" lvl="0" marL="0" rtl="0" algn="ctr">
                        <a:spcBef>
                          <a:spcPts val="0"/>
                        </a:spcBef>
                        <a:spcAft>
                          <a:spcPts val="0"/>
                        </a:spcAft>
                        <a:buNone/>
                      </a:pPr>
                      <a:r>
                        <a:rPr b="1" lang="en-GB" sz="1000">
                          <a:solidFill>
                            <a:schemeClr val="dk1"/>
                          </a:solidFill>
                        </a:rPr>
                        <a:t>Economic </a:t>
                      </a:r>
                      <a:r>
                        <a:rPr b="1" lang="en-GB" sz="1000">
                          <a:solidFill>
                            <a:schemeClr val="dk1"/>
                          </a:solidFill>
                        </a:rPr>
                        <a:t>impacts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C9DAF8"/>
                    </a:solidFill>
                  </a:tcPr>
                </a:tc>
                <a:tc hMerge="1"/>
              </a:tr>
              <a:tr h="309425">
                <a:tc>
                  <a:txBody>
                    <a:bodyPr/>
                    <a:lstStyle/>
                    <a:p>
                      <a:pPr indent="0" lvl="0" marL="0" rtl="0" algn="ctr">
                        <a:spcBef>
                          <a:spcPts val="0"/>
                        </a:spcBef>
                        <a:spcAft>
                          <a:spcPts val="0"/>
                        </a:spcAft>
                        <a:buNone/>
                      </a:pPr>
                      <a:r>
                        <a:rPr b="1" lang="en-GB" sz="1000">
                          <a:solidFill>
                            <a:schemeClr val="dk1"/>
                          </a:solidFill>
                        </a:rPr>
                        <a:t>Positive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GB" sz="1000">
                          <a:solidFill>
                            <a:schemeClr val="dk1"/>
                          </a:solidFill>
                        </a:rPr>
                        <a:t>Negative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C9DAF8"/>
                    </a:solidFill>
                  </a:tcPr>
                </a:tc>
              </a:tr>
              <a:tr h="450075">
                <a:tc>
                  <a:txBody>
                    <a:bodyPr/>
                    <a:lstStyle/>
                    <a:p>
                      <a:pPr indent="0" lvl="0" marL="0" rtl="0" algn="l">
                        <a:spcBef>
                          <a:spcPts val="0"/>
                        </a:spcBef>
                        <a:spcAft>
                          <a:spcPts val="0"/>
                        </a:spcAft>
                        <a:buNone/>
                      </a:pPr>
                      <a:r>
                        <a:rPr lang="en-GB" sz="1000">
                          <a:solidFill>
                            <a:schemeClr val="dk1"/>
                          </a:solidFill>
                        </a:rPr>
                        <a:t>Brings money into the country's economy (multiplier effect)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Money often goes to big businesses and not locally</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48975">
                <a:tc>
                  <a:txBody>
                    <a:bodyPr/>
                    <a:lstStyle/>
                    <a:p>
                      <a:pPr indent="0" lvl="0" marL="0" rtl="0" algn="l">
                        <a:spcBef>
                          <a:spcPts val="0"/>
                        </a:spcBef>
                        <a:spcAft>
                          <a:spcPts val="0"/>
                        </a:spcAft>
                        <a:buNone/>
                      </a:pPr>
                      <a:r>
                        <a:rPr lang="en-GB" sz="1000">
                          <a:solidFill>
                            <a:schemeClr val="dk1"/>
                          </a:solidFill>
                        </a:rPr>
                        <a:t>Creates jobs for local people</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Often low paid, menial, seasonal work</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450075">
                <a:tc>
                  <a:txBody>
                    <a:bodyPr/>
                    <a:lstStyle/>
                    <a:p>
                      <a:pPr indent="0" lvl="0" marL="0" rtl="0" algn="l">
                        <a:spcBef>
                          <a:spcPts val="0"/>
                        </a:spcBef>
                        <a:spcAft>
                          <a:spcPts val="0"/>
                        </a:spcAft>
                        <a:buNone/>
                      </a:pPr>
                      <a:r>
                        <a:rPr lang="en-GB" sz="1000">
                          <a:solidFill>
                            <a:schemeClr val="dk1"/>
                          </a:solidFill>
                        </a:rPr>
                        <a:t>Brings new infrastructure to the region</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Mass tourism causes congestion, pollution affecting local businesses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432450">
                <a:tc>
                  <a:txBody>
                    <a:bodyPr/>
                    <a:lstStyle/>
                    <a:p>
                      <a:pPr indent="0" lvl="0" marL="0" rtl="0" algn="l">
                        <a:spcBef>
                          <a:spcPts val="0"/>
                        </a:spcBef>
                        <a:spcAft>
                          <a:spcPts val="0"/>
                        </a:spcAft>
                        <a:buNone/>
                      </a:pPr>
                      <a:r>
                        <a:rPr lang="en-GB" sz="1000">
                          <a:solidFill>
                            <a:schemeClr val="dk1"/>
                          </a:solidFill>
                        </a:rPr>
                        <a:t>Provides tax revenues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Economic leakage high, profits go overseas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bl>
          </a:graphicData>
        </a:graphic>
      </p:graphicFrame>
      <p:graphicFrame>
        <p:nvGraphicFramePr>
          <p:cNvPr id="93" name="Google Shape;93;p15"/>
          <p:cNvGraphicFramePr/>
          <p:nvPr/>
        </p:nvGraphicFramePr>
        <p:xfrm>
          <a:off x="3484875" y="2966825"/>
          <a:ext cx="3000000" cy="3000000"/>
        </p:xfrm>
        <a:graphic>
          <a:graphicData uri="http://schemas.openxmlformats.org/drawingml/2006/table">
            <a:tbl>
              <a:tblPr>
                <a:noFill/>
                <a:tableStyleId>{A154262D-7F25-4EE8-A578-E8818CA6C501}</a:tableStyleId>
              </a:tblPr>
              <a:tblGrid>
                <a:gridCol w="2826400"/>
                <a:gridCol w="2766475"/>
              </a:tblGrid>
              <a:tr h="352350">
                <a:tc gridSpan="2">
                  <a:txBody>
                    <a:bodyPr/>
                    <a:lstStyle/>
                    <a:p>
                      <a:pPr indent="0" lvl="0" marL="0" rtl="0" algn="ctr">
                        <a:spcBef>
                          <a:spcPts val="0"/>
                        </a:spcBef>
                        <a:spcAft>
                          <a:spcPts val="0"/>
                        </a:spcAft>
                        <a:buNone/>
                      </a:pPr>
                      <a:r>
                        <a:rPr b="1" lang="en-GB" sz="1000">
                          <a:solidFill>
                            <a:schemeClr val="dk1"/>
                          </a:solidFill>
                        </a:rPr>
                        <a:t>Environmental </a:t>
                      </a:r>
                      <a:r>
                        <a:rPr b="1" lang="en-GB" sz="1000">
                          <a:solidFill>
                            <a:schemeClr val="dk1"/>
                          </a:solidFill>
                        </a:rPr>
                        <a:t>impacts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D9EAD3"/>
                    </a:solidFill>
                  </a:tcPr>
                </a:tc>
                <a:tc hMerge="1"/>
              </a:tr>
              <a:tr h="352350">
                <a:tc>
                  <a:txBody>
                    <a:bodyPr/>
                    <a:lstStyle/>
                    <a:p>
                      <a:pPr indent="0" lvl="0" marL="0" rtl="0" algn="ctr">
                        <a:spcBef>
                          <a:spcPts val="0"/>
                        </a:spcBef>
                        <a:spcAft>
                          <a:spcPts val="0"/>
                        </a:spcAft>
                        <a:buNone/>
                      </a:pPr>
                      <a:r>
                        <a:rPr b="1" lang="en-GB" sz="1000">
                          <a:solidFill>
                            <a:schemeClr val="dk1"/>
                          </a:solidFill>
                        </a:rPr>
                        <a:t>Positive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en-GB" sz="1000">
                          <a:solidFill>
                            <a:schemeClr val="dk1"/>
                          </a:solidFill>
                        </a:rPr>
                        <a:t>Negative </a:t>
                      </a:r>
                      <a:endParaRPr b="1"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solidFill>
                      <a:srgbClr val="D9EAD3"/>
                    </a:solidFill>
                  </a:tcPr>
                </a:tc>
              </a:tr>
              <a:tr h="366775">
                <a:tc>
                  <a:txBody>
                    <a:bodyPr/>
                    <a:lstStyle/>
                    <a:p>
                      <a:pPr indent="0" lvl="0" marL="0" rtl="0" algn="l">
                        <a:spcBef>
                          <a:spcPts val="0"/>
                        </a:spcBef>
                        <a:spcAft>
                          <a:spcPts val="0"/>
                        </a:spcAft>
                        <a:buNone/>
                      </a:pPr>
                      <a:r>
                        <a:rPr lang="en-GB" sz="1000">
                          <a:solidFill>
                            <a:schemeClr val="dk1"/>
                          </a:solidFill>
                        </a:rPr>
                        <a:t>Can increase awareness of conservation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Local environment can be bulldozed</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512525">
                <a:tc>
                  <a:txBody>
                    <a:bodyPr/>
                    <a:lstStyle/>
                    <a:p>
                      <a:pPr indent="0" lvl="0" marL="0" rtl="0" algn="l">
                        <a:spcBef>
                          <a:spcPts val="0"/>
                        </a:spcBef>
                        <a:spcAft>
                          <a:spcPts val="0"/>
                        </a:spcAft>
                        <a:buNone/>
                      </a:pPr>
                      <a:r>
                        <a:rPr lang="en-GB" sz="1000">
                          <a:solidFill>
                            <a:schemeClr val="dk1"/>
                          </a:solidFill>
                        </a:rPr>
                        <a:t>Money from tourism  used to protect and repair the environment - better water supplies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Tourism creates local pollution issues - waste, littering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512525">
                <a:tc>
                  <a:txBody>
                    <a:bodyPr/>
                    <a:lstStyle/>
                    <a:p>
                      <a:pPr indent="0" lvl="0" marL="0" rtl="0" algn="l">
                        <a:spcBef>
                          <a:spcPts val="0"/>
                        </a:spcBef>
                        <a:spcAft>
                          <a:spcPts val="0"/>
                        </a:spcAft>
                        <a:buNone/>
                      </a:pPr>
                      <a:r>
                        <a:rPr lang="en-GB" sz="1000">
                          <a:solidFill>
                            <a:schemeClr val="dk1"/>
                          </a:solidFill>
                        </a:rPr>
                        <a:t>Tourism may help preserve key areas or species - prevention of illegal exploitation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rPr>
                        <a:t>T</a:t>
                      </a:r>
                      <a:r>
                        <a:rPr lang="en-GB" sz="1000">
                          <a:solidFill>
                            <a:schemeClr val="dk1"/>
                          </a:solidFill>
                        </a:rPr>
                        <a:t>ourist activity can disrupt habitats and wildlife- water skiing damaging coral reefs, </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p:nvPr/>
        </p:nvSpPr>
        <p:spPr>
          <a:xfrm>
            <a:off x="50800" y="1803750"/>
            <a:ext cx="2311500" cy="32904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6"/>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0" name="Google Shape;100;p16"/>
          <p:cNvSpPr txBox="1"/>
          <p:nvPr/>
        </p:nvSpPr>
        <p:spPr>
          <a:xfrm>
            <a:off x="50800" y="77250"/>
            <a:ext cx="9007500" cy="305400"/>
          </a:xfrm>
          <a:prstGeom prst="rect">
            <a:avLst/>
          </a:prstGeom>
          <a:solidFill>
            <a:srgbClr val="D9D2E9"/>
          </a:solid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3.4 TOURISM </a:t>
            </a:r>
            <a:endParaRPr b="1" sz="1100"/>
          </a:p>
        </p:txBody>
      </p:sp>
      <p:sp>
        <p:nvSpPr>
          <p:cNvPr id="101" name="Google Shape;101;p16"/>
          <p:cNvSpPr txBox="1"/>
          <p:nvPr/>
        </p:nvSpPr>
        <p:spPr>
          <a:xfrm>
            <a:off x="50800" y="437250"/>
            <a:ext cx="9007500" cy="3387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20000"/>
              </a:lnSpc>
              <a:spcBef>
                <a:spcPts val="0"/>
              </a:spcBef>
              <a:spcAft>
                <a:spcPts val="400"/>
              </a:spcAft>
              <a:buNone/>
            </a:pPr>
            <a:r>
              <a:rPr b="1" lang="en-GB" sz="1000">
                <a:solidFill>
                  <a:schemeClr val="dk1"/>
                </a:solidFill>
                <a:highlight>
                  <a:srgbClr val="FFFFFF"/>
                </a:highlight>
              </a:rPr>
              <a:t>CASE STUDY: JAMAICA</a:t>
            </a:r>
            <a:endParaRPr b="1" sz="1000">
              <a:solidFill>
                <a:schemeClr val="dk1"/>
              </a:solidFill>
              <a:highlight>
                <a:srgbClr val="FFFFFF"/>
              </a:highlight>
            </a:endParaRPr>
          </a:p>
        </p:txBody>
      </p:sp>
      <p:sp>
        <p:nvSpPr>
          <p:cNvPr id="102" name="Google Shape;102;p16"/>
          <p:cNvSpPr txBox="1"/>
          <p:nvPr/>
        </p:nvSpPr>
        <p:spPr>
          <a:xfrm>
            <a:off x="50800" y="1860650"/>
            <a:ext cx="22623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Context: </a:t>
            </a:r>
            <a:r>
              <a:rPr lang="en-GB" sz="1000"/>
              <a:t>Jamaica is a small Caribbean island between North and South America. It is in the middle of the </a:t>
            </a:r>
            <a:r>
              <a:rPr lang="en-GB" sz="1000"/>
              <a:t>Caribbean</a:t>
            </a:r>
            <a:r>
              <a:rPr lang="en-GB" sz="1000"/>
              <a:t> sea.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Kingston: </a:t>
            </a:r>
            <a:r>
              <a:rPr lang="en-GB" sz="1000"/>
              <a:t>Capital city of Jamaica. Two airports, many new hotel developments, as well as museums celebrating local heroes such as Bob Marley and Usain Bolt.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GB" sz="1000"/>
              <a:t>Montego Bay: </a:t>
            </a:r>
            <a:r>
              <a:rPr lang="en-GB" sz="1000"/>
              <a:t>Popular tourist resort, attractive for its sandy beaches. Tourists can partake in water sports, sea fishing or sunbathing! The region has many cultural attractions and extremely accessible to visitors both staying on the island and those visiting for the day from cruise ships.</a:t>
            </a:r>
            <a:endParaRPr sz="1000"/>
          </a:p>
        </p:txBody>
      </p:sp>
      <p:sp>
        <p:nvSpPr>
          <p:cNvPr id="103" name="Google Shape;103;p16"/>
          <p:cNvSpPr txBox="1"/>
          <p:nvPr/>
        </p:nvSpPr>
        <p:spPr>
          <a:xfrm>
            <a:off x="2421075" y="943500"/>
            <a:ext cx="1536000" cy="403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t>The Importance of Tourism </a:t>
            </a:r>
            <a:endParaRPr b="1" sz="1000"/>
          </a:p>
          <a:p>
            <a:pPr indent="0" lvl="0" marL="0" rtl="0" algn="ctr">
              <a:spcBef>
                <a:spcPts val="0"/>
              </a:spcBef>
              <a:spcAft>
                <a:spcPts val="0"/>
              </a:spcAft>
              <a:buNone/>
            </a:pPr>
            <a:r>
              <a:t/>
            </a:r>
            <a:endParaRPr b="1" sz="1000"/>
          </a:p>
          <a:p>
            <a:pPr indent="0" lvl="0" marL="0" rtl="0" algn="l">
              <a:spcBef>
                <a:spcPts val="0"/>
              </a:spcBef>
              <a:spcAft>
                <a:spcPts val="0"/>
              </a:spcAft>
              <a:buNone/>
            </a:pPr>
            <a:r>
              <a:rPr lang="en-GB" sz="1000"/>
              <a:t>➔ 2022, more than 50% of Jamaica’s economy is in tourism. </a:t>
            </a:r>
            <a:endParaRPr sz="1000"/>
          </a:p>
          <a:p>
            <a:pPr indent="0" lvl="0" marL="0" rtl="0" algn="l">
              <a:spcBef>
                <a:spcPts val="0"/>
              </a:spcBef>
              <a:spcAft>
                <a:spcPts val="0"/>
              </a:spcAft>
              <a:buNone/>
            </a:pPr>
            <a:r>
              <a:rPr lang="en-GB" sz="1000"/>
              <a:t>➔ One in four Jamaicans are employed in tourism - within hotels, running restaurants, gift shops and tour guides. . </a:t>
            </a:r>
            <a:endParaRPr sz="1000"/>
          </a:p>
          <a:p>
            <a:pPr indent="0" lvl="0" marL="0" rtl="0" algn="l">
              <a:spcBef>
                <a:spcPts val="0"/>
              </a:spcBef>
              <a:spcAft>
                <a:spcPts val="0"/>
              </a:spcAft>
              <a:buNone/>
            </a:pPr>
            <a:r>
              <a:rPr lang="en-GB" sz="1000"/>
              <a:t>➔ 3.3 million tourists visited Jamaica in 2022</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GB" sz="1000"/>
              <a:t>In addition, areas that receive many tourists tend to develop quicker: new building developments, larger ports for boats and cruise ships, some transport links between cities and nearby towns.</a:t>
            </a:r>
            <a:endParaRPr sz="1000"/>
          </a:p>
        </p:txBody>
      </p:sp>
      <p:graphicFrame>
        <p:nvGraphicFramePr>
          <p:cNvPr id="104" name="Google Shape;104;p16"/>
          <p:cNvGraphicFramePr/>
          <p:nvPr/>
        </p:nvGraphicFramePr>
        <p:xfrm>
          <a:off x="4015875" y="877700"/>
          <a:ext cx="3000000" cy="3000000"/>
        </p:xfrm>
        <a:graphic>
          <a:graphicData uri="http://schemas.openxmlformats.org/drawingml/2006/table">
            <a:tbl>
              <a:tblPr>
                <a:noFill/>
                <a:tableStyleId>{A154262D-7F25-4EE8-A578-E8818CA6C501}</a:tableStyleId>
              </a:tblPr>
              <a:tblGrid>
                <a:gridCol w="2247275"/>
                <a:gridCol w="2795150"/>
              </a:tblGrid>
              <a:tr h="335075">
                <a:tc gridSpan="2">
                  <a:txBody>
                    <a:bodyPr/>
                    <a:lstStyle/>
                    <a:p>
                      <a:pPr indent="0" lvl="0" marL="0" rtl="0" algn="ctr">
                        <a:spcBef>
                          <a:spcPts val="0"/>
                        </a:spcBef>
                        <a:spcAft>
                          <a:spcPts val="0"/>
                        </a:spcAft>
                        <a:buNone/>
                      </a:pPr>
                      <a:r>
                        <a:rPr b="1" lang="en-GB" sz="1000"/>
                        <a:t>Impacts of Tourism in Jamaica </a:t>
                      </a:r>
                      <a:endParaRPr b="1" sz="1000"/>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hMerge="1"/>
              </a:tr>
              <a:tr h="335075">
                <a:tc>
                  <a:txBody>
                    <a:bodyPr/>
                    <a:lstStyle/>
                    <a:p>
                      <a:pPr indent="0" lvl="0" marL="0" rtl="0" algn="ctr">
                        <a:spcBef>
                          <a:spcPts val="0"/>
                        </a:spcBef>
                        <a:spcAft>
                          <a:spcPts val="0"/>
                        </a:spcAft>
                        <a:buNone/>
                      </a:pPr>
                      <a:r>
                        <a:rPr b="1" lang="en-GB" sz="1000"/>
                        <a:t>Positives </a:t>
                      </a:r>
                      <a:endParaRPr b="1" sz="1000"/>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0" lvl="0" marL="0" rtl="0" algn="ctr">
                        <a:spcBef>
                          <a:spcPts val="0"/>
                        </a:spcBef>
                        <a:spcAft>
                          <a:spcPts val="0"/>
                        </a:spcAft>
                        <a:buNone/>
                      </a:pPr>
                      <a:r>
                        <a:rPr b="1" lang="en-GB" sz="1000"/>
                        <a:t>Negatives</a:t>
                      </a:r>
                      <a:endParaRPr b="1" sz="1000"/>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2315300">
                <a:tc>
                  <a:txBody>
                    <a:bodyPr/>
                    <a:lstStyle/>
                    <a:p>
                      <a:pPr indent="-292100" lvl="0" marL="457200" rtl="0" algn="l">
                        <a:spcBef>
                          <a:spcPts val="0"/>
                        </a:spcBef>
                        <a:spcAft>
                          <a:spcPts val="0"/>
                        </a:spcAft>
                        <a:buClr>
                          <a:schemeClr val="dk1"/>
                        </a:buClr>
                        <a:buSzPts val="1000"/>
                        <a:buChar char="➔"/>
                      </a:pPr>
                      <a:r>
                        <a:rPr b="1" lang="en-GB" sz="1000">
                          <a:solidFill>
                            <a:schemeClr val="dk1"/>
                          </a:solidFill>
                        </a:rPr>
                        <a:t>Economy:  </a:t>
                      </a:r>
                      <a:r>
                        <a:rPr lang="en-GB" sz="1000">
                          <a:solidFill>
                            <a:schemeClr val="dk1"/>
                          </a:solidFill>
                        </a:rPr>
                        <a:t>Tourism accounts for 15% of Jamaica's GDP. Tourists spend 2.6 billions US dollars</a:t>
                      </a:r>
                      <a:endParaRPr sz="1000">
                        <a:solidFill>
                          <a:schemeClr val="dk1"/>
                        </a:solidFill>
                      </a:endParaRPr>
                    </a:p>
                    <a:p>
                      <a:pPr indent="-292100" lvl="0" marL="457200" rtl="0" algn="l">
                        <a:lnSpc>
                          <a:spcPct val="90000"/>
                        </a:lnSpc>
                        <a:spcBef>
                          <a:spcPts val="0"/>
                        </a:spcBef>
                        <a:spcAft>
                          <a:spcPts val="0"/>
                        </a:spcAft>
                        <a:buClr>
                          <a:schemeClr val="dk1"/>
                        </a:buClr>
                        <a:buSzPts val="1000"/>
                        <a:buChar char="➔"/>
                      </a:pPr>
                      <a:r>
                        <a:rPr b="1" lang="en-GB" sz="1000">
                          <a:solidFill>
                            <a:schemeClr val="dk1"/>
                          </a:solidFill>
                        </a:rPr>
                        <a:t>Employment: </a:t>
                      </a:r>
                      <a:r>
                        <a:rPr lang="en-GB" sz="1000">
                          <a:solidFill>
                            <a:schemeClr val="dk1"/>
                          </a:solidFill>
                        </a:rPr>
                        <a:t>92,000 people have benefited directly from Tourism</a:t>
                      </a:r>
                      <a:endParaRPr sz="1000">
                        <a:solidFill>
                          <a:schemeClr val="dk1"/>
                        </a:solidFill>
                      </a:endParaRPr>
                    </a:p>
                    <a:p>
                      <a:pPr indent="-292100" lvl="0" marL="457200" rtl="0" algn="l">
                        <a:lnSpc>
                          <a:spcPct val="90000"/>
                        </a:lnSpc>
                        <a:spcBef>
                          <a:spcPts val="0"/>
                        </a:spcBef>
                        <a:spcAft>
                          <a:spcPts val="0"/>
                        </a:spcAft>
                        <a:buClr>
                          <a:schemeClr val="dk1"/>
                        </a:buClr>
                        <a:buSzPts val="1000"/>
                        <a:buChar char="➔"/>
                      </a:pPr>
                      <a:r>
                        <a:rPr b="1" lang="en-GB" sz="1000">
                          <a:solidFill>
                            <a:schemeClr val="dk1"/>
                          </a:solidFill>
                        </a:rPr>
                        <a:t>Multiplier effect: </a:t>
                      </a:r>
                      <a:r>
                        <a:rPr lang="en-GB" sz="1000">
                          <a:solidFill>
                            <a:schemeClr val="dk1"/>
                          </a:solidFill>
                        </a:rPr>
                        <a:t>Money from tourism has helped the government fund healthcare and education. Roads and airports have been improved.</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a:txBody>
                    <a:bodyPr/>
                    <a:lstStyle/>
                    <a:p>
                      <a:pPr indent="-292100" lvl="0" marL="457200" rtl="0" algn="l">
                        <a:spcBef>
                          <a:spcPts val="0"/>
                        </a:spcBef>
                        <a:spcAft>
                          <a:spcPts val="0"/>
                        </a:spcAft>
                        <a:buClr>
                          <a:schemeClr val="dk1"/>
                        </a:buClr>
                        <a:buSzPts val="1000"/>
                        <a:buChar char="➔"/>
                      </a:pPr>
                      <a:r>
                        <a:rPr b="1" lang="en-GB" sz="1000">
                          <a:solidFill>
                            <a:schemeClr val="dk1"/>
                          </a:solidFill>
                        </a:rPr>
                        <a:t>Economic leakage:</a:t>
                      </a:r>
                      <a:r>
                        <a:rPr lang="en-GB" sz="1000">
                          <a:solidFill>
                            <a:schemeClr val="dk1"/>
                          </a:solidFill>
                        </a:rPr>
                        <a:t> Many tourism businesses are owned by foreign companies, most of the profits end up abroad. Some  staff are foreigners sending their wages abroad. </a:t>
                      </a:r>
                      <a:endParaRPr sz="1000">
                        <a:solidFill>
                          <a:schemeClr val="dk1"/>
                        </a:solidFill>
                      </a:endParaRPr>
                    </a:p>
                    <a:p>
                      <a:pPr indent="-292100" lvl="0" marL="457200" rtl="0" algn="l">
                        <a:spcBef>
                          <a:spcPts val="0"/>
                        </a:spcBef>
                        <a:spcAft>
                          <a:spcPts val="0"/>
                        </a:spcAft>
                        <a:buClr>
                          <a:schemeClr val="dk1"/>
                        </a:buClr>
                        <a:buSzPts val="1000"/>
                        <a:buChar char="➔"/>
                      </a:pPr>
                      <a:r>
                        <a:rPr b="1" lang="en-GB" sz="1000">
                          <a:solidFill>
                            <a:schemeClr val="dk1"/>
                          </a:solidFill>
                        </a:rPr>
                        <a:t>Inequalities</a:t>
                      </a:r>
                      <a:r>
                        <a:rPr lang="en-GB" sz="1000">
                          <a:solidFill>
                            <a:schemeClr val="dk1"/>
                          </a:solidFill>
                        </a:rPr>
                        <a:t>: Jobs are concentrated in the resorts, increasing  inequalities.</a:t>
                      </a:r>
                      <a:endParaRPr sz="1000">
                        <a:solidFill>
                          <a:schemeClr val="dk1"/>
                        </a:solidFill>
                      </a:endParaRPr>
                    </a:p>
                    <a:p>
                      <a:pPr indent="-292100" lvl="0" marL="457200" rtl="0" algn="l">
                        <a:spcBef>
                          <a:spcPts val="0"/>
                        </a:spcBef>
                        <a:spcAft>
                          <a:spcPts val="0"/>
                        </a:spcAft>
                        <a:buClr>
                          <a:schemeClr val="dk1"/>
                        </a:buClr>
                        <a:buSzPts val="1000"/>
                        <a:buChar char="➔"/>
                      </a:pPr>
                      <a:r>
                        <a:rPr b="1" lang="en-GB" sz="1000">
                          <a:solidFill>
                            <a:schemeClr val="dk1"/>
                          </a:solidFill>
                        </a:rPr>
                        <a:t>Seasonal: </a:t>
                      </a:r>
                      <a:r>
                        <a:rPr lang="en-GB" sz="1000">
                          <a:solidFill>
                            <a:schemeClr val="dk1"/>
                          </a:solidFill>
                        </a:rPr>
                        <a:t>Jobs are only available during tourism months </a:t>
                      </a:r>
                      <a:endParaRPr sz="1000">
                        <a:solidFill>
                          <a:schemeClr val="dk1"/>
                        </a:solidFill>
                      </a:endParaRPr>
                    </a:p>
                    <a:p>
                      <a:pPr indent="-292100" lvl="0" marL="457200" rtl="0" algn="l">
                        <a:spcBef>
                          <a:spcPts val="0"/>
                        </a:spcBef>
                        <a:spcAft>
                          <a:spcPts val="0"/>
                        </a:spcAft>
                        <a:buClr>
                          <a:schemeClr val="dk1"/>
                        </a:buClr>
                        <a:buSzPts val="1000"/>
                        <a:buChar char="➔"/>
                      </a:pPr>
                      <a:r>
                        <a:rPr b="1" lang="en-GB" sz="1000">
                          <a:solidFill>
                            <a:schemeClr val="dk1"/>
                          </a:solidFill>
                        </a:rPr>
                        <a:t>Environmental damage: </a:t>
                      </a:r>
                      <a:r>
                        <a:rPr lang="en-GB" sz="1000">
                          <a:solidFill>
                            <a:schemeClr val="dk1"/>
                          </a:solidFill>
                        </a:rPr>
                        <a:t>Littering and more cars equals more congestion and pollution. Coral reefs damaged by boats and jet skis. Clearing of mangroves to make hotels.</a:t>
                      </a:r>
                      <a:endParaRPr sz="1000">
                        <a:solidFill>
                          <a:schemeClr val="dk1"/>
                        </a:solidFill>
                      </a:endParaRPr>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r>
              <a:tr h="335075">
                <a:tc gridSpan="2">
                  <a:txBody>
                    <a:bodyPr/>
                    <a:lstStyle/>
                    <a:p>
                      <a:pPr indent="0" lvl="0" marL="0" rtl="0" algn="ctr">
                        <a:spcBef>
                          <a:spcPts val="0"/>
                        </a:spcBef>
                        <a:spcAft>
                          <a:spcPts val="0"/>
                        </a:spcAft>
                        <a:buNone/>
                      </a:pPr>
                      <a:r>
                        <a:rPr b="1" lang="en-GB" sz="1000"/>
                        <a:t>Sustainable Management of Tourism in Jamaica </a:t>
                      </a:r>
                      <a:endParaRPr b="1" sz="1000"/>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hMerge="1"/>
              </a:tr>
              <a:tr h="229975">
                <a:tc gridSpan="2" rowSpan="3">
                  <a:txBody>
                    <a:bodyPr/>
                    <a:lstStyle/>
                    <a:p>
                      <a:pPr indent="0" lvl="0" marL="0" rtl="0" algn="l">
                        <a:lnSpc>
                          <a:spcPct val="100000"/>
                        </a:lnSpc>
                        <a:spcBef>
                          <a:spcPts val="0"/>
                        </a:spcBef>
                        <a:spcAft>
                          <a:spcPts val="0"/>
                        </a:spcAft>
                        <a:buNone/>
                      </a:pPr>
                      <a:r>
                        <a:rPr lang="en-GB" sz="1000">
                          <a:solidFill>
                            <a:schemeClr val="dk1"/>
                          </a:solidFill>
                        </a:rPr>
                        <a:t>Promoting community tourism directs funds locally. Encouraging purchases from Jamaican traders prevents economic leakage. Education on eco-friendly practices for tourists and locals is crucial. National park entry fees contribute to park conservation.</a:t>
                      </a:r>
                      <a:endParaRPr sz="1000"/>
                    </a:p>
                  </a:txBody>
                  <a:tcPr marT="91425" marB="91425" marR="91425" marL="91425">
                    <a:lnL cap="flat" cmpd="sng" w="19050">
                      <a:solidFill>
                        <a:srgbClr val="9900FF"/>
                      </a:solidFill>
                      <a:prstDash val="solid"/>
                      <a:round/>
                      <a:headEnd len="sm" w="sm" type="none"/>
                      <a:tailEnd len="sm" w="sm" type="none"/>
                    </a:lnL>
                    <a:lnR cap="flat" cmpd="sng" w="19050">
                      <a:solidFill>
                        <a:srgbClr val="9900FF"/>
                      </a:solidFill>
                      <a:prstDash val="solid"/>
                      <a:round/>
                      <a:headEnd len="sm" w="sm" type="none"/>
                      <a:tailEnd len="sm" w="sm" type="none"/>
                    </a:lnR>
                    <a:lnT cap="flat" cmpd="sng" w="19050">
                      <a:solidFill>
                        <a:srgbClr val="9900FF"/>
                      </a:solidFill>
                      <a:prstDash val="solid"/>
                      <a:round/>
                      <a:headEnd len="sm" w="sm" type="none"/>
                      <a:tailEnd len="sm" w="sm" type="none"/>
                    </a:lnT>
                    <a:lnB cap="flat" cmpd="sng" w="19050">
                      <a:solidFill>
                        <a:srgbClr val="9900FF"/>
                      </a:solidFill>
                      <a:prstDash val="solid"/>
                      <a:round/>
                      <a:headEnd len="sm" w="sm" type="none"/>
                      <a:tailEnd len="sm" w="sm" type="none"/>
                    </a:lnB>
                  </a:tcPr>
                </a:tc>
                <a:tc rowSpan="3" hMerge="1"/>
              </a:tr>
              <a:tr h="229975">
                <a:tc gridSpan="2" vMerge="1"/>
                <a:tc hMerge="1" vMerge="1"/>
              </a:tr>
              <a:tr h="281925">
                <a:tc gridSpan="2" vMerge="1"/>
                <a:tc hMerge="1" vMerge="1"/>
              </a:tr>
            </a:tbl>
          </a:graphicData>
        </a:graphic>
      </p:graphicFrame>
      <p:pic>
        <p:nvPicPr>
          <p:cNvPr id="105" name="Google Shape;105;p16"/>
          <p:cNvPicPr preferRelativeResize="0"/>
          <p:nvPr/>
        </p:nvPicPr>
        <p:blipFill>
          <a:blip r:embed="rId3">
            <a:alphaModFix/>
          </a:blip>
          <a:stretch>
            <a:fillRect/>
          </a:stretch>
        </p:blipFill>
        <p:spPr>
          <a:xfrm>
            <a:off x="50800" y="877700"/>
            <a:ext cx="961900" cy="824300"/>
          </a:xfrm>
          <a:prstGeom prst="rect">
            <a:avLst/>
          </a:prstGeom>
          <a:noFill/>
          <a:ln>
            <a:noFill/>
          </a:ln>
        </p:spPr>
      </p:pic>
      <p:pic>
        <p:nvPicPr>
          <p:cNvPr id="106" name="Google Shape;106;p16"/>
          <p:cNvPicPr preferRelativeResize="0"/>
          <p:nvPr/>
        </p:nvPicPr>
        <p:blipFill>
          <a:blip r:embed="rId4">
            <a:alphaModFix/>
          </a:blip>
          <a:stretch>
            <a:fillRect/>
          </a:stretch>
        </p:blipFill>
        <p:spPr>
          <a:xfrm>
            <a:off x="1090025" y="877698"/>
            <a:ext cx="1272167" cy="824299"/>
          </a:xfrm>
          <a:prstGeom prst="rect">
            <a:avLst/>
          </a:prstGeom>
          <a:noFill/>
          <a:ln>
            <a:noFill/>
          </a:ln>
        </p:spPr>
      </p:pic>
      <p:sp>
        <p:nvSpPr>
          <p:cNvPr id="107" name="Google Shape;107;p16"/>
          <p:cNvSpPr/>
          <p:nvPr/>
        </p:nvSpPr>
        <p:spPr>
          <a:xfrm>
            <a:off x="2439525" y="877700"/>
            <a:ext cx="1517700" cy="42165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p:nvPr/>
        </p:nvSpPr>
        <p:spPr>
          <a:xfrm>
            <a:off x="7739500" y="891450"/>
            <a:ext cx="1319700" cy="42027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7"/>
          <p:cNvSpPr/>
          <p:nvPr/>
        </p:nvSpPr>
        <p:spPr>
          <a:xfrm>
            <a:off x="6083550" y="891450"/>
            <a:ext cx="1536900" cy="42027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7"/>
          <p:cNvSpPr/>
          <p:nvPr/>
        </p:nvSpPr>
        <p:spPr>
          <a:xfrm>
            <a:off x="4282700" y="891450"/>
            <a:ext cx="1681800" cy="42027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7"/>
          <p:cNvSpPr txBox="1"/>
          <p:nvPr/>
        </p:nvSpPr>
        <p:spPr>
          <a:xfrm>
            <a:off x="2052908" y="830550"/>
            <a:ext cx="2115900" cy="3319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b="1" lang="en-GB" sz="1000">
                <a:solidFill>
                  <a:schemeClr val="dk1"/>
                </a:solidFill>
                <a:highlight>
                  <a:srgbClr val="FFFFFF"/>
                </a:highlight>
              </a:rPr>
              <a:t>Ecotourism</a:t>
            </a:r>
            <a:endParaRPr b="1" sz="1000">
              <a:solidFill>
                <a:schemeClr val="dk1"/>
              </a:solidFill>
              <a:highlight>
                <a:srgbClr val="FFFFFF"/>
              </a:highlight>
            </a:endParaRPr>
          </a:p>
          <a:p>
            <a:pPr indent="0" lvl="0" marL="0" rtl="0" algn="l">
              <a:lnSpc>
                <a:spcPct val="100000"/>
              </a:lnSpc>
              <a:spcBef>
                <a:spcPts val="200"/>
              </a:spcBef>
              <a:spcAft>
                <a:spcPts val="0"/>
              </a:spcAft>
              <a:buNone/>
            </a:pPr>
            <a:r>
              <a:rPr lang="en-GB" sz="1000">
                <a:solidFill>
                  <a:schemeClr val="dk1"/>
                </a:solidFill>
              </a:rPr>
              <a:t>Involves small groups exploring unique environments like coral reefs, rainforests, remote mountains, Antarctica, and conservation areas. Community-based tourism is gaining traction in fragile environments, fostering local benefits and employment. </a:t>
            </a:r>
            <a:endParaRPr sz="1000">
              <a:solidFill>
                <a:schemeClr val="dk1"/>
              </a:solidFill>
            </a:endParaRPr>
          </a:p>
          <a:p>
            <a:pPr indent="0" lvl="0" marL="0" rtl="0" algn="l">
              <a:lnSpc>
                <a:spcPct val="100000"/>
              </a:lnSpc>
              <a:spcBef>
                <a:spcPts val="0"/>
              </a:spcBef>
              <a:spcAft>
                <a:spcPts val="0"/>
              </a:spcAft>
              <a:buNone/>
            </a:pPr>
            <a:br>
              <a:rPr b="1" lang="en-GB" sz="1000">
                <a:solidFill>
                  <a:schemeClr val="dk1"/>
                </a:solidFill>
              </a:rPr>
            </a:br>
            <a:r>
              <a:rPr b="1" lang="en-GB" sz="1000">
                <a:solidFill>
                  <a:schemeClr val="dk1"/>
                </a:solidFill>
              </a:rPr>
              <a:t>Ecotourism in Bhutan </a:t>
            </a:r>
            <a:endParaRPr b="1"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GB" sz="1000">
                <a:solidFill>
                  <a:schemeClr val="dk1"/>
                </a:solidFill>
              </a:rPr>
              <a:t>Initially, only 2500 foreign visits allowed. Tourists travel in groups with approved operators, paying a daily $200 surcharge. This fee offsets carbon footprint, supports local upskilling, and preserves Bhutan's heritage and scenery.</a:t>
            </a:r>
            <a:endParaRPr sz="1000">
              <a:solidFill>
                <a:schemeClr val="dk1"/>
              </a:solidFill>
              <a:highlight>
                <a:srgbClr val="FFFFFF"/>
              </a:highlight>
            </a:endParaRPr>
          </a:p>
        </p:txBody>
      </p:sp>
      <p:sp>
        <p:nvSpPr>
          <p:cNvPr id="116" name="Google Shape;116;p17"/>
          <p:cNvSpPr/>
          <p:nvPr/>
        </p:nvSpPr>
        <p:spPr>
          <a:xfrm>
            <a:off x="2052900" y="891450"/>
            <a:ext cx="2115900" cy="42027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7"/>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8" name="Google Shape;118;p17"/>
          <p:cNvSpPr txBox="1"/>
          <p:nvPr/>
        </p:nvSpPr>
        <p:spPr>
          <a:xfrm>
            <a:off x="50800" y="77250"/>
            <a:ext cx="9028200" cy="305400"/>
          </a:xfrm>
          <a:prstGeom prst="rect">
            <a:avLst/>
          </a:prstGeom>
          <a:solidFill>
            <a:srgbClr val="D9D2E9"/>
          </a:solid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3.4 TOURISM </a:t>
            </a:r>
            <a:endParaRPr b="1" sz="1100"/>
          </a:p>
        </p:txBody>
      </p:sp>
      <p:sp>
        <p:nvSpPr>
          <p:cNvPr id="119" name="Google Shape;119;p17"/>
          <p:cNvSpPr txBox="1"/>
          <p:nvPr/>
        </p:nvSpPr>
        <p:spPr>
          <a:xfrm>
            <a:off x="50800" y="437250"/>
            <a:ext cx="9028200" cy="3387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20000"/>
              </a:lnSpc>
              <a:spcBef>
                <a:spcPts val="0"/>
              </a:spcBef>
              <a:spcAft>
                <a:spcPts val="400"/>
              </a:spcAft>
              <a:buNone/>
            </a:pPr>
            <a:r>
              <a:rPr lang="en-GB" sz="1000">
                <a:solidFill>
                  <a:schemeClr val="dk1"/>
                </a:solidFill>
                <a:highlight>
                  <a:srgbClr val="FFFFFF"/>
                </a:highlight>
              </a:rPr>
              <a:t>Management of Tourism: Tourism has become so large-scale in so many parts of the world that it needs to be managed</a:t>
            </a:r>
            <a:endParaRPr sz="1000">
              <a:solidFill>
                <a:schemeClr val="dk1"/>
              </a:solidFill>
              <a:highlight>
                <a:srgbClr val="FFFFFF"/>
              </a:highlight>
            </a:endParaRPr>
          </a:p>
        </p:txBody>
      </p:sp>
      <p:sp>
        <p:nvSpPr>
          <p:cNvPr id="120" name="Google Shape;120;p17"/>
          <p:cNvSpPr txBox="1"/>
          <p:nvPr/>
        </p:nvSpPr>
        <p:spPr>
          <a:xfrm>
            <a:off x="50800" y="836850"/>
            <a:ext cx="1888200" cy="33069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b="1" lang="en-GB" sz="1000">
                <a:solidFill>
                  <a:schemeClr val="dk1"/>
                </a:solidFill>
              </a:rPr>
              <a:t>Sustainable Tourism </a:t>
            </a:r>
            <a:endParaRPr b="1" sz="10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GB" sz="1000">
                <a:solidFill>
                  <a:schemeClr val="dk1"/>
                </a:solidFill>
              </a:rPr>
              <a:t>Tourism must balance present enjoyment with future preservation. In a world of limited resources, its impact is a concern. Awareness is growing, prompting calls to:</a:t>
            </a:r>
            <a:endParaRPr sz="1000">
              <a:solidFill>
                <a:schemeClr val="dk1"/>
              </a:solidFill>
            </a:endParaRPr>
          </a:p>
          <a:p>
            <a:pPr indent="-292100" lvl="0" marL="457200" rtl="0" algn="l">
              <a:lnSpc>
                <a:spcPct val="115000"/>
              </a:lnSpc>
              <a:spcBef>
                <a:spcPts val="1500"/>
              </a:spcBef>
              <a:spcAft>
                <a:spcPts val="0"/>
              </a:spcAft>
              <a:buClr>
                <a:schemeClr val="dk1"/>
              </a:buClr>
              <a:buSzPts val="1000"/>
              <a:buFont typeface="Arial"/>
              <a:buChar char="●"/>
            </a:pPr>
            <a:r>
              <a:rPr lang="en-GB" sz="1000">
                <a:solidFill>
                  <a:schemeClr val="dk1"/>
                </a:solidFill>
              </a:rPr>
              <a:t>Minimize air travel, stay longer</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Embrace slow travel</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Opt for local accommodations</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Avoid global chains, choose inclusive holidays mindfully</a:t>
            </a:r>
            <a:endParaRPr sz="1000">
              <a:solidFill>
                <a:schemeClr val="dk1"/>
              </a:solidFill>
            </a:endParaRPr>
          </a:p>
          <a:p>
            <a:pPr indent="-292100" lvl="0" marL="457200" rtl="0" algn="l">
              <a:lnSpc>
                <a:spcPct val="115000"/>
              </a:lnSpc>
              <a:spcBef>
                <a:spcPts val="0"/>
              </a:spcBef>
              <a:spcAft>
                <a:spcPts val="0"/>
              </a:spcAft>
              <a:buClr>
                <a:schemeClr val="dk1"/>
              </a:buClr>
              <a:buSzPts val="1000"/>
              <a:buFont typeface="Arial"/>
              <a:buChar char="●"/>
            </a:pPr>
            <a:r>
              <a:rPr lang="en-GB" sz="1000">
                <a:solidFill>
                  <a:schemeClr val="dk1"/>
                </a:solidFill>
              </a:rPr>
              <a:t>Offset flight carbon.</a:t>
            </a:r>
            <a:endParaRPr b="1" sz="1000">
              <a:solidFill>
                <a:schemeClr val="dk1"/>
              </a:solidFill>
            </a:endParaRPr>
          </a:p>
        </p:txBody>
      </p:sp>
      <p:sp>
        <p:nvSpPr>
          <p:cNvPr id="121" name="Google Shape;121;p17"/>
          <p:cNvSpPr txBox="1"/>
          <p:nvPr/>
        </p:nvSpPr>
        <p:spPr>
          <a:xfrm>
            <a:off x="4282700" y="836850"/>
            <a:ext cx="1632300" cy="3109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dk1"/>
                </a:solidFill>
              </a:rPr>
              <a:t>Protected areas</a:t>
            </a:r>
            <a:endParaRPr b="1" sz="1000">
              <a:solidFill>
                <a:schemeClr val="dk1"/>
              </a:solidFill>
            </a:endParaRPr>
          </a:p>
          <a:p>
            <a:pPr indent="0" lvl="0" marL="0" rtl="0" algn="l">
              <a:lnSpc>
                <a:spcPct val="100000"/>
              </a:lnSpc>
              <a:spcBef>
                <a:spcPts val="0"/>
              </a:spcBef>
              <a:spcAft>
                <a:spcPts val="0"/>
              </a:spcAft>
              <a:buNone/>
            </a:pPr>
            <a:r>
              <a:t/>
            </a:r>
            <a:endParaRPr b="1" sz="1000">
              <a:solidFill>
                <a:schemeClr val="dk1"/>
              </a:solidFill>
            </a:endParaRPr>
          </a:p>
          <a:p>
            <a:pPr indent="0" lvl="0" marL="0" rtl="0" algn="l">
              <a:lnSpc>
                <a:spcPct val="100000"/>
              </a:lnSpc>
              <a:spcBef>
                <a:spcPts val="0"/>
              </a:spcBef>
              <a:spcAft>
                <a:spcPts val="0"/>
              </a:spcAft>
              <a:buNone/>
            </a:pPr>
            <a:r>
              <a:rPr lang="en-GB" sz="1000">
                <a:solidFill>
                  <a:schemeClr val="dk1"/>
                </a:solidFill>
              </a:rPr>
              <a:t>Protecting vast areas from development is crucial. </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GB" sz="1000">
                <a:solidFill>
                  <a:schemeClr val="dk1"/>
                </a:solidFill>
              </a:rPr>
              <a:t>Yellowstone, established in 1872, was the first national park, with over 4000 worldwide now. </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Countries designate National Forests, Country Parks, Areas of Outstanding Natural Beauty, World Heritage Sites, and other crucial areas for protection.</a:t>
            </a:r>
            <a:endParaRPr sz="1000">
              <a:solidFill>
                <a:schemeClr val="dk1"/>
              </a:solidFill>
            </a:endParaRPr>
          </a:p>
          <a:p>
            <a:pPr indent="0" lvl="0" marL="0" rtl="0" algn="l">
              <a:lnSpc>
                <a:spcPct val="100000"/>
              </a:lnSpc>
              <a:spcBef>
                <a:spcPts val="0"/>
              </a:spcBef>
              <a:spcAft>
                <a:spcPts val="1200"/>
              </a:spcAft>
              <a:buNone/>
            </a:pPr>
            <a:r>
              <a:t/>
            </a:r>
            <a:endParaRPr sz="1000">
              <a:solidFill>
                <a:schemeClr val="dk1"/>
              </a:solidFill>
            </a:endParaRPr>
          </a:p>
        </p:txBody>
      </p:sp>
      <p:sp>
        <p:nvSpPr>
          <p:cNvPr id="122" name="Google Shape;122;p17"/>
          <p:cNvSpPr txBox="1"/>
          <p:nvPr/>
        </p:nvSpPr>
        <p:spPr>
          <a:xfrm>
            <a:off x="7789000" y="836850"/>
            <a:ext cx="1319700" cy="2647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dk1"/>
                </a:solidFill>
              </a:rPr>
              <a:t>Tourist hubs</a:t>
            </a:r>
            <a:endParaRPr b="1" sz="1000">
              <a:solidFill>
                <a:schemeClr val="dk1"/>
              </a:solidFill>
            </a:endParaRPr>
          </a:p>
          <a:p>
            <a:pPr indent="0" lvl="0" marL="0" rtl="0" algn="l">
              <a:lnSpc>
                <a:spcPct val="100000"/>
              </a:lnSpc>
              <a:spcBef>
                <a:spcPts val="0"/>
              </a:spcBef>
              <a:spcAft>
                <a:spcPts val="0"/>
              </a:spcAft>
              <a:buNone/>
            </a:pPr>
            <a:r>
              <a:t/>
            </a:r>
            <a:endParaRPr b="1" sz="1000">
              <a:solidFill>
                <a:schemeClr val="dk1"/>
              </a:solidFill>
            </a:endParaRPr>
          </a:p>
          <a:p>
            <a:pPr indent="0" lvl="0" marL="0" rtl="0" algn="l">
              <a:lnSpc>
                <a:spcPct val="100000"/>
              </a:lnSpc>
              <a:spcBef>
                <a:spcPts val="0"/>
              </a:spcBef>
              <a:spcAft>
                <a:spcPts val="0"/>
              </a:spcAft>
              <a:buNone/>
            </a:pPr>
            <a:r>
              <a:rPr lang="en-GB" sz="1000">
                <a:solidFill>
                  <a:schemeClr val="dk1"/>
                </a:solidFill>
              </a:rPr>
              <a:t>Tourism concentrated in specific regions limits impacts to one area, but overspill challenges boundaries. </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GB" sz="1000">
                <a:solidFill>
                  <a:schemeClr val="dk1"/>
                </a:solidFill>
              </a:rPr>
              <a:t>Benefits stay localized.</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GB" sz="1000">
                <a:solidFill>
                  <a:schemeClr val="dk1"/>
                </a:solidFill>
              </a:rPr>
              <a:t>Problems creating divisions within the community.</a:t>
            </a:r>
            <a:endParaRPr sz="1000">
              <a:solidFill>
                <a:schemeClr val="dk1"/>
              </a:solidFill>
            </a:endParaRPr>
          </a:p>
        </p:txBody>
      </p:sp>
      <p:sp>
        <p:nvSpPr>
          <p:cNvPr id="123" name="Google Shape;123;p17"/>
          <p:cNvSpPr txBox="1"/>
          <p:nvPr/>
        </p:nvSpPr>
        <p:spPr>
          <a:xfrm>
            <a:off x="6078400" y="891450"/>
            <a:ext cx="1536900" cy="29373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Clr>
                <a:schemeClr val="dk1"/>
              </a:buClr>
              <a:buSzPts val="1100"/>
              <a:buFont typeface="Arial"/>
              <a:buNone/>
            </a:pPr>
            <a:r>
              <a:rPr b="1" lang="en-GB" sz="1000">
                <a:solidFill>
                  <a:schemeClr val="dk1"/>
                </a:solidFill>
              </a:rPr>
              <a:t>Tourism Quotas:</a:t>
            </a:r>
            <a:endParaRPr b="1" sz="1000">
              <a:solidFill>
                <a:schemeClr val="dk1"/>
              </a:solidFill>
            </a:endParaRPr>
          </a:p>
          <a:p>
            <a:pPr indent="0" lvl="0" marL="0" rtl="0" algn="l">
              <a:lnSpc>
                <a:spcPct val="115000"/>
              </a:lnSpc>
              <a:spcBef>
                <a:spcPts val="400"/>
              </a:spcBef>
              <a:spcAft>
                <a:spcPts val="0"/>
              </a:spcAft>
              <a:buNone/>
            </a:pPr>
            <a:r>
              <a:rPr lang="en-GB" sz="1000">
                <a:solidFill>
                  <a:schemeClr val="dk1"/>
                </a:solidFill>
              </a:rPr>
              <a:t>Tourist numbers capped at sustainable levels through lotteries..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GB" sz="1000">
                <a:solidFill>
                  <a:schemeClr val="dk1"/>
                </a:solidFill>
              </a:rPr>
              <a:t>Conservation areas issue permits for unique experiences with coral reefs, mountain gorillas, Galapagos Islands, etc.</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Administration challenges may cause tension</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124" name="Google Shape;124;p17"/>
          <p:cNvSpPr/>
          <p:nvPr/>
        </p:nvSpPr>
        <p:spPr>
          <a:xfrm>
            <a:off x="50800" y="891450"/>
            <a:ext cx="1888200" cy="42027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5" name="Google Shape;125;p17"/>
          <p:cNvPicPr preferRelativeResize="0"/>
          <p:nvPr/>
        </p:nvPicPr>
        <p:blipFill rotWithShape="1">
          <a:blip r:embed="rId3">
            <a:alphaModFix/>
          </a:blip>
          <a:srcRect b="0" l="0" r="28673" t="0"/>
          <a:stretch/>
        </p:blipFill>
        <p:spPr>
          <a:xfrm>
            <a:off x="550501" y="4079400"/>
            <a:ext cx="1026025" cy="936550"/>
          </a:xfrm>
          <a:prstGeom prst="rect">
            <a:avLst/>
          </a:prstGeom>
          <a:noFill/>
          <a:ln>
            <a:noFill/>
          </a:ln>
        </p:spPr>
      </p:pic>
      <p:pic>
        <p:nvPicPr>
          <p:cNvPr id="126" name="Google Shape;126;p17"/>
          <p:cNvPicPr preferRelativeResize="0"/>
          <p:nvPr/>
        </p:nvPicPr>
        <p:blipFill>
          <a:blip r:embed="rId4">
            <a:alphaModFix/>
          </a:blip>
          <a:stretch>
            <a:fillRect/>
          </a:stretch>
        </p:blipFill>
        <p:spPr>
          <a:xfrm>
            <a:off x="2345276" y="4100513"/>
            <a:ext cx="1319700" cy="894312"/>
          </a:xfrm>
          <a:prstGeom prst="rect">
            <a:avLst/>
          </a:prstGeom>
          <a:noFill/>
          <a:ln>
            <a:noFill/>
          </a:ln>
        </p:spPr>
      </p:pic>
      <p:pic>
        <p:nvPicPr>
          <p:cNvPr id="127" name="Google Shape;127;p17"/>
          <p:cNvPicPr preferRelativeResize="0"/>
          <p:nvPr/>
        </p:nvPicPr>
        <p:blipFill rotWithShape="1">
          <a:blip r:embed="rId5">
            <a:alphaModFix/>
          </a:blip>
          <a:srcRect b="10939" l="41783" r="4846" t="21446"/>
          <a:stretch/>
        </p:blipFill>
        <p:spPr>
          <a:xfrm>
            <a:off x="4433725" y="3828751"/>
            <a:ext cx="1319700" cy="1118899"/>
          </a:xfrm>
          <a:prstGeom prst="rect">
            <a:avLst/>
          </a:prstGeom>
          <a:noFill/>
          <a:ln>
            <a:noFill/>
          </a:ln>
        </p:spPr>
      </p:pic>
      <p:pic>
        <p:nvPicPr>
          <p:cNvPr id="128" name="Google Shape;128;p17"/>
          <p:cNvPicPr preferRelativeResize="0"/>
          <p:nvPr/>
        </p:nvPicPr>
        <p:blipFill rotWithShape="1">
          <a:blip r:embed="rId6">
            <a:alphaModFix/>
          </a:blip>
          <a:srcRect b="0" l="44168" r="0" t="0"/>
          <a:stretch/>
        </p:blipFill>
        <p:spPr>
          <a:xfrm>
            <a:off x="6314236" y="3834988"/>
            <a:ext cx="1026025" cy="1106437"/>
          </a:xfrm>
          <a:prstGeom prst="rect">
            <a:avLst/>
          </a:prstGeom>
          <a:noFill/>
          <a:ln cap="flat" cmpd="sng" w="19050">
            <a:solidFill>
              <a:srgbClr val="9900FF"/>
            </a:solidFill>
            <a:prstDash val="solid"/>
            <a:round/>
            <a:headEnd len="sm" w="sm" type="none"/>
            <a:tailEnd len="sm" w="sm" type="none"/>
          </a:ln>
        </p:spPr>
      </p:pic>
      <p:pic>
        <p:nvPicPr>
          <p:cNvPr id="129" name="Google Shape;129;p17"/>
          <p:cNvPicPr preferRelativeResize="0"/>
          <p:nvPr/>
        </p:nvPicPr>
        <p:blipFill>
          <a:blip r:embed="rId7">
            <a:alphaModFix/>
          </a:blip>
          <a:stretch>
            <a:fillRect/>
          </a:stretch>
        </p:blipFill>
        <p:spPr>
          <a:xfrm>
            <a:off x="7846525" y="3835000"/>
            <a:ext cx="1117300" cy="1106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